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27"/>
  </p:notesMasterIdLst>
  <p:handoutMasterIdLst>
    <p:handoutMasterId r:id="rId28"/>
  </p:handoutMasterIdLst>
  <p:sldIdLst>
    <p:sldId id="342" r:id="rId2"/>
    <p:sldId id="376" r:id="rId3"/>
    <p:sldId id="399" r:id="rId4"/>
    <p:sldId id="389" r:id="rId5"/>
    <p:sldId id="407" r:id="rId6"/>
    <p:sldId id="403" r:id="rId7"/>
    <p:sldId id="401" r:id="rId8"/>
    <p:sldId id="355" r:id="rId9"/>
    <p:sldId id="402" r:id="rId10"/>
    <p:sldId id="361" r:id="rId11"/>
    <p:sldId id="344" r:id="rId12"/>
    <p:sldId id="345" r:id="rId13"/>
    <p:sldId id="390" r:id="rId14"/>
    <p:sldId id="391" r:id="rId15"/>
    <p:sldId id="371" r:id="rId16"/>
    <p:sldId id="408" r:id="rId17"/>
    <p:sldId id="359" r:id="rId18"/>
    <p:sldId id="395" r:id="rId19"/>
    <p:sldId id="358" r:id="rId20"/>
    <p:sldId id="396" r:id="rId21"/>
    <p:sldId id="367" r:id="rId22"/>
    <p:sldId id="368" r:id="rId23"/>
    <p:sldId id="369" r:id="rId24"/>
    <p:sldId id="372" r:id="rId25"/>
    <p:sldId id="370" r:id="rId26"/>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74" d="100"/>
          <a:sy n="74" d="100"/>
        </p:scale>
        <p:origin x="-882" y="-96"/>
      </p:cViewPr>
      <p:guideLst>
        <p:guide orient="horz" pos="2160"/>
        <p:guide pos="2880"/>
      </p:guideLst>
    </p:cSldViewPr>
  </p:slideViewPr>
  <p:notesTextViewPr>
    <p:cViewPr>
      <p:scale>
        <a:sx n="100" d="100"/>
        <a:sy n="100" d="100"/>
      </p:scale>
      <p:origin x="0" y="0"/>
    </p:cViewPr>
  </p:notesTextViewPr>
  <p:sorterViewPr>
    <p:cViewPr>
      <p:scale>
        <a:sx n="90" d="100"/>
        <a:sy n="90" d="100"/>
      </p:scale>
      <p:origin x="0" y="2412"/>
    </p:cViewPr>
  </p:sorterViewPr>
  <p:notesViewPr>
    <p:cSldViewPr>
      <p:cViewPr>
        <p:scale>
          <a:sx n="120" d="100"/>
          <a:sy n="120" d="100"/>
        </p:scale>
        <p:origin x="-114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r>
              <a:rPr lang="ko-KR" altLang="en-US" dirty="0" smtClean="0"/>
              <a:t>모든 디바이스 또는 모든 </a:t>
            </a:r>
            <a:r>
              <a:rPr lang="en-US" altLang="ko-KR" dirty="0" smtClean="0"/>
              <a:t>PC</a:t>
            </a:r>
            <a:r>
              <a:rPr lang="ko-KR" altLang="en-US" dirty="0" smtClean="0"/>
              <a:t>가 인터넷에 연결될 수는 없기 때문에 </a:t>
            </a:r>
            <a:endParaRPr lang="en-US" altLang="ko-KR" dirty="0" smtClean="0"/>
          </a:p>
          <a:p>
            <a:r>
              <a:rPr lang="ko-KR" altLang="en-US" dirty="0" smtClean="0"/>
              <a:t>인터넷에 연결되는 한 </a:t>
            </a:r>
            <a:r>
              <a:rPr lang="en-US" altLang="ko-KR" dirty="0" smtClean="0"/>
              <a:t>SPC</a:t>
            </a:r>
            <a:r>
              <a:rPr lang="ko-KR" altLang="en-US" dirty="0" smtClean="0"/>
              <a:t>가 </a:t>
            </a:r>
            <a:r>
              <a:rPr lang="en-US" altLang="ko-KR" dirty="0" smtClean="0"/>
              <a:t>TVWS </a:t>
            </a:r>
            <a:r>
              <a:rPr lang="ko-KR" altLang="en-US" dirty="0" smtClean="0"/>
              <a:t>채널을 획득하고 분배하고 관리하는 중요한 역할을 수행한다</a:t>
            </a:r>
            <a:r>
              <a:rPr lang="en-US" altLang="ko-KR" dirty="0" smtClean="0"/>
              <a:t>.  </a:t>
            </a:r>
          </a:p>
          <a:p>
            <a:endParaRPr lang="en-US" altLang="ko-KR" dirty="0" smtClean="0"/>
          </a:p>
          <a:p>
            <a:r>
              <a:rPr lang="ko-KR" altLang="en-US" dirty="0" smtClean="0"/>
              <a:t>그러다 보면 인근에 다수의 </a:t>
            </a:r>
            <a:r>
              <a:rPr lang="en-US" altLang="ko-KR" dirty="0" smtClean="0"/>
              <a:t>PAN</a:t>
            </a:r>
            <a:r>
              <a:rPr lang="ko-KR" altLang="en-US" dirty="0" smtClean="0"/>
              <a:t>이 공존할 수 있고 이로 인해 충돌이 발생할 수 있다</a:t>
            </a:r>
            <a:r>
              <a:rPr lang="en-US" altLang="ko-KR" dirty="0" smtClean="0"/>
              <a:t>. </a:t>
            </a:r>
          </a:p>
          <a:p>
            <a:r>
              <a:rPr lang="ko-KR" altLang="en-US" dirty="0" smtClean="0"/>
              <a:t>그리하여 본 제안에서는 이러한 기능을 수행하는 새로운 디바이스인 </a:t>
            </a:r>
            <a:r>
              <a:rPr lang="en-US" altLang="ko-KR" dirty="0" smtClean="0"/>
              <a:t>SPC</a:t>
            </a:r>
            <a:r>
              <a:rPr lang="ko-KR" altLang="en-US" dirty="0" smtClean="0"/>
              <a:t>를 정의하고 </a:t>
            </a:r>
            <a:endParaRPr lang="en-US" altLang="ko-KR" dirty="0" smtClean="0"/>
          </a:p>
          <a:p>
            <a:r>
              <a:rPr lang="ko-KR" altLang="en-US" dirty="0" smtClean="0"/>
              <a:t>한 </a:t>
            </a:r>
            <a:r>
              <a:rPr lang="en-US" altLang="ko-KR" dirty="0" smtClean="0"/>
              <a:t>SPC</a:t>
            </a:r>
            <a:r>
              <a:rPr lang="ko-KR" altLang="en-US" dirty="0" smtClean="0"/>
              <a:t>가 관리하는 각 </a:t>
            </a:r>
            <a:r>
              <a:rPr lang="en-US" altLang="ko-KR" dirty="0" smtClean="0"/>
              <a:t>PAN</a:t>
            </a:r>
            <a:r>
              <a:rPr lang="ko-KR" altLang="en-US" dirty="0" smtClean="0"/>
              <a:t>에게 서로 다른 채널을 부여함으로써 </a:t>
            </a:r>
            <a:endParaRPr lang="en-US" altLang="ko-KR" dirty="0" smtClean="0"/>
          </a:p>
          <a:p>
            <a:r>
              <a:rPr lang="ko-KR" altLang="en-US" dirty="0" smtClean="0"/>
              <a:t>충돌문제나 단일</a:t>
            </a:r>
            <a:r>
              <a:rPr lang="en-US" altLang="ko-KR" dirty="0" smtClean="0"/>
              <a:t> </a:t>
            </a:r>
            <a:r>
              <a:rPr lang="ko-KR" altLang="en-US" dirty="0" smtClean="0"/>
              <a:t>채널기반의 비콘 스케줄링에서 발생하는 긴 </a:t>
            </a:r>
            <a:r>
              <a:rPr lang="ko-KR" altLang="en-US" dirty="0" err="1" smtClean="0"/>
              <a:t>딜레이</a:t>
            </a:r>
            <a:r>
              <a:rPr lang="ko-KR" altLang="en-US" dirty="0" smtClean="0"/>
              <a:t> 문제를 해결할 수 있다</a:t>
            </a:r>
            <a:r>
              <a:rPr lang="en-US" altLang="ko-KR" dirty="0" smtClean="0"/>
              <a:t>.</a:t>
            </a:r>
          </a:p>
          <a:p>
            <a:endParaRPr lang="en-US" altLang="ko-KR" dirty="0" smtClean="0"/>
          </a:p>
          <a:p>
            <a:r>
              <a:rPr lang="ko-KR" altLang="en-US" dirty="0" smtClean="0"/>
              <a:t>또한 </a:t>
            </a:r>
            <a:r>
              <a:rPr lang="en-US" altLang="ko-KR" dirty="0" smtClean="0"/>
              <a:t>sun</a:t>
            </a:r>
            <a:r>
              <a:rPr lang="ko-KR" altLang="en-US" dirty="0" smtClean="0"/>
              <a:t>과 같이 </a:t>
            </a:r>
            <a:r>
              <a:rPr lang="ko-KR" altLang="en-US" dirty="0" err="1" smtClean="0"/>
              <a:t>멀티홉</a:t>
            </a:r>
            <a:r>
              <a:rPr lang="ko-KR" altLang="en-US" dirty="0" smtClean="0"/>
              <a:t> 전송이 필요한 네트워크에서 </a:t>
            </a:r>
            <a:endParaRPr lang="en-US" altLang="ko-KR" dirty="0" smtClean="0"/>
          </a:p>
          <a:p>
            <a:r>
              <a:rPr lang="ko-KR" altLang="en-US" dirty="0" smtClean="0"/>
              <a:t>특별히 복잡한 </a:t>
            </a:r>
            <a:r>
              <a:rPr lang="ko-KR" altLang="en-US" dirty="0" err="1" smtClean="0"/>
              <a:t>라우팅</a:t>
            </a:r>
            <a:r>
              <a:rPr lang="ko-KR" altLang="en-US" dirty="0" smtClean="0"/>
              <a:t> 알고리즘이 없이 </a:t>
            </a:r>
            <a:r>
              <a:rPr lang="en-US" altLang="ko-KR" dirty="0" smtClean="0"/>
              <a:t>MAC</a:t>
            </a:r>
            <a:r>
              <a:rPr lang="ko-KR" altLang="en-US" dirty="0" smtClean="0"/>
              <a:t>의 서비스만으로도 저전력 </a:t>
            </a:r>
            <a:r>
              <a:rPr lang="ko-KR" altLang="en-US" dirty="0" err="1" smtClean="0"/>
              <a:t>멀티홉</a:t>
            </a:r>
            <a:r>
              <a:rPr lang="ko-KR" altLang="en-US" dirty="0" smtClean="0"/>
              <a:t> 통신을 가능하게 할 수 있다</a:t>
            </a:r>
            <a:r>
              <a:rPr lang="en-US" altLang="ko-KR" dirty="0" smtClean="0"/>
              <a:t>.</a:t>
            </a:r>
          </a:p>
        </p:txBody>
      </p:sp>
      <p:sp>
        <p:nvSpPr>
          <p:cNvPr id="4" name="머리글 개체 틀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날짜 개체 틀 4"/>
          <p:cNvSpPr>
            <a:spLocks noGrp="1"/>
          </p:cNvSpPr>
          <p:nvPr>
            <p:ph type="dt" idx="11"/>
          </p:nvPr>
        </p:nvSpPr>
        <p:spPr/>
        <p:txBody>
          <a:bodyPr/>
          <a:lstStyle/>
          <a:p>
            <a:pPr>
              <a:defRPr/>
            </a:pPr>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4C9BD0D1-A2EC-4FF9-9E14-97B5F050AA57}" type="slidenum">
              <a:rPr lang="en-US" altLang="ko-KR" smtClean="0"/>
              <a:pPr>
                <a:defRPr/>
              </a:pPr>
              <a:t>2</a:t>
            </a:fld>
            <a:endParaRPr lang="en-US" altLang="ko-KR"/>
          </a:p>
        </p:txBody>
      </p:sp>
    </p:spTree>
    <p:extLst>
      <p:ext uri="{BB962C8B-B14F-4D97-AF65-F5344CB8AC3E}">
        <p14:creationId xmlns:p14="http://schemas.microsoft.com/office/powerpoint/2010/main" val="7618499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ltLang="ko-KR" dirty="0" smtClean="0"/>
              <a:t>doc.: IEEE 802.15-&lt;doc#&gt;</a:t>
            </a:r>
            <a:endParaRPr lang="en-US" altLang="ko-KR" dirty="0"/>
          </a:p>
        </p:txBody>
      </p:sp>
      <p:sp>
        <p:nvSpPr>
          <p:cNvPr id="5" name="날짜 개체 틀 4"/>
          <p:cNvSpPr>
            <a:spLocks noGrp="1"/>
          </p:cNvSpPr>
          <p:nvPr>
            <p:ph type="dt" idx="11"/>
          </p:nvPr>
        </p:nvSpPr>
        <p:spPr/>
        <p:txBody>
          <a:bodyPr/>
          <a:lstStyle/>
          <a:p>
            <a:pPr>
              <a:defRPr/>
            </a:pPr>
            <a:r>
              <a:rPr lang="en-US" altLang="ko-KR" dirty="0" smtClean="0"/>
              <a:t>&lt;month year&gt;</a:t>
            </a:r>
            <a:endParaRPr lang="en-US" altLang="ko-KR" dirty="0"/>
          </a:p>
        </p:txBody>
      </p:sp>
      <p:sp>
        <p:nvSpPr>
          <p:cNvPr id="6" name="바닥글 개체 틀 5"/>
          <p:cNvSpPr>
            <a:spLocks noGrp="1"/>
          </p:cNvSpPr>
          <p:nvPr>
            <p:ph type="ftr" sz="quarter" idx="12"/>
          </p:nvPr>
        </p:nvSpPr>
        <p:spPr/>
        <p:txBody>
          <a:bodyPr/>
          <a:lstStyle/>
          <a:p>
            <a:pPr lvl="4">
              <a:defRPr/>
            </a:pPr>
            <a:r>
              <a:rPr lang="en-US" altLang="ko-KR" dirty="0" smtClean="0"/>
              <a:t>&lt;author&gt;, &lt;company&gt;</a:t>
            </a:r>
            <a:endParaRPr lang="en-US" altLang="ko-KR" dirty="0"/>
          </a:p>
        </p:txBody>
      </p:sp>
      <p:sp>
        <p:nvSpPr>
          <p:cNvPr id="7" name="슬라이드 번호 개체 틀 6"/>
          <p:cNvSpPr>
            <a:spLocks noGrp="1"/>
          </p:cNvSpPr>
          <p:nvPr>
            <p:ph type="sldNum" sz="quarter" idx="13"/>
          </p:nvPr>
        </p:nvSpPr>
        <p:spPr/>
        <p:txBody>
          <a:bodyPr/>
          <a:lstStyle/>
          <a:p>
            <a:pPr>
              <a:defRPr/>
            </a:pPr>
            <a:r>
              <a:rPr lang="en-US" altLang="ko-KR" dirty="0" smtClean="0"/>
              <a:t>Page </a:t>
            </a:r>
            <a:fld id="{4C9BD0D1-A2EC-4FF9-9E14-97B5F050AA57}" type="slidenum">
              <a:rPr lang="en-US" altLang="ko-KR" smtClean="0"/>
              <a:pPr>
                <a:defRPr/>
              </a:pPr>
              <a:t>4</a:t>
            </a:fld>
            <a:endParaRPr lang="en-US" altLang="ko-KR" dirty="0"/>
          </a:p>
        </p:txBody>
      </p:sp>
    </p:spTree>
    <p:extLst>
      <p:ext uri="{BB962C8B-B14F-4D97-AF65-F5344CB8AC3E}">
        <p14:creationId xmlns:p14="http://schemas.microsoft.com/office/powerpoint/2010/main" val="3240548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슬라이드 이미지 개체 틀 1"/>
          <p:cNvSpPr>
            <a:spLocks noGrp="1" noRot="1" noChangeAspect="1" noTextEdit="1"/>
          </p:cNvSpPr>
          <p:nvPr>
            <p:ph type="sldImg"/>
          </p:nvPr>
        </p:nvSpPr>
        <p:spPr>
          <a:ln/>
        </p:spPr>
      </p:sp>
      <p:sp>
        <p:nvSpPr>
          <p:cNvPr id="35843" name="슬라이드 노트 개체 틀 2"/>
          <p:cNvSpPr>
            <a:spLocks noGrp="1"/>
          </p:cNvSpPr>
          <p:nvPr>
            <p:ph type="body" idx="1"/>
          </p:nvPr>
        </p:nvSpPr>
        <p:spPr>
          <a:noFill/>
          <a:ln/>
        </p:spPr>
        <p:txBody>
          <a:bodyPr/>
          <a:lstStyle/>
          <a:p>
            <a:endParaRPr lang="ko-KR" altLang="en-US" dirty="0" smtClean="0"/>
          </a:p>
        </p:txBody>
      </p:sp>
      <p:sp>
        <p:nvSpPr>
          <p:cNvPr id="35844" name="머리글 개체 틀 3"/>
          <p:cNvSpPr>
            <a:spLocks noGrp="1"/>
          </p:cNvSpPr>
          <p:nvPr>
            <p:ph type="hdr" sz="quarter"/>
          </p:nvPr>
        </p:nvSpPr>
        <p:spPr>
          <a:noFill/>
        </p:spPr>
        <p:txBody>
          <a:bodyPr/>
          <a:lstStyle/>
          <a:p>
            <a:r>
              <a:rPr lang="en-US" altLang="ko-KR" dirty="0" smtClean="0">
                <a:ea typeface="굴림" pitchFamily="34" charset="-127"/>
              </a:rPr>
              <a:t>doc.: IEEE 802.15-&lt;doc#&gt;</a:t>
            </a:r>
          </a:p>
        </p:txBody>
      </p:sp>
      <p:sp>
        <p:nvSpPr>
          <p:cNvPr id="35845" name="날짜 개체 틀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5846" name="바닥글 개체 틀 5"/>
          <p:cNvSpPr>
            <a:spLocks noGrp="1"/>
          </p:cNvSpPr>
          <p:nvPr>
            <p:ph type="ftr" sz="quarter" idx="4"/>
          </p:nvPr>
        </p:nvSpPr>
        <p:spPr>
          <a:noFill/>
        </p:spPr>
        <p:txBody>
          <a:bodyPr/>
          <a:lstStyle/>
          <a:p>
            <a:pPr lvl="4"/>
            <a:r>
              <a:rPr lang="en-US" altLang="ko-KR" dirty="0" smtClean="0">
                <a:ea typeface="굴림" pitchFamily="34" charset="-127"/>
              </a:rPr>
              <a:t>&lt;author&gt;, &lt;company&gt;</a:t>
            </a:r>
          </a:p>
        </p:txBody>
      </p:sp>
      <p:sp>
        <p:nvSpPr>
          <p:cNvPr id="35847" name="슬라이드 번호 개체 틀 6"/>
          <p:cNvSpPr>
            <a:spLocks noGrp="1"/>
          </p:cNvSpPr>
          <p:nvPr>
            <p:ph type="sldNum" sz="quarter" idx="5"/>
          </p:nvPr>
        </p:nvSpPr>
        <p:spPr>
          <a:noFill/>
        </p:spPr>
        <p:txBody>
          <a:bodyPr/>
          <a:lstStyle/>
          <a:p>
            <a:r>
              <a:rPr lang="en-US" altLang="ko-KR" dirty="0" smtClean="0">
                <a:ea typeface="굴림" pitchFamily="34" charset="-127"/>
              </a:rPr>
              <a:t>Page </a:t>
            </a:r>
            <a:fld id="{D10C46B1-1E7B-4FAD-8935-615E682F1AB1}" type="slidenum">
              <a:rPr lang="en-US" altLang="ko-KR" smtClean="0">
                <a:ea typeface="굴림" pitchFamily="34" charset="-127"/>
              </a:rPr>
              <a:pPr/>
              <a:t>12</a:t>
            </a:fld>
            <a:endParaRPr lang="en-US" altLang="ko-KR" dirty="0" smtClean="0">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날짜 개체 틀 4"/>
          <p:cNvSpPr>
            <a:spLocks noGrp="1"/>
          </p:cNvSpPr>
          <p:nvPr>
            <p:ph type="dt" idx="11"/>
          </p:nvPr>
        </p:nvSpPr>
        <p:spPr/>
        <p:txBody>
          <a:bodyPr/>
          <a:lstStyle/>
          <a:p>
            <a:pPr>
              <a:defRPr/>
            </a:pPr>
            <a:r>
              <a:rPr lang="en-US" altLang="ko-KR" smtClean="0"/>
              <a:t>&lt;month year&gt;</a:t>
            </a:r>
            <a:endParaRPr lang="en-US" altLang="ko-KR"/>
          </a:p>
        </p:txBody>
      </p:sp>
      <p:sp>
        <p:nvSpPr>
          <p:cNvPr id="6" name="바닥글 개체 틀 5"/>
          <p:cNvSpPr>
            <a:spLocks noGrp="1"/>
          </p:cNvSpPr>
          <p:nvPr>
            <p:ph type="ftr" sz="quarter" idx="12"/>
          </p:nvPr>
        </p:nvSpPr>
        <p:spPr/>
        <p:txBody>
          <a:bodyPr/>
          <a:lstStyle/>
          <a:p>
            <a:pPr lvl="4">
              <a:defRPr/>
            </a:pPr>
            <a:r>
              <a:rPr lang="en-US" altLang="ko-KR" smtClean="0"/>
              <a:t>&lt;author&gt;, &lt;company&gt;</a:t>
            </a:r>
            <a:endParaRPr lang="en-US" altLang="ko-KR"/>
          </a:p>
        </p:txBody>
      </p:sp>
      <p:sp>
        <p:nvSpPr>
          <p:cNvPr id="7" name="슬라이드 번호 개체 틀 6"/>
          <p:cNvSpPr>
            <a:spLocks noGrp="1"/>
          </p:cNvSpPr>
          <p:nvPr>
            <p:ph type="sldNum" sz="quarter" idx="13"/>
          </p:nvPr>
        </p:nvSpPr>
        <p:spPr/>
        <p:txBody>
          <a:bodyPr/>
          <a:lstStyle/>
          <a:p>
            <a:pPr>
              <a:defRPr/>
            </a:pPr>
            <a:r>
              <a:rPr lang="en-US" altLang="ko-KR" smtClean="0"/>
              <a:t>Page </a:t>
            </a:r>
            <a:fld id="{4C9BD0D1-A2EC-4FF9-9E14-97B5F050AA57}" type="slidenum">
              <a:rPr lang="en-US" altLang="ko-KR" smtClean="0"/>
              <a:pPr>
                <a:defRPr/>
              </a:pPr>
              <a:t>17</a:t>
            </a:fld>
            <a:endParaRPr lang="en-US" altLang="ko-KR"/>
          </a:p>
        </p:txBody>
      </p:sp>
    </p:spTree>
    <p:extLst>
      <p:ext uri="{BB962C8B-B14F-4D97-AF65-F5344CB8AC3E}">
        <p14:creationId xmlns:p14="http://schemas.microsoft.com/office/powerpoint/2010/main" val="3268939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September  2012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IEEE802.15-12-0527-00-004m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739759"/>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600" dirty="0" smtClean="0"/>
              <a:t>Summary of </a:t>
            </a:r>
            <a:r>
              <a:rPr lang="en-US" altLang="ko-KR" sz="1600" dirty="0">
                <a:ea typeface="굴림" pitchFamily="34" charset="-127"/>
              </a:rPr>
              <a:t>TVWS Multichannel Cluster Tree </a:t>
            </a:r>
            <a:r>
              <a:rPr lang="en-US" altLang="ko-KR" sz="1600" dirty="0" smtClean="0">
                <a:ea typeface="굴림" pitchFamily="34" charset="-127"/>
              </a:rPr>
              <a:t>PAN (</a:t>
            </a:r>
            <a:r>
              <a:rPr lang="en-US" altLang="ko-KR" sz="1600" dirty="0" smtClean="0"/>
              <a:t>TMCTP) for TG4m</a:t>
            </a:r>
            <a:endParaRPr lang="en-GB" altLang="ko-KR" sz="1600" dirty="0" smtClean="0"/>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September, </a:t>
            </a:r>
            <a:r>
              <a:rPr lang="en-US" altLang="ko-KR" sz="1600" dirty="0">
                <a:ea typeface="굴림" pitchFamily="50" charset="-127"/>
              </a:rPr>
              <a:t>2012</a:t>
            </a:r>
          </a:p>
          <a:p>
            <a:pPr marL="914400" indent="-914400">
              <a:spcBef>
                <a:spcPts val="600"/>
              </a:spcBef>
              <a:defRPr/>
            </a:pPr>
            <a:r>
              <a:rPr lang="en-US" altLang="ko-KR" sz="1600" b="1" dirty="0">
                <a:ea typeface="굴림" pitchFamily="50" charset="-127"/>
              </a:rPr>
              <a:t>Source:</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Contact: </a:t>
            </a:r>
            <a:r>
              <a:rPr lang="en-US" altLang="ko-KR" sz="1600" dirty="0">
                <a:ea typeface="굴림" pitchFamily="50" charset="-127"/>
              </a:rPr>
              <a:t>yajeon@etri.re.kr</a:t>
            </a:r>
          </a:p>
          <a:p>
            <a:pPr marL="914400" indent="-914400">
              <a:spcBef>
                <a:spcPts val="600"/>
              </a:spcBef>
              <a:defRPr/>
            </a:pPr>
            <a:r>
              <a:rPr lang="en-US" altLang="ko-KR" sz="1600" b="1" dirty="0">
                <a:ea typeface="굴림" pitchFamily="50" charset="-127"/>
              </a:rPr>
              <a:t>Voice:</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yajeon@etri.re.kr 	</a:t>
            </a:r>
          </a:p>
          <a:p>
            <a:pPr marL="914400" indent="-914400">
              <a:spcBef>
                <a:spcPts val="600"/>
              </a:spcBef>
              <a:defRPr/>
            </a:pPr>
            <a:r>
              <a:rPr lang="en-US" altLang="ko-KR" sz="1600" b="1" dirty="0">
                <a:ea typeface="굴림" pitchFamily="50" charset="-127"/>
              </a:rPr>
              <a:t>Re</a:t>
            </a:r>
            <a:r>
              <a:rPr lang="en-US" altLang="ko-KR" sz="1600" b="1" dirty="0" smtClean="0">
                <a:ea typeface="굴림" pitchFamily="50" charset="-127"/>
              </a:rPr>
              <a:t>:</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summary </a:t>
            </a:r>
            <a:r>
              <a:rPr lang="en-US" altLang="ko-KR" sz="1600" dirty="0"/>
              <a:t>of TMCTP for </a:t>
            </a:r>
            <a:r>
              <a:rPr lang="en-US" altLang="ko-KR" sz="1600" dirty="0" smtClean="0"/>
              <a:t>TG4m.</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a:t>Summary of TMCTP for TG4m</a:t>
            </a:r>
            <a:endParaRPr lang="en-GB" altLang="ko-KR" sz="1600" dirty="0"/>
          </a:p>
          <a:p>
            <a:pPr marL="648000" indent="-648000">
              <a:spcBef>
                <a:spcPts val="600"/>
              </a:spcBef>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914400" indent="-914400">
              <a:spcBef>
                <a:spcPts val="600"/>
              </a:spcBef>
              <a:defRPr/>
            </a:pPr>
            <a:r>
              <a:rPr lang="en-US" altLang="ko-KR" sz="1600" b="1" dirty="0">
                <a:ea typeface="굴림" pitchFamily="50" charset="-127"/>
              </a:rPr>
              <a:t>Release:</a:t>
            </a:r>
            <a:r>
              <a:rPr lang="en-US" altLang="ko-KR" sz="1600" dirty="0">
                <a:ea typeface="굴림" pitchFamily="50"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9" name="내용 개체 틀 2"/>
          <p:cNvSpPr txBox="1">
            <a:spLocks/>
          </p:cNvSpPr>
          <p:nvPr/>
        </p:nvSpPr>
        <p:spPr bwMode="auto">
          <a:xfrm>
            <a:off x="251520" y="1555750"/>
            <a:ext cx="8784976" cy="4394200"/>
          </a:xfrm>
          <a:prstGeom prst="rect">
            <a:avLst/>
          </a:prstGeom>
          <a:noFill/>
          <a:ln w="9525">
            <a:noFill/>
            <a:miter lim="800000"/>
            <a:headEnd/>
            <a:tailEnd/>
          </a:ln>
        </p:spPr>
        <p:txBody>
          <a:bodyPr/>
          <a:lstStyle/>
          <a:p>
            <a:pPr marL="342900" indent="-342900">
              <a:spcBef>
                <a:spcPct val="20000"/>
              </a:spcBef>
              <a:buFontTx/>
              <a:buChar char="•"/>
            </a:pPr>
            <a:r>
              <a:rPr lang="en-US" altLang="ko-KR" sz="2400" dirty="0">
                <a:latin typeface="Arial" pitchFamily="34" charset="0"/>
                <a:ea typeface="굴림" pitchFamily="34" charset="-127"/>
              </a:rPr>
              <a:t>Beacon Interval (BI)</a:t>
            </a:r>
          </a:p>
          <a:p>
            <a:pPr marL="742950" lvl="1" indent="-285750">
              <a:spcBef>
                <a:spcPct val="20000"/>
              </a:spcBef>
              <a:buFontTx/>
              <a:buChar char="–"/>
            </a:pPr>
            <a:r>
              <a:rPr lang="en-US" altLang="ko-KR" sz="2000" i="1" dirty="0">
                <a:latin typeface="Arial" pitchFamily="34" charset="0"/>
                <a:ea typeface="굴림" pitchFamily="34" charset="-127"/>
              </a:rPr>
              <a:t>BI </a:t>
            </a:r>
            <a:r>
              <a:rPr lang="en-US" altLang="ko-KR" sz="2000" dirty="0">
                <a:latin typeface="Arial" pitchFamily="34" charset="0"/>
                <a:ea typeface="굴림" pitchFamily="34" charset="-127"/>
              </a:rPr>
              <a:t>= </a:t>
            </a:r>
            <a:r>
              <a:rPr lang="en-US" altLang="ko-KR" sz="2000" i="1" dirty="0" err="1">
                <a:latin typeface="Arial" pitchFamily="34" charset="0"/>
                <a:ea typeface="굴림" pitchFamily="34" charset="-127"/>
              </a:rPr>
              <a:t>aBaseSuperframeDuration</a:t>
            </a:r>
            <a:r>
              <a:rPr lang="en-US" altLang="ko-KR" sz="2000" i="1" dirty="0">
                <a:latin typeface="Arial" pitchFamily="34" charset="0"/>
                <a:ea typeface="굴림" pitchFamily="34" charset="-127"/>
              </a:rPr>
              <a:t> </a:t>
            </a:r>
            <a:r>
              <a:rPr lang="en-US" altLang="ko-KR" sz="2000" dirty="0">
                <a:latin typeface="Arial" pitchFamily="34" charset="0"/>
                <a:ea typeface="굴림" pitchFamily="34" charset="-127"/>
              </a:rPr>
              <a:t>× 2</a:t>
            </a:r>
            <a:r>
              <a:rPr lang="en-US" altLang="ko-KR" sz="2000" i="1" baseline="30000" dirty="0">
                <a:latin typeface="Arial" pitchFamily="34" charset="0"/>
                <a:ea typeface="굴림" pitchFamily="34" charset="-127"/>
              </a:rPr>
              <a:t>macBeaconOrder</a:t>
            </a:r>
          </a:p>
          <a:p>
            <a:pPr marL="742950" lvl="1" indent="-285750">
              <a:spcBef>
                <a:spcPct val="20000"/>
              </a:spcBef>
              <a:buFontTx/>
              <a:buChar char="–"/>
            </a:pPr>
            <a:r>
              <a:rPr lang="en-US" altLang="ko-KR" sz="2000" i="1" dirty="0">
                <a:latin typeface="Arial" pitchFamily="34" charset="0"/>
                <a:ea typeface="굴림" pitchFamily="34" charset="-127"/>
              </a:rPr>
              <a:t>0 ≤ </a:t>
            </a:r>
            <a:r>
              <a:rPr lang="en-US" altLang="ko-KR" sz="2000" i="1" dirty="0" err="1">
                <a:latin typeface="Arial" pitchFamily="34" charset="0"/>
                <a:ea typeface="굴림" pitchFamily="34" charset="-127"/>
              </a:rPr>
              <a:t>macBeaconOrder</a:t>
            </a:r>
            <a:r>
              <a:rPr lang="en-US" altLang="ko-KR" sz="2000" i="1" dirty="0">
                <a:latin typeface="Arial" pitchFamily="34" charset="0"/>
                <a:ea typeface="굴림" pitchFamily="34" charset="-127"/>
              </a:rPr>
              <a:t> ≤ 14</a:t>
            </a:r>
          </a:p>
          <a:p>
            <a:pPr marL="342900" indent="-342900">
              <a:spcBef>
                <a:spcPct val="20000"/>
              </a:spcBef>
              <a:buFontTx/>
              <a:buChar char="•"/>
            </a:pPr>
            <a:r>
              <a:rPr lang="en-US" altLang="ko-KR" sz="2400" dirty="0" err="1">
                <a:latin typeface="Arial" pitchFamily="34" charset="0"/>
                <a:ea typeface="굴림" pitchFamily="34" charset="-127"/>
              </a:rPr>
              <a:t>Superframe</a:t>
            </a:r>
            <a:r>
              <a:rPr lang="en-US" altLang="ko-KR" sz="2400" dirty="0">
                <a:latin typeface="Arial" pitchFamily="34" charset="0"/>
                <a:ea typeface="굴림" pitchFamily="34" charset="-127"/>
              </a:rPr>
              <a:t> Duration (SD)</a:t>
            </a:r>
          </a:p>
          <a:p>
            <a:pPr marL="742950" lvl="1" indent="-285750">
              <a:spcBef>
                <a:spcPct val="20000"/>
              </a:spcBef>
              <a:buFontTx/>
              <a:buChar char="–"/>
            </a:pPr>
            <a:r>
              <a:rPr lang="en-US" altLang="ko-KR" sz="2000" i="1" dirty="0">
                <a:latin typeface="Arial" pitchFamily="34" charset="0"/>
                <a:ea typeface="굴림" pitchFamily="34" charset="-127"/>
              </a:rPr>
              <a:t>SD </a:t>
            </a:r>
            <a:r>
              <a:rPr lang="en-US" altLang="ko-KR" sz="2000" dirty="0">
                <a:latin typeface="Arial" pitchFamily="34" charset="0"/>
                <a:ea typeface="굴림" pitchFamily="34" charset="-127"/>
              </a:rPr>
              <a:t>= </a:t>
            </a:r>
            <a:r>
              <a:rPr lang="en-US" altLang="ko-KR" sz="2000" i="1" dirty="0" err="1">
                <a:latin typeface="Arial" pitchFamily="34" charset="0"/>
                <a:ea typeface="굴림" pitchFamily="34" charset="-127"/>
              </a:rPr>
              <a:t>aBaseSuperframeDuration</a:t>
            </a:r>
            <a:r>
              <a:rPr lang="en-US" altLang="ko-KR" sz="2000" i="1" dirty="0">
                <a:latin typeface="Arial" pitchFamily="34" charset="0"/>
                <a:ea typeface="굴림" pitchFamily="34" charset="-127"/>
              </a:rPr>
              <a:t> </a:t>
            </a:r>
            <a:r>
              <a:rPr lang="en-US" altLang="ko-KR" sz="2000" dirty="0">
                <a:latin typeface="Arial" pitchFamily="34" charset="0"/>
                <a:ea typeface="굴림" pitchFamily="34" charset="-127"/>
              </a:rPr>
              <a:t>× 2</a:t>
            </a:r>
            <a:r>
              <a:rPr lang="en-US" altLang="ko-KR" sz="2000" i="1" baseline="30000" dirty="0">
                <a:latin typeface="Arial" pitchFamily="34" charset="0"/>
                <a:ea typeface="굴림" pitchFamily="34" charset="-127"/>
              </a:rPr>
              <a:t>macSuperframeOrder</a:t>
            </a:r>
          </a:p>
          <a:p>
            <a:pPr marL="742950" lvl="1" indent="-285750">
              <a:spcBef>
                <a:spcPct val="20000"/>
              </a:spcBef>
              <a:buFontTx/>
              <a:buChar char="–"/>
            </a:pPr>
            <a:r>
              <a:rPr lang="en-US" altLang="ko-KR" sz="2000" dirty="0">
                <a:latin typeface="Arial" pitchFamily="34" charset="0"/>
                <a:ea typeface="굴림" pitchFamily="34" charset="-127"/>
              </a:rPr>
              <a:t>0 ≤ </a:t>
            </a:r>
            <a:r>
              <a:rPr lang="en-US" altLang="ko-KR" sz="2000" i="1" dirty="0" err="1">
                <a:latin typeface="Arial" pitchFamily="34" charset="0"/>
                <a:ea typeface="굴림" pitchFamily="34" charset="-127"/>
              </a:rPr>
              <a:t>macSuperframeOrder</a:t>
            </a:r>
            <a:r>
              <a:rPr lang="en-US" altLang="ko-KR" sz="2000" i="1" dirty="0">
                <a:latin typeface="Arial" pitchFamily="34" charset="0"/>
                <a:ea typeface="굴림" pitchFamily="34" charset="-127"/>
              </a:rPr>
              <a:t> </a:t>
            </a:r>
            <a:r>
              <a:rPr lang="en-US" altLang="ko-KR" sz="2000" dirty="0">
                <a:latin typeface="Arial" pitchFamily="34" charset="0"/>
                <a:ea typeface="굴림" pitchFamily="34" charset="-127"/>
              </a:rPr>
              <a:t>≤ </a:t>
            </a:r>
            <a:r>
              <a:rPr lang="en-US" altLang="ko-KR" sz="2000" i="1" dirty="0" err="1">
                <a:latin typeface="Arial" pitchFamily="34" charset="0"/>
                <a:ea typeface="굴림" pitchFamily="34" charset="-127"/>
              </a:rPr>
              <a:t>macBeaconOrder</a:t>
            </a:r>
            <a:r>
              <a:rPr lang="en-US" altLang="ko-KR" sz="2000" i="1" dirty="0">
                <a:latin typeface="Arial" pitchFamily="34" charset="0"/>
                <a:ea typeface="굴림" pitchFamily="34" charset="-127"/>
              </a:rPr>
              <a:t> </a:t>
            </a:r>
            <a:r>
              <a:rPr lang="en-US" altLang="ko-KR" sz="2000" dirty="0">
                <a:latin typeface="Arial" pitchFamily="34" charset="0"/>
                <a:ea typeface="굴림" pitchFamily="34" charset="-127"/>
              </a:rPr>
              <a:t>≤ 14</a:t>
            </a:r>
            <a:endParaRPr lang="en-US" altLang="ko-KR" sz="2000" i="1" baseline="30000" dirty="0">
              <a:latin typeface="Arial" pitchFamily="34" charset="0"/>
              <a:ea typeface="굴림" pitchFamily="34" charset="-127"/>
            </a:endParaRPr>
          </a:p>
          <a:p>
            <a:pPr marL="342900" indent="-342900">
              <a:spcBef>
                <a:spcPct val="20000"/>
              </a:spcBef>
              <a:buFontTx/>
              <a:buChar char="•"/>
            </a:pPr>
            <a:r>
              <a:rPr lang="en-US" altLang="ko-KR" sz="2400" dirty="0">
                <a:latin typeface="Arial" pitchFamily="34" charset="0"/>
                <a:ea typeface="굴림" pitchFamily="34" charset="-127"/>
              </a:rPr>
              <a:t>Extended Duration (ED)</a:t>
            </a:r>
          </a:p>
          <a:p>
            <a:pPr marL="742950" lvl="1" indent="-285750">
              <a:spcBef>
                <a:spcPct val="20000"/>
              </a:spcBef>
              <a:buFontTx/>
              <a:buChar char="–"/>
            </a:pPr>
            <a:r>
              <a:rPr lang="en-US" altLang="ko-KR" sz="2000" i="1" dirty="0">
                <a:latin typeface="Arial" pitchFamily="34" charset="0"/>
                <a:ea typeface="굴림" pitchFamily="34" charset="-127"/>
              </a:rPr>
              <a:t>ED </a:t>
            </a:r>
            <a:r>
              <a:rPr lang="en-US" altLang="ko-KR" sz="2000" dirty="0">
                <a:latin typeface="Arial" pitchFamily="34" charset="0"/>
                <a:ea typeface="굴림" pitchFamily="34" charset="-127"/>
              </a:rPr>
              <a:t>= </a:t>
            </a:r>
            <a:r>
              <a:rPr lang="en-US" altLang="ko-KR" sz="2000" i="1" dirty="0">
                <a:latin typeface="Arial" pitchFamily="34" charset="0"/>
                <a:ea typeface="굴림" pitchFamily="34" charset="-127"/>
              </a:rPr>
              <a:t>aBaseSuperframeDuration </a:t>
            </a:r>
            <a:r>
              <a:rPr lang="en-US" altLang="ko-KR" sz="2000" dirty="0">
                <a:latin typeface="Arial" pitchFamily="34" charset="0"/>
                <a:ea typeface="굴림" pitchFamily="34" charset="-127"/>
              </a:rPr>
              <a:t>× </a:t>
            </a:r>
            <a:r>
              <a:rPr lang="en-US" altLang="ko-KR" sz="2000" i="1" dirty="0" smtClean="0">
                <a:latin typeface="Arial" pitchFamily="34" charset="0"/>
                <a:ea typeface="굴림" pitchFamily="34" charset="-127"/>
              </a:rPr>
              <a:t>2</a:t>
            </a:r>
            <a:r>
              <a:rPr lang="en-US" altLang="ko-KR" sz="2000" i="1" baseline="30000" dirty="0" smtClean="0">
                <a:latin typeface="Arial" pitchFamily="34" charset="0"/>
                <a:ea typeface="굴림" pitchFamily="34" charset="-127"/>
              </a:rPr>
              <a:t>macTMCTPExtendedOrder </a:t>
            </a:r>
            <a:endParaRPr lang="en-US" altLang="ko-KR" sz="2000" i="1" dirty="0" smtClean="0">
              <a:latin typeface="Arial" pitchFamily="34" charset="0"/>
              <a:ea typeface="굴림" pitchFamily="34" charset="-127"/>
            </a:endParaRPr>
          </a:p>
          <a:p>
            <a:pPr marL="742950" lvl="1" indent="-285750">
              <a:spcBef>
                <a:spcPct val="20000"/>
              </a:spcBef>
              <a:buFontTx/>
              <a:buChar char="–"/>
            </a:pPr>
            <a:r>
              <a:rPr lang="en-US" altLang="ko-KR" sz="2000" i="1" dirty="0">
                <a:latin typeface="Arial" pitchFamily="34" charset="0"/>
                <a:ea typeface="굴림" pitchFamily="34" charset="-127"/>
              </a:rPr>
              <a:t>0 ≤ </a:t>
            </a:r>
            <a:r>
              <a:rPr lang="en-US" altLang="ko-KR" sz="2000" i="1" dirty="0" err="1" smtClean="0">
                <a:latin typeface="Arial" pitchFamily="34" charset="0"/>
                <a:ea typeface="굴림" pitchFamily="34" charset="-127"/>
              </a:rPr>
              <a:t>macTMCTPExtendedOrder</a:t>
            </a:r>
            <a:r>
              <a:rPr lang="en-US" altLang="ko-KR" sz="2000" i="1" dirty="0" smtClean="0">
                <a:latin typeface="Arial" pitchFamily="34" charset="0"/>
                <a:ea typeface="굴림" pitchFamily="34" charset="-127"/>
              </a:rPr>
              <a:t> </a:t>
            </a:r>
            <a:r>
              <a:rPr lang="en-US" altLang="ko-KR" sz="2000" i="1" dirty="0">
                <a:latin typeface="Arial" pitchFamily="34" charset="0"/>
                <a:ea typeface="굴림" pitchFamily="34" charset="-127"/>
              </a:rPr>
              <a:t>≤ (</a:t>
            </a:r>
            <a:r>
              <a:rPr lang="en-US" altLang="ko-KR" sz="2000" i="1" dirty="0" smtClean="0">
                <a:latin typeface="Arial" pitchFamily="34" charset="0"/>
                <a:ea typeface="굴림" pitchFamily="34" charset="-127"/>
              </a:rPr>
              <a:t>macBeaconOrder - </a:t>
            </a:r>
            <a:r>
              <a:rPr lang="en-US" altLang="ko-KR" sz="2000" i="1" dirty="0">
                <a:latin typeface="Arial" pitchFamily="34" charset="0"/>
                <a:ea typeface="굴림" pitchFamily="34" charset="-127"/>
              </a:rPr>
              <a:t>macSuperframeOrder) ≤ macBeaconOrder ≤ 14</a:t>
            </a:r>
            <a:endParaRPr lang="ko-KR" altLang="ko-KR" sz="2000" i="1" dirty="0">
              <a:latin typeface="Arial" pitchFamily="34" charset="0"/>
              <a:ea typeface="굴림" pitchFamily="34" charset="-127"/>
            </a:endParaRPr>
          </a:p>
        </p:txBody>
      </p:sp>
      <p:sp>
        <p:nvSpPr>
          <p:cNvPr id="6" name="제목 1"/>
          <p:cNvSpPr txBox="1">
            <a:spLocks/>
          </p:cNvSpPr>
          <p:nvPr/>
        </p:nvSpPr>
        <p:spPr>
          <a:xfrm>
            <a:off x="251520" y="620688"/>
            <a:ext cx="8640960" cy="863600"/>
          </a:xfrm>
          <a:prstGeom prst="rect">
            <a:avLst/>
          </a:prstGeom>
        </p:spPr>
        <p:txBody>
          <a:bodyPr/>
          <a:lstStyle/>
          <a:p>
            <a:pPr algn="ctr">
              <a:defRPr/>
            </a:pPr>
            <a:r>
              <a:rPr lang="en-US" altLang="ko-KR" sz="3600" kern="0" dirty="0">
                <a:solidFill>
                  <a:schemeClr val="tx2"/>
                </a:solidFill>
                <a:latin typeface="+mj-lt"/>
                <a:ea typeface="굴림" charset="-127"/>
                <a:cs typeface="+mj-cs"/>
              </a:rPr>
              <a:t>Extended Superframe </a:t>
            </a:r>
            <a:r>
              <a:rPr lang="en-US" altLang="ko-KR" sz="3600" kern="0" dirty="0" smtClean="0">
                <a:solidFill>
                  <a:schemeClr val="tx2"/>
                </a:solidFill>
                <a:latin typeface="+mj-lt"/>
                <a:ea typeface="굴림" charset="-127"/>
                <a:cs typeface="+mj-cs"/>
              </a:rPr>
              <a:t>Structure</a:t>
            </a:r>
            <a:r>
              <a:rPr lang="en-US" altLang="ko-KR" sz="3600" kern="0" dirty="0" smtClean="0">
                <a:solidFill>
                  <a:schemeClr val="tx2"/>
                </a:solidFill>
                <a:ea typeface="굴림" charset="-127"/>
              </a:rPr>
              <a:t> </a:t>
            </a:r>
            <a:r>
              <a:rPr lang="en-US" altLang="ko-KR" sz="3600" kern="0" dirty="0" smtClean="0">
                <a:solidFill>
                  <a:schemeClr val="tx2"/>
                </a:solidFill>
                <a:latin typeface="+mj-lt"/>
                <a:ea typeface="굴림" charset="-127"/>
                <a:cs typeface="+mj-cs"/>
              </a:rPr>
              <a:t>(4/4)</a:t>
            </a:r>
            <a:endParaRPr lang="ko-KR" altLang="en-US" sz="3600" kern="0" dirty="0">
              <a:solidFill>
                <a:schemeClr val="tx2"/>
              </a:solidFill>
              <a:latin typeface="+mj-lt"/>
              <a:ea typeface="굴림" charset="-127"/>
              <a:cs typeface="+mj-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제목 1"/>
          <p:cNvSpPr>
            <a:spLocks noGrp="1"/>
          </p:cNvSpPr>
          <p:nvPr>
            <p:ph type="title"/>
          </p:nvPr>
        </p:nvSpPr>
        <p:spPr>
          <a:xfrm>
            <a:off x="685800" y="620713"/>
            <a:ext cx="7772400" cy="863600"/>
          </a:xfrm>
        </p:spPr>
        <p:txBody>
          <a:bodyPr/>
          <a:lstStyle/>
          <a:p>
            <a:r>
              <a:rPr lang="en-US" altLang="ko-KR" dirty="0"/>
              <a:t>Network </a:t>
            </a:r>
            <a:r>
              <a:rPr lang="en-US" altLang="ko-KR" dirty="0" smtClean="0"/>
              <a:t>Formation Using TMCTP </a:t>
            </a:r>
            <a:r>
              <a:rPr lang="en-US" altLang="ko-KR" dirty="0" smtClean="0">
                <a:ea typeface="굴림" pitchFamily="34" charset="-127"/>
              </a:rPr>
              <a:t>(1/5</a:t>
            </a:r>
            <a:r>
              <a:rPr lang="en-US" altLang="ko-KR" dirty="0" smtClean="0">
                <a:ea typeface="굴림" pitchFamily="34" charset="-127"/>
              </a:rPr>
              <a:t>)</a:t>
            </a:r>
            <a:endParaRPr lang="ko-KR" altLang="en-US" sz="2800" dirty="0" smtClean="0">
              <a:ea typeface="굴림" pitchFamily="34" charset="-127"/>
            </a:endParaRPr>
          </a:p>
        </p:txBody>
      </p:sp>
      <p:sp>
        <p:nvSpPr>
          <p:cNvPr id="13315" name="내용 개체 틀 2"/>
          <p:cNvSpPr>
            <a:spLocks noGrp="1"/>
          </p:cNvSpPr>
          <p:nvPr>
            <p:ph idx="1"/>
          </p:nvPr>
        </p:nvSpPr>
        <p:spPr>
          <a:xfrm>
            <a:off x="685800" y="1556792"/>
            <a:ext cx="7990656" cy="4752528"/>
          </a:xfrm>
        </p:spPr>
        <p:txBody>
          <a:bodyPr/>
          <a:lstStyle/>
          <a:p>
            <a:r>
              <a:rPr lang="en-US" altLang="ko-KR" sz="2000" dirty="0" smtClean="0">
                <a:ea typeface="굴림" pitchFamily="34" charset="-127"/>
              </a:rPr>
              <a:t>Basic </a:t>
            </a:r>
            <a:r>
              <a:rPr lang="en-US" altLang="ko-KR" sz="2000" dirty="0" smtClean="0">
                <a:ea typeface="굴림" pitchFamily="34" charset="-127"/>
              </a:rPr>
              <a:t>operation </a:t>
            </a:r>
            <a:r>
              <a:rPr lang="en-US" altLang="ko-KR" sz="2000" dirty="0" smtClean="0">
                <a:ea typeface="굴림" pitchFamily="34" charset="-127"/>
              </a:rPr>
              <a:t>between the SPC </a:t>
            </a:r>
            <a:r>
              <a:rPr lang="en-US" altLang="ko-KR" sz="2000" dirty="0">
                <a:ea typeface="굴림" pitchFamily="34" charset="-127"/>
              </a:rPr>
              <a:t>and </a:t>
            </a:r>
            <a:r>
              <a:rPr lang="en-US" altLang="ko-KR" sz="2000" dirty="0" smtClean="0">
                <a:ea typeface="굴림" pitchFamily="34" charset="-127"/>
              </a:rPr>
              <a:t>the PAN coordinator</a:t>
            </a:r>
          </a:p>
          <a:p>
            <a:pPr lvl="1"/>
            <a:r>
              <a:rPr lang="en-US" altLang="ko-KR" sz="1600" dirty="0" smtClean="0">
                <a:ea typeface="굴림" pitchFamily="34" charset="-127"/>
              </a:rPr>
              <a:t>Step A</a:t>
            </a:r>
          </a:p>
          <a:p>
            <a:pPr lvl="2"/>
            <a:r>
              <a:rPr lang="en-US" altLang="ko-KR" sz="1600" dirty="0" smtClean="0">
                <a:ea typeface="굴림" pitchFamily="34" charset="-127"/>
              </a:rPr>
              <a:t>Scan, Association procedure completion</a:t>
            </a:r>
          </a:p>
          <a:p>
            <a:pPr lvl="1"/>
            <a:r>
              <a:rPr lang="en-US" altLang="ko-KR" sz="1600" dirty="0" smtClean="0">
                <a:ea typeface="굴림" pitchFamily="34" charset="-127"/>
              </a:rPr>
              <a:t>Step B</a:t>
            </a:r>
          </a:p>
          <a:p>
            <a:pPr lvl="2"/>
            <a:r>
              <a:rPr lang="en-US" altLang="ko-KR" sz="1600" dirty="0"/>
              <a:t>an enhanced beacon </a:t>
            </a:r>
            <a:r>
              <a:rPr lang="en-US" altLang="ko-KR" sz="1600" dirty="0" smtClean="0"/>
              <a:t>frame containing </a:t>
            </a:r>
            <a:r>
              <a:rPr lang="en-US" altLang="ko-KR" sz="1600" dirty="0"/>
              <a:t>an Extended Superframe Specification </a:t>
            </a:r>
            <a:r>
              <a:rPr lang="en-US" altLang="ko-KR" sz="1600" dirty="0" smtClean="0"/>
              <a:t>IE (SPC</a:t>
            </a:r>
            <a:r>
              <a:rPr lang="en-US" altLang="ko-KR" sz="1600" dirty="0" smtClean="0">
                <a:sym typeface="Wingdings" pitchFamily="2" charset="2"/>
              </a:rPr>
              <a:t>)</a:t>
            </a:r>
            <a:endParaRPr lang="en-US" altLang="ko-KR" sz="1600" dirty="0" smtClean="0"/>
          </a:p>
          <a:p>
            <a:pPr lvl="2"/>
            <a:r>
              <a:rPr lang="en-US" altLang="ko-KR" sz="1600" dirty="0" smtClean="0"/>
              <a:t>DBS request frame (</a:t>
            </a:r>
            <a:r>
              <a:rPr lang="en-US" altLang="ko-KR" sz="1600" dirty="0">
                <a:sym typeface="Wingdings" pitchFamily="2" charset="2"/>
              </a:rPr>
              <a:t>child PAN coordinator  </a:t>
            </a:r>
            <a:r>
              <a:rPr lang="en-US" altLang="ko-KR" sz="1600" dirty="0" smtClean="0"/>
              <a:t>SPC</a:t>
            </a:r>
            <a:r>
              <a:rPr lang="en-US" altLang="ko-KR" sz="1600" dirty="0" smtClean="0">
                <a:sym typeface="Wingdings" pitchFamily="2" charset="2"/>
              </a:rPr>
              <a:t>)</a:t>
            </a:r>
            <a:endParaRPr lang="en-US" altLang="ko-KR" sz="1600" dirty="0" smtClean="0"/>
          </a:p>
          <a:p>
            <a:pPr lvl="1"/>
            <a:r>
              <a:rPr lang="en-US" altLang="ko-KR" sz="1600" dirty="0">
                <a:ea typeface="굴림" pitchFamily="34" charset="-127"/>
              </a:rPr>
              <a:t>Step </a:t>
            </a:r>
            <a:r>
              <a:rPr lang="en-US" altLang="ko-KR" sz="1600" dirty="0" smtClean="0">
                <a:ea typeface="굴림" pitchFamily="34" charset="-127"/>
              </a:rPr>
              <a:t>C</a:t>
            </a:r>
            <a:endParaRPr lang="en-US" altLang="ko-KR" sz="1600" dirty="0">
              <a:ea typeface="굴림" pitchFamily="34" charset="-127"/>
            </a:endParaRPr>
          </a:p>
          <a:p>
            <a:pPr lvl="2"/>
            <a:r>
              <a:rPr lang="en-US" altLang="ko-KR" sz="1600" dirty="0" smtClean="0"/>
              <a:t>DBS response frame (SPC </a:t>
            </a:r>
            <a:r>
              <a:rPr lang="en-US" altLang="ko-KR" sz="1600" dirty="0">
                <a:sym typeface="Wingdings" pitchFamily="2" charset="2"/>
              </a:rPr>
              <a:t> child PAN coordinator</a:t>
            </a:r>
            <a:r>
              <a:rPr lang="en-US" altLang="ko-KR" sz="1600" dirty="0" smtClean="0">
                <a:sym typeface="Wingdings" pitchFamily="2" charset="2"/>
              </a:rPr>
              <a:t>)</a:t>
            </a:r>
            <a:endParaRPr lang="en-US" altLang="ko-KR" sz="1600" dirty="0">
              <a:ea typeface="굴림" pitchFamily="34" charset="-127"/>
            </a:endParaRPr>
          </a:p>
          <a:p>
            <a:pPr lvl="1"/>
            <a:r>
              <a:rPr lang="en-US" altLang="ko-KR" sz="1600" dirty="0" smtClean="0">
                <a:ea typeface="굴림" pitchFamily="34" charset="-127"/>
              </a:rPr>
              <a:t>Step D</a:t>
            </a:r>
          </a:p>
          <a:p>
            <a:pPr lvl="2"/>
            <a:r>
              <a:rPr lang="en-US" altLang="ko-KR" sz="1600" dirty="0" smtClean="0">
                <a:ea typeface="굴림" pitchFamily="34" charset="-127"/>
              </a:rPr>
              <a:t>Beacon frame </a:t>
            </a:r>
            <a:r>
              <a:rPr lang="en-US" altLang="ko-KR" sz="1600" dirty="0" smtClean="0">
                <a:ea typeface="굴림" pitchFamily="34" charset="-127"/>
              </a:rPr>
              <a:t>(on the channel of SPC)</a:t>
            </a:r>
          </a:p>
          <a:p>
            <a:pPr lvl="2"/>
            <a:r>
              <a:rPr lang="en-US" altLang="ko-KR" sz="1600" dirty="0">
                <a:ea typeface="굴림" pitchFamily="34" charset="-127"/>
              </a:rPr>
              <a:t>Beacon frame </a:t>
            </a:r>
            <a:r>
              <a:rPr lang="en-US" altLang="ko-KR" sz="1600" dirty="0" smtClean="0">
                <a:ea typeface="굴림" pitchFamily="34" charset="-127"/>
              </a:rPr>
              <a:t>at the DBS of the child PAN coordinator (on </a:t>
            </a:r>
            <a:r>
              <a:rPr lang="en-US" altLang="ko-KR" sz="1600" dirty="0">
                <a:ea typeface="굴림" pitchFamily="34" charset="-127"/>
              </a:rPr>
              <a:t>the channel of </a:t>
            </a:r>
            <a:r>
              <a:rPr lang="en-US" altLang="ko-KR" sz="1600" dirty="0" smtClean="0">
                <a:ea typeface="굴림" pitchFamily="34" charset="-127"/>
              </a:rPr>
              <a:t>child PAN coordinator)</a:t>
            </a:r>
            <a:endParaRPr lang="en-US" altLang="ko-KR" sz="1600" dirty="0">
              <a:ea typeface="굴림" pitchFamily="34" charset="-127"/>
            </a:endParaRPr>
          </a:p>
          <a:p>
            <a:pPr lvl="1"/>
            <a:r>
              <a:rPr lang="en-US" altLang="ko-KR" sz="1600" dirty="0" smtClean="0">
                <a:ea typeface="굴림" pitchFamily="34" charset="-127"/>
              </a:rPr>
              <a:t>Step E</a:t>
            </a:r>
          </a:p>
          <a:p>
            <a:pPr lvl="2"/>
            <a:r>
              <a:rPr lang="en-US" altLang="ko-KR" sz="1600" dirty="0" smtClean="0">
                <a:ea typeface="굴림" pitchFamily="34" charset="-127"/>
              </a:rPr>
              <a:t>Switching into the </a:t>
            </a:r>
            <a:r>
              <a:rPr lang="en-US" altLang="ko-KR" sz="1600" dirty="0">
                <a:ea typeface="굴림" pitchFamily="34" charset="-127"/>
              </a:rPr>
              <a:t>channel of </a:t>
            </a:r>
            <a:r>
              <a:rPr lang="en-US" altLang="ko-KR" sz="1600" dirty="0" smtClean="0">
                <a:ea typeface="굴림" pitchFamily="34" charset="-127"/>
              </a:rPr>
              <a:t>SPC or the </a:t>
            </a:r>
            <a:r>
              <a:rPr lang="en-US" altLang="ko-KR" sz="1600" dirty="0">
                <a:ea typeface="굴림" pitchFamily="34" charset="-127"/>
              </a:rPr>
              <a:t>channel of </a:t>
            </a:r>
            <a:r>
              <a:rPr lang="en-US" altLang="ko-KR" sz="1600" dirty="0" smtClean="0">
                <a:ea typeface="굴림" pitchFamily="34" charset="-127"/>
              </a:rPr>
              <a:t>other child </a:t>
            </a:r>
            <a:r>
              <a:rPr lang="en-US" altLang="ko-KR" sz="1600" dirty="0">
                <a:ea typeface="굴림" pitchFamily="34" charset="-127"/>
              </a:rPr>
              <a:t>PAN coordinator</a:t>
            </a:r>
            <a:r>
              <a:rPr lang="en-US" altLang="ko-KR" sz="1600" dirty="0" smtClean="0">
                <a:ea typeface="굴림" pitchFamily="34" charset="-127"/>
              </a:rPr>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제목 1"/>
          <p:cNvSpPr>
            <a:spLocks noGrp="1"/>
          </p:cNvSpPr>
          <p:nvPr>
            <p:ph type="title"/>
          </p:nvPr>
        </p:nvSpPr>
        <p:spPr>
          <a:xfrm>
            <a:off x="683568" y="620688"/>
            <a:ext cx="7772400" cy="863600"/>
          </a:xfrm>
        </p:spPr>
        <p:txBody>
          <a:bodyPr/>
          <a:lstStyle/>
          <a:p>
            <a:r>
              <a:rPr lang="en-US" altLang="ko-KR" dirty="0"/>
              <a:t>Network </a:t>
            </a:r>
            <a:r>
              <a:rPr lang="en-US" altLang="ko-KR" dirty="0" smtClean="0"/>
              <a:t>Formation Using TMCTP </a:t>
            </a:r>
            <a:r>
              <a:rPr lang="en-US" altLang="ko-KR" dirty="0" smtClean="0">
                <a:ea typeface="굴림" pitchFamily="34" charset="-127"/>
              </a:rPr>
              <a:t>(2/5</a:t>
            </a:r>
            <a:r>
              <a:rPr lang="en-US" altLang="ko-KR" dirty="0" smtClean="0">
                <a:ea typeface="굴림" pitchFamily="34" charset="-127"/>
              </a:rPr>
              <a:t>)</a:t>
            </a:r>
            <a:endParaRPr lang="ko-KR" altLang="en-US" dirty="0" smtClean="0">
              <a:ea typeface="굴림" pitchFamily="34" charset="-127"/>
            </a:endParaRPr>
          </a:p>
        </p:txBody>
      </p:sp>
      <p:sp>
        <p:nvSpPr>
          <p:cNvPr id="14339" name="내용 개체 틀 2"/>
          <p:cNvSpPr>
            <a:spLocks noGrp="1"/>
          </p:cNvSpPr>
          <p:nvPr>
            <p:ph idx="1"/>
          </p:nvPr>
        </p:nvSpPr>
        <p:spPr>
          <a:xfrm>
            <a:off x="685800" y="1484784"/>
            <a:ext cx="7772400" cy="4968552"/>
          </a:xfrm>
        </p:spPr>
        <p:txBody>
          <a:bodyPr/>
          <a:lstStyle/>
          <a:p>
            <a:r>
              <a:rPr lang="en-US" altLang="ko-KR" sz="2000" dirty="0">
                <a:ea typeface="굴림" pitchFamily="34" charset="-127"/>
              </a:rPr>
              <a:t>Basic </a:t>
            </a:r>
            <a:r>
              <a:rPr lang="en-US" altLang="ko-KR" sz="2000" dirty="0" smtClean="0">
                <a:ea typeface="굴림" pitchFamily="34" charset="-127"/>
              </a:rPr>
              <a:t>operation </a:t>
            </a:r>
            <a:r>
              <a:rPr lang="en-US" altLang="ko-KR" sz="2000" dirty="0">
                <a:ea typeface="굴림" pitchFamily="34" charset="-127"/>
              </a:rPr>
              <a:t>between </a:t>
            </a:r>
            <a:r>
              <a:rPr lang="en-US" altLang="ko-KR" sz="2000" dirty="0" smtClean="0">
                <a:ea typeface="굴림" pitchFamily="34" charset="-127"/>
              </a:rPr>
              <a:t>the </a:t>
            </a:r>
            <a:r>
              <a:rPr lang="en-US" altLang="ko-KR" sz="2000" dirty="0">
                <a:ea typeface="굴림" pitchFamily="34" charset="-127"/>
              </a:rPr>
              <a:t>PAN </a:t>
            </a:r>
            <a:r>
              <a:rPr lang="en-US" altLang="ko-KR" sz="2000" dirty="0" smtClean="0">
                <a:ea typeface="굴림" pitchFamily="34" charset="-127"/>
              </a:rPr>
              <a:t>coordinators</a:t>
            </a:r>
            <a:endParaRPr lang="en-US" altLang="ko-KR" sz="2000" dirty="0">
              <a:ea typeface="굴림" pitchFamily="34" charset="-127"/>
            </a:endParaRPr>
          </a:p>
          <a:p>
            <a:pPr lvl="1"/>
            <a:r>
              <a:rPr lang="en-US" altLang="ko-KR" sz="1600" dirty="0">
                <a:ea typeface="굴림" pitchFamily="34" charset="-127"/>
              </a:rPr>
              <a:t>Step A</a:t>
            </a:r>
          </a:p>
          <a:p>
            <a:pPr lvl="2"/>
            <a:r>
              <a:rPr lang="en-US" altLang="ko-KR" sz="1600" dirty="0">
                <a:ea typeface="굴림" pitchFamily="34" charset="-127"/>
              </a:rPr>
              <a:t>Scan, Association procedure completion</a:t>
            </a:r>
          </a:p>
          <a:p>
            <a:pPr lvl="1"/>
            <a:r>
              <a:rPr lang="en-US" altLang="ko-KR" sz="1600" dirty="0">
                <a:ea typeface="굴림" pitchFamily="34" charset="-127"/>
              </a:rPr>
              <a:t>Step B</a:t>
            </a:r>
          </a:p>
          <a:p>
            <a:pPr lvl="2"/>
            <a:r>
              <a:rPr lang="en-US" altLang="ko-KR" sz="1600" dirty="0"/>
              <a:t>an enhanced beacon frame containing an Extended Superframe Specification IE </a:t>
            </a:r>
            <a:r>
              <a:rPr lang="en-US" altLang="ko-KR" sz="1600" dirty="0" smtClean="0"/>
              <a:t>(parent PAN coordinator)</a:t>
            </a:r>
            <a:endParaRPr lang="en-US" altLang="ko-KR" sz="1600" dirty="0"/>
          </a:p>
          <a:p>
            <a:pPr lvl="2"/>
            <a:r>
              <a:rPr lang="en-US" altLang="ko-KR" sz="1600" dirty="0" smtClean="0"/>
              <a:t>DBS </a:t>
            </a:r>
            <a:r>
              <a:rPr lang="en-US" altLang="ko-KR" sz="1600" dirty="0"/>
              <a:t>request frame </a:t>
            </a:r>
            <a:r>
              <a:rPr lang="en-US" altLang="ko-KR" sz="1600" dirty="0" smtClean="0"/>
              <a:t>(</a:t>
            </a:r>
            <a:r>
              <a:rPr lang="en-US" altLang="ko-KR" sz="1600" dirty="0" smtClean="0">
                <a:sym typeface="Wingdings" pitchFamily="2" charset="2"/>
              </a:rPr>
              <a:t>child</a:t>
            </a:r>
            <a:r>
              <a:rPr lang="en-US" altLang="ko-KR" sz="1600" dirty="0" smtClean="0"/>
              <a:t> PAN coordinator </a:t>
            </a:r>
            <a:r>
              <a:rPr lang="en-US" altLang="ko-KR" sz="1600" dirty="0" smtClean="0">
                <a:sym typeface="Wingdings" pitchFamily="2" charset="2"/>
              </a:rPr>
              <a:t> </a:t>
            </a:r>
            <a:r>
              <a:rPr lang="en-US" altLang="ko-KR" sz="1600" dirty="0" smtClean="0"/>
              <a:t>parent </a:t>
            </a:r>
            <a:r>
              <a:rPr lang="en-US" altLang="ko-KR" sz="1600" dirty="0">
                <a:sym typeface="Wingdings" pitchFamily="2" charset="2"/>
              </a:rPr>
              <a:t>PAN </a:t>
            </a:r>
            <a:r>
              <a:rPr lang="en-US" altLang="ko-KR" sz="1600" dirty="0" smtClean="0">
                <a:sym typeface="Wingdings" pitchFamily="2" charset="2"/>
              </a:rPr>
              <a:t>coordinator)</a:t>
            </a:r>
          </a:p>
          <a:p>
            <a:pPr lvl="2"/>
            <a:r>
              <a:rPr lang="en-US" altLang="ko-KR" sz="1600" dirty="0" smtClean="0">
                <a:ea typeface="굴림" pitchFamily="34" charset="-127"/>
              </a:rPr>
              <a:t>(Relay or generation directly for the DBS request)</a:t>
            </a:r>
            <a:endParaRPr lang="en-US" altLang="ko-KR" sz="1600" dirty="0">
              <a:ea typeface="굴림" pitchFamily="34" charset="-127"/>
            </a:endParaRPr>
          </a:p>
          <a:p>
            <a:pPr lvl="2"/>
            <a:r>
              <a:rPr lang="en-US" altLang="ko-KR" sz="1600" dirty="0"/>
              <a:t>DBS response frame </a:t>
            </a:r>
            <a:r>
              <a:rPr lang="en-US" altLang="ko-KR" sz="1600" dirty="0" smtClean="0"/>
              <a:t>(parent </a:t>
            </a:r>
            <a:r>
              <a:rPr lang="en-US" altLang="ko-KR" sz="1600" dirty="0">
                <a:sym typeface="Wingdings" pitchFamily="2" charset="2"/>
              </a:rPr>
              <a:t>PAN </a:t>
            </a:r>
            <a:r>
              <a:rPr lang="en-US" altLang="ko-KR" sz="1600" dirty="0" smtClean="0">
                <a:sym typeface="Wingdings" pitchFamily="2" charset="2"/>
              </a:rPr>
              <a:t>coordinator  child </a:t>
            </a:r>
            <a:r>
              <a:rPr lang="en-US" altLang="ko-KR" sz="1600" dirty="0">
                <a:sym typeface="Wingdings" pitchFamily="2" charset="2"/>
              </a:rPr>
              <a:t>PAN </a:t>
            </a:r>
            <a:r>
              <a:rPr lang="en-US" altLang="ko-KR" sz="1600" dirty="0" smtClean="0">
                <a:sym typeface="Wingdings" pitchFamily="2" charset="2"/>
              </a:rPr>
              <a:t>coordinator)</a:t>
            </a:r>
            <a:endParaRPr lang="en-US" altLang="ko-KR" sz="1600" dirty="0">
              <a:ea typeface="굴림" pitchFamily="34" charset="-127"/>
            </a:endParaRPr>
          </a:p>
          <a:p>
            <a:pPr lvl="1"/>
            <a:r>
              <a:rPr lang="en-US" altLang="ko-KR" sz="1600" dirty="0">
                <a:ea typeface="굴림" pitchFamily="34" charset="-127"/>
              </a:rPr>
              <a:t>Step </a:t>
            </a:r>
            <a:r>
              <a:rPr lang="en-US" altLang="ko-KR" sz="1600" dirty="0" smtClean="0">
                <a:ea typeface="굴림" pitchFamily="34" charset="-127"/>
              </a:rPr>
              <a:t>C</a:t>
            </a:r>
            <a:endParaRPr lang="en-US" altLang="ko-KR" sz="1600" dirty="0">
              <a:ea typeface="굴림" pitchFamily="34" charset="-127"/>
            </a:endParaRPr>
          </a:p>
          <a:p>
            <a:pPr lvl="2"/>
            <a:r>
              <a:rPr lang="en-US" altLang="ko-KR" sz="1600" dirty="0">
                <a:ea typeface="굴림" pitchFamily="34" charset="-127"/>
              </a:rPr>
              <a:t>Beacon frame </a:t>
            </a:r>
            <a:r>
              <a:rPr lang="en-US" altLang="ko-KR" sz="1600" dirty="0" smtClean="0">
                <a:ea typeface="굴림" pitchFamily="34" charset="-127"/>
              </a:rPr>
              <a:t>(</a:t>
            </a:r>
            <a:r>
              <a:rPr lang="en-US" altLang="ko-KR" sz="1600" dirty="0">
                <a:ea typeface="굴림" pitchFamily="34" charset="-127"/>
              </a:rPr>
              <a:t>on the channel of </a:t>
            </a:r>
            <a:r>
              <a:rPr lang="en-US" altLang="ko-KR" sz="1600" dirty="0" smtClean="0"/>
              <a:t>parent </a:t>
            </a:r>
            <a:r>
              <a:rPr lang="en-US" altLang="ko-KR" sz="1600" dirty="0">
                <a:sym typeface="Wingdings" pitchFamily="2" charset="2"/>
              </a:rPr>
              <a:t>PAN </a:t>
            </a:r>
            <a:r>
              <a:rPr lang="en-US" altLang="ko-KR" sz="1600" dirty="0" smtClean="0">
                <a:sym typeface="Wingdings" pitchFamily="2" charset="2"/>
              </a:rPr>
              <a:t>coordinator</a:t>
            </a:r>
            <a:r>
              <a:rPr lang="en-US" altLang="ko-KR" sz="1600" dirty="0" smtClean="0">
                <a:ea typeface="굴림" pitchFamily="34" charset="-127"/>
              </a:rPr>
              <a:t>)</a:t>
            </a:r>
            <a:endParaRPr lang="en-US" altLang="ko-KR" sz="1600" dirty="0">
              <a:ea typeface="굴림" pitchFamily="34" charset="-127"/>
            </a:endParaRPr>
          </a:p>
          <a:p>
            <a:pPr lvl="2"/>
            <a:r>
              <a:rPr lang="en-US" altLang="ko-KR" sz="1600" dirty="0">
                <a:ea typeface="굴림" pitchFamily="34" charset="-127"/>
              </a:rPr>
              <a:t>Beacon frame at the DBS of the child PAN coordinator (on the channel of child PAN coordinator)</a:t>
            </a:r>
          </a:p>
          <a:p>
            <a:pPr lvl="1"/>
            <a:r>
              <a:rPr lang="en-US" altLang="ko-KR" sz="1600" dirty="0">
                <a:ea typeface="굴림" pitchFamily="34" charset="-127"/>
              </a:rPr>
              <a:t>Step </a:t>
            </a:r>
            <a:r>
              <a:rPr lang="en-US" altLang="ko-KR" sz="1600" dirty="0" smtClean="0">
                <a:ea typeface="굴림" pitchFamily="34" charset="-127"/>
              </a:rPr>
              <a:t>D</a:t>
            </a:r>
            <a:endParaRPr lang="en-US" altLang="ko-KR" sz="1600" dirty="0">
              <a:ea typeface="굴림" pitchFamily="34" charset="-127"/>
            </a:endParaRPr>
          </a:p>
          <a:p>
            <a:pPr lvl="2"/>
            <a:r>
              <a:rPr lang="en-US" altLang="ko-KR" sz="1600" dirty="0">
                <a:ea typeface="굴림" pitchFamily="34" charset="-127"/>
              </a:rPr>
              <a:t>Switching into the channel of </a:t>
            </a:r>
            <a:r>
              <a:rPr lang="en-US" altLang="ko-KR" sz="1600" dirty="0" smtClean="0"/>
              <a:t>parent </a:t>
            </a:r>
            <a:r>
              <a:rPr lang="en-US" altLang="ko-KR" sz="1600" dirty="0">
                <a:sym typeface="Wingdings" pitchFamily="2" charset="2"/>
              </a:rPr>
              <a:t>PAN Coordinator</a:t>
            </a:r>
            <a:r>
              <a:rPr lang="en-US" altLang="ko-KR" sz="1600" dirty="0" smtClean="0">
                <a:ea typeface="굴림" pitchFamily="34" charset="-127"/>
              </a:rPr>
              <a:t> </a:t>
            </a:r>
            <a:r>
              <a:rPr lang="en-US" altLang="ko-KR" sz="1600" dirty="0">
                <a:ea typeface="굴림" pitchFamily="34" charset="-127"/>
              </a:rPr>
              <a:t>or the channel of other child PAN </a:t>
            </a:r>
            <a:r>
              <a:rPr lang="en-US" altLang="ko-KR" sz="1600" dirty="0" smtClean="0">
                <a:ea typeface="굴림" pitchFamily="34" charset="-127"/>
              </a:rPr>
              <a:t>coordinator</a:t>
            </a:r>
            <a:endParaRPr lang="en-US" altLang="ko-KR" sz="1600" dirty="0">
              <a:ea typeface="굴림" pitchFamily="34" charset="-127"/>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Network </a:t>
            </a:r>
            <a:r>
              <a:rPr lang="en-US" altLang="ko-KR" dirty="0" smtClean="0"/>
              <a:t>Formation Using TMCTP </a:t>
            </a:r>
            <a:r>
              <a:rPr lang="en-US" altLang="ko-KR" dirty="0" smtClean="0">
                <a:ea typeface="굴림" pitchFamily="34" charset="-127"/>
              </a:rPr>
              <a:t>(3/5</a:t>
            </a:r>
            <a:r>
              <a:rPr lang="en-US" altLang="ko-KR" dirty="0" smtClean="0">
                <a:ea typeface="굴림" pitchFamily="34" charset="-127"/>
              </a:rPr>
              <a:t>)</a:t>
            </a:r>
            <a:endParaRPr lang="ko-KR" altLang="en-US"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7584" y="1662607"/>
            <a:ext cx="7488832" cy="47788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3590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3568" y="1694477"/>
            <a:ext cx="7704856" cy="4760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제목 1"/>
          <p:cNvSpPr>
            <a:spLocks noGrp="1"/>
          </p:cNvSpPr>
          <p:nvPr>
            <p:ph type="title"/>
          </p:nvPr>
        </p:nvSpPr>
        <p:spPr/>
        <p:txBody>
          <a:bodyPr/>
          <a:lstStyle/>
          <a:p>
            <a:r>
              <a:rPr lang="en-US" altLang="ko-KR" dirty="0"/>
              <a:t>Network </a:t>
            </a:r>
            <a:r>
              <a:rPr lang="en-US" altLang="ko-KR" dirty="0" smtClean="0"/>
              <a:t>Formation Using TMCTP </a:t>
            </a:r>
            <a:r>
              <a:rPr lang="en-US" altLang="ko-KR" dirty="0" smtClean="0">
                <a:ea typeface="굴림" pitchFamily="34" charset="-127"/>
              </a:rPr>
              <a:t>(4/5</a:t>
            </a:r>
            <a:r>
              <a:rPr lang="en-US" altLang="ko-KR" dirty="0" smtClean="0">
                <a:ea typeface="굴림" pitchFamily="34" charset="-127"/>
              </a:rPr>
              <a:t>)</a:t>
            </a:r>
            <a:endParaRPr lang="ko-KR" altLang="en-US" dirty="0" smtClean="0">
              <a:ea typeface="굴림" pitchFamily="34" charset="-127"/>
            </a:endParaRPr>
          </a:p>
        </p:txBody>
      </p:sp>
    </p:spTree>
    <p:extLst>
      <p:ext uri="{BB962C8B-B14F-4D97-AF65-F5344CB8AC3E}">
        <p14:creationId xmlns:p14="http://schemas.microsoft.com/office/powerpoint/2010/main" val="14464381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직사각형 7"/>
          <p:cNvSpPr>
            <a:spLocks noChangeArrowheads="1"/>
          </p:cNvSpPr>
          <p:nvPr/>
        </p:nvSpPr>
        <p:spPr bwMode="auto">
          <a:xfrm>
            <a:off x="683568" y="692696"/>
            <a:ext cx="7775575" cy="646331"/>
          </a:xfrm>
          <a:prstGeom prst="rect">
            <a:avLst/>
          </a:prstGeom>
          <a:noFill/>
          <a:ln w="9525">
            <a:noFill/>
            <a:miter lim="800000"/>
            <a:headEnd/>
            <a:tailEnd/>
          </a:ln>
        </p:spPr>
        <p:txBody>
          <a:bodyPr wrap="square">
            <a:spAutoFit/>
          </a:bodyPr>
          <a:lstStyle/>
          <a:p>
            <a:pPr algn="ctr"/>
            <a:r>
              <a:rPr lang="en-US" altLang="ko-KR" sz="3600" dirty="0"/>
              <a:t>Network </a:t>
            </a:r>
            <a:r>
              <a:rPr lang="en-US" altLang="ko-KR" sz="3600" dirty="0" smtClean="0"/>
              <a:t>Formation Using TMCTP </a:t>
            </a:r>
            <a:r>
              <a:rPr lang="en-US" altLang="ko-KR" sz="3600" dirty="0" smtClean="0">
                <a:solidFill>
                  <a:srgbClr val="000000"/>
                </a:solidFill>
                <a:ea typeface="굴림" pitchFamily="34" charset="-127"/>
              </a:rPr>
              <a:t>(5/5</a:t>
            </a:r>
            <a:r>
              <a:rPr lang="en-US" altLang="ko-KR" sz="3600" dirty="0" smtClean="0">
                <a:solidFill>
                  <a:srgbClr val="000000"/>
                </a:solidFill>
                <a:ea typeface="굴림" pitchFamily="34" charset="-127"/>
              </a:rPr>
              <a:t>)</a:t>
            </a:r>
            <a:endParaRPr lang="ko-KR" altLang="en-US" dirty="0">
              <a:ea typeface="굴림" pitchFamily="34" charset="-127"/>
            </a:endParaRPr>
          </a:p>
        </p:txBody>
      </p:sp>
      <p:sp>
        <p:nvSpPr>
          <p:cNvPr id="16390" name="내용 개체 틀 6"/>
          <p:cNvSpPr txBox="1">
            <a:spLocks/>
          </p:cNvSpPr>
          <p:nvPr/>
        </p:nvSpPr>
        <p:spPr bwMode="auto">
          <a:xfrm>
            <a:off x="685800" y="1628775"/>
            <a:ext cx="8134672" cy="863600"/>
          </a:xfrm>
          <a:prstGeom prst="rect">
            <a:avLst/>
          </a:prstGeom>
          <a:noFill/>
          <a:ln w="9525">
            <a:noFill/>
            <a:miter lim="800000"/>
            <a:headEnd/>
            <a:tailEnd/>
          </a:ln>
        </p:spPr>
        <p:txBody>
          <a:bodyPr lIns="92075" tIns="46038" rIns="92075" bIns="46038"/>
          <a:lstStyle/>
          <a:p>
            <a:pPr marL="342900" indent="-342900">
              <a:spcBef>
                <a:spcPct val="20000"/>
              </a:spcBef>
              <a:buFontTx/>
              <a:buChar char="•"/>
            </a:pPr>
            <a:r>
              <a:rPr lang="en-US" altLang="ko-KR" sz="2000" dirty="0">
                <a:latin typeface="Arial" pitchFamily="34" charset="0"/>
                <a:ea typeface="굴림" pitchFamily="34" charset="-127"/>
              </a:rPr>
              <a:t>Superframe Structure between SPC 1 and PC 2/3/4/5 after Allocation</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588" y="2492896"/>
            <a:ext cx="8886825" cy="3571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제목 1"/>
          <p:cNvSpPr>
            <a:spLocks noGrp="1"/>
          </p:cNvSpPr>
          <p:nvPr>
            <p:ph type="title"/>
          </p:nvPr>
        </p:nvSpPr>
        <p:spPr>
          <a:xfrm>
            <a:off x="0" y="620713"/>
            <a:ext cx="9144000" cy="792063"/>
          </a:xfrm>
        </p:spPr>
        <p:txBody>
          <a:bodyPr/>
          <a:lstStyle/>
          <a:p>
            <a:r>
              <a:rPr lang="en-US" altLang="ko-KR" kern="1200" dirty="0">
                <a:solidFill>
                  <a:schemeClr val="tx1"/>
                </a:solidFill>
                <a:latin typeface="Times New Roman" pitchFamily="18" charset="0"/>
                <a:ea typeface="+mn-ea"/>
                <a:cs typeface="+mn-cs"/>
              </a:rPr>
              <a:t>TMCTP </a:t>
            </a:r>
            <a:r>
              <a:rPr lang="en-GB" altLang="ko-KR" kern="1200" dirty="0">
                <a:solidFill>
                  <a:schemeClr val="tx1"/>
                </a:solidFill>
                <a:latin typeface="Times New Roman" pitchFamily="18" charset="0"/>
                <a:ea typeface="+mn-ea"/>
                <a:cs typeface="+mn-cs"/>
              </a:rPr>
              <a:t>Extended Superframe Specification </a:t>
            </a:r>
            <a:r>
              <a:rPr lang="en-US" altLang="ko-KR" kern="1200" dirty="0">
                <a:solidFill>
                  <a:schemeClr val="tx1"/>
                </a:solidFill>
                <a:latin typeface="Times New Roman" pitchFamily="18" charset="0"/>
                <a:ea typeface="+mn-ea"/>
                <a:cs typeface="+mn-cs"/>
              </a:rPr>
              <a:t>IE</a:t>
            </a:r>
            <a:endParaRPr lang="ko-KR" altLang="en-US" kern="1200" dirty="0">
              <a:solidFill>
                <a:schemeClr val="tx1"/>
              </a:solidFill>
              <a:latin typeface="Times New Roman" pitchFamily="18" charset="0"/>
              <a:ea typeface="+mn-ea"/>
              <a:cs typeface="+mn-cs"/>
            </a:endParaRPr>
          </a:p>
        </p:txBody>
      </p:sp>
      <p:sp>
        <p:nvSpPr>
          <p:cNvPr id="21507" name="내용 개체 틀 2"/>
          <p:cNvSpPr>
            <a:spLocks noGrp="1"/>
          </p:cNvSpPr>
          <p:nvPr>
            <p:ph idx="1"/>
          </p:nvPr>
        </p:nvSpPr>
        <p:spPr>
          <a:xfrm>
            <a:off x="612775" y="1341438"/>
            <a:ext cx="8062913" cy="2231578"/>
          </a:xfrm>
        </p:spPr>
        <p:txBody>
          <a:bodyPr/>
          <a:lstStyle/>
          <a:p>
            <a:r>
              <a:rPr lang="en-US" altLang="ko-KR" dirty="0" smtClean="0">
                <a:ea typeface="굴림" pitchFamily="34" charset="-127"/>
              </a:rPr>
              <a:t>Extended </a:t>
            </a:r>
            <a:r>
              <a:rPr lang="en-US" altLang="ko-KR" dirty="0" smtClean="0">
                <a:ea typeface="굴림" pitchFamily="34" charset="-127"/>
              </a:rPr>
              <a:t>Superframe Specification fields </a:t>
            </a:r>
            <a:endParaRPr lang="en-US" altLang="ko-KR" dirty="0" smtClean="0">
              <a:ea typeface="굴림" pitchFamily="34" charset="-127"/>
            </a:endParaRPr>
          </a:p>
          <a:p>
            <a:pPr lvl="1"/>
            <a:r>
              <a:rPr lang="en-US" altLang="ko-KR" dirty="0">
                <a:ea typeface="굴림" pitchFamily="34" charset="-127"/>
              </a:rPr>
              <a:t>Beacon Only Period Order field (4bits)</a:t>
            </a:r>
          </a:p>
          <a:p>
            <a:pPr lvl="1"/>
            <a:r>
              <a:rPr lang="en-US" altLang="ko-KR" dirty="0" smtClean="0">
                <a:ea typeface="굴림" pitchFamily="34" charset="-127"/>
              </a:rPr>
              <a:t>Dedicated Beacon Slot Allocation Capability (1bit)</a:t>
            </a:r>
          </a:p>
          <a:p>
            <a:pPr lvl="1"/>
            <a:r>
              <a:rPr lang="en-US" altLang="ko-KR" dirty="0" smtClean="0">
                <a:ea typeface="굴림" pitchFamily="34" charset="-127"/>
              </a:rPr>
              <a:t>Channel Allocation Capability (1bit)</a:t>
            </a:r>
          </a:p>
          <a:p>
            <a:pPr lvl="1"/>
            <a:r>
              <a:rPr lang="en-US" altLang="ko-KR" dirty="0" smtClean="0">
                <a:ea typeface="굴림" pitchFamily="34" charset="-127"/>
              </a:rPr>
              <a:t>Channel Allocation Relay Capability (1bit</a:t>
            </a:r>
            <a:r>
              <a:rPr lang="en-US" altLang="ko-KR" dirty="0" smtClean="0">
                <a:ea typeface="굴림" pitchFamily="34" charset="-127"/>
              </a:rPr>
              <a:t>)</a:t>
            </a:r>
            <a:endParaRPr lang="en-US" altLang="ko-KR" sz="1800" dirty="0" smtClean="0">
              <a:ea typeface="굴림" pitchFamily="34" charset="-127"/>
            </a:endParaRPr>
          </a:p>
          <a:p>
            <a:pPr lvl="2"/>
            <a:endParaRPr lang="en-US" altLang="ko-KR" sz="1800" dirty="0" smtClean="0">
              <a:ea typeface="굴림" pitchFamily="34" charset="-127"/>
            </a:endParaRPr>
          </a:p>
          <a:p>
            <a:pPr lvl="2"/>
            <a:endParaRPr lang="en-US" altLang="ko-KR" sz="1800" dirty="0" smtClean="0">
              <a:ea typeface="굴림" pitchFamily="34" charset="-127"/>
            </a:endParaRPr>
          </a:p>
        </p:txBody>
      </p:sp>
      <p:graphicFrame>
        <p:nvGraphicFramePr>
          <p:cNvPr id="2" name="표 1"/>
          <p:cNvGraphicFramePr>
            <a:graphicFrameLocks noGrp="1"/>
          </p:cNvGraphicFramePr>
          <p:nvPr>
            <p:extLst>
              <p:ext uri="{D42A27DB-BD31-4B8C-83A1-F6EECF244321}">
                <p14:modId xmlns:p14="http://schemas.microsoft.com/office/powerpoint/2010/main" val="2920247790"/>
              </p:ext>
            </p:extLst>
          </p:nvPr>
        </p:nvGraphicFramePr>
        <p:xfrm>
          <a:off x="539552" y="3429000"/>
          <a:ext cx="8136905" cy="2088232"/>
        </p:xfrm>
        <a:graphic>
          <a:graphicData uri="http://schemas.openxmlformats.org/drawingml/2006/table">
            <a:tbl>
              <a:tblPr firstRow="1" bandRow="1">
                <a:tableStyleId>{5C22544A-7EE6-4342-B048-85BDC9FD1C3A}</a:tableStyleId>
              </a:tblPr>
              <a:tblGrid>
                <a:gridCol w="1656184"/>
                <a:gridCol w="1224136"/>
                <a:gridCol w="2016224"/>
                <a:gridCol w="1512168"/>
                <a:gridCol w="1728193"/>
              </a:tblGrid>
              <a:tr h="527557">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Bits: 0-3</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4</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5</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6</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7</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r>
              <a:tr h="1560675">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Beacon Only </a:t>
                      </a:r>
                      <a:endPar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endParaRP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rPr>
                        <a:t>Period </a:t>
                      </a: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Order</a:t>
                      </a:r>
                      <a:endParaRPr kumimoji="0" lang="ko-KR" sz="1800" b="1" i="0" u="none" strike="noStrike" kern="1200" cap="none" normalizeH="0" baseline="0" dirty="0">
                        <a:ln>
                          <a:noFill/>
                        </a:ln>
                        <a:solidFill>
                          <a:srgbClr val="0000FF"/>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Reserved</a:t>
                      </a:r>
                      <a:endParaRPr kumimoji="0" lang="ko-KR" sz="1800" b="1" i="0" u="none" strike="noStrike" kern="1200" cap="none" normalizeH="0" baseline="0" dirty="0">
                        <a:ln>
                          <a:noFill/>
                        </a:ln>
                        <a:solidFill>
                          <a:srgbClr val="0000FF"/>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Dedicated Beacon Slot Allocation </a:t>
                      </a:r>
                      <a:r>
                        <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rPr>
                        <a:t>    Capability</a:t>
                      </a:r>
                      <a:endParaRPr kumimoji="0" lang="ko-KR" sz="1800" b="1" i="0" u="none" strike="noStrike" kern="1200" cap="none" normalizeH="0" baseline="0" dirty="0">
                        <a:ln>
                          <a:noFill/>
                        </a:ln>
                        <a:solidFill>
                          <a:srgbClr val="0000FF"/>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Channel </a:t>
                      </a:r>
                      <a:r>
                        <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rPr>
                        <a:t>      Allocation          </a:t>
                      </a:r>
                      <a:r>
                        <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rPr>
                        <a:t>Capability</a:t>
                      </a:r>
                      <a:endParaRPr kumimoji="0" lang="ko-KR" sz="1800" b="1" i="0" u="none" strike="noStrike" kern="1200" cap="none" normalizeH="0" baseline="0" dirty="0">
                        <a:ln>
                          <a:noFill/>
                        </a:ln>
                        <a:solidFill>
                          <a:srgbClr val="0000FF"/>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Channel </a:t>
                      </a:r>
                      <a:endPar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endParaRP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rPr>
                        <a:t>Allocation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rPr>
                        <a:t>Relay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rPr>
                        <a:t>Capability</a:t>
                      </a:r>
                      <a:endParaRPr kumimoji="0" lang="ko-KR" sz="1800" b="1" i="0" u="none" strike="noStrike" kern="1200" cap="none" normalizeH="0" baseline="0" dirty="0">
                        <a:ln>
                          <a:noFill/>
                        </a:ln>
                        <a:solidFill>
                          <a:srgbClr val="0000FF"/>
                        </a:solidFill>
                        <a:effectLst/>
                        <a:latin typeface="Times New Roman" pitchFamily="18" charset="0"/>
                        <a:ea typeface="TimesNewRoman,Bold"/>
                        <a:cs typeface="TimesNewRoman,Bold"/>
                      </a:endParaRPr>
                    </a:p>
                  </a:txBody>
                  <a:tcPr marL="68580" marR="68580" marT="0" marB="0" anchor="ctr"/>
                </a:tc>
              </a:tr>
            </a:tbl>
          </a:graphicData>
        </a:graphic>
      </p:graphicFrame>
      <p:sp>
        <p:nvSpPr>
          <p:cNvPr id="3" name="직사각형 2"/>
          <p:cNvSpPr/>
          <p:nvPr/>
        </p:nvSpPr>
        <p:spPr>
          <a:xfrm>
            <a:off x="1684768" y="5661248"/>
            <a:ext cx="6040436" cy="338554"/>
          </a:xfrm>
          <a:prstGeom prst="rect">
            <a:avLst/>
          </a:prstGeom>
        </p:spPr>
        <p:txBody>
          <a:bodyPr wrap="none">
            <a:spAutoFit/>
          </a:bodyPr>
          <a:lstStyle/>
          <a:p>
            <a:r>
              <a:rPr lang="en-GB" altLang="ko-KR" sz="1600" b="1" dirty="0" smtClean="0">
                <a:latin typeface="+mn-lt"/>
              </a:rPr>
              <a:t>&lt; Format </a:t>
            </a:r>
            <a:r>
              <a:rPr lang="en-GB" altLang="ko-KR" sz="1600" b="1" dirty="0">
                <a:latin typeface="+mn-lt"/>
              </a:rPr>
              <a:t>of the Extended Superframe Specification </a:t>
            </a:r>
            <a:r>
              <a:rPr lang="en-GB" altLang="ko-KR" sz="1600" b="1" dirty="0" smtClean="0">
                <a:latin typeface="+mn-lt"/>
              </a:rPr>
              <a:t>IE field </a:t>
            </a:r>
            <a:r>
              <a:rPr lang="en-GB" altLang="ko-KR" sz="1600" b="1" dirty="0" smtClean="0">
                <a:latin typeface="+mn-lt"/>
              </a:rPr>
              <a:t>&gt;</a:t>
            </a:r>
            <a:endParaRPr lang="ko-KR" altLang="en-US" sz="1600" b="1" dirty="0">
              <a:latin typeface="+mn-lt"/>
            </a:endParaRPr>
          </a:p>
        </p:txBody>
      </p:sp>
    </p:spTree>
    <p:extLst>
      <p:ext uri="{BB962C8B-B14F-4D97-AF65-F5344CB8AC3E}">
        <p14:creationId xmlns:p14="http://schemas.microsoft.com/office/powerpoint/2010/main" val="27912355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제목 1"/>
          <p:cNvSpPr>
            <a:spLocks noGrp="1"/>
          </p:cNvSpPr>
          <p:nvPr>
            <p:ph type="title"/>
          </p:nvPr>
        </p:nvSpPr>
        <p:spPr>
          <a:xfrm>
            <a:off x="683568" y="620688"/>
            <a:ext cx="7772400" cy="864096"/>
          </a:xfrm>
        </p:spPr>
        <p:txBody>
          <a:bodyPr/>
          <a:lstStyle/>
          <a:p>
            <a:r>
              <a:rPr lang="en-US" altLang="ko-KR" dirty="0" smtClean="0">
                <a:ea typeface="굴림" pitchFamily="34" charset="-127"/>
              </a:rPr>
              <a:t>DBS Request </a:t>
            </a:r>
            <a:r>
              <a:rPr lang="en-US" altLang="ko-KR" dirty="0">
                <a:ea typeface="굴림" pitchFamily="34" charset="-127"/>
              </a:rPr>
              <a:t>Frame </a:t>
            </a:r>
            <a:r>
              <a:rPr lang="en-US" altLang="ko-KR" dirty="0" smtClean="0">
                <a:ea typeface="굴림" pitchFamily="34" charset="-127"/>
              </a:rPr>
              <a:t>(</a:t>
            </a:r>
            <a:r>
              <a:rPr lang="en-US" altLang="ko-KR" dirty="0" smtClean="0">
                <a:ea typeface="굴림" pitchFamily="34" charset="-127"/>
              </a:rPr>
              <a:t>1/2)</a:t>
            </a:r>
            <a:endParaRPr lang="ko-KR" altLang="en-US" dirty="0" smtClean="0">
              <a:ea typeface="굴림" pitchFamily="34" charset="-127"/>
            </a:endParaRPr>
          </a:p>
        </p:txBody>
      </p:sp>
      <p:sp>
        <p:nvSpPr>
          <p:cNvPr id="22531" name="내용 개체 틀 2"/>
          <p:cNvSpPr>
            <a:spLocks noGrp="1"/>
          </p:cNvSpPr>
          <p:nvPr>
            <p:ph idx="1"/>
          </p:nvPr>
        </p:nvSpPr>
        <p:spPr>
          <a:xfrm>
            <a:off x="685800" y="1628800"/>
            <a:ext cx="8062913" cy="4464496"/>
          </a:xfrm>
        </p:spPr>
        <p:txBody>
          <a:bodyPr/>
          <a:lstStyle/>
          <a:p>
            <a:r>
              <a:rPr lang="en-US" altLang="ko-KR" sz="2000" dirty="0" smtClean="0">
                <a:ea typeface="굴림" pitchFamily="34" charset="-127"/>
              </a:rPr>
              <a:t>DBS request frame contains the following fields:</a:t>
            </a:r>
          </a:p>
          <a:p>
            <a:pPr lvl="1"/>
            <a:r>
              <a:rPr lang="en-US" altLang="ko-KR" sz="1800" dirty="0" smtClean="0">
                <a:ea typeface="굴림" pitchFamily="34" charset="-127"/>
              </a:rPr>
              <a:t>MHR fields</a:t>
            </a:r>
          </a:p>
          <a:p>
            <a:pPr lvl="1"/>
            <a:r>
              <a:rPr lang="en-US" altLang="ko-KR" sz="1800" dirty="0" smtClean="0">
                <a:ea typeface="굴림" pitchFamily="34" charset="-127"/>
              </a:rPr>
              <a:t>Command Frame Identifier field (1byte)</a:t>
            </a:r>
          </a:p>
          <a:p>
            <a:pPr lvl="1"/>
            <a:r>
              <a:rPr lang="en-US" altLang="ko-KR" sz="1800" dirty="0" smtClean="0">
                <a:ea typeface="굴림" pitchFamily="34" charset="-127"/>
              </a:rPr>
              <a:t>DBS Request Information fields</a:t>
            </a:r>
          </a:p>
          <a:p>
            <a:pPr lvl="2"/>
            <a:r>
              <a:rPr lang="en-US" altLang="ko-KR" sz="1600" dirty="0" smtClean="0">
                <a:ea typeface="굴림" pitchFamily="34" charset="-127"/>
              </a:rPr>
              <a:t>Requester Short Address field (2bytes)</a:t>
            </a:r>
          </a:p>
          <a:p>
            <a:pPr lvl="3"/>
            <a:r>
              <a:rPr lang="en-GB" altLang="ko-KR" sz="1400" dirty="0">
                <a:ea typeface="굴림" pitchFamily="34" charset="-127"/>
              </a:rPr>
              <a:t>T</a:t>
            </a:r>
            <a:r>
              <a:rPr lang="en-GB" altLang="ko-KR" sz="1400" dirty="0" smtClean="0">
                <a:ea typeface="굴림" pitchFamily="34" charset="-127"/>
              </a:rPr>
              <a:t>he </a:t>
            </a:r>
            <a:r>
              <a:rPr lang="en-GB" altLang="ko-KR" sz="1400" dirty="0">
                <a:ea typeface="굴림" pitchFamily="34" charset="-127"/>
              </a:rPr>
              <a:t>short address of the coordinator requesting a DBS</a:t>
            </a:r>
            <a:endParaRPr lang="en-US" altLang="ko-KR" sz="1400" dirty="0">
              <a:ea typeface="굴림" pitchFamily="34" charset="-127"/>
            </a:endParaRPr>
          </a:p>
          <a:p>
            <a:pPr lvl="2"/>
            <a:r>
              <a:rPr lang="en-US" altLang="ko-KR" sz="1600" dirty="0" smtClean="0">
                <a:ea typeface="굴림" pitchFamily="34" charset="-127"/>
              </a:rPr>
              <a:t>DBS Length field (4bits)</a:t>
            </a:r>
          </a:p>
          <a:p>
            <a:pPr lvl="3"/>
            <a:r>
              <a:rPr lang="en-GB" altLang="ko-KR" sz="1400" dirty="0">
                <a:ea typeface="굴림" pitchFamily="34" charset="-127"/>
              </a:rPr>
              <a:t>The number of the </a:t>
            </a:r>
            <a:r>
              <a:rPr lang="en-GB" altLang="ko-KR" sz="1400" dirty="0" err="1">
                <a:ea typeface="굴림" pitchFamily="34" charset="-127"/>
              </a:rPr>
              <a:t>aBaseSlotDuration</a:t>
            </a:r>
            <a:r>
              <a:rPr lang="en-GB" altLang="ko-KR" sz="1400" dirty="0">
                <a:ea typeface="굴림" pitchFamily="34" charset="-127"/>
              </a:rPr>
              <a:t> being requested for a DBS</a:t>
            </a:r>
            <a:endParaRPr lang="en-US" altLang="ko-KR" sz="1400" dirty="0">
              <a:ea typeface="굴림" pitchFamily="34" charset="-127"/>
            </a:endParaRPr>
          </a:p>
          <a:p>
            <a:pPr lvl="2"/>
            <a:r>
              <a:rPr lang="en-US" altLang="ko-KR" sz="1600" dirty="0" smtClean="0">
                <a:ea typeface="굴림" pitchFamily="34" charset="-127"/>
              </a:rPr>
              <a:t>Characteristics Type field (1bit)</a:t>
            </a:r>
          </a:p>
          <a:p>
            <a:pPr lvl="3"/>
            <a:r>
              <a:rPr lang="en-US" altLang="ko-KR" sz="1400" dirty="0" smtClean="0">
                <a:ea typeface="굴림" pitchFamily="34" charset="-127"/>
              </a:rPr>
              <a:t>0x0: Deallocation of an existing DBS</a:t>
            </a:r>
          </a:p>
          <a:p>
            <a:pPr lvl="3"/>
            <a:r>
              <a:rPr lang="en-US" altLang="ko-KR" sz="1400" dirty="0" smtClean="0">
                <a:ea typeface="굴림" pitchFamily="34" charset="-127"/>
              </a:rPr>
              <a:t>0x1: Allocation of a new DBS</a:t>
            </a:r>
          </a:p>
          <a:p>
            <a:pPr lvl="2"/>
            <a:r>
              <a:rPr lang="en-US" altLang="ko-KR" sz="1600" dirty="0" smtClean="0">
                <a:ea typeface="굴림" pitchFamily="34" charset="-127"/>
              </a:rPr>
              <a:t>Number of the Descendent (1byte)</a:t>
            </a:r>
            <a:endParaRPr lang="en-US" altLang="ko-KR" sz="1600" dirty="0">
              <a:ea typeface="굴림" pitchFamily="34" charset="-127"/>
            </a:endParaRPr>
          </a:p>
          <a:p>
            <a:pPr lvl="3"/>
            <a:r>
              <a:rPr lang="en-US" altLang="ko-KR" sz="1400" dirty="0"/>
              <a:t>the actual or ex</a:t>
            </a:r>
            <a:r>
              <a:rPr lang="en-GB" altLang="ko-KR" sz="1400" dirty="0" err="1" smtClean="0"/>
              <a:t>pected</a:t>
            </a:r>
            <a:r>
              <a:rPr lang="en-GB" altLang="ko-KR" sz="1400" dirty="0" smtClean="0"/>
              <a:t> </a:t>
            </a:r>
            <a:r>
              <a:rPr lang="en-GB" altLang="ko-KR" sz="1400" dirty="0"/>
              <a:t>number of descendant PAN coordinator</a:t>
            </a:r>
            <a:r>
              <a:rPr lang="en-US" altLang="ko-KR" sz="1400" dirty="0" smtClean="0"/>
              <a:t>s</a:t>
            </a:r>
            <a:endParaRPr lang="en-US" altLang="ko-KR" sz="1400" dirty="0" smtClean="0">
              <a:ea typeface="굴림" pitchFamily="34" charset="-127"/>
            </a:endParaRPr>
          </a:p>
          <a:p>
            <a:pPr lvl="1"/>
            <a:r>
              <a:rPr lang="en-US" altLang="ko-KR" sz="1800" dirty="0" smtClean="0">
                <a:ea typeface="굴림" pitchFamily="34" charset="-127"/>
              </a:rPr>
              <a:t>FCS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제목 1"/>
          <p:cNvSpPr>
            <a:spLocks noGrp="1"/>
          </p:cNvSpPr>
          <p:nvPr>
            <p:ph type="title"/>
          </p:nvPr>
        </p:nvSpPr>
        <p:spPr>
          <a:xfrm>
            <a:off x="683568" y="620688"/>
            <a:ext cx="7772400" cy="936104"/>
          </a:xfrm>
        </p:spPr>
        <p:txBody>
          <a:bodyPr/>
          <a:lstStyle/>
          <a:p>
            <a:r>
              <a:rPr lang="en-US" altLang="ko-KR" dirty="0" smtClean="0">
                <a:ea typeface="굴림" pitchFamily="34" charset="-127"/>
              </a:rPr>
              <a:t>DBS Request </a:t>
            </a:r>
            <a:r>
              <a:rPr lang="en-US" altLang="ko-KR" dirty="0">
                <a:ea typeface="굴림" pitchFamily="34" charset="-127"/>
              </a:rPr>
              <a:t>Frame </a:t>
            </a:r>
            <a:r>
              <a:rPr lang="en-US" altLang="ko-KR" dirty="0" smtClean="0">
                <a:ea typeface="굴림" pitchFamily="34" charset="-127"/>
              </a:rPr>
              <a:t>(</a:t>
            </a:r>
            <a:r>
              <a:rPr lang="en-US" altLang="ko-KR" dirty="0" smtClean="0">
                <a:ea typeface="굴림" pitchFamily="34" charset="-127"/>
              </a:rPr>
              <a:t>2/2)</a:t>
            </a:r>
            <a:endParaRPr lang="ko-KR" altLang="en-US" dirty="0" smtClean="0">
              <a:ea typeface="굴림" pitchFamily="34" charset="-127"/>
            </a:endParaRPr>
          </a:p>
        </p:txBody>
      </p:sp>
      <p:sp>
        <p:nvSpPr>
          <p:cNvPr id="22531" name="내용 개체 틀 2"/>
          <p:cNvSpPr>
            <a:spLocks noGrp="1"/>
          </p:cNvSpPr>
          <p:nvPr>
            <p:ph idx="1"/>
          </p:nvPr>
        </p:nvSpPr>
        <p:spPr>
          <a:xfrm>
            <a:off x="539552" y="3028890"/>
            <a:ext cx="8062913" cy="504056"/>
          </a:xfrm>
        </p:spPr>
        <p:txBody>
          <a:bodyPr/>
          <a:lstStyle/>
          <a:p>
            <a:pPr marL="0" indent="0" algn="ctr">
              <a:buNone/>
            </a:pPr>
            <a:r>
              <a:rPr lang="en-GB" altLang="ko-KR" sz="2000" b="1" dirty="0" smtClean="0"/>
              <a:t>&lt; DBS </a:t>
            </a:r>
            <a:r>
              <a:rPr lang="en-GB" altLang="ko-KR" sz="2000" b="1" dirty="0"/>
              <a:t>request command frame </a:t>
            </a:r>
            <a:r>
              <a:rPr lang="en-GB" altLang="ko-KR" sz="2000" b="1" dirty="0" smtClean="0"/>
              <a:t>format &gt;</a:t>
            </a:r>
            <a:endParaRPr lang="en-US" altLang="ko-KR" sz="1800" dirty="0" smtClean="0">
              <a:ea typeface="굴림" pitchFamily="34" charset="-127"/>
            </a:endParaRPr>
          </a:p>
        </p:txBody>
      </p:sp>
      <p:graphicFrame>
        <p:nvGraphicFramePr>
          <p:cNvPr id="8" name="표 7"/>
          <p:cNvGraphicFramePr>
            <a:graphicFrameLocks noGrp="1"/>
          </p:cNvGraphicFramePr>
          <p:nvPr>
            <p:extLst>
              <p:ext uri="{D42A27DB-BD31-4B8C-83A1-F6EECF244321}">
                <p14:modId xmlns:p14="http://schemas.microsoft.com/office/powerpoint/2010/main" val="2019608523"/>
              </p:ext>
            </p:extLst>
          </p:nvPr>
        </p:nvGraphicFramePr>
        <p:xfrm>
          <a:off x="754584" y="1948770"/>
          <a:ext cx="7632848" cy="1004477"/>
        </p:xfrm>
        <a:graphic>
          <a:graphicData uri="http://schemas.openxmlformats.org/drawingml/2006/table">
            <a:tbl>
              <a:tblPr/>
              <a:tblGrid>
                <a:gridCol w="1908212"/>
                <a:gridCol w="1908212"/>
                <a:gridCol w="1908212"/>
                <a:gridCol w="1908212"/>
              </a:tblGrid>
              <a:tr h="360040">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cap="none" normalizeH="0" baseline="0" dirty="0" smtClean="0">
                          <a:ln>
                            <a:noFill/>
                          </a:ln>
                          <a:solidFill>
                            <a:schemeClr val="bg1"/>
                          </a:solidFill>
                          <a:effectLst/>
                          <a:latin typeface="Times New Roman" pitchFamily="18" charset="0"/>
                          <a:ea typeface="TimesNewRoman,Bold"/>
                          <a:cs typeface="TimesNewRoman,Bold"/>
                        </a:rPr>
                        <a:t>Octets: 11~25</a:t>
                      </a:r>
                      <a:endParaRPr kumimoji="0" lang="ko-KR" altLang="ko-KR" sz="1800" b="1" i="0" u="none" strike="noStrike" cap="none" normalizeH="0" baseline="0" dirty="0" smtClean="0">
                        <a:ln>
                          <a:noFill/>
                        </a:ln>
                        <a:solidFill>
                          <a:srgbClr val="FF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cap="none" normalizeH="0" baseline="0" dirty="0" smtClean="0">
                          <a:ln>
                            <a:noFill/>
                          </a:ln>
                          <a:solidFill>
                            <a:schemeClr val="bg1"/>
                          </a:solidFill>
                          <a:effectLst/>
                          <a:latin typeface="Times New Roman" pitchFamily="18" charset="0"/>
                          <a:ea typeface="TimesNewRoman,Bold"/>
                          <a:cs typeface="TimesNewRoman,Bold"/>
                        </a:rPr>
                        <a:t>1</a:t>
                      </a:r>
                      <a:endParaRPr kumimoji="0" lang="ko-KR" altLang="ko-KR" sz="1800" b="1" i="0" u="none" strike="noStrike" cap="none" normalizeH="0" baseline="0" dirty="0" smtClean="0">
                        <a:ln>
                          <a:noFill/>
                        </a:ln>
                        <a:solidFill>
                          <a:schemeClr val="bg1"/>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cap="none" normalizeH="0" baseline="0" dirty="0" smtClean="0">
                          <a:ln>
                            <a:noFill/>
                          </a:ln>
                          <a:solidFill>
                            <a:schemeClr val="bg1"/>
                          </a:solidFill>
                          <a:effectLst/>
                          <a:latin typeface="Times New Roman" pitchFamily="18" charset="0"/>
                          <a:ea typeface="TimesNewRoman,Bold"/>
                          <a:cs typeface="TimesNewRoman,Bold"/>
                        </a:rPr>
                        <a:t>4</a:t>
                      </a:r>
                      <a:endParaRPr kumimoji="0" lang="ko-KR" altLang="ko-KR" sz="1800" b="1" i="0" u="none" strike="noStrike" cap="none" normalizeH="0" baseline="0" dirty="0" smtClean="0">
                        <a:ln>
                          <a:noFill/>
                        </a:ln>
                        <a:solidFill>
                          <a:schemeClr val="bg1"/>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cap="none" normalizeH="0" baseline="0" dirty="0" smtClean="0">
                          <a:ln>
                            <a:noFill/>
                          </a:ln>
                          <a:solidFill>
                            <a:schemeClr val="bg1"/>
                          </a:solidFill>
                          <a:effectLst/>
                          <a:latin typeface="Times New Roman" pitchFamily="18" charset="0"/>
                          <a:ea typeface="TimesNewRoman,Bold"/>
                          <a:cs typeface="TimesNewRoman,Bold"/>
                        </a:rPr>
                        <a:t>2/4</a:t>
                      </a:r>
                      <a:endParaRPr kumimoji="0" lang="ko-KR" altLang="ko-KR" sz="1800" b="1" i="0" u="none" strike="noStrike" cap="none" normalizeH="0" baseline="0" dirty="0" smtClean="0">
                        <a:ln>
                          <a:noFill/>
                        </a:ln>
                        <a:solidFill>
                          <a:schemeClr val="bg1"/>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644437">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cap="none" normalizeH="0" baseline="0" dirty="0" smtClean="0">
                          <a:ln>
                            <a:noFill/>
                          </a:ln>
                          <a:solidFill>
                            <a:srgbClr val="000000"/>
                          </a:solidFill>
                          <a:effectLst/>
                          <a:latin typeface="Times New Roman" pitchFamily="18" charset="0"/>
                          <a:ea typeface="TimesNewRoman,Bold"/>
                          <a:cs typeface="TimesNewRoman,Bold"/>
                        </a:rPr>
                        <a:t>MHR fields</a:t>
                      </a:r>
                      <a:endParaRPr kumimoji="0" lang="ko-KR" altLang="ko-KR" sz="1800" b="0" i="0" u="none" strike="noStrike" cap="none" normalizeH="0" baseline="0" dirty="0" smtClean="0">
                        <a:ln>
                          <a:noFill/>
                        </a:ln>
                        <a:solidFill>
                          <a:srgbClr val="00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Command Frame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Identifier</a:t>
                      </a:r>
                      <a:endParaRPr kumimoji="0" lang="ko-KR"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cap="none" normalizeH="0" baseline="0" dirty="0" smtClean="0">
                          <a:ln>
                            <a:noFill/>
                          </a:ln>
                          <a:solidFill>
                            <a:srgbClr val="0000FF"/>
                          </a:solidFill>
                          <a:effectLst/>
                          <a:latin typeface="Times New Roman" pitchFamily="18" charset="0"/>
                          <a:ea typeface="TimesNewRoman,Bold"/>
                          <a:cs typeface="TimesNewRoman,Bold"/>
                        </a:rPr>
                        <a:t>DBS Request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cap="none" normalizeH="0" baseline="0" dirty="0" smtClean="0">
                          <a:ln>
                            <a:noFill/>
                          </a:ln>
                          <a:solidFill>
                            <a:srgbClr val="0000FF"/>
                          </a:solidFill>
                          <a:effectLst/>
                          <a:latin typeface="Times New Roman" pitchFamily="18" charset="0"/>
                          <a:ea typeface="TimesNewRoman,Bold"/>
                          <a:cs typeface="TimesNewRoman,Bold"/>
                        </a:rPr>
                        <a:t>Information</a:t>
                      </a:r>
                      <a:endParaRPr kumimoji="0" lang="ko-KR" altLang="ko-KR" sz="1800" b="0" i="0" u="none" strike="noStrike" cap="none" normalizeH="0" baseline="0" dirty="0" smtClean="0">
                        <a:ln>
                          <a:noFill/>
                        </a:ln>
                        <a:solidFill>
                          <a:srgbClr val="0000FF"/>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cap="none" normalizeH="0" baseline="0" dirty="0" smtClean="0">
                          <a:ln>
                            <a:noFill/>
                          </a:ln>
                          <a:solidFill>
                            <a:srgbClr val="000000"/>
                          </a:solidFill>
                          <a:effectLst/>
                          <a:latin typeface="Times New Roman" pitchFamily="18" charset="0"/>
                          <a:ea typeface="TimesNewRoman,Bold"/>
                          <a:cs typeface="TimesNewRoman,Bold"/>
                        </a:rPr>
                        <a:t>FCS</a:t>
                      </a:r>
                      <a:endParaRPr kumimoji="0" lang="ko-KR" altLang="ko-KR" sz="1800" b="0" i="0" u="none" strike="noStrike" cap="none" normalizeH="0" baseline="0" dirty="0" smtClean="0">
                        <a:ln>
                          <a:noFill/>
                        </a:ln>
                        <a:solidFill>
                          <a:srgbClr val="000000"/>
                        </a:solidFill>
                        <a:effectLst/>
                        <a:latin typeface="Times New Roman" pitchFamily="18" charset="0"/>
                        <a:ea typeface="굴림" pitchFamily="50" charset="-127"/>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graphicFrame>
        <p:nvGraphicFramePr>
          <p:cNvPr id="2" name="표 1"/>
          <p:cNvGraphicFramePr>
            <a:graphicFrameLocks noGrp="1"/>
          </p:cNvGraphicFramePr>
          <p:nvPr>
            <p:extLst>
              <p:ext uri="{D42A27DB-BD31-4B8C-83A1-F6EECF244321}">
                <p14:modId xmlns:p14="http://schemas.microsoft.com/office/powerpoint/2010/main" val="3974970500"/>
              </p:ext>
            </p:extLst>
          </p:nvPr>
        </p:nvGraphicFramePr>
        <p:xfrm>
          <a:off x="754583" y="4037002"/>
          <a:ext cx="7632850" cy="1188132"/>
        </p:xfrm>
        <a:graphic>
          <a:graphicData uri="http://schemas.openxmlformats.org/drawingml/2006/table">
            <a:tbl>
              <a:tblPr firstRow="1" bandRow="1">
                <a:tableStyleId>{5C22544A-7EE6-4342-B048-85BDC9FD1C3A}</a:tableStyleId>
              </a:tblPr>
              <a:tblGrid>
                <a:gridCol w="1526570"/>
                <a:gridCol w="1526570"/>
                <a:gridCol w="1339348"/>
                <a:gridCol w="1656184"/>
                <a:gridCol w="1584178"/>
              </a:tblGrid>
              <a:tr h="360040">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Bits: 0-15</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16-19</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20-22</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23</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24-31</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r>
              <a:tr h="828092">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Requester </a:t>
                      </a:r>
                      <a:endPar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endParaRP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smtClean="0">
                          <a:ln>
                            <a:noFill/>
                          </a:ln>
                          <a:solidFill>
                            <a:srgbClr val="0000FF"/>
                          </a:solidFill>
                          <a:effectLst/>
                          <a:latin typeface="Times New Roman" pitchFamily="18" charset="0"/>
                          <a:ea typeface="TimesNewRoman,Bold"/>
                          <a:cs typeface="TimesNewRoman,Bold"/>
                        </a:rPr>
                        <a:t>Short </a:t>
                      </a: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Address</a:t>
                      </a:r>
                      <a:endParaRPr kumimoji="0" lang="ko-KR" sz="1800" b="1" i="0" u="none" strike="noStrike" kern="1200" cap="none" normalizeH="0" baseline="0" dirty="0">
                        <a:ln>
                          <a:noFill/>
                        </a:ln>
                        <a:solidFill>
                          <a:srgbClr val="0000FF"/>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DBS Length</a:t>
                      </a:r>
                      <a:endParaRPr kumimoji="0" lang="ko-KR" sz="1800" b="1" i="0" u="none" strike="noStrike" kern="1200" cap="none" normalizeH="0" baseline="0" dirty="0">
                        <a:ln>
                          <a:noFill/>
                        </a:ln>
                        <a:solidFill>
                          <a:srgbClr val="0000FF"/>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Reserved</a:t>
                      </a:r>
                      <a:endParaRPr kumimoji="0" lang="ko-KR" sz="1800" b="1" i="0" u="none" strike="noStrike" kern="1200" cap="none" normalizeH="0" baseline="0" dirty="0">
                        <a:ln>
                          <a:noFill/>
                        </a:ln>
                        <a:solidFill>
                          <a:srgbClr val="0000FF"/>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Characteristics Type</a:t>
                      </a:r>
                      <a:endParaRPr kumimoji="0" lang="ko-KR" sz="1800" b="1" i="0" u="none" strike="noStrike" kern="1200" cap="none" normalizeH="0" baseline="0" dirty="0">
                        <a:ln>
                          <a:noFill/>
                        </a:ln>
                        <a:solidFill>
                          <a:srgbClr val="0000FF"/>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FF"/>
                          </a:solidFill>
                          <a:effectLst/>
                          <a:latin typeface="Times New Roman" pitchFamily="18" charset="0"/>
                          <a:ea typeface="TimesNewRoman,Bold"/>
                          <a:cs typeface="TimesNewRoman,Bold"/>
                        </a:rPr>
                        <a:t>Number of the </a:t>
                      </a:r>
                      <a:r>
                        <a:rPr kumimoji="0" lang="en-US" sz="1800" b="1" i="0" u="none" strike="noStrike" kern="1200" cap="none" normalizeH="0" baseline="0" dirty="0">
                          <a:ln>
                            <a:noFill/>
                          </a:ln>
                          <a:solidFill>
                            <a:srgbClr val="0000FF"/>
                          </a:solidFill>
                          <a:effectLst/>
                          <a:latin typeface="Times New Roman" pitchFamily="18" charset="0"/>
                          <a:ea typeface="TimesNewRoman,Bold"/>
                          <a:cs typeface="TimesNewRoman,Bold"/>
                        </a:rPr>
                        <a:t>Descendant</a:t>
                      </a:r>
                      <a:endParaRPr kumimoji="0" lang="ko-KR" sz="1800" b="1" i="0" u="none" strike="noStrike" kern="1200" cap="none" normalizeH="0" baseline="0" dirty="0">
                        <a:ln>
                          <a:noFill/>
                        </a:ln>
                        <a:solidFill>
                          <a:srgbClr val="0000FF"/>
                        </a:solidFill>
                        <a:effectLst/>
                        <a:latin typeface="Times New Roman" pitchFamily="18" charset="0"/>
                        <a:ea typeface="TimesNewRoman,Bold"/>
                        <a:cs typeface="TimesNewRoman,Bold"/>
                      </a:endParaRPr>
                    </a:p>
                  </a:txBody>
                  <a:tcPr marL="68580" marR="68580" marT="0" marB="0" anchor="ctr"/>
                </a:tc>
              </a:tr>
            </a:tbl>
          </a:graphicData>
        </a:graphic>
      </p:graphicFrame>
      <p:sp>
        <p:nvSpPr>
          <p:cNvPr id="3" name="직사각형 2"/>
          <p:cNvSpPr/>
          <p:nvPr/>
        </p:nvSpPr>
        <p:spPr>
          <a:xfrm>
            <a:off x="1482663" y="5261138"/>
            <a:ext cx="6176691" cy="400110"/>
          </a:xfrm>
          <a:prstGeom prst="rect">
            <a:avLst/>
          </a:prstGeom>
        </p:spPr>
        <p:txBody>
          <a:bodyPr wrap="none">
            <a:spAutoFit/>
          </a:bodyPr>
          <a:lstStyle/>
          <a:p>
            <a:r>
              <a:rPr lang="en-GB" altLang="ko-KR" sz="2000" b="1" dirty="0" smtClean="0">
                <a:latin typeface="+mn-lt"/>
              </a:rPr>
              <a:t>&lt; Format </a:t>
            </a:r>
            <a:r>
              <a:rPr lang="en-GB" altLang="ko-KR" sz="2000" b="1" dirty="0">
                <a:latin typeface="+mn-lt"/>
              </a:rPr>
              <a:t>of the DBS Request Information </a:t>
            </a:r>
            <a:r>
              <a:rPr lang="en-GB" altLang="ko-KR" sz="2000" b="1" dirty="0" smtClean="0">
                <a:latin typeface="+mn-lt"/>
              </a:rPr>
              <a:t>fields &gt;</a:t>
            </a:r>
            <a:endParaRPr lang="ko-KR" altLang="en-US" sz="2000" b="1" dirty="0">
              <a:latin typeface="+mn-lt"/>
            </a:endParaRPr>
          </a:p>
        </p:txBody>
      </p:sp>
    </p:spTree>
    <p:extLst>
      <p:ext uri="{BB962C8B-B14F-4D97-AF65-F5344CB8AC3E}">
        <p14:creationId xmlns:p14="http://schemas.microsoft.com/office/powerpoint/2010/main" val="40461890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제목 1"/>
          <p:cNvSpPr>
            <a:spLocks noGrp="1"/>
          </p:cNvSpPr>
          <p:nvPr>
            <p:ph type="title"/>
          </p:nvPr>
        </p:nvSpPr>
        <p:spPr>
          <a:xfrm>
            <a:off x="683568" y="620688"/>
            <a:ext cx="7772400" cy="504056"/>
          </a:xfrm>
        </p:spPr>
        <p:txBody>
          <a:bodyPr/>
          <a:lstStyle/>
          <a:p>
            <a:r>
              <a:rPr lang="en-US" altLang="ko-KR" dirty="0" smtClean="0">
                <a:ea typeface="굴림" pitchFamily="34" charset="-127"/>
              </a:rPr>
              <a:t>DBS Response </a:t>
            </a:r>
            <a:r>
              <a:rPr lang="en-US" altLang="ko-KR" dirty="0">
                <a:ea typeface="굴림" pitchFamily="34" charset="-127"/>
              </a:rPr>
              <a:t>Frame </a:t>
            </a:r>
            <a:r>
              <a:rPr lang="en-US" altLang="ko-KR" dirty="0" smtClean="0">
                <a:ea typeface="굴림" pitchFamily="34" charset="-127"/>
              </a:rPr>
              <a:t>(</a:t>
            </a:r>
            <a:r>
              <a:rPr lang="en-US" altLang="ko-KR" dirty="0" smtClean="0">
                <a:ea typeface="굴림" pitchFamily="34" charset="-127"/>
              </a:rPr>
              <a:t>1/2)</a:t>
            </a:r>
            <a:endParaRPr lang="ko-KR" altLang="en-US" dirty="0" smtClean="0">
              <a:ea typeface="굴림" pitchFamily="34" charset="-127"/>
            </a:endParaRPr>
          </a:p>
        </p:txBody>
      </p:sp>
      <p:sp>
        <p:nvSpPr>
          <p:cNvPr id="23555" name="내용 개체 틀 2"/>
          <p:cNvSpPr>
            <a:spLocks noGrp="1"/>
          </p:cNvSpPr>
          <p:nvPr>
            <p:ph idx="1"/>
          </p:nvPr>
        </p:nvSpPr>
        <p:spPr>
          <a:xfrm>
            <a:off x="685800" y="1196752"/>
            <a:ext cx="8062913" cy="5256584"/>
          </a:xfrm>
        </p:spPr>
        <p:txBody>
          <a:bodyPr/>
          <a:lstStyle/>
          <a:p>
            <a:r>
              <a:rPr lang="en-US" altLang="ko-KR" sz="2000" dirty="0" smtClean="0">
                <a:ea typeface="굴림" pitchFamily="34" charset="-127"/>
              </a:rPr>
              <a:t>DBS response frame contains the following fields:</a:t>
            </a:r>
          </a:p>
          <a:p>
            <a:pPr lvl="1"/>
            <a:r>
              <a:rPr lang="en-US" altLang="ko-KR" sz="1800" dirty="0" smtClean="0">
                <a:ea typeface="굴림" pitchFamily="34" charset="-127"/>
              </a:rPr>
              <a:t>MHR fields</a:t>
            </a:r>
          </a:p>
          <a:p>
            <a:pPr lvl="1"/>
            <a:r>
              <a:rPr lang="en-US" altLang="ko-KR" sz="1800" dirty="0" smtClean="0">
                <a:ea typeface="굴림" pitchFamily="34" charset="-127"/>
              </a:rPr>
              <a:t>Command Frame Identifier field</a:t>
            </a:r>
          </a:p>
          <a:p>
            <a:pPr lvl="1"/>
            <a:r>
              <a:rPr lang="en-US" altLang="ko-KR" sz="1800" dirty="0" smtClean="0">
                <a:ea typeface="굴림" pitchFamily="34" charset="-127"/>
              </a:rPr>
              <a:t>DBS Response Information fields</a:t>
            </a:r>
          </a:p>
          <a:p>
            <a:pPr lvl="2"/>
            <a:r>
              <a:rPr lang="en-US" altLang="ko-KR" sz="1600" dirty="0" smtClean="0">
                <a:ea typeface="굴림" pitchFamily="34" charset="-127"/>
              </a:rPr>
              <a:t>Requester Short Address field (2bytes)</a:t>
            </a:r>
          </a:p>
          <a:p>
            <a:pPr lvl="3"/>
            <a:r>
              <a:rPr lang="en-GB" altLang="ko-KR" sz="1200" dirty="0">
                <a:ea typeface="굴림" pitchFamily="34" charset="-127"/>
              </a:rPr>
              <a:t>The short address of the coordinator requesting a </a:t>
            </a:r>
            <a:r>
              <a:rPr lang="en-GB" altLang="ko-KR" sz="1200" dirty="0" smtClean="0">
                <a:ea typeface="굴림" pitchFamily="34" charset="-127"/>
              </a:rPr>
              <a:t>DBS</a:t>
            </a:r>
            <a:endParaRPr lang="en-US" altLang="ko-KR" sz="1600" dirty="0" smtClean="0">
              <a:ea typeface="굴림" pitchFamily="34" charset="-127"/>
            </a:endParaRPr>
          </a:p>
          <a:p>
            <a:pPr lvl="2"/>
            <a:r>
              <a:rPr lang="en-US" altLang="ko-KR" sz="1600" dirty="0" smtClean="0">
                <a:ea typeface="굴림" pitchFamily="34" charset="-127"/>
              </a:rPr>
              <a:t>Allocated DBS Starting Slot field (1byte)</a:t>
            </a:r>
          </a:p>
          <a:p>
            <a:pPr lvl="3"/>
            <a:r>
              <a:rPr lang="en-GB" altLang="ko-KR" sz="1200" dirty="0">
                <a:ea typeface="굴림" pitchFamily="34" charset="-127"/>
              </a:rPr>
              <a:t>T</a:t>
            </a:r>
            <a:r>
              <a:rPr lang="en-GB" altLang="ko-KR" sz="1200" dirty="0" smtClean="0">
                <a:ea typeface="굴림" pitchFamily="34" charset="-127"/>
              </a:rPr>
              <a:t>he </a:t>
            </a:r>
            <a:r>
              <a:rPr lang="en-GB" altLang="ko-KR" sz="1200" dirty="0">
                <a:ea typeface="굴림" pitchFamily="34" charset="-127"/>
              </a:rPr>
              <a:t>first slot of the allocated DBS in the BOP</a:t>
            </a:r>
            <a:endParaRPr lang="en-US" altLang="ko-KR" sz="1200" dirty="0">
              <a:ea typeface="굴림" pitchFamily="34" charset="-127"/>
            </a:endParaRPr>
          </a:p>
          <a:p>
            <a:pPr lvl="2"/>
            <a:r>
              <a:rPr lang="en-US" altLang="ko-KR" sz="1600" dirty="0" smtClean="0">
                <a:ea typeface="굴림" pitchFamily="34" charset="-127"/>
              </a:rPr>
              <a:t>Allocated DBS Length field (1byte)</a:t>
            </a:r>
          </a:p>
          <a:p>
            <a:pPr lvl="3"/>
            <a:r>
              <a:rPr lang="en-GB" altLang="ko-KR" sz="1200" dirty="0">
                <a:ea typeface="굴림" pitchFamily="34" charset="-127"/>
              </a:rPr>
              <a:t>The number of the </a:t>
            </a:r>
            <a:r>
              <a:rPr lang="en-GB" altLang="ko-KR" sz="1200" dirty="0" err="1">
                <a:ea typeface="굴림" pitchFamily="34" charset="-127"/>
              </a:rPr>
              <a:t>aBaseSlotDuration</a:t>
            </a:r>
            <a:r>
              <a:rPr lang="en-GB" altLang="ko-KR" sz="1200" dirty="0">
                <a:ea typeface="굴림" pitchFamily="34" charset="-127"/>
              </a:rPr>
              <a:t> </a:t>
            </a:r>
            <a:r>
              <a:rPr lang="en-GB" altLang="ko-KR" sz="1200" dirty="0" smtClean="0">
                <a:ea typeface="굴림" pitchFamily="34" charset="-127"/>
              </a:rPr>
              <a:t>of the </a:t>
            </a:r>
            <a:r>
              <a:rPr lang="en-GB" altLang="ko-KR" sz="1200" dirty="0">
                <a:ea typeface="굴림" pitchFamily="34" charset="-127"/>
              </a:rPr>
              <a:t>allocated </a:t>
            </a:r>
            <a:r>
              <a:rPr lang="en-GB" altLang="ko-KR" sz="1200" dirty="0" smtClean="0">
                <a:ea typeface="굴림" pitchFamily="34" charset="-127"/>
              </a:rPr>
              <a:t>DBS</a:t>
            </a:r>
            <a:endParaRPr lang="en-US" altLang="ko-KR" sz="1200" dirty="0">
              <a:ea typeface="굴림" pitchFamily="34" charset="-127"/>
            </a:endParaRPr>
          </a:p>
          <a:p>
            <a:pPr lvl="2"/>
            <a:r>
              <a:rPr lang="en-US" altLang="ko-KR" sz="1600" dirty="0" smtClean="0">
                <a:ea typeface="굴림" pitchFamily="34" charset="-127"/>
              </a:rPr>
              <a:t>Allocated Channel Number field (1byte)</a:t>
            </a:r>
          </a:p>
          <a:p>
            <a:pPr lvl="3"/>
            <a:r>
              <a:rPr lang="en-GB" altLang="ko-KR" sz="1200" dirty="0">
                <a:ea typeface="굴림" pitchFamily="34" charset="-127"/>
              </a:rPr>
              <a:t>The channel number to use for all future </a:t>
            </a:r>
            <a:r>
              <a:rPr lang="en-GB" altLang="ko-KR" sz="1200" dirty="0" smtClean="0">
                <a:ea typeface="굴림" pitchFamily="34" charset="-127"/>
              </a:rPr>
              <a:t>communications</a:t>
            </a:r>
            <a:endParaRPr lang="en-US" altLang="ko-KR" sz="1200" dirty="0">
              <a:ea typeface="굴림" pitchFamily="34" charset="-127"/>
            </a:endParaRPr>
          </a:p>
          <a:p>
            <a:pPr lvl="2"/>
            <a:r>
              <a:rPr lang="en-US" altLang="ko-KR" sz="1600" dirty="0" smtClean="0">
                <a:ea typeface="굴림" pitchFamily="34" charset="-127"/>
              </a:rPr>
              <a:t>Allocated Channel Page field (1byte)</a:t>
            </a:r>
          </a:p>
          <a:p>
            <a:pPr lvl="3"/>
            <a:r>
              <a:rPr lang="en-GB" altLang="ko-KR" sz="1200" dirty="0">
                <a:ea typeface="굴림" pitchFamily="34" charset="-127"/>
              </a:rPr>
              <a:t>The channel </a:t>
            </a:r>
            <a:r>
              <a:rPr lang="en-GB" altLang="ko-KR" sz="1200" dirty="0" smtClean="0">
                <a:ea typeface="굴림" pitchFamily="34" charset="-127"/>
              </a:rPr>
              <a:t>page </a:t>
            </a:r>
            <a:r>
              <a:rPr lang="en-GB" altLang="ko-KR" sz="1200" dirty="0">
                <a:ea typeface="굴림" pitchFamily="34" charset="-127"/>
              </a:rPr>
              <a:t>to use for all future communications</a:t>
            </a:r>
            <a:endParaRPr lang="en-US" altLang="ko-KR" sz="1200" dirty="0">
              <a:ea typeface="굴림" pitchFamily="34" charset="-127"/>
            </a:endParaRPr>
          </a:p>
          <a:p>
            <a:pPr lvl="2"/>
            <a:r>
              <a:rPr lang="en-US" altLang="ko-KR" sz="1600" dirty="0" smtClean="0">
                <a:ea typeface="굴림" pitchFamily="34" charset="-127"/>
              </a:rPr>
              <a:t>Starting </a:t>
            </a:r>
            <a:r>
              <a:rPr lang="en-US" altLang="ko-KR" sz="1600" dirty="0">
                <a:ea typeface="굴림" pitchFamily="34" charset="-127"/>
              </a:rPr>
              <a:t>Channel </a:t>
            </a:r>
            <a:r>
              <a:rPr lang="en-US" altLang="ko-KR" sz="1600" dirty="0" smtClean="0">
                <a:ea typeface="굴림" pitchFamily="34" charset="-127"/>
              </a:rPr>
              <a:t>Number</a:t>
            </a:r>
          </a:p>
          <a:p>
            <a:pPr lvl="3"/>
            <a:r>
              <a:rPr lang="en-US" altLang="ko-KR" sz="1200" dirty="0">
                <a:ea typeface="굴림" pitchFamily="34" charset="-127"/>
              </a:rPr>
              <a:t>The </a:t>
            </a:r>
            <a:r>
              <a:rPr lang="en-US" altLang="ko-KR" sz="1200" dirty="0" smtClean="0">
                <a:ea typeface="굴림" pitchFamily="34" charset="-127"/>
              </a:rPr>
              <a:t>assigned lowest channel </a:t>
            </a:r>
            <a:r>
              <a:rPr lang="en-US" altLang="ko-KR" sz="1200" dirty="0">
                <a:ea typeface="굴림" pitchFamily="34" charset="-127"/>
              </a:rPr>
              <a:t>number </a:t>
            </a:r>
          </a:p>
          <a:p>
            <a:pPr lvl="2"/>
            <a:r>
              <a:rPr lang="en-US" altLang="ko-KR" sz="1600" dirty="0" smtClean="0">
                <a:ea typeface="굴림" pitchFamily="34" charset="-127"/>
              </a:rPr>
              <a:t>Ending </a:t>
            </a:r>
            <a:r>
              <a:rPr lang="en-US" altLang="ko-KR" sz="1600" dirty="0">
                <a:ea typeface="굴림" pitchFamily="34" charset="-127"/>
              </a:rPr>
              <a:t>Channel Number </a:t>
            </a:r>
            <a:endParaRPr lang="en-US" altLang="ko-KR" sz="1600" dirty="0" smtClean="0">
              <a:ea typeface="굴림" pitchFamily="34" charset="-127"/>
            </a:endParaRPr>
          </a:p>
          <a:p>
            <a:pPr lvl="2"/>
            <a:r>
              <a:rPr lang="en-US" altLang="ko-KR" sz="1200" dirty="0">
                <a:ea typeface="굴림" pitchFamily="34" charset="-127"/>
              </a:rPr>
              <a:t>The </a:t>
            </a:r>
            <a:r>
              <a:rPr lang="en-US" altLang="ko-KR" sz="1200" dirty="0" smtClean="0">
                <a:ea typeface="굴림" pitchFamily="34" charset="-127"/>
              </a:rPr>
              <a:t>assigned highest channel </a:t>
            </a:r>
            <a:r>
              <a:rPr lang="en-US" altLang="ko-KR" sz="1200" dirty="0">
                <a:ea typeface="굴림" pitchFamily="34" charset="-127"/>
              </a:rPr>
              <a:t>number</a:t>
            </a:r>
          </a:p>
          <a:p>
            <a:pPr lvl="1"/>
            <a:r>
              <a:rPr lang="en-US" altLang="ko-KR" sz="1800" dirty="0" smtClean="0">
                <a:ea typeface="굴림" pitchFamily="34" charset="-127"/>
              </a:rPr>
              <a:t>FCS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제목 1"/>
          <p:cNvSpPr>
            <a:spLocks noGrp="1"/>
          </p:cNvSpPr>
          <p:nvPr>
            <p:ph type="title"/>
          </p:nvPr>
        </p:nvSpPr>
        <p:spPr>
          <a:xfrm>
            <a:off x="0" y="620688"/>
            <a:ext cx="9144000" cy="1224136"/>
          </a:xfrm>
        </p:spPr>
        <p:txBody>
          <a:bodyPr/>
          <a:lstStyle/>
          <a:p>
            <a:r>
              <a:rPr lang="en-US" altLang="ko-KR" dirty="0" smtClean="0">
                <a:ea typeface="굴림" pitchFamily="34" charset="-127"/>
              </a:rPr>
              <a:t>Overview of TMCTP (1/3)</a:t>
            </a:r>
            <a:endParaRPr lang="ko-KR" altLang="en-US" dirty="0">
              <a:ea typeface="굴림" pitchFamily="34" charset="-127"/>
            </a:endParaRPr>
          </a:p>
        </p:txBody>
      </p:sp>
      <p:sp>
        <p:nvSpPr>
          <p:cNvPr id="11267" name="내용 개체 틀 2"/>
          <p:cNvSpPr>
            <a:spLocks noGrp="1"/>
          </p:cNvSpPr>
          <p:nvPr>
            <p:ph idx="1"/>
          </p:nvPr>
        </p:nvSpPr>
        <p:spPr>
          <a:xfrm>
            <a:off x="685800" y="1773386"/>
            <a:ext cx="7772400" cy="4679950"/>
          </a:xfrm>
        </p:spPr>
        <p:txBody>
          <a:bodyPr/>
          <a:lstStyle/>
          <a:p>
            <a:r>
              <a:rPr lang="en-GB" altLang="ko-KR" sz="2000" dirty="0"/>
              <a:t>Extended cluster tree network</a:t>
            </a:r>
          </a:p>
          <a:p>
            <a:r>
              <a:rPr lang="en-GB" altLang="ko-KR" sz="2000" dirty="0"/>
              <a:t>Supports clustering on multiple channels</a:t>
            </a:r>
          </a:p>
          <a:p>
            <a:r>
              <a:rPr lang="en-GB" altLang="ko-KR" sz="2000" dirty="0"/>
              <a:t>Enables synchronous </a:t>
            </a:r>
            <a:r>
              <a:rPr lang="en-GB" altLang="ko-KR" sz="2000" dirty="0" smtClean="0"/>
              <a:t>multi-hop</a:t>
            </a:r>
            <a:r>
              <a:rPr lang="en-GB" altLang="ko-KR" sz="2000" dirty="0"/>
              <a:t>, multi-level transfer between clusters</a:t>
            </a:r>
          </a:p>
          <a:p>
            <a:r>
              <a:rPr lang="en-GB" altLang="ko-KR" sz="2000" dirty="0"/>
              <a:t>Super-PAN coordinator (SPC)</a:t>
            </a:r>
          </a:p>
          <a:p>
            <a:pPr lvl="1"/>
            <a:r>
              <a:rPr lang="en-GB" altLang="ko-KR" sz="1800" dirty="0"/>
              <a:t>Has TVWS database access (internet)</a:t>
            </a:r>
          </a:p>
          <a:p>
            <a:pPr lvl="1"/>
            <a:r>
              <a:rPr lang="en-GB" altLang="ko-KR" sz="1800" dirty="0"/>
              <a:t>Controls head of cluster tree</a:t>
            </a:r>
          </a:p>
          <a:p>
            <a:pPr lvl="1"/>
            <a:r>
              <a:rPr lang="en-GB" altLang="ko-KR" sz="1800" dirty="0"/>
              <a:t>Provides timing to child PAN coordinators on multiple/dedicated channel for each and synchronous transfer between clusters</a:t>
            </a:r>
          </a:p>
          <a:p>
            <a:r>
              <a:rPr lang="en-GB" altLang="ko-KR" sz="2000" dirty="0" smtClean="0"/>
              <a:t>Multi-channel </a:t>
            </a:r>
            <a:r>
              <a:rPr lang="en-GB" altLang="ko-KR" sz="2000" dirty="0"/>
              <a:t>support for clusters</a:t>
            </a:r>
          </a:p>
          <a:p>
            <a:pPr lvl="1"/>
            <a:r>
              <a:rPr lang="en-GB" altLang="ko-KR" sz="1800" dirty="0"/>
              <a:t>Reduces interference/collision between cluster PANs</a:t>
            </a:r>
          </a:p>
          <a:p>
            <a:pPr lvl="1"/>
            <a:r>
              <a:rPr lang="en-GB" altLang="ko-KR" sz="1800" dirty="0"/>
              <a:t>Extends effective network range</a:t>
            </a:r>
          </a:p>
          <a:p>
            <a:r>
              <a:rPr lang="en-GB" altLang="ko-KR" sz="2000" dirty="0"/>
              <a:t>Provides for Control of latency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제목 1"/>
          <p:cNvSpPr>
            <a:spLocks noGrp="1"/>
          </p:cNvSpPr>
          <p:nvPr>
            <p:ph type="title"/>
          </p:nvPr>
        </p:nvSpPr>
        <p:spPr>
          <a:xfrm>
            <a:off x="683568" y="620688"/>
            <a:ext cx="7772400" cy="1008112"/>
          </a:xfrm>
        </p:spPr>
        <p:txBody>
          <a:bodyPr/>
          <a:lstStyle/>
          <a:p>
            <a:r>
              <a:rPr lang="en-US" altLang="ko-KR" dirty="0" smtClean="0">
                <a:ea typeface="굴림" pitchFamily="34" charset="-127"/>
              </a:rPr>
              <a:t>DBS Response </a:t>
            </a:r>
            <a:r>
              <a:rPr lang="en-US" altLang="ko-KR" dirty="0">
                <a:ea typeface="굴림" pitchFamily="34" charset="-127"/>
              </a:rPr>
              <a:t>Frame </a:t>
            </a:r>
            <a:r>
              <a:rPr lang="en-US" altLang="ko-KR" dirty="0" smtClean="0">
                <a:ea typeface="굴림" pitchFamily="34" charset="-127"/>
              </a:rPr>
              <a:t>(</a:t>
            </a:r>
            <a:r>
              <a:rPr lang="en-US" altLang="ko-KR" dirty="0" smtClean="0">
                <a:ea typeface="굴림" pitchFamily="34" charset="-127"/>
              </a:rPr>
              <a:t>2/2)</a:t>
            </a:r>
            <a:endParaRPr lang="ko-KR" altLang="en-US" dirty="0" smtClean="0">
              <a:ea typeface="굴림" pitchFamily="34" charset="-127"/>
            </a:endParaRPr>
          </a:p>
        </p:txBody>
      </p:sp>
      <p:graphicFrame>
        <p:nvGraphicFramePr>
          <p:cNvPr id="7" name="표 6"/>
          <p:cNvGraphicFramePr>
            <a:graphicFrameLocks noGrp="1"/>
          </p:cNvGraphicFramePr>
          <p:nvPr>
            <p:extLst>
              <p:ext uri="{D42A27DB-BD31-4B8C-83A1-F6EECF244321}">
                <p14:modId xmlns:p14="http://schemas.microsoft.com/office/powerpoint/2010/main" val="1236700041"/>
              </p:ext>
            </p:extLst>
          </p:nvPr>
        </p:nvGraphicFramePr>
        <p:xfrm>
          <a:off x="719572" y="2022808"/>
          <a:ext cx="7632848" cy="919558"/>
        </p:xfrm>
        <a:graphic>
          <a:graphicData uri="http://schemas.openxmlformats.org/drawingml/2006/table">
            <a:tbl>
              <a:tblPr/>
              <a:tblGrid>
                <a:gridCol w="1908212"/>
                <a:gridCol w="1908212"/>
                <a:gridCol w="1908212"/>
                <a:gridCol w="1908212"/>
              </a:tblGrid>
              <a:tr h="370918">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chemeClr val="bg1"/>
                          </a:solidFill>
                          <a:effectLst/>
                          <a:latin typeface="Times New Roman" pitchFamily="18" charset="0"/>
                          <a:ea typeface="TimesNewRoman,Bold"/>
                          <a:cs typeface="TimesNewRoman,Bold"/>
                        </a:rPr>
                        <a:t>Octets: 11~25</a:t>
                      </a:r>
                      <a:endParaRPr kumimoji="0" lang="ko-KR" altLang="ko-KR" sz="1800" b="1" i="0" u="none" strike="noStrike" kern="1200"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chemeClr val="bg1"/>
                          </a:solidFill>
                          <a:effectLst/>
                          <a:latin typeface="Times New Roman" pitchFamily="18" charset="0"/>
                          <a:ea typeface="TimesNewRoman,Bold"/>
                          <a:cs typeface="TimesNewRoman,Bold"/>
                        </a:rPr>
                        <a:t>1</a:t>
                      </a:r>
                      <a:endParaRPr kumimoji="0" lang="ko-KR" altLang="ko-KR" sz="1800" b="1" i="0" u="none" strike="noStrike" kern="1200"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chemeClr val="bg1"/>
                          </a:solidFill>
                          <a:effectLst/>
                          <a:latin typeface="Times New Roman" pitchFamily="18" charset="0"/>
                          <a:ea typeface="TimesNewRoman,Bold"/>
                          <a:cs typeface="TimesNewRoman,Bold"/>
                        </a:rPr>
                        <a:t>8</a:t>
                      </a:r>
                      <a:endParaRPr kumimoji="0" lang="ko-KR" altLang="ko-KR" sz="1800" b="1" i="0" u="none" strike="noStrike" kern="1200"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chemeClr val="bg1"/>
                          </a:solidFill>
                          <a:effectLst/>
                          <a:latin typeface="Times New Roman" pitchFamily="18" charset="0"/>
                          <a:ea typeface="TimesNewRoman,Bold"/>
                          <a:cs typeface="TimesNewRoman,Bold"/>
                        </a:rPr>
                        <a:t>2/4</a:t>
                      </a:r>
                      <a:endParaRPr kumimoji="0" lang="ko-KR" altLang="ko-KR" sz="1800" b="1" i="0" u="none" strike="noStrike" kern="1200" cap="none" normalizeH="0" baseline="0" dirty="0" smtClean="0">
                        <a:ln>
                          <a:noFill/>
                        </a:ln>
                        <a:solidFill>
                          <a:schemeClr val="bg1"/>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49819">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MHR fields</a:t>
                      </a:r>
                      <a:endParaRPr kumimoji="0" lang="ko-KR"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Command Frame </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Identifier</a:t>
                      </a:r>
                      <a:endParaRPr kumimoji="0" lang="ko-KR"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DBS Response</a:t>
                      </a:r>
                    </a:p>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Information</a:t>
                      </a:r>
                      <a:endParaRPr kumimoji="0" lang="ko-KR"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US"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FCS</a:t>
                      </a:r>
                      <a:endParaRPr kumimoji="0" lang="ko-KR" altLang="ko-KR" sz="1800" b="1" i="0" u="none" strike="noStrike" kern="1200" cap="none" normalizeH="0" baseline="0" dirty="0" smtClean="0">
                        <a:ln>
                          <a:noFill/>
                        </a:ln>
                        <a:solidFill>
                          <a:srgbClr val="000000"/>
                        </a:solidFill>
                        <a:effectLst/>
                        <a:latin typeface="Times New Roman" pitchFamily="18" charset="0"/>
                        <a:ea typeface="TimesNewRoman,Bold"/>
                        <a:cs typeface="TimesNewRoman,Bold"/>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bl>
          </a:graphicData>
        </a:graphic>
      </p:graphicFrame>
      <p:graphicFrame>
        <p:nvGraphicFramePr>
          <p:cNvPr id="3" name="표 2"/>
          <p:cNvGraphicFramePr>
            <a:graphicFrameLocks noGrp="1"/>
          </p:cNvGraphicFramePr>
          <p:nvPr>
            <p:extLst>
              <p:ext uri="{D42A27DB-BD31-4B8C-83A1-F6EECF244321}">
                <p14:modId xmlns:p14="http://schemas.microsoft.com/office/powerpoint/2010/main" val="1002360016"/>
              </p:ext>
            </p:extLst>
          </p:nvPr>
        </p:nvGraphicFramePr>
        <p:xfrm>
          <a:off x="467544" y="3606984"/>
          <a:ext cx="8136905" cy="1586633"/>
        </p:xfrm>
        <a:graphic>
          <a:graphicData uri="http://schemas.openxmlformats.org/drawingml/2006/table">
            <a:tbl>
              <a:tblPr firstRow="1" bandRow="1">
                <a:tableStyleId>{5C22544A-7EE6-4342-B048-85BDC9FD1C3A}</a:tableStyleId>
              </a:tblPr>
              <a:tblGrid>
                <a:gridCol w="1162415"/>
                <a:gridCol w="1162415"/>
                <a:gridCol w="1162415"/>
                <a:gridCol w="1162415"/>
                <a:gridCol w="1162415"/>
                <a:gridCol w="1162415"/>
                <a:gridCol w="1162415"/>
              </a:tblGrid>
              <a:tr h="432048">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Bytes: 2</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1</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1</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1</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1</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1</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23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chemeClr val="bg1"/>
                          </a:solidFill>
                          <a:effectLst/>
                          <a:latin typeface="Times New Roman" pitchFamily="18" charset="0"/>
                          <a:ea typeface="TimesNewRoman,Bold"/>
                          <a:cs typeface="TimesNewRoman,Bold"/>
                        </a:rPr>
                        <a:t>1</a:t>
                      </a:r>
                      <a:endParaRPr kumimoji="0" lang="ko-KR" sz="1800" b="1" i="0" u="none" strike="noStrike" kern="1200" cap="none" normalizeH="0" baseline="0" dirty="0">
                        <a:ln>
                          <a:noFill/>
                        </a:ln>
                        <a:solidFill>
                          <a:schemeClr val="bg1"/>
                        </a:solidFill>
                        <a:effectLst/>
                        <a:latin typeface="Times New Roman" pitchFamily="18" charset="0"/>
                        <a:ea typeface="TimesNewRoman,Bold"/>
                        <a:cs typeface="TimesNewRoman,Bold"/>
                      </a:endParaRPr>
                    </a:p>
                  </a:txBody>
                  <a:tcPr marL="68580" marR="68580" marT="0" marB="0" anchor="ctr"/>
                </a:tc>
              </a:tr>
              <a:tr h="1154585">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00"/>
                          </a:solidFill>
                          <a:effectLst/>
                          <a:latin typeface="Times New Roman" pitchFamily="18" charset="0"/>
                          <a:ea typeface="TimesNewRoman,Bold"/>
                          <a:cs typeface="TimesNewRoman,Bold"/>
                        </a:rPr>
                        <a:t>Requester Short </a:t>
                      </a:r>
                      <a:r>
                        <a:rPr kumimoji="0" lang="en-GB"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     Address</a:t>
                      </a:r>
                      <a:endParaRPr kumimoji="0" lang="ko-KR" sz="1800" b="1" i="0" u="none" strike="noStrike" kern="1200" cap="none" normalizeH="0" baseline="0" dirty="0">
                        <a:ln>
                          <a:noFill/>
                        </a:ln>
                        <a:solidFill>
                          <a:srgbClr val="000000"/>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00"/>
                          </a:solidFill>
                          <a:effectLst/>
                          <a:latin typeface="Times New Roman" pitchFamily="18" charset="0"/>
                          <a:ea typeface="TimesNewRoman,Bold"/>
                          <a:cs typeface="TimesNewRoman,Bold"/>
                        </a:rPr>
                        <a:t>Allocated DBS </a:t>
                      </a:r>
                      <a:r>
                        <a:rPr kumimoji="0" lang="en-GB"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       Starting  Slot</a:t>
                      </a:r>
                      <a:endParaRPr kumimoji="0" lang="ko-KR" sz="1800" b="1" i="0" u="none" strike="noStrike" kern="1200" cap="none" normalizeH="0" baseline="0" dirty="0">
                        <a:ln>
                          <a:noFill/>
                        </a:ln>
                        <a:solidFill>
                          <a:srgbClr val="000000"/>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00"/>
                          </a:solidFill>
                          <a:effectLst/>
                          <a:latin typeface="Times New Roman" pitchFamily="18" charset="0"/>
                          <a:ea typeface="TimesNewRoman,Bold"/>
                          <a:cs typeface="TimesNewRoman,Bold"/>
                        </a:rPr>
                        <a:t>Allocated DBS </a:t>
                      </a:r>
                      <a:r>
                        <a:rPr kumimoji="0" lang="en-GB"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       Length</a:t>
                      </a:r>
                      <a:endParaRPr kumimoji="0" lang="ko-KR" sz="1800" b="1" i="0" u="none" strike="noStrike" kern="1200" cap="none" normalizeH="0" baseline="0" dirty="0">
                        <a:ln>
                          <a:noFill/>
                        </a:ln>
                        <a:solidFill>
                          <a:srgbClr val="000000"/>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00"/>
                          </a:solidFill>
                          <a:effectLst/>
                          <a:latin typeface="Times New Roman" pitchFamily="18" charset="0"/>
                          <a:ea typeface="TimesNewRoman,Bold"/>
                          <a:cs typeface="TimesNewRoman,Bold"/>
                        </a:rPr>
                        <a:t>Allocated Channel Number</a:t>
                      </a:r>
                      <a:endParaRPr kumimoji="0" lang="ko-KR" sz="1800" b="1" i="0" u="none" strike="noStrike" kern="1200" cap="none" normalizeH="0" baseline="0" dirty="0">
                        <a:ln>
                          <a:noFill/>
                        </a:ln>
                        <a:solidFill>
                          <a:srgbClr val="000000"/>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00"/>
                          </a:solidFill>
                          <a:effectLst/>
                          <a:latin typeface="Times New Roman" pitchFamily="18" charset="0"/>
                          <a:ea typeface="TimesNewRoman,Bold"/>
                          <a:cs typeface="TimesNewRoman,Bold"/>
                        </a:rPr>
                        <a:t>Allocated Channel </a:t>
                      </a:r>
                      <a:r>
                        <a:rPr kumimoji="0" lang="en-GB"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  Page</a:t>
                      </a:r>
                      <a:endParaRPr kumimoji="0" lang="ko-KR" sz="1800" b="1" i="0" u="none" strike="noStrike" kern="1200" cap="none" normalizeH="0" baseline="0" dirty="0">
                        <a:ln>
                          <a:noFill/>
                        </a:ln>
                        <a:solidFill>
                          <a:srgbClr val="000000"/>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00"/>
                          </a:solidFill>
                          <a:effectLst/>
                          <a:latin typeface="Times New Roman" pitchFamily="18" charset="0"/>
                          <a:ea typeface="TimesNewRoman,Bold"/>
                          <a:cs typeface="TimesNewRoman,Bold"/>
                        </a:rPr>
                        <a:t>Starting </a:t>
                      </a:r>
                      <a:r>
                        <a:rPr kumimoji="0" lang="en-GB"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  Channel    Number</a:t>
                      </a:r>
                      <a:endParaRPr kumimoji="0" lang="ko-KR" sz="1800" b="1" i="0" u="none" strike="noStrike" kern="1200" cap="none" normalizeH="0" baseline="0" dirty="0">
                        <a:ln>
                          <a:noFill/>
                        </a:ln>
                        <a:solidFill>
                          <a:srgbClr val="000000"/>
                        </a:solidFill>
                        <a:effectLst/>
                        <a:latin typeface="Times New Roman" pitchFamily="18" charset="0"/>
                        <a:ea typeface="TimesNewRoman,Bold"/>
                        <a:cs typeface="TimesNewRoman,Bold"/>
                      </a:endParaRPr>
                    </a:p>
                  </a:txBody>
                  <a:tcPr marL="68580" marR="68580" marT="0" marB="0" anchor="ctr"/>
                </a:tc>
                <a:tc>
                  <a:txBody>
                    <a:bodyPr/>
                    <a:lstStyle/>
                    <a:p>
                      <a:pPr marL="0" marR="0" lvl="0" indent="0" algn="ctr" defTabSz="914400" rtl="0" eaLnBrk="1" fontAlgn="base" latinLnBrk="1" hangingPunct="1">
                        <a:lnSpc>
                          <a:spcPct val="100000"/>
                        </a:lnSpc>
                        <a:spcBef>
                          <a:spcPct val="0"/>
                        </a:spcBef>
                        <a:spcAft>
                          <a:spcPct val="0"/>
                        </a:spcAft>
                        <a:buClrTx/>
                        <a:buSzTx/>
                        <a:buFontTx/>
                        <a:buNone/>
                        <a:tabLst>
                          <a:tab pos="508000" algn="l"/>
                          <a:tab pos="1016000" algn="l"/>
                          <a:tab pos="1524000" algn="l"/>
                          <a:tab pos="2032000" algn="l"/>
                          <a:tab pos="2540000" algn="l"/>
                          <a:tab pos="3048000" algn="l"/>
                          <a:tab pos="3556000" algn="l"/>
                          <a:tab pos="4064000" algn="l"/>
                          <a:tab pos="4572000" algn="l"/>
                          <a:tab pos="5080000" algn="l"/>
                          <a:tab pos="5588000" algn="l"/>
                          <a:tab pos="6096000" algn="l"/>
                          <a:tab pos="6604000" algn="l"/>
                          <a:tab pos="7112000" algn="l"/>
                          <a:tab pos="7620000" algn="l"/>
                          <a:tab pos="8128000" algn="l"/>
                          <a:tab pos="8636000" algn="l"/>
                          <a:tab pos="9144000" algn="l"/>
                          <a:tab pos="9652000" algn="l"/>
                          <a:tab pos="10160000" algn="l"/>
                          <a:tab pos="10668000" algn="l"/>
                          <a:tab pos="11176000" algn="l"/>
                          <a:tab pos="11684000" algn="l"/>
                          <a:tab pos="12192000" algn="l"/>
                          <a:tab pos="12700000" algn="l"/>
                          <a:tab pos="13208000" algn="l"/>
                          <a:tab pos="13716000" algn="l"/>
                          <a:tab pos="14224000" algn="l"/>
                          <a:tab pos="14732000" algn="l"/>
                          <a:tab pos="15240000" algn="l"/>
                          <a:tab pos="15748000" algn="l"/>
                          <a:tab pos="16256000" algn="l"/>
                        </a:tabLst>
                      </a:pPr>
                      <a:r>
                        <a:rPr kumimoji="0" lang="en-GB" sz="1800" b="1" i="0" u="none" strike="noStrike" kern="1200" cap="none" normalizeH="0" baseline="0" dirty="0">
                          <a:ln>
                            <a:noFill/>
                          </a:ln>
                          <a:solidFill>
                            <a:srgbClr val="000000"/>
                          </a:solidFill>
                          <a:effectLst/>
                          <a:latin typeface="Times New Roman" pitchFamily="18" charset="0"/>
                          <a:ea typeface="TimesNewRoman,Bold"/>
                          <a:cs typeface="TimesNewRoman,Bold"/>
                        </a:rPr>
                        <a:t>Ending </a:t>
                      </a:r>
                      <a:r>
                        <a:rPr kumimoji="0" lang="en-GB" sz="1800" b="1" i="0" u="none" strike="noStrike" kern="1200" cap="none" normalizeH="0" baseline="0" dirty="0" smtClean="0">
                          <a:ln>
                            <a:noFill/>
                          </a:ln>
                          <a:solidFill>
                            <a:srgbClr val="000000"/>
                          </a:solidFill>
                          <a:effectLst/>
                          <a:latin typeface="Times New Roman" pitchFamily="18" charset="0"/>
                          <a:ea typeface="TimesNewRoman,Bold"/>
                          <a:cs typeface="TimesNewRoman,Bold"/>
                        </a:rPr>
                        <a:t>  Channel    Number</a:t>
                      </a:r>
                      <a:endParaRPr kumimoji="0" lang="ko-KR" sz="1800" b="1" i="0" u="none" strike="noStrike" kern="1200" cap="none" normalizeH="0" baseline="0" dirty="0">
                        <a:ln>
                          <a:noFill/>
                        </a:ln>
                        <a:solidFill>
                          <a:srgbClr val="000000"/>
                        </a:solidFill>
                        <a:effectLst/>
                        <a:latin typeface="Times New Roman" pitchFamily="18" charset="0"/>
                        <a:ea typeface="TimesNewRoman,Bold"/>
                        <a:cs typeface="TimesNewRoman,Bold"/>
                      </a:endParaRPr>
                    </a:p>
                  </a:txBody>
                  <a:tcPr marL="68580" marR="68580" marT="0" marB="0" anchor="ctr"/>
                </a:tc>
              </a:tr>
            </a:tbl>
          </a:graphicData>
        </a:graphic>
      </p:graphicFrame>
      <p:sp>
        <p:nvSpPr>
          <p:cNvPr id="8" name="내용 개체 틀 2"/>
          <p:cNvSpPr>
            <a:spLocks noGrp="1"/>
          </p:cNvSpPr>
          <p:nvPr>
            <p:ph idx="1"/>
          </p:nvPr>
        </p:nvSpPr>
        <p:spPr>
          <a:xfrm>
            <a:off x="504540" y="2956882"/>
            <a:ext cx="8062913" cy="504056"/>
          </a:xfrm>
        </p:spPr>
        <p:txBody>
          <a:bodyPr/>
          <a:lstStyle/>
          <a:p>
            <a:pPr marL="0" indent="0" algn="ctr">
              <a:buNone/>
            </a:pPr>
            <a:r>
              <a:rPr lang="en-GB" altLang="ko-KR" sz="2000" b="1" dirty="0" smtClean="0"/>
              <a:t>&lt; DBS response </a:t>
            </a:r>
            <a:r>
              <a:rPr lang="en-GB" altLang="ko-KR" sz="2000" b="1" dirty="0"/>
              <a:t>command frame </a:t>
            </a:r>
            <a:r>
              <a:rPr lang="en-GB" altLang="ko-KR" sz="2000" b="1" dirty="0" smtClean="0"/>
              <a:t>format &gt;</a:t>
            </a:r>
            <a:endParaRPr lang="en-US" altLang="ko-KR" sz="1800" dirty="0" smtClean="0">
              <a:ea typeface="굴림" pitchFamily="34" charset="-127"/>
            </a:endParaRPr>
          </a:p>
        </p:txBody>
      </p:sp>
      <p:sp>
        <p:nvSpPr>
          <p:cNvPr id="9" name="직사각형 8"/>
          <p:cNvSpPr/>
          <p:nvPr/>
        </p:nvSpPr>
        <p:spPr>
          <a:xfrm>
            <a:off x="1340250" y="5189130"/>
            <a:ext cx="6391493" cy="400110"/>
          </a:xfrm>
          <a:prstGeom prst="rect">
            <a:avLst/>
          </a:prstGeom>
        </p:spPr>
        <p:txBody>
          <a:bodyPr wrap="none">
            <a:spAutoFit/>
          </a:bodyPr>
          <a:lstStyle/>
          <a:p>
            <a:r>
              <a:rPr lang="en-GB" altLang="ko-KR" sz="2000" b="1" dirty="0" smtClean="0">
                <a:latin typeface="+mn-lt"/>
              </a:rPr>
              <a:t>&lt; Format </a:t>
            </a:r>
            <a:r>
              <a:rPr lang="en-GB" altLang="ko-KR" sz="2000" b="1" dirty="0">
                <a:latin typeface="+mn-lt"/>
              </a:rPr>
              <a:t>of the DBS </a:t>
            </a:r>
            <a:r>
              <a:rPr lang="en-GB" altLang="ko-KR" sz="2000" b="1" dirty="0" smtClean="0">
                <a:latin typeface="+mn-lt"/>
              </a:rPr>
              <a:t>Response </a:t>
            </a:r>
            <a:r>
              <a:rPr lang="en-GB" altLang="ko-KR" sz="2000" b="1" dirty="0">
                <a:latin typeface="+mn-lt"/>
              </a:rPr>
              <a:t>Information </a:t>
            </a:r>
            <a:r>
              <a:rPr lang="en-GB" altLang="ko-KR" sz="2000" b="1" dirty="0" smtClean="0">
                <a:latin typeface="+mn-lt"/>
              </a:rPr>
              <a:t>fields &gt;</a:t>
            </a:r>
            <a:endParaRPr lang="ko-KR" altLang="en-US" sz="2000" b="1" dirty="0">
              <a:latin typeface="+mn-lt"/>
            </a:endParaRPr>
          </a:p>
        </p:txBody>
      </p:sp>
    </p:spTree>
    <p:extLst>
      <p:ext uri="{BB962C8B-B14F-4D97-AF65-F5344CB8AC3E}">
        <p14:creationId xmlns:p14="http://schemas.microsoft.com/office/powerpoint/2010/main" val="17082020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제목 1"/>
          <p:cNvSpPr>
            <a:spLocks noGrp="1"/>
          </p:cNvSpPr>
          <p:nvPr>
            <p:ph type="title"/>
          </p:nvPr>
        </p:nvSpPr>
        <p:spPr>
          <a:xfrm>
            <a:off x="683568" y="620688"/>
            <a:ext cx="7772400" cy="863600"/>
          </a:xfrm>
        </p:spPr>
        <p:txBody>
          <a:bodyPr/>
          <a:lstStyle/>
          <a:p>
            <a:pPr marL="342900" indent="-342900"/>
            <a:r>
              <a:rPr lang="en-US" altLang="ko-KR" sz="3200" dirty="0" smtClean="0">
                <a:ea typeface="굴림" pitchFamily="34" charset="-127"/>
              </a:rPr>
              <a:t>MLME-DBS.request </a:t>
            </a:r>
            <a:r>
              <a:rPr lang="en-US" altLang="ko-KR" sz="3200" dirty="0" smtClean="0">
                <a:ea typeface="굴림" pitchFamily="34" charset="-127"/>
              </a:rPr>
              <a:t>Primitive</a:t>
            </a:r>
            <a:endParaRPr lang="ko-KR" altLang="en-US" sz="3200" dirty="0" smtClean="0">
              <a:ea typeface="굴림" pitchFamily="34" charset="-127"/>
            </a:endParaRPr>
          </a:p>
        </p:txBody>
      </p:sp>
      <p:sp>
        <p:nvSpPr>
          <p:cNvPr id="17411" name="내용 개체 틀 2"/>
          <p:cNvSpPr>
            <a:spLocks noGrp="1"/>
          </p:cNvSpPr>
          <p:nvPr>
            <p:ph idx="1"/>
          </p:nvPr>
        </p:nvSpPr>
        <p:spPr>
          <a:xfrm>
            <a:off x="685800" y="1844824"/>
            <a:ext cx="7918648" cy="4608512"/>
          </a:xfrm>
        </p:spPr>
        <p:txBody>
          <a:bodyPr/>
          <a:lstStyle/>
          <a:p>
            <a:pPr marL="342900" lvl="1" indent="-342900">
              <a:buFontTx/>
              <a:buChar char="•"/>
              <a:defRPr/>
            </a:pPr>
            <a:r>
              <a:rPr lang="en-US" altLang="ko-KR" sz="2400" dirty="0" smtClean="0">
                <a:ea typeface="굴림" pitchFamily="50" charset="-127"/>
              </a:rPr>
              <a:t>MLME-DBS.request </a:t>
            </a:r>
            <a:r>
              <a:rPr lang="en-US" altLang="ko-KR" sz="2400" dirty="0">
                <a:ea typeface="굴림" pitchFamily="50" charset="-127"/>
              </a:rPr>
              <a:t>contains the following </a:t>
            </a:r>
            <a:r>
              <a:rPr lang="en-US" altLang="ko-KR" sz="2400" dirty="0" smtClean="0">
                <a:ea typeface="굴림" pitchFamily="50" charset="-127"/>
              </a:rPr>
              <a:t>parameters:</a:t>
            </a:r>
            <a:endParaRPr lang="en-US" altLang="ko-KR" sz="2400" dirty="0">
              <a:ea typeface="굴림" pitchFamily="50" charset="-127"/>
            </a:endParaRPr>
          </a:p>
          <a:p>
            <a:pPr lvl="1">
              <a:defRPr/>
            </a:pPr>
            <a:r>
              <a:rPr lang="en-US" altLang="ko-KR" dirty="0" smtClean="0">
                <a:ea typeface="굴림" pitchFamily="50" charset="-127"/>
              </a:rPr>
              <a:t>Requester </a:t>
            </a:r>
            <a:r>
              <a:rPr lang="en-US" altLang="ko-KR" dirty="0" smtClean="0">
                <a:ea typeface="굴림" pitchFamily="50" charset="-127"/>
              </a:rPr>
              <a:t>Short Address</a:t>
            </a:r>
          </a:p>
          <a:p>
            <a:pPr lvl="2">
              <a:defRPr/>
            </a:pPr>
            <a:r>
              <a:rPr lang="en-US" altLang="ko-KR" sz="1600" dirty="0" smtClean="0">
                <a:ea typeface="굴림" pitchFamily="50" charset="-127"/>
              </a:rPr>
              <a:t>The short address of the coordinator requesting a DBS</a:t>
            </a:r>
          </a:p>
          <a:p>
            <a:pPr lvl="1">
              <a:defRPr/>
            </a:pPr>
            <a:r>
              <a:rPr lang="en-US" altLang="ko-KR" dirty="0" smtClean="0">
                <a:ea typeface="굴림" pitchFamily="50" charset="-127"/>
              </a:rPr>
              <a:t>DBS Length</a:t>
            </a:r>
          </a:p>
          <a:p>
            <a:pPr lvl="2">
              <a:defRPr/>
            </a:pPr>
            <a:r>
              <a:rPr lang="en-US" altLang="ko-KR" sz="1600" dirty="0">
                <a:ea typeface="굴림" pitchFamily="50" charset="-127"/>
              </a:rPr>
              <a:t>The number of slots being requested for a DBS, where </a:t>
            </a:r>
            <a:r>
              <a:rPr lang="en-US" altLang="ko-KR" sz="1600" dirty="0" smtClean="0">
                <a:ea typeface="굴림" pitchFamily="50" charset="-127"/>
              </a:rPr>
              <a:t>the unit of one slot </a:t>
            </a:r>
            <a:r>
              <a:rPr lang="en-US" altLang="ko-KR" sz="1600" dirty="0">
                <a:ea typeface="굴림" pitchFamily="50" charset="-127"/>
              </a:rPr>
              <a:t>shall be equal </a:t>
            </a:r>
            <a:r>
              <a:rPr lang="en-US" altLang="ko-KR" sz="1600" dirty="0" smtClean="0">
                <a:ea typeface="굴림" pitchFamily="50" charset="-127"/>
              </a:rPr>
              <a:t>to </a:t>
            </a:r>
            <a:r>
              <a:rPr lang="en-US" altLang="ko-KR" sz="1600" i="1" dirty="0" err="1" smtClean="0">
                <a:ea typeface="굴림" pitchFamily="50" charset="-127"/>
              </a:rPr>
              <a:t>aBaseSlotDuration</a:t>
            </a:r>
            <a:r>
              <a:rPr lang="en-US" altLang="ko-KR" sz="1600" dirty="0" smtClean="0">
                <a:ea typeface="굴림" pitchFamily="50" charset="-127"/>
              </a:rPr>
              <a:t>.</a:t>
            </a:r>
            <a:endParaRPr lang="en-US" altLang="ko-KR" sz="1600" dirty="0">
              <a:ea typeface="굴림" pitchFamily="50" charset="-127"/>
            </a:endParaRPr>
          </a:p>
          <a:p>
            <a:pPr lvl="1">
              <a:defRPr/>
            </a:pPr>
            <a:r>
              <a:rPr lang="en-US" altLang="ko-KR" dirty="0" smtClean="0">
                <a:ea typeface="굴림" pitchFamily="50" charset="-127"/>
              </a:rPr>
              <a:t>Characteristics Type</a:t>
            </a:r>
          </a:p>
          <a:p>
            <a:pPr lvl="2">
              <a:defRPr/>
            </a:pPr>
            <a:r>
              <a:rPr lang="en-US" altLang="ko-KR" sz="1600" dirty="0" smtClean="0">
                <a:ea typeface="굴림" pitchFamily="50" charset="-127"/>
              </a:rPr>
              <a:t>Allocation or Deallocation</a:t>
            </a:r>
          </a:p>
          <a:p>
            <a:pPr lvl="1">
              <a:defRPr/>
            </a:pPr>
            <a:r>
              <a:rPr lang="en-GB" altLang="ko-KR" dirty="0"/>
              <a:t>Number of the </a:t>
            </a:r>
            <a:r>
              <a:rPr lang="en-US" altLang="ko-KR" dirty="0" smtClean="0"/>
              <a:t>Descendant</a:t>
            </a:r>
          </a:p>
          <a:p>
            <a:pPr lvl="2">
              <a:defRPr/>
            </a:pPr>
            <a:r>
              <a:rPr lang="en-US" altLang="ko-KR" sz="1600" dirty="0" smtClean="0"/>
              <a:t>The </a:t>
            </a:r>
            <a:r>
              <a:rPr lang="en-US" altLang="ko-KR" sz="1600" dirty="0"/>
              <a:t>actual or ex</a:t>
            </a:r>
            <a:r>
              <a:rPr lang="en-GB" altLang="ko-KR" sz="1600" dirty="0" err="1"/>
              <a:t>pected</a:t>
            </a:r>
            <a:r>
              <a:rPr lang="en-GB" altLang="ko-KR" sz="1600" dirty="0"/>
              <a:t> number of descendant PAN coordinator</a:t>
            </a:r>
            <a:r>
              <a:rPr lang="en-US" altLang="ko-KR" sz="1600" dirty="0"/>
              <a:t>s</a:t>
            </a:r>
            <a:endParaRPr lang="en-US" altLang="ko-KR" sz="1600" dirty="0">
              <a:ea typeface="굴림" pitchFamily="50" charset="-127"/>
            </a:endParaRPr>
          </a:p>
          <a:p>
            <a:pPr lvl="1">
              <a:defRPr/>
            </a:pPr>
            <a:r>
              <a:rPr lang="en-US" altLang="ko-KR" dirty="0" err="1" smtClean="0">
                <a:ea typeface="굴림" pitchFamily="50" charset="-127"/>
              </a:rPr>
              <a:t>SecurityLevel</a:t>
            </a:r>
            <a:r>
              <a:rPr lang="en-US" altLang="ko-KR" dirty="0" smtClean="0">
                <a:ea typeface="굴림" pitchFamily="50" charset="-127"/>
              </a:rPr>
              <a:t>, </a:t>
            </a:r>
            <a:r>
              <a:rPr lang="en-US" altLang="ko-KR" dirty="0" err="1" smtClean="0">
                <a:ea typeface="굴림" pitchFamily="50" charset="-127"/>
              </a:rPr>
              <a:t>KeyIdMode</a:t>
            </a:r>
            <a:r>
              <a:rPr lang="en-US" altLang="ko-KR" dirty="0" smtClean="0">
                <a:ea typeface="굴림" pitchFamily="50" charset="-127"/>
              </a:rPr>
              <a:t>, </a:t>
            </a:r>
            <a:r>
              <a:rPr lang="en-US" altLang="ko-KR" dirty="0" err="1" smtClean="0">
                <a:ea typeface="굴림" pitchFamily="50" charset="-127"/>
              </a:rPr>
              <a:t>KeySource</a:t>
            </a:r>
            <a:r>
              <a:rPr lang="en-US" altLang="ko-KR" dirty="0" smtClean="0">
                <a:ea typeface="굴림" pitchFamily="50" charset="-127"/>
              </a:rPr>
              <a:t>, </a:t>
            </a:r>
            <a:r>
              <a:rPr lang="en-US" altLang="ko-KR" dirty="0" err="1" smtClean="0">
                <a:ea typeface="굴림" pitchFamily="50" charset="-127"/>
              </a:rPr>
              <a:t>KeyIndex</a:t>
            </a:r>
            <a:endParaRPr lang="en-US" altLang="ko-KR" dirty="0">
              <a:ea typeface="굴림" pitchFamily="50" charset="-127"/>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제목 1"/>
          <p:cNvSpPr>
            <a:spLocks noGrp="1"/>
          </p:cNvSpPr>
          <p:nvPr>
            <p:ph type="title"/>
          </p:nvPr>
        </p:nvSpPr>
        <p:spPr>
          <a:xfrm>
            <a:off x="683568" y="620688"/>
            <a:ext cx="7772400" cy="863600"/>
          </a:xfrm>
        </p:spPr>
        <p:txBody>
          <a:bodyPr/>
          <a:lstStyle/>
          <a:p>
            <a:pPr marL="342900" indent="-342900"/>
            <a:r>
              <a:rPr lang="en-US" altLang="ko-KR" sz="3200" dirty="0" smtClean="0">
                <a:ea typeface="굴림" pitchFamily="34" charset="-127"/>
              </a:rPr>
              <a:t>MLME-DBS.indication</a:t>
            </a:r>
            <a:r>
              <a:rPr lang="en-US" altLang="ko-KR" sz="3200" dirty="0">
                <a:ea typeface="굴림" pitchFamily="34" charset="-127"/>
              </a:rPr>
              <a:t> </a:t>
            </a:r>
            <a:r>
              <a:rPr lang="en-US" altLang="ko-KR" sz="3200" dirty="0" smtClean="0">
                <a:ea typeface="굴림" pitchFamily="34" charset="-127"/>
              </a:rPr>
              <a:t>Primitive</a:t>
            </a:r>
            <a:endParaRPr lang="ko-KR" altLang="en-US" sz="3200" dirty="0" smtClean="0">
              <a:ea typeface="굴림" pitchFamily="34" charset="-127"/>
            </a:endParaRPr>
          </a:p>
        </p:txBody>
      </p:sp>
      <p:sp>
        <p:nvSpPr>
          <p:cNvPr id="17411" name="내용 개체 틀 2"/>
          <p:cNvSpPr>
            <a:spLocks noGrp="1"/>
          </p:cNvSpPr>
          <p:nvPr>
            <p:ph idx="1"/>
          </p:nvPr>
        </p:nvSpPr>
        <p:spPr>
          <a:xfrm>
            <a:off x="685800" y="1773238"/>
            <a:ext cx="7918648" cy="4322762"/>
          </a:xfrm>
        </p:spPr>
        <p:txBody>
          <a:bodyPr/>
          <a:lstStyle/>
          <a:p>
            <a:pPr marL="342900" lvl="1" indent="-342900">
              <a:buFontTx/>
              <a:buChar char="•"/>
              <a:defRPr/>
            </a:pPr>
            <a:r>
              <a:rPr lang="en-US" altLang="ko-KR" sz="2400" dirty="0" smtClean="0">
                <a:ea typeface="굴림" pitchFamily="50" charset="-127"/>
              </a:rPr>
              <a:t>MLME-DBS.indication </a:t>
            </a:r>
            <a:r>
              <a:rPr lang="en-US" altLang="ko-KR" sz="2400" dirty="0">
                <a:ea typeface="굴림" pitchFamily="50" charset="-127"/>
              </a:rPr>
              <a:t>contains the following </a:t>
            </a:r>
            <a:r>
              <a:rPr lang="en-US" altLang="ko-KR" sz="2400" dirty="0" smtClean="0">
                <a:ea typeface="굴림" pitchFamily="50" charset="-127"/>
              </a:rPr>
              <a:t>parameters:</a:t>
            </a:r>
            <a:endParaRPr lang="en-US" altLang="ko-KR" sz="2400" dirty="0">
              <a:ea typeface="굴림" pitchFamily="50" charset="-127"/>
            </a:endParaRPr>
          </a:p>
          <a:p>
            <a:pPr lvl="1">
              <a:defRPr/>
            </a:pPr>
            <a:r>
              <a:rPr lang="en-US" altLang="ko-KR" dirty="0" err="1" smtClean="0">
                <a:ea typeface="굴림" pitchFamily="50" charset="-127"/>
              </a:rPr>
              <a:t>CoordAddress</a:t>
            </a:r>
            <a:r>
              <a:rPr lang="en-US" altLang="ko-KR" dirty="0" smtClean="0">
                <a:ea typeface="굴림" pitchFamily="50" charset="-127"/>
              </a:rPr>
              <a:t>,</a:t>
            </a:r>
            <a:endParaRPr lang="en-US" altLang="ko-KR" dirty="0">
              <a:ea typeface="굴림" pitchFamily="50" charset="-127"/>
            </a:endParaRPr>
          </a:p>
          <a:p>
            <a:pPr lvl="2">
              <a:defRPr/>
            </a:pPr>
            <a:r>
              <a:rPr lang="en-US" altLang="ko-KR" sz="1800" dirty="0">
                <a:ea typeface="굴림" pitchFamily="50" charset="-127"/>
              </a:rPr>
              <a:t>The short address of the Coordinator requesting </a:t>
            </a:r>
            <a:r>
              <a:rPr lang="en-US" altLang="ko-KR" sz="1800" dirty="0" smtClean="0">
                <a:ea typeface="굴림" pitchFamily="50" charset="-127"/>
              </a:rPr>
              <a:t>DBS or relaying DBS request</a:t>
            </a:r>
          </a:p>
          <a:p>
            <a:pPr lvl="1">
              <a:defRPr/>
            </a:pPr>
            <a:r>
              <a:rPr lang="en-US" altLang="ko-KR" dirty="0" smtClean="0">
                <a:ea typeface="굴림" pitchFamily="50" charset="-127"/>
              </a:rPr>
              <a:t>Requester </a:t>
            </a:r>
            <a:r>
              <a:rPr lang="en-US" altLang="ko-KR" dirty="0">
                <a:ea typeface="굴림" pitchFamily="50" charset="-127"/>
              </a:rPr>
              <a:t>Short Address</a:t>
            </a:r>
          </a:p>
          <a:p>
            <a:pPr lvl="1">
              <a:defRPr/>
            </a:pPr>
            <a:r>
              <a:rPr lang="en-US" altLang="ko-KR" dirty="0" smtClean="0">
                <a:ea typeface="굴림" pitchFamily="50" charset="-127"/>
              </a:rPr>
              <a:t>DBS </a:t>
            </a:r>
            <a:r>
              <a:rPr lang="en-US" altLang="ko-KR" dirty="0">
                <a:ea typeface="굴림" pitchFamily="50" charset="-127"/>
              </a:rPr>
              <a:t>Length</a:t>
            </a:r>
          </a:p>
          <a:p>
            <a:pPr lvl="1">
              <a:defRPr/>
            </a:pPr>
            <a:r>
              <a:rPr lang="en-US" altLang="ko-KR" dirty="0" smtClean="0">
                <a:ea typeface="굴림" pitchFamily="50" charset="-127"/>
              </a:rPr>
              <a:t>Characteristics </a:t>
            </a:r>
            <a:r>
              <a:rPr lang="en-US" altLang="ko-KR" dirty="0">
                <a:ea typeface="굴림" pitchFamily="50" charset="-127"/>
              </a:rPr>
              <a:t>Type</a:t>
            </a:r>
          </a:p>
          <a:p>
            <a:pPr lvl="1">
              <a:defRPr/>
            </a:pPr>
            <a:r>
              <a:rPr lang="en-GB" altLang="ko-KR" dirty="0" smtClean="0"/>
              <a:t>Number </a:t>
            </a:r>
            <a:r>
              <a:rPr lang="en-GB" altLang="ko-KR" dirty="0"/>
              <a:t>of the </a:t>
            </a:r>
            <a:r>
              <a:rPr lang="en-US" altLang="ko-KR" dirty="0"/>
              <a:t>Descendant</a:t>
            </a:r>
          </a:p>
          <a:p>
            <a:pPr lvl="1">
              <a:defRPr/>
            </a:pPr>
            <a:r>
              <a:rPr lang="en-US" altLang="ko-KR" dirty="0" err="1" smtClean="0">
                <a:ea typeface="굴림" pitchFamily="50" charset="-127"/>
              </a:rPr>
              <a:t>SecurityLevel</a:t>
            </a:r>
            <a:r>
              <a:rPr lang="en-US" altLang="ko-KR" dirty="0" smtClean="0">
                <a:ea typeface="굴림" pitchFamily="50" charset="-127"/>
              </a:rPr>
              <a:t>, </a:t>
            </a:r>
            <a:r>
              <a:rPr lang="en-US" altLang="ko-KR" dirty="0" err="1" smtClean="0">
                <a:ea typeface="굴림" pitchFamily="50" charset="-127"/>
              </a:rPr>
              <a:t>KeyIdMode</a:t>
            </a:r>
            <a:r>
              <a:rPr lang="en-US" altLang="ko-KR" dirty="0" smtClean="0">
                <a:ea typeface="굴림" pitchFamily="50" charset="-127"/>
              </a:rPr>
              <a:t>, </a:t>
            </a:r>
            <a:r>
              <a:rPr lang="en-US" altLang="ko-KR" dirty="0" err="1" smtClean="0">
                <a:ea typeface="굴림" pitchFamily="50" charset="-127"/>
              </a:rPr>
              <a:t>KeySource</a:t>
            </a:r>
            <a:r>
              <a:rPr lang="en-US" altLang="ko-KR" dirty="0" smtClean="0">
                <a:ea typeface="굴림" pitchFamily="50" charset="-127"/>
              </a:rPr>
              <a:t>, </a:t>
            </a:r>
            <a:r>
              <a:rPr lang="en-US" altLang="ko-KR" dirty="0" err="1" smtClean="0">
                <a:ea typeface="굴림" pitchFamily="50" charset="-127"/>
              </a:rPr>
              <a:t>KeyIndex</a:t>
            </a:r>
            <a:endParaRPr lang="en-US" altLang="ko-KR" dirty="0">
              <a:ea typeface="굴림" pitchFamily="50" charset="-127"/>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제목 1"/>
          <p:cNvSpPr>
            <a:spLocks noGrp="1"/>
          </p:cNvSpPr>
          <p:nvPr>
            <p:ph type="title"/>
          </p:nvPr>
        </p:nvSpPr>
        <p:spPr>
          <a:xfrm>
            <a:off x="685800" y="692150"/>
            <a:ext cx="7772400" cy="720626"/>
          </a:xfrm>
        </p:spPr>
        <p:txBody>
          <a:bodyPr/>
          <a:lstStyle/>
          <a:p>
            <a:pPr marL="342900" indent="-342900"/>
            <a:r>
              <a:rPr lang="en-US" altLang="ko-KR" sz="3200" dirty="0" smtClean="0">
                <a:ea typeface="굴림" pitchFamily="34" charset="-127"/>
              </a:rPr>
              <a:t>MLME-DBS.response Primitive </a:t>
            </a:r>
            <a:r>
              <a:rPr lang="en-US" altLang="ko-KR" sz="3200" dirty="0" smtClean="0">
                <a:ea typeface="굴림" pitchFamily="34" charset="-127"/>
              </a:rPr>
              <a:t>(</a:t>
            </a:r>
            <a:r>
              <a:rPr lang="en-US" altLang="ko-KR" sz="3200" dirty="0" smtClean="0">
                <a:ea typeface="굴림" pitchFamily="34" charset="-127"/>
              </a:rPr>
              <a:t>1/2)</a:t>
            </a:r>
            <a:endParaRPr lang="ko-KR" altLang="en-US" sz="3200" dirty="0" smtClean="0">
              <a:ea typeface="굴림" pitchFamily="34" charset="-127"/>
            </a:endParaRPr>
          </a:p>
        </p:txBody>
      </p:sp>
      <p:sp>
        <p:nvSpPr>
          <p:cNvPr id="17411" name="내용 개체 틀 2"/>
          <p:cNvSpPr>
            <a:spLocks noGrp="1"/>
          </p:cNvSpPr>
          <p:nvPr>
            <p:ph idx="1"/>
          </p:nvPr>
        </p:nvSpPr>
        <p:spPr>
          <a:xfrm>
            <a:off x="683568" y="1412776"/>
            <a:ext cx="8064252" cy="5111750"/>
          </a:xfrm>
        </p:spPr>
        <p:txBody>
          <a:bodyPr/>
          <a:lstStyle/>
          <a:p>
            <a:pPr marL="342900" lvl="1" indent="-342900">
              <a:buFontTx/>
              <a:buChar char="•"/>
              <a:defRPr/>
            </a:pPr>
            <a:r>
              <a:rPr lang="en-US" altLang="ko-KR" sz="2400" dirty="0" smtClean="0">
                <a:ea typeface="굴림" pitchFamily="50" charset="-127"/>
              </a:rPr>
              <a:t>MLME-DBS.response </a:t>
            </a:r>
            <a:r>
              <a:rPr lang="en-US" altLang="ko-KR" sz="2400" dirty="0">
                <a:ea typeface="굴림" pitchFamily="50" charset="-127"/>
              </a:rPr>
              <a:t>contains the following </a:t>
            </a:r>
            <a:r>
              <a:rPr lang="en-US" altLang="ko-KR" sz="2400" dirty="0" smtClean="0">
                <a:ea typeface="굴림" pitchFamily="50" charset="-127"/>
              </a:rPr>
              <a:t>parameters:</a:t>
            </a:r>
            <a:endParaRPr lang="en-US" altLang="ko-KR" sz="2400" dirty="0">
              <a:ea typeface="굴림" pitchFamily="50" charset="-127"/>
            </a:endParaRPr>
          </a:p>
          <a:p>
            <a:pPr lvl="1">
              <a:defRPr/>
            </a:pPr>
            <a:r>
              <a:rPr lang="en-US" altLang="ko-KR" dirty="0" err="1" smtClean="0">
                <a:ea typeface="굴림" pitchFamily="50" charset="-127"/>
              </a:rPr>
              <a:t>CoordAddress</a:t>
            </a:r>
            <a:r>
              <a:rPr lang="en-US" altLang="ko-KR" dirty="0" smtClean="0">
                <a:ea typeface="굴림" pitchFamily="50" charset="-127"/>
              </a:rPr>
              <a:t>,</a:t>
            </a:r>
          </a:p>
          <a:p>
            <a:pPr lvl="2">
              <a:defRPr/>
            </a:pPr>
            <a:r>
              <a:rPr lang="en-US" altLang="ko-KR" sz="1400" dirty="0">
                <a:ea typeface="굴림" pitchFamily="50" charset="-127"/>
              </a:rPr>
              <a:t>The short address of the </a:t>
            </a:r>
            <a:r>
              <a:rPr lang="en-US" altLang="ko-KR" sz="1400" dirty="0" smtClean="0">
                <a:ea typeface="굴림" pitchFamily="50" charset="-127"/>
              </a:rPr>
              <a:t>coordinator </a:t>
            </a:r>
            <a:r>
              <a:rPr lang="en-US" altLang="ko-KR" sz="1400" dirty="0">
                <a:ea typeface="굴림" pitchFamily="50" charset="-127"/>
              </a:rPr>
              <a:t>requesting DBS or relaying DBS </a:t>
            </a:r>
            <a:r>
              <a:rPr lang="en-US" altLang="ko-KR" sz="1400" dirty="0" smtClean="0">
                <a:ea typeface="굴림" pitchFamily="50" charset="-127"/>
              </a:rPr>
              <a:t>request</a:t>
            </a:r>
            <a:endParaRPr lang="en-US" altLang="ko-KR" sz="1400" dirty="0">
              <a:solidFill>
                <a:srgbClr val="FF0000"/>
              </a:solidFill>
              <a:ea typeface="굴림" pitchFamily="50" charset="-127"/>
            </a:endParaRPr>
          </a:p>
          <a:p>
            <a:pPr lvl="1">
              <a:defRPr/>
            </a:pPr>
            <a:r>
              <a:rPr lang="en-US" altLang="ko-KR" dirty="0" smtClean="0">
                <a:ea typeface="굴림" pitchFamily="50" charset="-127"/>
              </a:rPr>
              <a:t>Requester </a:t>
            </a:r>
            <a:r>
              <a:rPr lang="en-US" altLang="ko-KR" dirty="0" smtClean="0">
                <a:ea typeface="굴림" pitchFamily="50" charset="-127"/>
              </a:rPr>
              <a:t>Short Address</a:t>
            </a:r>
          </a:p>
          <a:p>
            <a:pPr lvl="2">
              <a:defRPr/>
            </a:pPr>
            <a:r>
              <a:rPr lang="en-US" altLang="ko-KR" sz="1400" dirty="0" smtClean="0">
                <a:ea typeface="굴림" pitchFamily="50" charset="-127"/>
              </a:rPr>
              <a:t>The short address of the coordinator requesting DBS</a:t>
            </a:r>
          </a:p>
          <a:p>
            <a:pPr lvl="1">
              <a:defRPr/>
            </a:pPr>
            <a:r>
              <a:rPr lang="en-US" altLang="ko-KR" dirty="0" smtClean="0">
                <a:ea typeface="굴림" pitchFamily="50" charset="-127"/>
              </a:rPr>
              <a:t>Allocated DBS Starting Slot</a:t>
            </a:r>
          </a:p>
          <a:p>
            <a:pPr lvl="2">
              <a:defRPr/>
            </a:pPr>
            <a:r>
              <a:rPr lang="en-US" altLang="ko-KR" sz="1400" dirty="0" smtClean="0">
                <a:ea typeface="굴림" pitchFamily="50" charset="-127"/>
              </a:rPr>
              <a:t>The slot at which the GTS is to begin</a:t>
            </a:r>
          </a:p>
          <a:p>
            <a:pPr lvl="1">
              <a:defRPr/>
            </a:pPr>
            <a:r>
              <a:rPr lang="en-US" altLang="ko-KR" dirty="0" smtClean="0">
                <a:ea typeface="굴림" pitchFamily="50" charset="-127"/>
              </a:rPr>
              <a:t>Allocated DBS Length</a:t>
            </a:r>
          </a:p>
          <a:p>
            <a:pPr lvl="2">
              <a:defRPr/>
            </a:pPr>
            <a:r>
              <a:rPr lang="en-US" altLang="ko-KR" sz="1400" dirty="0" smtClean="0">
                <a:ea typeface="굴림" pitchFamily="50" charset="-127"/>
              </a:rPr>
              <a:t>The</a:t>
            </a:r>
            <a:r>
              <a:rPr lang="en-US" altLang="ko-KR" sz="1400" dirty="0" smtClean="0"/>
              <a:t> </a:t>
            </a:r>
            <a:r>
              <a:rPr lang="en-US" altLang="ko-KR" sz="1400" dirty="0"/>
              <a:t>number of </a:t>
            </a:r>
            <a:r>
              <a:rPr lang="en-US" altLang="ko-KR" sz="1400" dirty="0" smtClean="0"/>
              <a:t>contiguous </a:t>
            </a:r>
            <a:r>
              <a:rPr lang="en-US" altLang="ko-KR" sz="1400" dirty="0"/>
              <a:t>slots over which the </a:t>
            </a:r>
            <a:r>
              <a:rPr lang="en-US" altLang="ko-KR" sz="1400" dirty="0" smtClean="0"/>
              <a:t>DBS </a:t>
            </a:r>
            <a:r>
              <a:rPr lang="en-US" altLang="ko-KR" sz="1400" dirty="0"/>
              <a:t>is active.</a:t>
            </a:r>
            <a:endParaRPr lang="en-US" altLang="ko-KR" sz="1400" dirty="0" smtClean="0">
              <a:ea typeface="굴림" pitchFamily="50" charset="-127"/>
            </a:endParaRPr>
          </a:p>
          <a:p>
            <a:pPr lvl="1">
              <a:defRPr/>
            </a:pPr>
            <a:r>
              <a:rPr lang="en-US" altLang="ko-KR" dirty="0" smtClean="0">
                <a:ea typeface="굴림" pitchFamily="50" charset="-127"/>
              </a:rPr>
              <a:t>Allocated channel Number</a:t>
            </a:r>
          </a:p>
          <a:p>
            <a:pPr lvl="2">
              <a:defRPr/>
            </a:pPr>
            <a:r>
              <a:rPr lang="en-US" altLang="ko-KR" sz="1400" dirty="0"/>
              <a:t>The channel number to </a:t>
            </a:r>
            <a:r>
              <a:rPr lang="en-US" altLang="ko-KR" sz="1400" dirty="0" smtClean="0"/>
              <a:t>be allocated </a:t>
            </a:r>
          </a:p>
          <a:p>
            <a:pPr lvl="1">
              <a:defRPr/>
            </a:pPr>
            <a:r>
              <a:rPr lang="en-US" altLang="ko-KR" dirty="0" smtClean="0">
                <a:ea typeface="굴림" pitchFamily="50" charset="-127"/>
              </a:rPr>
              <a:t>Allocated channel Page</a:t>
            </a:r>
          </a:p>
          <a:p>
            <a:pPr lvl="2">
              <a:defRPr/>
            </a:pPr>
            <a:r>
              <a:rPr lang="en-US" altLang="ko-KR" sz="1400" dirty="0"/>
              <a:t>The channel page </a:t>
            </a:r>
            <a:r>
              <a:rPr lang="en-US" altLang="ko-KR" sz="1400" dirty="0" smtClean="0"/>
              <a:t>to be allocated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제목 1"/>
          <p:cNvSpPr>
            <a:spLocks noGrp="1"/>
          </p:cNvSpPr>
          <p:nvPr>
            <p:ph type="title"/>
          </p:nvPr>
        </p:nvSpPr>
        <p:spPr>
          <a:xfrm>
            <a:off x="683568" y="620689"/>
            <a:ext cx="7772400" cy="864096"/>
          </a:xfrm>
        </p:spPr>
        <p:txBody>
          <a:bodyPr/>
          <a:lstStyle/>
          <a:p>
            <a:pPr marL="342900" indent="-342900"/>
            <a:r>
              <a:rPr lang="en-US" altLang="ko-KR" sz="3200" dirty="0" smtClean="0">
                <a:ea typeface="굴림" pitchFamily="34" charset="-127"/>
              </a:rPr>
              <a:t>MLME-DBS.response Primitive </a:t>
            </a:r>
            <a:r>
              <a:rPr lang="en-US" altLang="ko-KR" sz="3200" dirty="0" smtClean="0">
                <a:ea typeface="굴림" pitchFamily="34" charset="-127"/>
              </a:rPr>
              <a:t>(</a:t>
            </a:r>
            <a:r>
              <a:rPr lang="en-US" altLang="ko-KR" sz="3200" dirty="0" smtClean="0">
                <a:ea typeface="굴림" pitchFamily="34" charset="-127"/>
              </a:rPr>
              <a:t>2/2)</a:t>
            </a:r>
            <a:endParaRPr lang="ko-KR" altLang="en-US" sz="3200" dirty="0" smtClean="0">
              <a:ea typeface="굴림" pitchFamily="34" charset="-127"/>
            </a:endParaRPr>
          </a:p>
        </p:txBody>
      </p:sp>
      <p:sp>
        <p:nvSpPr>
          <p:cNvPr id="28675" name="내용 개체 틀 2"/>
          <p:cNvSpPr>
            <a:spLocks noGrp="1"/>
          </p:cNvSpPr>
          <p:nvPr>
            <p:ph idx="1"/>
          </p:nvPr>
        </p:nvSpPr>
        <p:spPr>
          <a:xfrm>
            <a:off x="684212" y="1773238"/>
            <a:ext cx="7920236" cy="4679950"/>
          </a:xfrm>
        </p:spPr>
        <p:txBody>
          <a:bodyPr/>
          <a:lstStyle/>
          <a:p>
            <a:pPr marL="342900" lvl="1" indent="-342900">
              <a:buFontTx/>
              <a:buChar char="•"/>
            </a:pPr>
            <a:r>
              <a:rPr lang="en-US" altLang="ko-KR" sz="2400" dirty="0" smtClean="0">
                <a:ea typeface="굴림" pitchFamily="34" charset="-127"/>
              </a:rPr>
              <a:t>MLME-</a:t>
            </a:r>
            <a:r>
              <a:rPr lang="en-US" altLang="ko-KR" sz="2400" dirty="0" err="1" smtClean="0">
                <a:ea typeface="굴림" pitchFamily="34" charset="-127"/>
              </a:rPr>
              <a:t>DBS.response</a:t>
            </a:r>
            <a:r>
              <a:rPr lang="en-US" altLang="ko-KR" sz="2400" dirty="0" smtClean="0">
                <a:ea typeface="굴림" pitchFamily="34" charset="-127"/>
              </a:rPr>
              <a:t> contains the following parameters (cont’d):</a:t>
            </a:r>
          </a:p>
          <a:p>
            <a:pPr lvl="1">
              <a:defRPr/>
            </a:pPr>
            <a:r>
              <a:rPr lang="en-US" altLang="ko-KR" dirty="0" smtClean="0">
                <a:ea typeface="굴림" pitchFamily="50" charset="-127"/>
              </a:rPr>
              <a:t>Starting </a:t>
            </a:r>
            <a:r>
              <a:rPr lang="en-US" altLang="ko-KR" dirty="0">
                <a:ea typeface="굴림" pitchFamily="50" charset="-127"/>
              </a:rPr>
              <a:t>Channel </a:t>
            </a:r>
            <a:r>
              <a:rPr lang="en-US" altLang="ko-KR" dirty="0" smtClean="0">
                <a:ea typeface="굴림" pitchFamily="50" charset="-127"/>
              </a:rPr>
              <a:t>Number</a:t>
            </a:r>
          </a:p>
          <a:p>
            <a:pPr lvl="2">
              <a:defRPr/>
            </a:pPr>
            <a:r>
              <a:rPr lang="en-US" altLang="ko-KR" sz="1400" dirty="0">
                <a:ea typeface="굴림" pitchFamily="50" charset="-127"/>
              </a:rPr>
              <a:t>T</a:t>
            </a:r>
            <a:r>
              <a:rPr lang="en-US" altLang="ko-KR" sz="1400" dirty="0" smtClean="0">
                <a:ea typeface="굴림" pitchFamily="50" charset="-127"/>
              </a:rPr>
              <a:t>he </a:t>
            </a:r>
            <a:r>
              <a:rPr lang="en-US" altLang="ko-KR" sz="1400" dirty="0">
                <a:ea typeface="굴림" pitchFamily="50" charset="-127"/>
              </a:rPr>
              <a:t>lowest channel number, which is assigned by the parent PAN coordinator including the SPC.</a:t>
            </a:r>
            <a:endParaRPr lang="ko-KR" altLang="ko-KR" sz="1400" dirty="0">
              <a:ea typeface="굴림" pitchFamily="50" charset="-127"/>
            </a:endParaRPr>
          </a:p>
          <a:p>
            <a:pPr lvl="1">
              <a:defRPr/>
            </a:pPr>
            <a:r>
              <a:rPr lang="en-US" altLang="ko-KR" dirty="0" smtClean="0">
                <a:ea typeface="굴림" pitchFamily="50" charset="-127"/>
              </a:rPr>
              <a:t>Ending </a:t>
            </a:r>
            <a:r>
              <a:rPr lang="en-US" altLang="ko-KR" dirty="0">
                <a:ea typeface="굴림" pitchFamily="50" charset="-127"/>
              </a:rPr>
              <a:t>Channel </a:t>
            </a:r>
            <a:r>
              <a:rPr lang="en-US" altLang="ko-KR" dirty="0" smtClean="0">
                <a:ea typeface="굴림" pitchFamily="50" charset="-127"/>
              </a:rPr>
              <a:t>Number</a:t>
            </a:r>
          </a:p>
          <a:p>
            <a:pPr lvl="2">
              <a:defRPr/>
            </a:pPr>
            <a:r>
              <a:rPr lang="en-US" altLang="ko-KR" sz="1400" dirty="0">
                <a:ea typeface="굴림" pitchFamily="50" charset="-127"/>
              </a:rPr>
              <a:t>T</a:t>
            </a:r>
            <a:r>
              <a:rPr lang="en-US" altLang="ko-KR" sz="1400" dirty="0" smtClean="0">
                <a:ea typeface="굴림" pitchFamily="50" charset="-127"/>
              </a:rPr>
              <a:t>he </a:t>
            </a:r>
            <a:r>
              <a:rPr lang="en-US" altLang="ko-KR" sz="1400" dirty="0">
                <a:ea typeface="굴림" pitchFamily="50" charset="-127"/>
              </a:rPr>
              <a:t>highest channel number, which is assigned by the parent PAN coordinator including the SPC.</a:t>
            </a:r>
            <a:endParaRPr lang="ko-KR" altLang="ko-KR" sz="1400" dirty="0">
              <a:ea typeface="굴림" pitchFamily="50" charset="-127"/>
            </a:endParaRPr>
          </a:p>
          <a:p>
            <a:pPr lvl="1">
              <a:defRPr/>
            </a:pPr>
            <a:r>
              <a:rPr lang="en-US" altLang="ko-KR" dirty="0" err="1" smtClean="0">
                <a:ea typeface="굴림" pitchFamily="50" charset="-127"/>
              </a:rPr>
              <a:t>SecurityLevel</a:t>
            </a:r>
            <a:r>
              <a:rPr lang="en-US" altLang="ko-KR" dirty="0">
                <a:ea typeface="굴림" pitchFamily="50" charset="-127"/>
              </a:rPr>
              <a:t>, </a:t>
            </a:r>
            <a:r>
              <a:rPr lang="en-US" altLang="ko-KR" dirty="0" err="1">
                <a:ea typeface="굴림" pitchFamily="50" charset="-127"/>
              </a:rPr>
              <a:t>KeyIdMode</a:t>
            </a:r>
            <a:r>
              <a:rPr lang="en-US" altLang="ko-KR" dirty="0">
                <a:ea typeface="굴림" pitchFamily="50" charset="-127"/>
              </a:rPr>
              <a:t>, </a:t>
            </a:r>
            <a:r>
              <a:rPr lang="en-US" altLang="ko-KR" dirty="0" err="1">
                <a:ea typeface="굴림" pitchFamily="50" charset="-127"/>
              </a:rPr>
              <a:t>KeySource</a:t>
            </a:r>
            <a:r>
              <a:rPr lang="en-US" altLang="ko-KR" dirty="0">
                <a:ea typeface="굴림" pitchFamily="50" charset="-127"/>
              </a:rPr>
              <a:t>, </a:t>
            </a:r>
            <a:r>
              <a:rPr lang="en-US" altLang="ko-KR" dirty="0" err="1">
                <a:ea typeface="굴림" pitchFamily="50" charset="-127"/>
              </a:rPr>
              <a:t>KeyIndex</a:t>
            </a:r>
            <a:endParaRPr lang="en-US" altLang="ko-KR" dirty="0">
              <a:ea typeface="굴림" pitchFamily="50" charset="-127"/>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제목 1"/>
          <p:cNvSpPr>
            <a:spLocks noGrp="1"/>
          </p:cNvSpPr>
          <p:nvPr>
            <p:ph type="title"/>
          </p:nvPr>
        </p:nvSpPr>
        <p:spPr>
          <a:xfrm>
            <a:off x="683568" y="620688"/>
            <a:ext cx="7772400" cy="863600"/>
          </a:xfrm>
        </p:spPr>
        <p:txBody>
          <a:bodyPr/>
          <a:lstStyle/>
          <a:p>
            <a:pPr marL="342900" indent="-342900"/>
            <a:r>
              <a:rPr lang="en-US" altLang="ko-KR" sz="3200" dirty="0" smtClean="0">
                <a:ea typeface="굴림" pitchFamily="34" charset="-127"/>
              </a:rPr>
              <a:t>MLME-DBS.confirm </a:t>
            </a:r>
            <a:r>
              <a:rPr lang="en-US" altLang="ko-KR" sz="3200" dirty="0" smtClean="0">
                <a:ea typeface="굴림" pitchFamily="34" charset="-127"/>
              </a:rPr>
              <a:t>Primitive</a:t>
            </a:r>
            <a:endParaRPr lang="ko-KR" altLang="en-US" sz="3200" dirty="0" smtClean="0">
              <a:ea typeface="굴림" pitchFamily="34" charset="-127"/>
            </a:endParaRPr>
          </a:p>
        </p:txBody>
      </p:sp>
      <p:sp>
        <p:nvSpPr>
          <p:cNvPr id="29699" name="내용 개체 틀 2"/>
          <p:cNvSpPr>
            <a:spLocks noGrp="1"/>
          </p:cNvSpPr>
          <p:nvPr>
            <p:ph idx="1"/>
          </p:nvPr>
        </p:nvSpPr>
        <p:spPr>
          <a:xfrm>
            <a:off x="685800" y="1773238"/>
            <a:ext cx="7990656" cy="4535487"/>
          </a:xfrm>
        </p:spPr>
        <p:txBody>
          <a:bodyPr/>
          <a:lstStyle/>
          <a:p>
            <a:pPr marL="342900" lvl="1" indent="-342900">
              <a:buFontTx/>
              <a:buChar char="•"/>
            </a:pPr>
            <a:r>
              <a:rPr lang="en-US" altLang="ko-KR" sz="2400" dirty="0" smtClean="0">
                <a:ea typeface="굴림" pitchFamily="34" charset="-127"/>
              </a:rPr>
              <a:t>MLME-</a:t>
            </a:r>
            <a:r>
              <a:rPr lang="en-US" altLang="ko-KR" sz="2400" dirty="0" err="1" smtClean="0">
                <a:ea typeface="굴림" pitchFamily="34" charset="-127"/>
              </a:rPr>
              <a:t>DBS.confirm</a:t>
            </a:r>
            <a:r>
              <a:rPr lang="en-US" altLang="ko-KR" sz="2400" dirty="0" smtClean="0">
                <a:ea typeface="굴림" pitchFamily="34" charset="-127"/>
              </a:rPr>
              <a:t> contains the following parameters:</a:t>
            </a:r>
          </a:p>
          <a:p>
            <a:pPr lvl="1">
              <a:defRPr/>
            </a:pPr>
            <a:r>
              <a:rPr lang="en-US" altLang="ko-KR" dirty="0" smtClean="0">
                <a:ea typeface="굴림" pitchFamily="50" charset="-127"/>
              </a:rPr>
              <a:t>Requester </a:t>
            </a:r>
            <a:r>
              <a:rPr lang="en-US" altLang="ko-KR" dirty="0">
                <a:ea typeface="굴림" pitchFamily="50" charset="-127"/>
              </a:rPr>
              <a:t>Short Address</a:t>
            </a:r>
          </a:p>
          <a:p>
            <a:pPr lvl="1">
              <a:defRPr/>
            </a:pPr>
            <a:r>
              <a:rPr lang="en-US" altLang="ko-KR" dirty="0" smtClean="0">
                <a:ea typeface="굴림" pitchFamily="50" charset="-127"/>
              </a:rPr>
              <a:t>Allocated </a:t>
            </a:r>
            <a:r>
              <a:rPr lang="en-US" altLang="ko-KR" dirty="0">
                <a:ea typeface="굴림" pitchFamily="50" charset="-127"/>
              </a:rPr>
              <a:t>DBS Starting Slot</a:t>
            </a:r>
          </a:p>
          <a:p>
            <a:pPr lvl="1">
              <a:defRPr/>
            </a:pPr>
            <a:r>
              <a:rPr lang="en-US" altLang="ko-KR" dirty="0" smtClean="0">
                <a:ea typeface="굴림" pitchFamily="50" charset="-127"/>
              </a:rPr>
              <a:t>Allocated </a:t>
            </a:r>
            <a:r>
              <a:rPr lang="en-US" altLang="ko-KR" dirty="0">
                <a:ea typeface="굴림" pitchFamily="50" charset="-127"/>
              </a:rPr>
              <a:t>DBS Length</a:t>
            </a:r>
          </a:p>
          <a:p>
            <a:pPr lvl="1">
              <a:defRPr/>
            </a:pPr>
            <a:r>
              <a:rPr lang="en-US" altLang="ko-KR" dirty="0" smtClean="0">
                <a:ea typeface="굴림" pitchFamily="50" charset="-127"/>
              </a:rPr>
              <a:t>Allocated </a:t>
            </a:r>
            <a:r>
              <a:rPr lang="en-US" altLang="ko-KR" dirty="0">
                <a:ea typeface="굴림" pitchFamily="50" charset="-127"/>
              </a:rPr>
              <a:t>channel Number</a:t>
            </a:r>
          </a:p>
          <a:p>
            <a:pPr lvl="1">
              <a:defRPr/>
            </a:pPr>
            <a:r>
              <a:rPr lang="en-US" altLang="ko-KR" dirty="0" smtClean="0">
                <a:ea typeface="굴림" pitchFamily="50" charset="-127"/>
              </a:rPr>
              <a:t>Allocated </a:t>
            </a:r>
            <a:r>
              <a:rPr lang="en-US" altLang="ko-KR" dirty="0">
                <a:ea typeface="굴림" pitchFamily="50" charset="-127"/>
              </a:rPr>
              <a:t>channel </a:t>
            </a:r>
            <a:r>
              <a:rPr lang="en-US" altLang="ko-KR" dirty="0" smtClean="0">
                <a:ea typeface="굴림" pitchFamily="50" charset="-127"/>
              </a:rPr>
              <a:t>Page</a:t>
            </a:r>
          </a:p>
          <a:p>
            <a:pPr lvl="1">
              <a:defRPr/>
            </a:pPr>
            <a:r>
              <a:rPr lang="en-US" altLang="ko-KR" dirty="0">
                <a:ea typeface="굴림" pitchFamily="50" charset="-127"/>
              </a:rPr>
              <a:t>Starting Channel Number</a:t>
            </a:r>
          </a:p>
          <a:p>
            <a:pPr lvl="1">
              <a:defRPr/>
            </a:pPr>
            <a:r>
              <a:rPr lang="en-US" altLang="ko-KR" dirty="0" smtClean="0">
                <a:ea typeface="굴림" pitchFamily="50" charset="-127"/>
              </a:rPr>
              <a:t>Ending </a:t>
            </a:r>
            <a:r>
              <a:rPr lang="en-US" altLang="ko-KR" dirty="0">
                <a:ea typeface="굴림" pitchFamily="50" charset="-127"/>
              </a:rPr>
              <a:t>Channel </a:t>
            </a:r>
            <a:r>
              <a:rPr lang="en-US" altLang="ko-KR" dirty="0" smtClean="0">
                <a:ea typeface="굴림" pitchFamily="50" charset="-127"/>
              </a:rPr>
              <a:t>Number</a:t>
            </a:r>
            <a:endParaRPr lang="en-US" altLang="ko-KR" dirty="0">
              <a:ea typeface="굴림" pitchFamily="50" charset="-127"/>
            </a:endParaRPr>
          </a:p>
          <a:p>
            <a:pPr lvl="1">
              <a:defRPr/>
            </a:pPr>
            <a:r>
              <a:rPr lang="en-US" altLang="ko-KR" dirty="0" smtClean="0">
                <a:ea typeface="굴림" pitchFamily="50" charset="-127"/>
              </a:rPr>
              <a:t>Status</a:t>
            </a:r>
            <a:endParaRPr lang="en-US" altLang="ko-KR" dirty="0">
              <a:ea typeface="굴림" pitchFamily="50" charset="-127"/>
            </a:endParaRPr>
          </a:p>
          <a:p>
            <a:pPr lvl="2"/>
            <a:r>
              <a:rPr lang="en-US" altLang="ko-KR" sz="1600" dirty="0" smtClean="0">
                <a:ea typeface="굴림" pitchFamily="34" charset="-127"/>
              </a:rPr>
              <a:t>SUCCESS</a:t>
            </a:r>
          </a:p>
          <a:p>
            <a:pPr lvl="2"/>
            <a:r>
              <a:rPr lang="en-US" altLang="ko-KR" sz="1600" dirty="0" smtClean="0">
                <a:ea typeface="굴림" pitchFamily="34" charset="-127"/>
              </a:rPr>
              <a:t>(TBD), NO_ACK, DENIED, UNAVAILABLE_KEY, UNSUPPORTED_SECURITY, INVALID_PARAMETER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내용 개체 틀 4"/>
          <p:cNvSpPr>
            <a:spLocks noGrp="1"/>
          </p:cNvSpPr>
          <p:nvPr>
            <p:ph idx="1"/>
          </p:nvPr>
        </p:nvSpPr>
        <p:spPr>
          <a:xfrm>
            <a:off x="685800" y="1410072"/>
            <a:ext cx="7772400" cy="5043264"/>
          </a:xfrm>
        </p:spPr>
        <p:txBody>
          <a:bodyPr/>
          <a:lstStyle/>
          <a:p>
            <a:r>
              <a:rPr lang="en-US" altLang="ko-KR" dirty="0" smtClean="0">
                <a:ea typeface="굴림" pitchFamily="34" charset="-127"/>
              </a:rPr>
              <a:t>Super </a:t>
            </a:r>
            <a:r>
              <a:rPr lang="en-US" altLang="ko-KR" dirty="0">
                <a:ea typeface="굴림" pitchFamily="34" charset="-127"/>
              </a:rPr>
              <a:t>PAN coordinator </a:t>
            </a:r>
            <a:r>
              <a:rPr lang="en-US" altLang="ko-KR" dirty="0" smtClean="0">
                <a:ea typeface="굴림" pitchFamily="34" charset="-127"/>
              </a:rPr>
              <a:t>(SPC) </a:t>
            </a:r>
            <a:endParaRPr lang="en-US" altLang="ko-KR" dirty="0" smtClean="0">
              <a:ea typeface="굴림" pitchFamily="34" charset="-127"/>
            </a:endParaRPr>
          </a:p>
          <a:p>
            <a:pPr lvl="1"/>
            <a:r>
              <a:rPr lang="en-US" altLang="ko-KR" dirty="0"/>
              <a:t>The PAN coordinator of a TVWS Multichannel Cluster Tree PAN which was access to the TVWS geolocation database and provides synchronization services for the TVWS Multichannel Cluster Tree PAN. </a:t>
            </a:r>
            <a:endParaRPr lang="en-US" altLang="ko-KR" dirty="0" smtClean="0">
              <a:ea typeface="굴림" pitchFamily="34" charset="-127"/>
            </a:endParaRPr>
          </a:p>
          <a:p>
            <a:r>
              <a:rPr lang="en-US" altLang="ko-KR" dirty="0" smtClean="0">
                <a:ea typeface="굴림" pitchFamily="34" charset="-127"/>
              </a:rPr>
              <a:t>The </a:t>
            </a:r>
            <a:r>
              <a:rPr lang="en-US" altLang="ko-KR" dirty="0">
                <a:ea typeface="굴림" pitchFamily="34" charset="-127"/>
              </a:rPr>
              <a:t>parent PAN coordinator </a:t>
            </a:r>
            <a:r>
              <a:rPr lang="en-US" altLang="ko-KR" dirty="0" smtClean="0">
                <a:ea typeface="굴림" pitchFamily="34" charset="-127"/>
              </a:rPr>
              <a:t>including the SPC communicates </a:t>
            </a:r>
            <a:r>
              <a:rPr lang="en-US" altLang="ko-KR" dirty="0">
                <a:ea typeface="굴림" pitchFamily="34" charset="-127"/>
              </a:rPr>
              <a:t>with its own child PAN coordinators on their dedicated channels, which is marked with an asterisk (*), at their dedicated DBSs in the beacon only period (BOP</a:t>
            </a:r>
            <a:r>
              <a:rPr lang="en-US" altLang="ko-KR" dirty="0" smtClean="0">
                <a:ea typeface="굴림" pitchFamily="34" charset="-127"/>
              </a:rPr>
              <a:t>).</a:t>
            </a:r>
            <a:endParaRPr lang="ko-KR" altLang="ko-KR" dirty="0">
              <a:ea typeface="굴림" pitchFamily="34" charset="-127"/>
            </a:endParaRPr>
          </a:p>
        </p:txBody>
      </p:sp>
      <p:sp>
        <p:nvSpPr>
          <p:cNvPr id="6" name="제목 1"/>
          <p:cNvSpPr>
            <a:spLocks noGrp="1"/>
          </p:cNvSpPr>
          <p:nvPr>
            <p:ph type="title"/>
          </p:nvPr>
        </p:nvSpPr>
        <p:spPr>
          <a:xfrm>
            <a:off x="685800" y="620688"/>
            <a:ext cx="7772400" cy="864096"/>
          </a:xfrm>
        </p:spPr>
        <p:txBody>
          <a:bodyPr/>
          <a:lstStyle/>
          <a:p>
            <a:r>
              <a:rPr lang="en-US" altLang="ko-KR" dirty="0">
                <a:ea typeface="굴림" pitchFamily="34" charset="-127"/>
              </a:rPr>
              <a:t>Overview of TMCTP </a:t>
            </a:r>
            <a:r>
              <a:rPr lang="en-US" altLang="ko-KR" dirty="0" smtClean="0">
                <a:ea typeface="굴림" pitchFamily="34" charset="-127"/>
              </a:rPr>
              <a:t>(2/3</a:t>
            </a:r>
            <a:r>
              <a:rPr lang="en-US" altLang="ko-KR" dirty="0">
                <a:ea typeface="굴림" pitchFamily="34" charset="-127"/>
              </a:rPr>
              <a:t>)</a:t>
            </a:r>
            <a:endParaRPr lang="ko-KR" altLang="en-US" dirty="0">
              <a:ea typeface="굴림" pitchFamily="34" charset="-127"/>
            </a:endParaRPr>
          </a:p>
        </p:txBody>
      </p:sp>
    </p:spTree>
    <p:extLst>
      <p:ext uri="{BB962C8B-B14F-4D97-AF65-F5344CB8AC3E}">
        <p14:creationId xmlns:p14="http://schemas.microsoft.com/office/powerpoint/2010/main" val="22861907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제목 1"/>
          <p:cNvSpPr>
            <a:spLocks noGrp="1"/>
          </p:cNvSpPr>
          <p:nvPr>
            <p:ph type="title"/>
          </p:nvPr>
        </p:nvSpPr>
        <p:spPr>
          <a:xfrm>
            <a:off x="683568" y="620688"/>
            <a:ext cx="7772400" cy="863600"/>
          </a:xfrm>
        </p:spPr>
        <p:txBody>
          <a:bodyPr/>
          <a:lstStyle/>
          <a:p>
            <a:r>
              <a:rPr lang="en-US" altLang="ko-KR" dirty="0">
                <a:ea typeface="굴림" pitchFamily="34" charset="-127"/>
              </a:rPr>
              <a:t>Overview of TMCTP </a:t>
            </a:r>
            <a:r>
              <a:rPr lang="en-US" altLang="ko-KR" dirty="0" smtClean="0">
                <a:ea typeface="굴림" pitchFamily="34" charset="-127"/>
              </a:rPr>
              <a:t>(3/3</a:t>
            </a:r>
            <a:r>
              <a:rPr lang="en-US" altLang="ko-KR" dirty="0">
                <a:ea typeface="굴림" pitchFamily="34" charset="-127"/>
              </a:rPr>
              <a:t>)</a:t>
            </a:r>
            <a:endParaRPr lang="ko-KR" altLang="en-US" dirty="0">
              <a:ea typeface="굴림" pitchFamily="34" charset="-127"/>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7868" y="1543022"/>
            <a:ext cx="7228265" cy="4305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직사각형 3"/>
          <p:cNvSpPr/>
          <p:nvPr/>
        </p:nvSpPr>
        <p:spPr>
          <a:xfrm>
            <a:off x="0" y="5848349"/>
            <a:ext cx="9144000" cy="400110"/>
          </a:xfrm>
          <a:prstGeom prst="rect">
            <a:avLst/>
          </a:prstGeom>
        </p:spPr>
        <p:txBody>
          <a:bodyPr wrap="square">
            <a:spAutoFit/>
          </a:bodyPr>
          <a:lstStyle/>
          <a:p>
            <a:pPr algn="ctr"/>
            <a:r>
              <a:rPr lang="en-GB" altLang="ko-KR" sz="2000" kern="0" dirty="0" smtClean="0">
                <a:solidFill>
                  <a:srgbClr val="000000"/>
                </a:solidFill>
                <a:latin typeface="Times New Roman"/>
                <a:ea typeface="굴림" pitchFamily="34" charset="-127"/>
                <a:cs typeface="+mj-cs"/>
              </a:rPr>
              <a:t>&lt; An </a:t>
            </a:r>
            <a:r>
              <a:rPr lang="en-GB" altLang="ko-KR" sz="2000" kern="0" dirty="0">
                <a:solidFill>
                  <a:srgbClr val="000000"/>
                </a:solidFill>
                <a:latin typeface="Times New Roman"/>
                <a:ea typeface="굴림" pitchFamily="34" charset="-127"/>
                <a:cs typeface="+mj-cs"/>
              </a:rPr>
              <a:t>example of </a:t>
            </a:r>
            <a:r>
              <a:rPr lang="en-US" altLang="ko-KR" sz="2000" dirty="0"/>
              <a:t>TMCTP </a:t>
            </a:r>
            <a:r>
              <a:rPr lang="en-GB" altLang="ko-KR" sz="2000" kern="0" dirty="0" smtClean="0">
                <a:solidFill>
                  <a:srgbClr val="000000"/>
                </a:solidFill>
                <a:latin typeface="Times New Roman"/>
                <a:ea typeface="굴림" pitchFamily="34" charset="-127"/>
                <a:cs typeface="+mj-cs"/>
              </a:rPr>
              <a:t>&gt;</a:t>
            </a:r>
            <a:endParaRPr lang="ko-KR" altLang="en-US" sz="900" dirty="0"/>
          </a:p>
        </p:txBody>
      </p:sp>
    </p:spTree>
    <p:extLst>
      <p:ext uri="{BB962C8B-B14F-4D97-AF65-F5344CB8AC3E}">
        <p14:creationId xmlns:p14="http://schemas.microsoft.com/office/powerpoint/2010/main" val="4994075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smtClean="0">
                <a:ea typeface="굴림" pitchFamily="34" charset="-127"/>
              </a:rPr>
              <a:t>15.4 MAC Revised for </a:t>
            </a:r>
            <a:r>
              <a:rPr lang="en-US" altLang="ko-KR" dirty="0">
                <a:ea typeface="굴림" pitchFamily="34" charset="-127"/>
              </a:rPr>
              <a:t>TMCTP </a:t>
            </a:r>
            <a:r>
              <a:rPr lang="en-GB" altLang="ko-KR" dirty="0">
                <a:ea typeface="굴림" pitchFamily="34" charset="-127"/>
              </a:rPr>
              <a:t>(1/2)</a:t>
            </a:r>
            <a:endParaRPr lang="ko-KR" altLang="en-US" dirty="0">
              <a:ea typeface="굴림" pitchFamily="34" charset="-127"/>
            </a:endParaRPr>
          </a:p>
        </p:txBody>
      </p:sp>
      <p:sp>
        <p:nvSpPr>
          <p:cNvPr id="3" name="내용 개체 틀 2"/>
          <p:cNvSpPr>
            <a:spLocks noGrp="1"/>
          </p:cNvSpPr>
          <p:nvPr>
            <p:ph idx="1"/>
          </p:nvPr>
        </p:nvSpPr>
        <p:spPr>
          <a:xfrm>
            <a:off x="685800" y="1772816"/>
            <a:ext cx="8206680" cy="4680520"/>
          </a:xfrm>
        </p:spPr>
        <p:txBody>
          <a:bodyPr/>
          <a:lstStyle/>
          <a:p>
            <a:pPr lvl="0"/>
            <a:r>
              <a:rPr lang="en-US" altLang="ko-KR" dirty="0" smtClean="0"/>
              <a:t>3.1 Definitions</a:t>
            </a:r>
            <a:endParaRPr lang="en-US" altLang="ko-KR" i="1" dirty="0" smtClean="0"/>
          </a:p>
          <a:p>
            <a:r>
              <a:rPr lang="en-US" altLang="ko-KR" dirty="0" smtClean="0"/>
              <a:t>3.2 Acronyms and abbreviations</a:t>
            </a:r>
            <a:endParaRPr lang="en-US" altLang="ko-KR" i="1" dirty="0" smtClean="0"/>
          </a:p>
          <a:p>
            <a:pPr>
              <a:buFontTx/>
              <a:buChar char="•"/>
            </a:pPr>
            <a:r>
              <a:rPr lang="en-US" altLang="ko-KR" dirty="0"/>
              <a:t>4.2 Components of the IEEE 802.15.4 WPAN</a:t>
            </a:r>
            <a:endParaRPr lang="ko-KR" altLang="ko-KR" dirty="0"/>
          </a:p>
          <a:p>
            <a:r>
              <a:rPr lang="en-US" altLang="ko-KR" dirty="0"/>
              <a:t>4.3.2 Peer </a:t>
            </a:r>
            <a:r>
              <a:rPr lang="en-US" altLang="ko-KR" dirty="0"/>
              <a:t>to peer network formation</a:t>
            </a:r>
            <a:endParaRPr lang="ko-KR" altLang="ko-KR" dirty="0"/>
          </a:p>
          <a:p>
            <a:r>
              <a:rPr lang="en-US" altLang="ko-KR" dirty="0"/>
              <a:t>4.5.1.5.1 TVWS </a:t>
            </a:r>
            <a:r>
              <a:rPr lang="en-US" altLang="ko-KR" dirty="0"/>
              <a:t>Multichannel Cluster Tree PAN (TMCTP) Superframe Extension</a:t>
            </a:r>
            <a:endParaRPr lang="ko-KR" altLang="ko-KR" dirty="0"/>
          </a:p>
          <a:p>
            <a:r>
              <a:rPr lang="en-US" altLang="ko-KR" dirty="0"/>
              <a:t>5.1.1.1.3 Beacon </a:t>
            </a:r>
            <a:r>
              <a:rPr lang="en-US" altLang="ko-KR" dirty="0"/>
              <a:t>Only Period (BOP)</a:t>
            </a:r>
            <a:endParaRPr lang="ko-KR" altLang="ko-KR" dirty="0"/>
          </a:p>
          <a:p>
            <a:pPr>
              <a:buFontTx/>
              <a:buChar char="•"/>
            </a:pPr>
            <a:r>
              <a:rPr lang="en-US" altLang="ko-KR" dirty="0"/>
              <a:t>5.1.1.8 Superframe </a:t>
            </a:r>
            <a:r>
              <a:rPr lang="en-US" altLang="ko-KR" dirty="0"/>
              <a:t>use for TMCTP operation</a:t>
            </a:r>
            <a:endParaRPr lang="ko-KR" altLang="ko-KR" dirty="0"/>
          </a:p>
          <a:p>
            <a:pPr>
              <a:buFontTx/>
              <a:buChar char="•"/>
            </a:pPr>
            <a:r>
              <a:rPr lang="en-US" altLang="ko-KR" dirty="0"/>
              <a:t>5.1.14.1 Network </a:t>
            </a:r>
            <a:r>
              <a:rPr lang="en-US" altLang="ko-KR" dirty="0"/>
              <a:t>formation using TMCTP</a:t>
            </a:r>
            <a:endParaRPr lang="ko-KR" altLang="ko-KR" dirty="0"/>
          </a:p>
          <a:p>
            <a:r>
              <a:rPr lang="en-US" altLang="ko-KR" dirty="0"/>
              <a:t>5.2.4.35 TMCTP </a:t>
            </a:r>
            <a:r>
              <a:rPr lang="en-GB" altLang="ko-KR" dirty="0"/>
              <a:t>Extended Superframe Specification </a:t>
            </a:r>
            <a:r>
              <a:rPr lang="en-US" altLang="ko-KR" dirty="0" smtClean="0"/>
              <a:t>IE</a:t>
            </a:r>
            <a:endParaRPr lang="en-US" altLang="ko-KR" dirty="0"/>
          </a:p>
        </p:txBody>
      </p:sp>
    </p:spTree>
    <p:extLst>
      <p:ext uri="{BB962C8B-B14F-4D97-AF65-F5344CB8AC3E}">
        <p14:creationId xmlns:p14="http://schemas.microsoft.com/office/powerpoint/2010/main" val="2435230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GB" altLang="ko-KR" dirty="0">
                <a:ea typeface="굴림" pitchFamily="34" charset="-127"/>
              </a:rPr>
              <a:t>15.4 </a:t>
            </a:r>
            <a:r>
              <a:rPr lang="en-GB" altLang="ko-KR" dirty="0" smtClean="0">
                <a:ea typeface="굴림" pitchFamily="34" charset="-127"/>
              </a:rPr>
              <a:t>MAC </a:t>
            </a:r>
            <a:r>
              <a:rPr lang="en-GB" altLang="ko-KR" dirty="0">
                <a:ea typeface="굴림" pitchFamily="34" charset="-127"/>
              </a:rPr>
              <a:t>Revised for </a:t>
            </a:r>
            <a:r>
              <a:rPr lang="en-US" altLang="ko-KR" dirty="0" smtClean="0">
                <a:ea typeface="굴림" pitchFamily="34" charset="-127"/>
              </a:rPr>
              <a:t>TMCTP </a:t>
            </a:r>
            <a:r>
              <a:rPr lang="en-GB" altLang="ko-KR" dirty="0">
                <a:ea typeface="굴림" pitchFamily="34" charset="-127"/>
              </a:rPr>
              <a:t>(2/2</a:t>
            </a:r>
            <a:r>
              <a:rPr lang="en-GB" altLang="ko-KR" dirty="0">
                <a:ea typeface="굴림" pitchFamily="34" charset="-127"/>
              </a:rPr>
              <a:t>)</a:t>
            </a:r>
            <a:endParaRPr lang="ko-KR" altLang="en-US" dirty="0">
              <a:ea typeface="굴림" pitchFamily="34" charset="-127"/>
            </a:endParaRPr>
          </a:p>
        </p:txBody>
      </p:sp>
      <p:sp>
        <p:nvSpPr>
          <p:cNvPr id="3" name="내용 개체 틀 2"/>
          <p:cNvSpPr>
            <a:spLocks noGrp="1"/>
          </p:cNvSpPr>
          <p:nvPr>
            <p:ph idx="1"/>
          </p:nvPr>
        </p:nvSpPr>
        <p:spPr>
          <a:xfrm>
            <a:off x="685800" y="1772816"/>
            <a:ext cx="7772400" cy="4680520"/>
          </a:xfrm>
        </p:spPr>
        <p:txBody>
          <a:bodyPr/>
          <a:lstStyle/>
          <a:p>
            <a:pPr>
              <a:buFontTx/>
              <a:buChar char="•"/>
            </a:pPr>
            <a:r>
              <a:rPr lang="en-US" altLang="ko-KR" dirty="0"/>
              <a:t>5.3 </a:t>
            </a:r>
            <a:r>
              <a:rPr lang="en-US" altLang="ko-KR" dirty="0"/>
              <a:t>MAC command </a:t>
            </a:r>
            <a:r>
              <a:rPr lang="en-US" altLang="ko-KR" dirty="0"/>
              <a:t>frames</a:t>
            </a:r>
          </a:p>
          <a:p>
            <a:r>
              <a:rPr lang="en-US" altLang="ko-KR" dirty="0"/>
              <a:t>5.3.14 DBS </a:t>
            </a:r>
            <a:r>
              <a:rPr lang="en-US" altLang="ko-KR" dirty="0"/>
              <a:t>request command </a:t>
            </a:r>
            <a:r>
              <a:rPr lang="en-US" altLang="ko-KR" dirty="0"/>
              <a:t>frame</a:t>
            </a:r>
          </a:p>
          <a:p>
            <a:r>
              <a:rPr lang="en-US" altLang="ko-KR" dirty="0"/>
              <a:t>5.3.15 DBS </a:t>
            </a:r>
            <a:r>
              <a:rPr lang="en-US" altLang="ko-KR" dirty="0"/>
              <a:t>response command </a:t>
            </a:r>
            <a:r>
              <a:rPr lang="en-US" altLang="ko-KR" dirty="0"/>
              <a:t>frame</a:t>
            </a:r>
          </a:p>
          <a:p>
            <a:r>
              <a:rPr lang="en-US" altLang="ko-KR" dirty="0"/>
              <a:t>6.2 </a:t>
            </a:r>
            <a:r>
              <a:rPr lang="en-US" altLang="ko-KR" dirty="0"/>
              <a:t>MAC management service</a:t>
            </a:r>
            <a:endParaRPr lang="ko-KR" altLang="ko-KR" dirty="0"/>
          </a:p>
          <a:p>
            <a:pPr marL="342900" lvl="2" indent="-342900"/>
            <a:r>
              <a:rPr lang="en-US" altLang="ko-KR" sz="2400" dirty="0">
                <a:ea typeface="+mn-ea"/>
                <a:cs typeface="+mn-cs"/>
              </a:rPr>
              <a:t>6.2.23 TMCTP </a:t>
            </a:r>
            <a:r>
              <a:rPr lang="en-US" altLang="ko-KR" sz="2400" dirty="0">
                <a:ea typeface="+mn-ea"/>
                <a:cs typeface="+mn-cs"/>
              </a:rPr>
              <a:t>DBS allocation primitives</a:t>
            </a:r>
            <a:endParaRPr lang="ko-KR" altLang="ko-KR" sz="2400" dirty="0">
              <a:ea typeface="+mn-ea"/>
              <a:cs typeface="+mn-cs"/>
            </a:endParaRPr>
          </a:p>
          <a:p>
            <a:pPr marL="342900" lvl="3" indent="-342900">
              <a:buFontTx/>
              <a:buChar char="•"/>
            </a:pPr>
            <a:r>
              <a:rPr lang="en-US" altLang="ko-KR" sz="2400" dirty="0">
                <a:ea typeface="+mn-ea"/>
                <a:cs typeface="+mn-cs"/>
              </a:rPr>
              <a:t>6.2.23.1 MLME-DBS.request</a:t>
            </a:r>
            <a:endParaRPr lang="ko-KR" altLang="ko-KR" sz="2400" dirty="0">
              <a:ea typeface="+mn-ea"/>
              <a:cs typeface="+mn-cs"/>
            </a:endParaRPr>
          </a:p>
          <a:p>
            <a:pPr marL="342900" lvl="3" indent="-342900">
              <a:buFontTx/>
              <a:buChar char="•"/>
            </a:pPr>
            <a:r>
              <a:rPr lang="en-US" altLang="ko-KR" sz="2400" dirty="0">
                <a:ea typeface="+mn-ea"/>
                <a:cs typeface="+mn-cs"/>
              </a:rPr>
              <a:t>6.2.23.2 MLME-DBS.indication</a:t>
            </a:r>
          </a:p>
          <a:p>
            <a:pPr marL="342900" lvl="3" indent="-342900">
              <a:buFontTx/>
              <a:buChar char="•"/>
            </a:pPr>
            <a:r>
              <a:rPr lang="en-US" altLang="ko-KR" sz="2400" dirty="0">
                <a:ea typeface="+mn-ea"/>
                <a:cs typeface="+mn-cs"/>
              </a:rPr>
              <a:t>6.2.23.3 MLME-DBS.response</a:t>
            </a:r>
          </a:p>
          <a:p>
            <a:pPr marL="342900" lvl="3" indent="-342900">
              <a:buFontTx/>
              <a:buChar char="•"/>
            </a:pPr>
            <a:r>
              <a:rPr lang="en-US" altLang="ko-KR" sz="2400" dirty="0">
                <a:ea typeface="+mn-ea"/>
                <a:cs typeface="+mn-cs"/>
              </a:rPr>
              <a:t>6.2.23.4 MLME-DBS.confirm</a:t>
            </a:r>
            <a:endParaRPr lang="en-US" altLang="ko-KR" sz="2400" dirty="0">
              <a:ea typeface="+mn-ea"/>
              <a:cs typeface="+mn-cs"/>
            </a:endParaRPr>
          </a:p>
          <a:p>
            <a:pPr marL="342900" lvl="3" indent="-342900">
              <a:buFontTx/>
              <a:buChar char="•"/>
            </a:pPr>
            <a:r>
              <a:rPr lang="en-US" altLang="ko-KR" sz="2400" dirty="0">
                <a:ea typeface="+mn-ea"/>
                <a:cs typeface="+mn-cs"/>
              </a:rPr>
              <a:t>6.4 MAC </a:t>
            </a:r>
            <a:r>
              <a:rPr lang="en-US" altLang="ko-KR" sz="2400" dirty="0">
                <a:ea typeface="+mn-ea"/>
                <a:cs typeface="+mn-cs"/>
              </a:rPr>
              <a:t>constants and PIB </a:t>
            </a:r>
            <a:r>
              <a:rPr lang="en-US" altLang="ko-KR" sz="2400" dirty="0" smtClean="0">
                <a:ea typeface="+mn-ea"/>
                <a:cs typeface="+mn-cs"/>
              </a:rPr>
              <a:t>attributes</a:t>
            </a:r>
            <a:endParaRPr lang="ko-KR" altLang="ko-KR" sz="2400" dirty="0">
              <a:ea typeface="+mn-ea"/>
              <a:cs typeface="+mn-cs"/>
            </a:endParaRPr>
          </a:p>
        </p:txBody>
      </p:sp>
    </p:spTree>
    <p:extLst>
      <p:ext uri="{BB962C8B-B14F-4D97-AF65-F5344CB8AC3E}">
        <p14:creationId xmlns:p14="http://schemas.microsoft.com/office/powerpoint/2010/main" val="8133178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내용 개체 틀 4"/>
          <p:cNvSpPr>
            <a:spLocks noGrp="1"/>
          </p:cNvSpPr>
          <p:nvPr>
            <p:ph idx="1"/>
          </p:nvPr>
        </p:nvSpPr>
        <p:spPr>
          <a:xfrm>
            <a:off x="685800" y="1268760"/>
            <a:ext cx="7772400" cy="3337743"/>
          </a:xfrm>
        </p:spPr>
        <p:txBody>
          <a:bodyPr/>
          <a:lstStyle/>
          <a:p>
            <a:r>
              <a:rPr lang="en-GB" altLang="ko-KR" dirty="0" smtClean="0">
                <a:ea typeface="굴림" pitchFamily="34" charset="-127"/>
              </a:rPr>
              <a:t>Extended Superframe </a:t>
            </a:r>
            <a:r>
              <a:rPr lang="en-GB" altLang="ko-KR" dirty="0">
                <a:ea typeface="굴림" pitchFamily="34" charset="-127"/>
              </a:rPr>
              <a:t>Structure </a:t>
            </a:r>
            <a:endParaRPr lang="en-GB" altLang="ko-KR" dirty="0" smtClean="0">
              <a:ea typeface="굴림" pitchFamily="34" charset="-127"/>
            </a:endParaRPr>
          </a:p>
          <a:p>
            <a:pPr lvl="1"/>
            <a:r>
              <a:rPr lang="en-US" altLang="ko-KR" dirty="0" smtClean="0">
                <a:ea typeface="굴림" pitchFamily="34" charset="-127"/>
              </a:rPr>
              <a:t>Active</a:t>
            </a:r>
          </a:p>
          <a:p>
            <a:pPr lvl="2"/>
            <a:r>
              <a:rPr lang="en-US" altLang="ko-KR" sz="1800" dirty="0" smtClean="0">
                <a:ea typeface="굴림" pitchFamily="34" charset="-127"/>
              </a:rPr>
              <a:t>Beacon: </a:t>
            </a:r>
            <a:r>
              <a:rPr lang="en-US" altLang="ko-KR" sz="1800" dirty="0" smtClean="0">
                <a:solidFill>
                  <a:srgbClr val="FF0000"/>
                </a:solidFill>
                <a:ea typeface="굴림" pitchFamily="34" charset="-127"/>
              </a:rPr>
              <a:t>existing in 15.4</a:t>
            </a:r>
            <a:endParaRPr lang="en-US" altLang="ko-KR" sz="1800" dirty="0" smtClean="0">
              <a:solidFill>
                <a:srgbClr val="FF0000"/>
              </a:solidFill>
              <a:ea typeface="굴림" pitchFamily="34" charset="-127"/>
            </a:endParaRPr>
          </a:p>
          <a:p>
            <a:pPr lvl="2"/>
            <a:r>
              <a:rPr lang="en-US" altLang="ko-KR" sz="1800" dirty="0" smtClean="0">
                <a:ea typeface="굴림" pitchFamily="34" charset="-127"/>
              </a:rPr>
              <a:t>CAP and CFP : 16 </a:t>
            </a:r>
            <a:r>
              <a:rPr lang="en-US" altLang="ko-KR" sz="1800" dirty="0" smtClean="0">
                <a:ea typeface="굴림" pitchFamily="34" charset="-127"/>
              </a:rPr>
              <a:t>slots: </a:t>
            </a:r>
            <a:r>
              <a:rPr lang="en-US" altLang="ko-KR" sz="1800" dirty="0">
                <a:solidFill>
                  <a:srgbClr val="FF0000"/>
                </a:solidFill>
                <a:ea typeface="굴림" pitchFamily="34" charset="-127"/>
              </a:rPr>
              <a:t>existing in </a:t>
            </a:r>
            <a:r>
              <a:rPr lang="en-US" altLang="ko-KR" sz="1800" dirty="0" smtClean="0">
                <a:solidFill>
                  <a:srgbClr val="FF0000"/>
                </a:solidFill>
                <a:ea typeface="굴림" pitchFamily="34" charset="-127"/>
              </a:rPr>
              <a:t>15.4</a:t>
            </a:r>
            <a:endParaRPr lang="en-US" altLang="ko-KR" sz="1800" dirty="0" smtClean="0">
              <a:ea typeface="굴림" pitchFamily="34" charset="-127"/>
            </a:endParaRPr>
          </a:p>
          <a:p>
            <a:pPr lvl="2"/>
            <a:r>
              <a:rPr lang="en-US" altLang="ko-KR" sz="1800" dirty="0" smtClean="0">
                <a:ea typeface="굴림" pitchFamily="34" charset="-127"/>
              </a:rPr>
              <a:t>Beacon Only Period (BOP) </a:t>
            </a:r>
            <a:r>
              <a:rPr lang="en-US" altLang="ko-KR" sz="1800" i="1" dirty="0" smtClean="0">
                <a:solidFill>
                  <a:srgbClr val="0000FF"/>
                </a:solidFill>
                <a:ea typeface="굴림" pitchFamily="34" charset="-127"/>
              </a:rPr>
              <a:t>(newly added</a:t>
            </a:r>
            <a:r>
              <a:rPr lang="en-US" altLang="ko-KR" sz="1800" i="1" dirty="0" smtClean="0">
                <a:solidFill>
                  <a:srgbClr val="0000FF"/>
                </a:solidFill>
                <a:ea typeface="굴림" pitchFamily="34" charset="-127"/>
              </a:rPr>
              <a:t>)</a:t>
            </a:r>
          </a:p>
          <a:p>
            <a:pPr lvl="3"/>
            <a:r>
              <a:rPr lang="en-US" altLang="ko-KR" sz="1600" dirty="0" smtClean="0">
                <a:ea typeface="굴림" pitchFamily="34" charset="-127"/>
              </a:rPr>
              <a:t>The number of base slot: 0 ~ (2</a:t>
            </a:r>
            <a:r>
              <a:rPr lang="en-US" altLang="ko-KR" sz="1600" baseline="30000" dirty="0" smtClean="0">
                <a:ea typeface="굴림" pitchFamily="34" charset="-127"/>
              </a:rPr>
              <a:t>14 </a:t>
            </a:r>
            <a:r>
              <a:rPr lang="en-US" altLang="ko-KR" sz="1600" dirty="0" smtClean="0">
                <a:ea typeface="굴림" pitchFamily="34" charset="-127"/>
              </a:rPr>
              <a:t>- 1) x 16 slots</a:t>
            </a:r>
          </a:p>
          <a:p>
            <a:pPr lvl="3"/>
            <a:r>
              <a:rPr lang="en-US" altLang="ko-KR" sz="1600" dirty="0" smtClean="0">
                <a:ea typeface="굴림" pitchFamily="34" charset="-127"/>
              </a:rPr>
              <a:t>Base slot length: aBaseSlotDuraion (16symbols)</a:t>
            </a:r>
          </a:p>
          <a:p>
            <a:pPr lvl="3"/>
            <a:r>
              <a:rPr lang="en-US" altLang="ko-KR" sz="1600" dirty="0" smtClean="0">
                <a:ea typeface="굴림" pitchFamily="34" charset="-127"/>
              </a:rPr>
              <a:t>Component: dedicated beacon slot (DBS)</a:t>
            </a:r>
          </a:p>
          <a:p>
            <a:pPr lvl="4"/>
            <a:r>
              <a:rPr lang="en-US" altLang="ko-KR" sz="1600" dirty="0" smtClean="0">
                <a:ea typeface="굴림" pitchFamily="34" charset="-127"/>
              </a:rPr>
              <a:t>The number of the base slot</a:t>
            </a:r>
          </a:p>
          <a:p>
            <a:pPr lvl="1"/>
            <a:r>
              <a:rPr lang="en-US" altLang="ko-KR" dirty="0" smtClean="0">
                <a:ea typeface="굴림" pitchFamily="34" charset="-127"/>
              </a:rPr>
              <a:t>Inactive: </a:t>
            </a:r>
            <a:r>
              <a:rPr lang="en-US" altLang="ko-KR" sz="1800" dirty="0">
                <a:solidFill>
                  <a:srgbClr val="FF0000"/>
                </a:solidFill>
                <a:ea typeface="굴림" pitchFamily="34" charset="-127"/>
              </a:rPr>
              <a:t>existing in </a:t>
            </a:r>
            <a:r>
              <a:rPr lang="en-US" altLang="ko-KR" sz="1800" dirty="0" smtClean="0">
                <a:solidFill>
                  <a:srgbClr val="FF0000"/>
                </a:solidFill>
                <a:ea typeface="굴림" pitchFamily="34" charset="-127"/>
              </a:rPr>
              <a:t>15.4</a:t>
            </a:r>
            <a:endParaRPr lang="en-US" altLang="ko-KR" sz="1800" dirty="0">
              <a:solidFill>
                <a:srgbClr val="FF0000"/>
              </a:solidFill>
              <a:ea typeface="굴림" pitchFamily="34" charset="-127"/>
            </a:endParaRPr>
          </a:p>
        </p:txBody>
      </p:sp>
      <p:sp>
        <p:nvSpPr>
          <p:cNvPr id="6" name="제목 1"/>
          <p:cNvSpPr>
            <a:spLocks noGrp="1"/>
          </p:cNvSpPr>
          <p:nvPr>
            <p:ph type="title"/>
          </p:nvPr>
        </p:nvSpPr>
        <p:spPr>
          <a:xfrm>
            <a:off x="685800" y="620688"/>
            <a:ext cx="7772400" cy="720080"/>
          </a:xfrm>
        </p:spPr>
        <p:txBody>
          <a:bodyPr/>
          <a:lstStyle/>
          <a:p>
            <a:r>
              <a:rPr lang="en-GB" altLang="ko-KR" dirty="0" smtClean="0">
                <a:ea typeface="굴림" pitchFamily="34" charset="-127"/>
              </a:rPr>
              <a:t>Extended Superframe </a:t>
            </a:r>
            <a:r>
              <a:rPr lang="en-GB" altLang="ko-KR" dirty="0" smtClean="0">
                <a:ea typeface="굴림" pitchFamily="34" charset="-127"/>
              </a:rPr>
              <a:t>Structure (1/4)</a:t>
            </a:r>
            <a:endParaRPr lang="ko-KR" altLang="en-US" dirty="0">
              <a:ea typeface="굴림" pitchFamily="34" charset="-127"/>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664" y="4606503"/>
            <a:ext cx="6127750" cy="177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직사각형 1"/>
          <p:cNvSpPr/>
          <p:nvPr/>
        </p:nvSpPr>
        <p:spPr>
          <a:xfrm>
            <a:off x="2513850" y="6125234"/>
            <a:ext cx="3910045" cy="338554"/>
          </a:xfrm>
          <a:prstGeom prst="rect">
            <a:avLst/>
          </a:prstGeom>
        </p:spPr>
        <p:txBody>
          <a:bodyPr wrap="none">
            <a:spAutoFit/>
          </a:bodyPr>
          <a:lstStyle/>
          <a:p>
            <a:r>
              <a:rPr lang="en-GB" altLang="ko-KR" sz="1600" kern="0" dirty="0" smtClean="0">
                <a:solidFill>
                  <a:srgbClr val="000000"/>
                </a:solidFill>
                <a:latin typeface="Times New Roman"/>
                <a:ea typeface="굴림" pitchFamily="34" charset="-127"/>
                <a:cs typeface="+mj-cs"/>
              </a:rPr>
              <a:t>&lt; Extended </a:t>
            </a:r>
            <a:r>
              <a:rPr lang="en-GB" altLang="ko-KR" sz="1600" kern="0" dirty="0">
                <a:solidFill>
                  <a:srgbClr val="000000"/>
                </a:solidFill>
                <a:latin typeface="Times New Roman"/>
                <a:ea typeface="굴림" pitchFamily="34" charset="-127"/>
                <a:cs typeface="+mj-cs"/>
              </a:rPr>
              <a:t>superframe structure with </a:t>
            </a:r>
            <a:r>
              <a:rPr lang="en-GB" altLang="ko-KR" sz="1600" kern="0" dirty="0" smtClean="0">
                <a:solidFill>
                  <a:srgbClr val="000000"/>
                </a:solidFill>
                <a:latin typeface="Times New Roman"/>
                <a:ea typeface="굴림" pitchFamily="34" charset="-127"/>
                <a:cs typeface="+mj-cs"/>
              </a:rPr>
              <a:t>BOP &gt;</a:t>
            </a:r>
            <a:endParaRPr lang="ko-KR" altLang="en-US" sz="1600" kern="0" dirty="0">
              <a:solidFill>
                <a:srgbClr val="000000"/>
              </a:solidFill>
              <a:latin typeface="Times New Roman"/>
              <a:ea typeface="굴림" pitchFamily="34" charset="-127"/>
              <a:cs typeface="+mj-cs"/>
            </a:endParaRPr>
          </a:p>
        </p:txBody>
      </p:sp>
    </p:spTree>
    <p:extLst>
      <p:ext uri="{BB962C8B-B14F-4D97-AF65-F5344CB8AC3E}">
        <p14:creationId xmlns:p14="http://schemas.microsoft.com/office/powerpoint/2010/main" val="35364465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제목 1"/>
          <p:cNvSpPr txBox="1">
            <a:spLocks/>
          </p:cNvSpPr>
          <p:nvPr/>
        </p:nvSpPr>
        <p:spPr>
          <a:xfrm>
            <a:off x="323528" y="620688"/>
            <a:ext cx="8525614" cy="863600"/>
          </a:xfrm>
          <a:prstGeom prst="rect">
            <a:avLst/>
          </a:prstGeom>
        </p:spPr>
        <p:txBody>
          <a:bodyPr/>
          <a:lstStyle/>
          <a:p>
            <a:pPr algn="ctr">
              <a:defRPr/>
            </a:pPr>
            <a:r>
              <a:rPr lang="en-US" altLang="ko-KR" sz="3600" kern="0" dirty="0">
                <a:solidFill>
                  <a:schemeClr val="tx2"/>
                </a:solidFill>
                <a:latin typeface="+mj-lt"/>
                <a:ea typeface="굴림" charset="-127"/>
                <a:cs typeface="+mj-cs"/>
              </a:rPr>
              <a:t>Extended Superframe </a:t>
            </a:r>
            <a:r>
              <a:rPr lang="en-US" altLang="ko-KR" sz="3600" kern="0" dirty="0" smtClean="0">
                <a:solidFill>
                  <a:schemeClr val="tx2"/>
                </a:solidFill>
                <a:latin typeface="+mj-lt"/>
                <a:ea typeface="굴림" charset="-127"/>
                <a:cs typeface="+mj-cs"/>
              </a:rPr>
              <a:t>Structure </a:t>
            </a:r>
            <a:r>
              <a:rPr lang="en-US" altLang="ko-KR" sz="3600" kern="0" dirty="0" smtClean="0">
                <a:solidFill>
                  <a:schemeClr val="tx2"/>
                </a:solidFill>
                <a:latin typeface="+mj-lt"/>
                <a:ea typeface="굴림" charset="-127"/>
                <a:cs typeface="+mj-cs"/>
              </a:rPr>
              <a:t>(2/4)</a:t>
            </a:r>
            <a:endParaRPr lang="ko-KR" altLang="en-US" sz="3600" kern="0" dirty="0">
              <a:solidFill>
                <a:schemeClr val="tx2"/>
              </a:solidFill>
              <a:latin typeface="+mj-lt"/>
              <a:ea typeface="굴림" charset="-127"/>
              <a:cs typeface="+mj-cs"/>
            </a:endParaRPr>
          </a:p>
        </p:txBody>
      </p:sp>
      <p:sp>
        <p:nvSpPr>
          <p:cNvPr id="30740" name="직사각형 58"/>
          <p:cNvSpPr>
            <a:spLocks noChangeArrowheads="1"/>
          </p:cNvSpPr>
          <p:nvPr/>
        </p:nvSpPr>
        <p:spPr bwMode="auto">
          <a:xfrm>
            <a:off x="685800" y="3789040"/>
            <a:ext cx="7772400" cy="2246769"/>
          </a:xfrm>
          <a:prstGeom prst="rect">
            <a:avLst/>
          </a:prstGeom>
          <a:noFill/>
          <a:ln w="9525">
            <a:noFill/>
            <a:miter lim="800000"/>
            <a:headEnd/>
            <a:tailEnd/>
          </a:ln>
        </p:spPr>
        <p:txBody>
          <a:bodyPr>
            <a:spAutoFit/>
          </a:bodyPr>
          <a:lstStyle/>
          <a:p>
            <a:pPr marL="342900" lvl="1" indent="-342900">
              <a:buFontTx/>
              <a:buChar char="•"/>
            </a:pPr>
            <a:r>
              <a:rPr lang="en-US" altLang="ko-KR" sz="2000" dirty="0">
                <a:ea typeface="굴림" pitchFamily="34" charset="-127"/>
              </a:rPr>
              <a:t>Beacon Only </a:t>
            </a:r>
            <a:r>
              <a:rPr lang="en-US" altLang="ko-KR" sz="2000" dirty="0" smtClean="0">
                <a:ea typeface="굴림" pitchFamily="34" charset="-127"/>
              </a:rPr>
              <a:t>Period (BOP) </a:t>
            </a:r>
            <a:r>
              <a:rPr lang="en-US" altLang="ko-KR" sz="2000" dirty="0">
                <a:ea typeface="굴림" pitchFamily="34" charset="-127"/>
              </a:rPr>
              <a:t>in Extended Duration shall be divided into </a:t>
            </a:r>
            <a:r>
              <a:rPr lang="en-US" altLang="ko-KR" sz="2000" i="1" dirty="0" smtClean="0">
                <a:ea typeface="굴림" pitchFamily="34" charset="-127"/>
              </a:rPr>
              <a:t>aNumSuperframeSlots  </a:t>
            </a:r>
            <a:r>
              <a:rPr lang="en-US" altLang="ko-KR" sz="2000" dirty="0">
                <a:ea typeface="굴림" pitchFamily="34" charset="-127"/>
              </a:rPr>
              <a:t>x</a:t>
            </a:r>
            <a:r>
              <a:rPr lang="en-US" altLang="ko-KR" sz="2000" i="1" dirty="0">
                <a:ea typeface="굴림" pitchFamily="34" charset="-127"/>
              </a:rPr>
              <a:t> </a:t>
            </a:r>
            <a:r>
              <a:rPr lang="en-US" altLang="ko-KR" sz="2000" i="1" dirty="0" smtClean="0">
                <a:latin typeface="Arial" pitchFamily="34" charset="0"/>
                <a:ea typeface="굴림" pitchFamily="34" charset="-127"/>
              </a:rPr>
              <a:t>2</a:t>
            </a:r>
            <a:r>
              <a:rPr lang="en-US" altLang="ko-KR" sz="2000" i="1" baseline="30000" dirty="0" smtClean="0">
                <a:latin typeface="Arial" pitchFamily="34" charset="0"/>
                <a:ea typeface="굴림" pitchFamily="34" charset="-127"/>
              </a:rPr>
              <a:t>macTMCTPExtendedOrder</a:t>
            </a:r>
            <a:r>
              <a:rPr lang="en-US" altLang="ko-KR" sz="2000" i="1" dirty="0" smtClean="0">
                <a:latin typeface="Arial" pitchFamily="34" charset="0"/>
                <a:ea typeface="굴림" pitchFamily="34" charset="-127"/>
              </a:rPr>
              <a:t> </a:t>
            </a:r>
            <a:r>
              <a:rPr lang="en-US" altLang="ko-KR" sz="2000" dirty="0" smtClean="0">
                <a:ea typeface="굴림" pitchFamily="34" charset="-127"/>
              </a:rPr>
              <a:t>equally </a:t>
            </a:r>
            <a:r>
              <a:rPr lang="en-US" altLang="ko-KR" sz="2000" dirty="0">
                <a:ea typeface="굴림" pitchFamily="34" charset="-127"/>
              </a:rPr>
              <a:t>spaced slots of duration </a:t>
            </a:r>
            <a:r>
              <a:rPr lang="en-US" altLang="ko-KR" sz="2000" i="1" dirty="0" smtClean="0">
                <a:ea typeface="굴림" pitchFamily="34" charset="-127"/>
              </a:rPr>
              <a:t>aBaseSlotDuration.</a:t>
            </a:r>
          </a:p>
          <a:p>
            <a:pPr marL="342900" lvl="1" indent="-342900">
              <a:buFontTx/>
              <a:buChar char="•"/>
            </a:pPr>
            <a:r>
              <a:rPr lang="en-GB" altLang="ko-KR" sz="2000" dirty="0"/>
              <a:t>No beacon transmissions within the BOP shall use a CSMA-CA mechanism to access the dedicated channel.</a:t>
            </a:r>
            <a:endParaRPr lang="en-US" altLang="ko-KR" sz="2000" i="1" dirty="0" smtClean="0">
              <a:ea typeface="굴림" pitchFamily="34" charset="-127"/>
            </a:endParaRPr>
          </a:p>
          <a:p>
            <a:pPr marL="342900" lvl="1" indent="-342900">
              <a:buFontTx/>
              <a:buChar char="•"/>
            </a:pPr>
            <a:r>
              <a:rPr lang="en-US" altLang="ko-KR" sz="2000" dirty="0" smtClean="0">
                <a:ea typeface="굴림" pitchFamily="34" charset="-127"/>
              </a:rPr>
              <a:t>Dedicated Beacon Slot is composed of one more base slots.</a:t>
            </a:r>
          </a:p>
          <a:p>
            <a:pPr marL="342900" lvl="1" indent="-342900">
              <a:buFontTx/>
              <a:buChar char="•"/>
            </a:pPr>
            <a:r>
              <a:rPr lang="en-US" altLang="ko-KR" sz="2000" dirty="0" smtClean="0">
                <a:ea typeface="굴림" pitchFamily="34" charset="-127"/>
              </a:rPr>
              <a:t>The base slot is</a:t>
            </a:r>
            <a:r>
              <a:rPr lang="en-US" altLang="ko-KR" sz="2000" i="1" dirty="0" smtClean="0">
                <a:ea typeface="굴림" pitchFamily="34" charset="-127"/>
              </a:rPr>
              <a:t> </a:t>
            </a:r>
            <a:r>
              <a:rPr lang="en-US" altLang="ko-KR" sz="2000" dirty="0" smtClean="0">
                <a:ea typeface="굴림" pitchFamily="34" charset="-127"/>
              </a:rPr>
              <a:t>aBaseSlotDuration  in length. </a:t>
            </a:r>
            <a:endParaRPr lang="en-US" altLang="ko-KR" sz="2000" dirty="0">
              <a:ea typeface="굴림" pitchFamily="34" charset="-127"/>
            </a:endParaRPr>
          </a:p>
        </p:txBody>
      </p:sp>
      <p:pic>
        <p:nvPicPr>
          <p:cNvPr id="10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1268760"/>
            <a:ext cx="8525614" cy="2314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직사각형 1"/>
          <p:cNvSpPr/>
          <p:nvPr/>
        </p:nvSpPr>
        <p:spPr>
          <a:xfrm>
            <a:off x="2145603" y="3429000"/>
            <a:ext cx="4881465" cy="338554"/>
          </a:xfrm>
          <a:prstGeom prst="rect">
            <a:avLst/>
          </a:prstGeom>
        </p:spPr>
        <p:txBody>
          <a:bodyPr wrap="none">
            <a:spAutoFit/>
          </a:bodyPr>
          <a:lstStyle/>
          <a:p>
            <a:r>
              <a:rPr lang="en-GB" altLang="ko-KR" sz="1600" b="1" kern="0" dirty="0" smtClean="0">
                <a:solidFill>
                  <a:srgbClr val="000000"/>
                </a:solidFill>
                <a:latin typeface="Times New Roman"/>
                <a:ea typeface="굴림" pitchFamily="34" charset="-127"/>
                <a:cs typeface="+mj-cs"/>
              </a:rPr>
              <a:t>&lt; An </a:t>
            </a:r>
            <a:r>
              <a:rPr lang="en-GB" altLang="ko-KR" sz="1600" b="1" kern="0" dirty="0">
                <a:solidFill>
                  <a:srgbClr val="000000"/>
                </a:solidFill>
                <a:latin typeface="Times New Roman"/>
                <a:ea typeface="굴림" pitchFamily="34" charset="-127"/>
                <a:cs typeface="+mj-cs"/>
              </a:rPr>
              <a:t>example of the extended superframe </a:t>
            </a:r>
            <a:r>
              <a:rPr lang="en-GB" altLang="ko-KR" sz="1600" b="1" kern="0" dirty="0" smtClean="0">
                <a:solidFill>
                  <a:srgbClr val="000000"/>
                </a:solidFill>
                <a:latin typeface="Times New Roman"/>
                <a:ea typeface="굴림" pitchFamily="34" charset="-127"/>
                <a:cs typeface="+mj-cs"/>
              </a:rPr>
              <a:t>structure &gt;</a:t>
            </a:r>
            <a:endParaRPr lang="ko-KR" altLang="en-US" sz="1600" b="1" kern="0" dirty="0">
              <a:solidFill>
                <a:srgbClr val="000000"/>
              </a:solidFill>
              <a:latin typeface="Times New Roman"/>
              <a:ea typeface="굴림" pitchFamily="34" charset="-127"/>
              <a:cs typeface="+mj-cs"/>
            </a:endParaRPr>
          </a:p>
        </p:txBody>
      </p:sp>
      <p:sp>
        <p:nvSpPr>
          <p:cNvPr id="3" name="TextBox 2"/>
          <p:cNvSpPr txBox="1"/>
          <p:nvPr/>
        </p:nvSpPr>
        <p:spPr>
          <a:xfrm>
            <a:off x="5940152" y="2564904"/>
            <a:ext cx="2515816" cy="738664"/>
          </a:xfrm>
          <a:prstGeom prst="rect">
            <a:avLst/>
          </a:prstGeom>
          <a:noFill/>
          <a:ln>
            <a:solidFill>
              <a:schemeClr val="bg1">
                <a:lumMod val="75000"/>
              </a:schemeClr>
            </a:solidFill>
          </a:ln>
        </p:spPr>
        <p:txBody>
          <a:bodyPr wrap="square" rtlCol="0">
            <a:spAutoFit/>
          </a:bodyPr>
          <a:lstStyle/>
          <a:p>
            <a:r>
              <a:rPr lang="en-GB" altLang="ko-KR" sz="1400" i="1" dirty="0" smtClean="0"/>
              <a:t>macBeaconOrder</a:t>
            </a:r>
            <a:r>
              <a:rPr lang="en-GB" altLang="ko-KR" sz="1400" dirty="0" smtClean="0"/>
              <a:t>: 2</a:t>
            </a:r>
          </a:p>
          <a:p>
            <a:r>
              <a:rPr lang="en-GB" altLang="ko-KR" sz="1400" i="1" dirty="0" smtClean="0"/>
              <a:t>macsuperframeOrder</a:t>
            </a:r>
            <a:r>
              <a:rPr lang="en-GB" altLang="ko-KR" sz="1400" dirty="0" smtClean="0"/>
              <a:t>: 1 </a:t>
            </a:r>
            <a:r>
              <a:rPr lang="en-GB" altLang="ko-KR" sz="1400" i="1" dirty="0" err="1" smtClean="0"/>
              <a:t>macTMCTPExtendedOrder</a:t>
            </a:r>
            <a:r>
              <a:rPr lang="en-GB" altLang="ko-KR" sz="1400" dirty="0" smtClean="0"/>
              <a:t>: 0</a:t>
            </a:r>
            <a:endParaRPr lang="ko-KR" alt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제목 1"/>
          <p:cNvSpPr txBox="1">
            <a:spLocks/>
          </p:cNvSpPr>
          <p:nvPr/>
        </p:nvSpPr>
        <p:spPr>
          <a:xfrm>
            <a:off x="323528" y="620688"/>
            <a:ext cx="8525614" cy="863600"/>
          </a:xfrm>
          <a:prstGeom prst="rect">
            <a:avLst/>
          </a:prstGeom>
        </p:spPr>
        <p:txBody>
          <a:bodyPr/>
          <a:lstStyle/>
          <a:p>
            <a:pPr algn="ctr">
              <a:defRPr/>
            </a:pPr>
            <a:r>
              <a:rPr lang="en-US" altLang="ko-KR" sz="3600" kern="0" dirty="0">
                <a:solidFill>
                  <a:schemeClr val="tx2"/>
                </a:solidFill>
                <a:latin typeface="+mj-lt"/>
                <a:ea typeface="굴림" charset="-127"/>
                <a:cs typeface="+mj-cs"/>
              </a:rPr>
              <a:t>Extended Superframe </a:t>
            </a:r>
            <a:r>
              <a:rPr lang="en-US" altLang="ko-KR" sz="3600" kern="0" dirty="0" smtClean="0">
                <a:solidFill>
                  <a:schemeClr val="tx2"/>
                </a:solidFill>
                <a:latin typeface="+mj-lt"/>
                <a:ea typeface="굴림" charset="-127"/>
                <a:cs typeface="+mj-cs"/>
              </a:rPr>
              <a:t>Structure </a:t>
            </a:r>
            <a:r>
              <a:rPr lang="en-US" altLang="ko-KR" sz="3600" kern="0" dirty="0" smtClean="0">
                <a:solidFill>
                  <a:schemeClr val="tx2"/>
                </a:solidFill>
                <a:latin typeface="+mj-lt"/>
                <a:ea typeface="굴림" charset="-127"/>
                <a:cs typeface="+mj-cs"/>
              </a:rPr>
              <a:t>(3/4)</a:t>
            </a:r>
            <a:endParaRPr lang="ko-KR" altLang="en-US" sz="3600" kern="0" dirty="0">
              <a:solidFill>
                <a:schemeClr val="tx2"/>
              </a:solidFill>
              <a:latin typeface="+mj-lt"/>
              <a:ea typeface="굴림" charset="-127"/>
              <a:cs typeface="+mj-cs"/>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9" y="1439863"/>
            <a:ext cx="7992888" cy="482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05425635"/>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33535</TotalTime>
  <Words>1663</Words>
  <Application>Microsoft Office PowerPoint</Application>
  <PresentationFormat>화면 슬라이드 쇼(4:3)</PresentationFormat>
  <Paragraphs>304</Paragraphs>
  <Slides>25</Slides>
  <Notes>5</Notes>
  <HiddenSlides>0</HiddenSlides>
  <MMClips>0</MMClips>
  <ScaleCrop>false</ScaleCrop>
  <HeadingPairs>
    <vt:vector size="4" baseType="variant">
      <vt:variant>
        <vt:lpstr>테마</vt:lpstr>
      </vt:variant>
      <vt:variant>
        <vt:i4>1</vt:i4>
      </vt:variant>
      <vt:variant>
        <vt:lpstr>슬라이드 제목</vt:lpstr>
      </vt:variant>
      <vt:variant>
        <vt:i4>25</vt:i4>
      </vt:variant>
    </vt:vector>
  </HeadingPairs>
  <TitlesOfParts>
    <vt:vector size="26" baseType="lpstr">
      <vt:lpstr>Office 테마</vt:lpstr>
      <vt:lpstr>PowerPoint 프레젠테이션</vt:lpstr>
      <vt:lpstr>Overview of TMCTP (1/3)</vt:lpstr>
      <vt:lpstr>Overview of TMCTP (2/3)</vt:lpstr>
      <vt:lpstr>Overview of TMCTP (3/3)</vt:lpstr>
      <vt:lpstr>15.4 MAC Revised for TMCTP (1/2)</vt:lpstr>
      <vt:lpstr>15.4 MAC Revised for TMCTP (2/2)</vt:lpstr>
      <vt:lpstr>Extended Superframe Structure (1/4)</vt:lpstr>
      <vt:lpstr>PowerPoint 프레젠테이션</vt:lpstr>
      <vt:lpstr>PowerPoint 프레젠테이션</vt:lpstr>
      <vt:lpstr>PowerPoint 프레젠테이션</vt:lpstr>
      <vt:lpstr>Network Formation Using TMCTP (1/5)</vt:lpstr>
      <vt:lpstr>Network Formation Using TMCTP (2/5)</vt:lpstr>
      <vt:lpstr>Network Formation Using TMCTP (3/5)</vt:lpstr>
      <vt:lpstr>Network Formation Using TMCTP (4/5)</vt:lpstr>
      <vt:lpstr>PowerPoint 프레젠테이션</vt:lpstr>
      <vt:lpstr>TMCTP Extended Superframe Specification IE</vt:lpstr>
      <vt:lpstr>DBS Request Frame (1/2)</vt:lpstr>
      <vt:lpstr>DBS Request Frame (2/2)</vt:lpstr>
      <vt:lpstr>DBS Response Frame (1/2)</vt:lpstr>
      <vt:lpstr>DBS Response Frame (2/2)</vt:lpstr>
      <vt:lpstr>MLME-DBS.request Primitive</vt:lpstr>
      <vt:lpstr>MLME-DBS.indication Primitive</vt:lpstr>
      <vt:lpstr>MLME-DBS.response Primitive (1/2)</vt:lpstr>
      <vt:lpstr>MLME-DBS.response Primitive (2/2)</vt:lpstr>
      <vt:lpstr>MLME-DBS.confirm Primitive</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yajeon</cp:lastModifiedBy>
  <cp:revision>684</cp:revision>
  <cp:lastPrinted>2012-07-09T00:38:43Z</cp:lastPrinted>
  <dcterms:created xsi:type="dcterms:W3CDTF">1999-11-08T18:59:45Z</dcterms:created>
  <dcterms:modified xsi:type="dcterms:W3CDTF">2012-09-20T00:44:34Z</dcterms:modified>
</cp:coreProperties>
</file>