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8" r:id="rId8"/>
    <p:sldId id="264" r:id="rId9"/>
    <p:sldId id="262" r:id="rId10"/>
    <p:sldId id="267" r:id="rId11"/>
    <p:sldId id="269" r:id="rId12"/>
    <p:sldId id="263" r:id="rId13"/>
    <p:sldId id="265"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6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9/18/2012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xmlns="" val="193885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Multiple Authors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t>Multiple Authors</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t>Multiple Authors</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t>Multiple Authors</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Multiple Authors</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smtClean="0"/>
              <a:t>Multiple Authors</a:t>
            </a:r>
            <a:endParaRPr lang="en-US" dirty="0"/>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smtClean="0"/>
              <a:t>Multiple Authors</a:t>
            </a:r>
            <a:endParaRPr lang="en-US" dirty="0"/>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Multiple Authors</a:t>
            </a:r>
            <a:endParaRPr lang="en-US" dirty="0"/>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Multiple Authors</a:t>
            </a:r>
            <a:endParaRPr lang="en-US" dirty="0"/>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Multiple Authors</a:t>
            </a:r>
            <a:endParaRPr lang="en-US" dirty="0"/>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latin typeface="Times New Roman" pitchFamily="18" charset="0"/>
                <a:cs typeface="Times New Roman" pitchFamily="18" charset="0"/>
              </a:defRPr>
            </a:lvl1pPr>
          </a:lstStyle>
          <a:p>
            <a:r>
              <a:rPr lang="en-US" dirty="0" smtClean="0"/>
              <a:t>Multiple Authors</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latin typeface="Times New Roman" pitchFamily="18" charset="0"/>
                <a:cs typeface="Times New Roman" pitchFamily="18" charset="0"/>
              </a:defRPr>
            </a:lvl1pPr>
          </a:lstStyle>
          <a:p>
            <a:r>
              <a:rPr lang="en-US" dirty="0" smtClean="0"/>
              <a:t>Slide </a:t>
            </a:r>
            <a:fld id="{620CC5EC-2E3F-4448-B089-1301A9909F72}" type="slidenum">
              <a:rPr lang="en-US" smtClean="0"/>
              <a:pPr/>
              <a:t>‹#›</a:t>
            </a:fld>
            <a:endParaRPr lang="en-US" dirty="0"/>
          </a:p>
        </p:txBody>
      </p:sp>
      <p:sp>
        <p:nvSpPr>
          <p:cNvPr id="7" name="TextBox 6"/>
          <p:cNvSpPr txBox="1"/>
          <p:nvPr/>
        </p:nvSpPr>
        <p:spPr>
          <a:xfrm>
            <a:off x="5181600" y="76200"/>
            <a:ext cx="3733800" cy="307777"/>
          </a:xfrm>
          <a:prstGeom prst="rect">
            <a:avLst/>
          </a:prstGeom>
          <a:noFill/>
        </p:spPr>
        <p:txBody>
          <a:bodyPr wrap="square" rtlCol="0">
            <a:spAutoFit/>
          </a:bodyPr>
          <a:lstStyle/>
          <a:p>
            <a:pPr algn="r"/>
            <a:r>
              <a:rPr lang="en-US" sz="1400" dirty="0" smtClean="0">
                <a:latin typeface="Times New Roman" pitchFamily="18" charset="0"/>
                <a:cs typeface="Times New Roman" pitchFamily="18" charset="0"/>
              </a:rPr>
              <a:t>Doc: IEEE </a:t>
            </a:r>
            <a:r>
              <a:rPr lang="en-US" sz="1400" dirty="0" smtClean="0">
                <a:latin typeface="Times New Roman" pitchFamily="18" charset="0"/>
                <a:cs typeface="Times New Roman" pitchFamily="18" charset="0"/>
              </a:rPr>
              <a:t>802.</a:t>
            </a:r>
            <a:r>
              <a:rPr lang="en-US" sz="1400" kern="1200" dirty="0" smtClean="0">
                <a:solidFill>
                  <a:schemeClr val="tx1"/>
                </a:solidFill>
                <a:latin typeface="Times New Roman" pitchFamily="18" charset="0"/>
                <a:ea typeface="+mn-ea"/>
                <a:cs typeface="Times New Roman" pitchFamily="18" charset="0"/>
              </a:rPr>
              <a:t>15-12-0513-00-004m</a:t>
            </a:r>
            <a:endParaRPr lang="en-US" sz="1400" kern="1200" dirty="0">
              <a:solidFill>
                <a:schemeClr val="tx1"/>
              </a:solidFill>
              <a:latin typeface="Times New Roman" pitchFamily="18" charset="0"/>
              <a:ea typeface="+mn-ea"/>
              <a:cs typeface="Times New Roman" pitchFamily="18" charset="0"/>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latin typeface="Times New Roman" pitchFamily="18" charset="0"/>
                <a:cs typeface="Times New Roman" pitchFamily="18" charset="0"/>
              </a:rPr>
              <a:t>Submission</a:t>
            </a:r>
            <a:endParaRPr lang="en-US" sz="1400" dirty="0">
              <a:solidFill>
                <a:schemeClr val="tx1"/>
              </a:solidFill>
              <a:latin typeface="Times New Roman" pitchFamily="18" charset="0"/>
              <a:cs typeface="Times New Roman" pitchFamily="18" charset="0"/>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52400" y="76200"/>
            <a:ext cx="1981200" cy="307777"/>
          </a:xfrm>
          <a:prstGeom prst="rect">
            <a:avLst/>
          </a:prstGeom>
          <a:noFill/>
        </p:spPr>
        <p:txBody>
          <a:bodyPr wrap="square" rtlCol="0">
            <a:spAutoFit/>
          </a:bodyPr>
          <a:lstStyle/>
          <a:p>
            <a:r>
              <a:rPr lang="en-US" sz="1400" baseline="0" dirty="0" smtClean="0">
                <a:latin typeface="Times New Roman" pitchFamily="18" charset="0"/>
                <a:cs typeface="Times New Roman" pitchFamily="18" charset="0"/>
              </a:rPr>
              <a:t>Sept 2012</a:t>
            </a:r>
            <a:endParaRPr lang="en-US" sz="1400" dirty="0">
              <a:latin typeface="Times New Roman" pitchFamily="18"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455509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sz="1600" b="1" dirty="0">
                <a:latin typeface="Times New Roman" pitchFamily="18" charset="0"/>
                <a:cs typeface="Times New Roman" pitchFamily="18" charset="0"/>
              </a:rPr>
              <a:t>Submission </a:t>
            </a:r>
            <a:r>
              <a:rPr lang="en-US" sz="1600" b="1" dirty="0" smtClean="0">
                <a:latin typeface="Times New Roman" pitchFamily="18" charset="0"/>
                <a:cs typeface="Times New Roman" pitchFamily="18" charset="0"/>
              </a:rPr>
              <a:t>Title: </a:t>
            </a:r>
            <a:r>
              <a:rPr lang="en-US" sz="1600" b="1" dirty="0" smtClean="0">
                <a:latin typeface="Times New Roman" pitchFamily="18" charset="0"/>
                <a:cs typeface="Times New Roman" pitchFamily="18" charset="0"/>
              </a:rPr>
              <a:t>Merged MAC proposal summary</a:t>
            </a:r>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Date Submitted: </a:t>
            </a:r>
            <a:r>
              <a:rPr lang="en-US" sz="1600" b="1" dirty="0" smtClean="0">
                <a:latin typeface="Times New Roman" pitchFamily="18" charset="0"/>
                <a:cs typeface="Times New Roman" pitchFamily="18" charset="0"/>
              </a:rPr>
              <a:t>[Sept 18 2012</a:t>
            </a:r>
            <a:r>
              <a:rPr lang="en-US" sz="1600" b="1" dirty="0" smtClean="0">
                <a:latin typeface="Times New Roman" pitchFamily="18" charset="0"/>
                <a:cs typeface="Times New Roman" pitchFamily="18" charset="0"/>
              </a:rPr>
              <a:t>]</a:t>
            </a:r>
            <a:endParaRPr lang="en-US" sz="1600" b="1" dirty="0">
              <a:latin typeface="Times New Roman" pitchFamily="18" charset="0"/>
              <a:cs typeface="Times New Roman" pitchFamily="18" charset="0"/>
            </a:endParaRPr>
          </a:p>
          <a:p>
            <a:r>
              <a:rPr lang="en-US" sz="1600" b="1" dirty="0">
                <a:latin typeface="Times New Roman" pitchFamily="18" charset="0"/>
                <a:cs typeface="Times New Roman" pitchFamily="18" charset="0"/>
              </a:rPr>
              <a:t>Source</a:t>
            </a:r>
            <a:r>
              <a:rPr lang="en-US" sz="1600" b="1" dirty="0" smtClean="0">
                <a:latin typeface="Times New Roman" pitchFamily="18" charset="0"/>
                <a:cs typeface="Times New Roman" pitchFamily="18" charset="0"/>
              </a:rPr>
              <a:t>:  See slide 2 for contributors list and affiliation</a:t>
            </a:r>
            <a:endParaRPr lang="en-US" sz="1600" b="1"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Company </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r>
              <a:rPr lang="fi-FI" sz="1600" dirty="0">
                <a:latin typeface="Times New Roman" pitchFamily="18" charset="0"/>
                <a:cs typeface="Times New Roman" pitchFamily="18" charset="0"/>
              </a:rPr>
              <a:t>Address </a:t>
            </a:r>
            <a:r>
              <a:rPr lang="fi-FI" sz="1600" dirty="0" smtClean="0">
                <a:latin typeface="Times New Roman" pitchFamily="18" charset="0"/>
                <a:cs typeface="Times New Roman" pitchFamily="18" charset="0"/>
              </a:rPr>
              <a:t>[]</a:t>
            </a:r>
            <a:endParaRPr lang="fi-FI" sz="1600" dirty="0">
              <a:latin typeface="Times New Roman" pitchFamily="18" charset="0"/>
              <a:cs typeface="Times New Roman" pitchFamily="18" charset="0"/>
            </a:endParaRPr>
          </a:p>
          <a:p>
            <a:r>
              <a:rPr lang="fr-FR" sz="1600" dirty="0">
                <a:latin typeface="Times New Roman" pitchFamily="18" charset="0"/>
                <a:cs typeface="Times New Roman" pitchFamily="18" charset="0"/>
              </a:rPr>
              <a:t>Voice: </a:t>
            </a:r>
            <a:r>
              <a:rPr lang="fr-FR" sz="1600" dirty="0" smtClean="0">
                <a:latin typeface="Times New Roman" pitchFamily="18" charset="0"/>
                <a:cs typeface="Times New Roman" pitchFamily="18" charset="0"/>
              </a:rPr>
              <a:t>[+1.408.395.7207], </a:t>
            </a:r>
            <a:r>
              <a:rPr lang="fr-FR" sz="1600" dirty="0">
                <a:latin typeface="Times New Roman" pitchFamily="18" charset="0"/>
                <a:cs typeface="Times New Roman" pitchFamily="18" charset="0"/>
              </a:rPr>
              <a:t>FAX: </a:t>
            </a:r>
            <a:r>
              <a:rPr lang="fr-FR" sz="1600" dirty="0" smtClean="0">
                <a:latin typeface="Times New Roman" pitchFamily="18" charset="0"/>
                <a:cs typeface="Times New Roman" pitchFamily="18" charset="0"/>
              </a:rPr>
              <a:t>[None], </a:t>
            </a:r>
          </a:p>
          <a:p>
            <a:r>
              <a:rPr lang="fr-FR" sz="1600" dirty="0" smtClean="0">
                <a:latin typeface="Times New Roman" pitchFamily="18" charset="0"/>
                <a:cs typeface="Times New Roman" pitchFamily="18" charset="0"/>
              </a:rPr>
              <a:t>E-Mail</a:t>
            </a:r>
            <a:r>
              <a:rPr lang="fr-FR" sz="1600" dirty="0">
                <a:latin typeface="Times New Roman" pitchFamily="18" charset="0"/>
                <a:cs typeface="Times New Roman" pitchFamily="18" charset="0"/>
              </a:rPr>
              <a:t>: </a:t>
            </a:r>
            <a:r>
              <a:rPr lang="fr-FR" sz="1600" dirty="0" smtClean="0">
                <a:latin typeface="Times New Roman" pitchFamily="18" charset="0"/>
                <a:cs typeface="Times New Roman" pitchFamily="18" charset="0"/>
              </a:rPr>
              <a:t>[ben @ blindcreek.com]</a:t>
            </a:r>
            <a:endParaRPr lang="fr-FR"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Support 4tv PHY development</a:t>
            </a:r>
            <a:r>
              <a:rPr lang="en-US" sz="1600" b="1" dirty="0" smtClean="0">
                <a:latin typeface="Times New Roman" pitchFamily="18" charset="0"/>
                <a:cs typeface="Times New Roman" pitchFamily="18" charset="0"/>
              </a:rPr>
              <a:t> </a:t>
            </a:r>
            <a:endParaRPr lang="en-US" sz="1600" b="1"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Summary of the combined MAC proposal for 802.15.4m</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Purpose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Report progress of merging proposals and present to the task group </a:t>
            </a:r>
          </a:p>
          <a:p>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smtClean="0">
                <a:latin typeface="Times New Roman" pitchFamily="18" charset="0"/>
                <a:cs typeface="Times New Roman" pitchFamily="18" charset="0"/>
              </a:rPr>
              <a:t>: This </a:t>
            </a:r>
            <a:r>
              <a:rPr lang="en-US" sz="1600" dirty="0">
                <a:latin typeface="Times New Roman" pitchFamily="18" charset="0"/>
                <a:cs typeface="Times New Roman"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 </a:t>
            </a:r>
          </a:p>
          <a:p>
            <a:r>
              <a:rPr lang="en-US" sz="1600" b="1" dirty="0" smtClean="0">
                <a:latin typeface="Times New Roman" pitchFamily="18" charset="0"/>
                <a:cs typeface="Times New Roman" pitchFamily="18" charset="0"/>
              </a:rPr>
              <a:t>Release</a:t>
            </a:r>
            <a:r>
              <a:rPr lang="en-US" sz="1600" dirty="0" smtClean="0">
                <a:latin typeface="Times New Roman" pitchFamily="18" charset="0"/>
                <a:cs typeface="Times New Roman" pitchFamily="18" charset="0"/>
              </a:rPr>
              <a:t>: The contributor acknowledges and accepts that this contribution becomes the property of IEEE and may be made publicly available by P802.15.</a:t>
            </a:r>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dirty="0"/>
          </a:p>
        </p:txBody>
      </p:sp>
      <p:sp>
        <p:nvSpPr>
          <p:cNvPr id="7" name="Footer Placeholder 6"/>
          <p:cNvSpPr>
            <a:spLocks noGrp="1"/>
          </p:cNvSpPr>
          <p:nvPr>
            <p:ph type="ftr" sz="quarter" idx="11"/>
          </p:nvPr>
        </p:nvSpPr>
        <p:spPr/>
        <p:txBody>
          <a:bodyPr/>
          <a:lstStyle/>
          <a:p>
            <a:r>
              <a:rPr lang="en-US" smtClean="0"/>
              <a:t>Multiple Authors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TVWS Multichannel Cluster Tree PAN (TMCTP)</a:t>
            </a:r>
            <a:r>
              <a:rPr lang="en-US" sz="3200" dirty="0" smtClean="0"/>
              <a:t> </a:t>
            </a:r>
            <a:endParaRPr lang="en-US" sz="3200"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sp>
        <p:nvSpPr>
          <p:cNvPr id="6" name="Content Placeholder 5"/>
          <p:cNvSpPr>
            <a:spLocks noGrp="1"/>
          </p:cNvSpPr>
          <p:nvPr>
            <p:ph idx="1"/>
          </p:nvPr>
        </p:nvSpPr>
        <p:spPr>
          <a:xfrm>
            <a:off x="457200" y="3581400"/>
            <a:ext cx="8229600" cy="2544763"/>
          </a:xfrm>
        </p:spPr>
        <p:txBody>
          <a:bodyPr>
            <a:normAutofit fontScale="77500" lnSpcReduction="20000"/>
          </a:bodyPr>
          <a:lstStyle/>
          <a:p>
            <a:r>
              <a:rPr lang="en-US" dirty="0" smtClean="0"/>
              <a:t>Based on existing (simple) superframe</a:t>
            </a:r>
          </a:p>
          <a:p>
            <a:r>
              <a:rPr lang="en-US" dirty="0" smtClean="0"/>
              <a:t>Adds Beacon Only Period after CFP</a:t>
            </a:r>
          </a:p>
          <a:p>
            <a:pPr lvl="1"/>
            <a:r>
              <a:rPr lang="en-US" altLang="ko-KR" dirty="0" smtClean="0">
                <a:ea typeface="굴림" pitchFamily="34" charset="-127"/>
              </a:rPr>
              <a:t>Dedicated Beacon Slot (DBS), composed of one more base slots in BOP</a:t>
            </a:r>
          </a:p>
          <a:p>
            <a:pPr lvl="1"/>
            <a:r>
              <a:rPr lang="en-US" dirty="0" smtClean="0"/>
              <a:t>Beacon scheduling between clusters</a:t>
            </a:r>
          </a:p>
          <a:p>
            <a:pPr lvl="1"/>
            <a:r>
              <a:rPr lang="en-US" dirty="0" smtClean="0"/>
              <a:t>DBS can have dedicated channel per cluster</a:t>
            </a:r>
          </a:p>
          <a:p>
            <a:r>
              <a:rPr lang="en-US" dirty="0" smtClean="0"/>
              <a:t>Use enhanced beacon with TMCTP SF description IE</a:t>
            </a:r>
          </a:p>
          <a:p>
            <a:pPr lvl="1"/>
            <a:endParaRPr lang="en-US" dirty="0"/>
          </a:p>
        </p:txBody>
      </p:sp>
      <p:pic>
        <p:nvPicPr>
          <p:cNvPr id="11"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3528" y="1268760"/>
            <a:ext cx="8525614" cy="23149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TVWS Power Saving</a:t>
            </a:r>
            <a:endParaRPr lang="en-US" dirty="0"/>
          </a:p>
        </p:txBody>
      </p:sp>
      <p:sp>
        <p:nvSpPr>
          <p:cNvPr id="3" name="Content Placeholder 2"/>
          <p:cNvSpPr>
            <a:spLocks noGrp="1"/>
          </p:cNvSpPr>
          <p:nvPr>
            <p:ph idx="1"/>
          </p:nvPr>
        </p:nvSpPr>
        <p:spPr>
          <a:xfrm>
            <a:off x="457200" y="1600201"/>
            <a:ext cx="8229600" cy="685799"/>
          </a:xfrm>
        </p:spPr>
        <p:txBody>
          <a:bodyPr/>
          <a:lstStyle/>
          <a:p>
            <a:r>
              <a:rPr lang="en-US" dirty="0" smtClean="0"/>
              <a:t>Scalable and symmetrical power saving model</a:t>
            </a:r>
          </a:p>
          <a:p>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49" name="Object 1"/>
          <p:cNvGraphicFramePr>
            <a:graphicFrameLocks noChangeAspect="1"/>
          </p:cNvGraphicFramePr>
          <p:nvPr/>
        </p:nvGraphicFramePr>
        <p:xfrm>
          <a:off x="3124200" y="2209800"/>
          <a:ext cx="5638800" cy="3845542"/>
        </p:xfrm>
        <a:graphic>
          <a:graphicData uri="http://schemas.openxmlformats.org/presentationml/2006/ole">
            <p:oleObj spid="_x0000_s27649" name="Visio" r:id="rId3" imgW="7606783" imgH="5179979" progId="Visio.Drawing.11">
              <p:embed/>
            </p:oleObj>
          </a:graphicData>
        </a:graphic>
      </p:graphicFrame>
      <p:sp>
        <p:nvSpPr>
          <p:cNvPr id="8" name="TextBox 7"/>
          <p:cNvSpPr txBox="1"/>
          <p:nvPr/>
        </p:nvSpPr>
        <p:spPr>
          <a:xfrm>
            <a:off x="304800" y="2514601"/>
            <a:ext cx="2743200" cy="3693319"/>
          </a:xfrm>
          <a:prstGeom prst="rect">
            <a:avLst/>
          </a:prstGeom>
          <a:noFill/>
        </p:spPr>
        <p:txBody>
          <a:bodyPr wrap="square" rtlCol="0">
            <a:spAutoFit/>
          </a:bodyPr>
          <a:lstStyle/>
          <a:p>
            <a:r>
              <a:rPr lang="en-US" dirty="0" smtClean="0"/>
              <a:t>Initiating Device:</a:t>
            </a:r>
          </a:p>
          <a:p>
            <a:pPr>
              <a:buFontTx/>
              <a:buChar char="-"/>
            </a:pPr>
            <a:r>
              <a:rPr lang="en-US" dirty="0" smtClean="0"/>
              <a:t>Transmits polling frames w/TVWSPS IE</a:t>
            </a:r>
          </a:p>
          <a:p>
            <a:pPr>
              <a:buFontTx/>
              <a:buChar char="-"/>
            </a:pPr>
            <a:r>
              <a:rPr lang="en-US" dirty="0" smtClean="0"/>
              <a:t>Listens</a:t>
            </a:r>
          </a:p>
          <a:p>
            <a:pPr>
              <a:buFontTx/>
              <a:buChar char="-"/>
            </a:pPr>
            <a:r>
              <a:rPr lang="en-US" dirty="0" smtClean="0"/>
              <a:t>Repeats until timeout or hears a response</a:t>
            </a:r>
          </a:p>
          <a:p>
            <a:r>
              <a:rPr lang="en-US" dirty="0" smtClean="0"/>
              <a:t>Responding device:</a:t>
            </a:r>
          </a:p>
          <a:p>
            <a:pPr>
              <a:buFontTx/>
              <a:buChar char="-"/>
            </a:pPr>
            <a:r>
              <a:rPr lang="en-US" dirty="0" smtClean="0"/>
              <a:t>Scheduled listening periods, can sleep in between</a:t>
            </a:r>
          </a:p>
          <a:p>
            <a:pPr>
              <a:buFontTx/>
              <a:buChar char="-"/>
            </a:pPr>
            <a:r>
              <a:rPr lang="en-US" dirty="0" smtClean="0"/>
              <a:t>Responds with rendezvous time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Device to device </a:t>
            </a:r>
            <a:endParaRPr lang="en-US" dirty="0"/>
          </a:p>
        </p:txBody>
      </p:sp>
      <p:sp>
        <p:nvSpPr>
          <p:cNvPr id="3" name="Content Placeholder 2"/>
          <p:cNvSpPr>
            <a:spLocks noGrp="1"/>
          </p:cNvSpPr>
          <p:nvPr>
            <p:ph idx="1"/>
          </p:nvPr>
        </p:nvSpPr>
        <p:spPr/>
        <p:txBody>
          <a:bodyPr/>
          <a:lstStyle/>
          <a:p>
            <a:r>
              <a:rPr lang="en-US" dirty="0" smtClean="0"/>
              <a:t>Support for neighbor discovery in PAN</a:t>
            </a:r>
          </a:p>
          <a:p>
            <a:pPr lvl="1"/>
            <a:r>
              <a:rPr lang="en-US" dirty="0" smtClean="0"/>
              <a:t>Request/response command frames</a:t>
            </a:r>
          </a:p>
          <a:p>
            <a:pPr lvl="1"/>
            <a:r>
              <a:rPr lang="en-US" dirty="0" smtClean="0"/>
              <a:t>MLME primitives</a:t>
            </a:r>
          </a:p>
          <a:p>
            <a:r>
              <a:rPr lang="en-US" dirty="0" smtClean="0"/>
              <a:t>Supports multiple transfer methods:</a:t>
            </a:r>
          </a:p>
          <a:p>
            <a:pPr lvl="1"/>
            <a:r>
              <a:rPr lang="en-US" dirty="0" smtClean="0"/>
              <a:t>Direct transfer “push” data transfer</a:t>
            </a:r>
          </a:p>
          <a:p>
            <a:pPr lvl="1"/>
            <a:r>
              <a:rPr lang="en-US" dirty="0" smtClean="0"/>
              <a:t>Poll-mode to “pull” data transfer</a:t>
            </a:r>
          </a:p>
          <a:p>
            <a:pPr lvl="1"/>
            <a:r>
              <a:rPr lang="en-US" dirty="0" smtClean="0"/>
              <a:t>Broadcast mode transfer</a:t>
            </a:r>
          </a:p>
          <a:p>
            <a:pPr lvl="1"/>
            <a:r>
              <a:rPr lang="en-US" dirty="0" smtClean="0"/>
              <a:t>Multicast transfer</a:t>
            </a:r>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for ranging</a:t>
            </a:r>
          </a:p>
        </p:txBody>
      </p:sp>
      <p:sp>
        <p:nvSpPr>
          <p:cNvPr id="3" name="Content Placeholder 2"/>
          <p:cNvSpPr>
            <a:spLocks noGrp="1"/>
          </p:cNvSpPr>
          <p:nvPr>
            <p:ph idx="1"/>
          </p:nvPr>
        </p:nvSpPr>
        <p:spPr/>
        <p:txBody>
          <a:bodyPr>
            <a:normAutofit fontScale="77500" lnSpcReduction="20000"/>
          </a:bodyPr>
          <a:lstStyle/>
          <a:p>
            <a:pPr>
              <a:buNone/>
            </a:pPr>
            <a:r>
              <a:rPr lang="en-US" dirty="0" smtClean="0"/>
              <a:t>MLME IEs </a:t>
            </a:r>
          </a:p>
          <a:p>
            <a:r>
              <a:rPr lang="en-US" dirty="0" smtClean="0"/>
              <a:t>IEs Support for ranging</a:t>
            </a:r>
          </a:p>
          <a:p>
            <a:pPr lvl="1"/>
            <a:r>
              <a:rPr lang="en-US" dirty="0" smtClean="0"/>
              <a:t>Ranging request IE</a:t>
            </a:r>
          </a:p>
          <a:p>
            <a:pPr lvl="1"/>
            <a:r>
              <a:rPr lang="en-US" dirty="0" smtClean="0"/>
              <a:t>Ranging response IE</a:t>
            </a:r>
          </a:p>
          <a:p>
            <a:r>
              <a:rPr lang="en-US" dirty="0" smtClean="0"/>
              <a:t>Provides for initiation of ranging and exchange of ranging measurement</a:t>
            </a:r>
          </a:p>
          <a:p>
            <a:r>
              <a:rPr lang="en-US" dirty="0" smtClean="0"/>
              <a:t>Supports ranging on data, multi-purpose or beacon frame transmission</a:t>
            </a:r>
          </a:p>
          <a:p>
            <a:r>
              <a:rPr lang="en-US" dirty="0" smtClean="0"/>
              <a:t>Presence of  Ranging Request IE triggers ranging data exchange</a:t>
            </a:r>
          </a:p>
          <a:p>
            <a:r>
              <a:rPr lang="en-US" dirty="0" smtClean="0"/>
              <a:t>Works with proposed PHY mechanism to support ranging</a:t>
            </a:r>
          </a:p>
          <a:p>
            <a:pPr lvl="1"/>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command frames</a:t>
            </a:r>
            <a:endParaRPr lang="en-US" dirty="0"/>
          </a:p>
        </p:txBody>
      </p:sp>
      <p:sp>
        <p:nvSpPr>
          <p:cNvPr id="3" name="Content Placeholder 2"/>
          <p:cNvSpPr>
            <a:spLocks noGrp="1"/>
          </p:cNvSpPr>
          <p:nvPr>
            <p:ph idx="1"/>
          </p:nvPr>
        </p:nvSpPr>
        <p:spPr/>
        <p:txBody>
          <a:bodyPr/>
          <a:lstStyle/>
          <a:p>
            <a:r>
              <a:rPr lang="en-US" dirty="0" smtClean="0"/>
              <a:t>DBS request</a:t>
            </a:r>
          </a:p>
          <a:p>
            <a:r>
              <a:rPr lang="en-US" dirty="0" smtClean="0"/>
              <a:t>DBS response</a:t>
            </a:r>
          </a:p>
          <a:p>
            <a:r>
              <a:rPr lang="en-US" dirty="0" smtClean="0"/>
              <a:t>Neighbor discovery request</a:t>
            </a:r>
          </a:p>
          <a:p>
            <a:r>
              <a:rPr lang="en-US" dirty="0" smtClean="0"/>
              <a:t>Neighbor discovery response</a:t>
            </a:r>
          </a:p>
          <a:p>
            <a:r>
              <a:rPr lang="en-US" dirty="0" smtClean="0"/>
              <a:t>Probe</a:t>
            </a:r>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MLME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Add to existing primitives</a:t>
            </a:r>
          </a:p>
          <a:p>
            <a:pPr lvl="1"/>
            <a:r>
              <a:rPr lang="en-US" dirty="0" smtClean="0"/>
              <a:t>MLME-BEACON-NOTIFY (new parameters for TVWSLE)</a:t>
            </a:r>
          </a:p>
          <a:p>
            <a:pPr lvl="1"/>
            <a:r>
              <a:rPr lang="en-US" dirty="0" smtClean="0"/>
              <a:t>MLME-POLL (minor for direct neighbor poll)</a:t>
            </a:r>
          </a:p>
          <a:p>
            <a:pPr lvl="1"/>
            <a:r>
              <a:rPr lang="en-US" dirty="0" smtClean="0"/>
              <a:t>Primitives for ranging calibration (remove UWB from title)</a:t>
            </a:r>
          </a:p>
          <a:p>
            <a:r>
              <a:rPr lang="en-US" dirty="0" smtClean="0"/>
              <a:t>New primitives</a:t>
            </a:r>
          </a:p>
          <a:p>
            <a:pPr lvl="1"/>
            <a:r>
              <a:rPr lang="en-US" dirty="0" smtClean="0"/>
              <a:t>TMCTP DBS allocation primitives</a:t>
            </a:r>
          </a:p>
          <a:p>
            <a:pPr lvl="2"/>
            <a:r>
              <a:rPr lang="en-US" dirty="0" smtClean="0"/>
              <a:t>MLME-</a:t>
            </a:r>
            <a:r>
              <a:rPr lang="en-US" dirty="0" err="1" smtClean="0"/>
              <a:t>DBS.request</a:t>
            </a:r>
            <a:endParaRPr lang="en-US" dirty="0" smtClean="0"/>
          </a:p>
          <a:p>
            <a:pPr lvl="2"/>
            <a:r>
              <a:rPr lang="en-US" dirty="0" smtClean="0"/>
              <a:t>MLME-</a:t>
            </a:r>
            <a:r>
              <a:rPr lang="en-US" dirty="0" err="1" smtClean="0"/>
              <a:t>DBS.indication</a:t>
            </a:r>
            <a:endParaRPr lang="en-US" dirty="0" smtClean="0"/>
          </a:p>
          <a:p>
            <a:pPr lvl="2"/>
            <a:r>
              <a:rPr lang="en-US" dirty="0" smtClean="0"/>
              <a:t>MLME-</a:t>
            </a:r>
            <a:r>
              <a:rPr lang="en-US" dirty="0" err="1" smtClean="0"/>
              <a:t>DBS.response</a:t>
            </a:r>
            <a:endParaRPr lang="en-US" dirty="0" smtClean="0"/>
          </a:p>
          <a:p>
            <a:pPr lvl="2"/>
            <a:r>
              <a:rPr lang="en-US" dirty="0" smtClean="0"/>
              <a:t>MLME-</a:t>
            </a:r>
            <a:r>
              <a:rPr lang="en-US" dirty="0" err="1" smtClean="0"/>
              <a:t>DBS.confirm</a:t>
            </a:r>
            <a:r>
              <a:rPr lang="en-US" dirty="0" smtClean="0"/>
              <a:t>	</a:t>
            </a:r>
          </a:p>
          <a:p>
            <a:pPr lvl="1"/>
            <a:r>
              <a:rPr lang="en-US" dirty="0" smtClean="0"/>
              <a:t>Neighbor Discovery</a:t>
            </a:r>
          </a:p>
          <a:p>
            <a:pPr lvl="2"/>
            <a:r>
              <a:rPr lang="en-US" dirty="0" smtClean="0"/>
              <a:t>MLME-</a:t>
            </a:r>
            <a:r>
              <a:rPr lang="en-US" dirty="0" err="1" smtClean="0"/>
              <a:t>NBR.confirm</a:t>
            </a:r>
            <a:r>
              <a:rPr lang="en-US" dirty="0" smtClean="0"/>
              <a:t> </a:t>
            </a:r>
            <a:endParaRPr lang="en-US" dirty="0" smtClean="0"/>
          </a:p>
          <a:p>
            <a:pPr lvl="2"/>
            <a:r>
              <a:rPr lang="en-US" dirty="0" smtClean="0"/>
              <a:t>MLME-</a:t>
            </a:r>
            <a:r>
              <a:rPr lang="en-US" dirty="0" err="1" smtClean="0"/>
              <a:t>NBR.request</a:t>
            </a:r>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MCPS</a:t>
            </a:r>
            <a:endParaRPr lang="en-US" dirty="0"/>
          </a:p>
        </p:txBody>
      </p:sp>
      <p:sp>
        <p:nvSpPr>
          <p:cNvPr id="3" name="Content Placeholder 2"/>
          <p:cNvSpPr>
            <a:spLocks noGrp="1"/>
          </p:cNvSpPr>
          <p:nvPr>
            <p:ph idx="1"/>
          </p:nvPr>
        </p:nvSpPr>
        <p:spPr/>
        <p:txBody>
          <a:bodyPr/>
          <a:lstStyle/>
          <a:p>
            <a:r>
              <a:rPr lang="en-US" dirty="0" smtClean="0"/>
              <a:t>MCPS-</a:t>
            </a:r>
            <a:r>
              <a:rPr lang="en-US" dirty="0" err="1" smtClean="0"/>
              <a:t>DATA.request</a:t>
            </a:r>
            <a:r>
              <a:rPr lang="en-US" dirty="0" smtClean="0"/>
              <a:t> (add parameter to use ranging IE)</a:t>
            </a:r>
          </a:p>
          <a:p>
            <a:r>
              <a:rPr lang="en-US" dirty="0" smtClean="0"/>
              <a:t>MCPS-</a:t>
            </a:r>
            <a:r>
              <a:rPr lang="en-US" dirty="0" err="1" smtClean="0"/>
              <a:t>DATA.indication</a:t>
            </a:r>
            <a:r>
              <a:rPr lang="en-US" dirty="0" smtClean="0"/>
              <a:t> (add parameters for TVWSLE)</a:t>
            </a:r>
          </a:p>
          <a:p>
            <a:r>
              <a:rPr lang="en-US" dirty="0" smtClean="0"/>
              <a:t>MAC PIB attributes</a:t>
            </a:r>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Informative Annex</a:t>
            </a:r>
            <a:endParaRPr lang="en-US" dirty="0"/>
          </a:p>
        </p:txBody>
      </p:sp>
      <p:sp>
        <p:nvSpPr>
          <p:cNvPr id="3" name="Content Placeholder 2"/>
          <p:cNvSpPr>
            <a:spLocks noGrp="1"/>
          </p:cNvSpPr>
          <p:nvPr>
            <p:ph idx="1"/>
          </p:nvPr>
        </p:nvSpPr>
        <p:spPr/>
        <p:txBody>
          <a:bodyPr/>
          <a:lstStyle/>
          <a:p>
            <a:r>
              <a:rPr lang="en-US" dirty="0" smtClean="0"/>
              <a:t>Add TVWS ranging to existing ranging annex</a:t>
            </a:r>
          </a:p>
          <a:p>
            <a:r>
              <a:rPr lang="en-US" dirty="0" smtClean="0"/>
              <a:t>Add new annex for TVWS operational recommendations</a:t>
            </a:r>
          </a:p>
          <a:p>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Contributors</a:t>
            </a:r>
            <a:endParaRPr lang="en-US" dirty="0"/>
          </a:p>
        </p:txBody>
      </p:sp>
      <p:graphicFrame>
        <p:nvGraphicFramePr>
          <p:cNvPr id="6" name="Content Placeholder 5"/>
          <p:cNvGraphicFramePr>
            <a:graphicFrameLocks noGrp="1"/>
          </p:cNvGraphicFramePr>
          <p:nvPr>
            <p:ph idx="1"/>
          </p:nvPr>
        </p:nvGraphicFramePr>
        <p:xfrm>
          <a:off x="381000" y="1981200"/>
          <a:ext cx="8229600" cy="4079240"/>
        </p:xfrm>
        <a:graphic>
          <a:graphicData uri="http://schemas.openxmlformats.org/drawingml/2006/table">
            <a:tbl>
              <a:tblPr firstRow="1" bandRow="1">
                <a:tableStyleId>{5C22544A-7EE6-4342-B048-85BDC9FD1C3A}</a:tableStyleId>
              </a:tblPr>
              <a:tblGrid>
                <a:gridCol w="2057400"/>
                <a:gridCol w="1371600"/>
                <a:gridCol w="685800"/>
                <a:gridCol w="2286000"/>
                <a:gridCol w="1828800"/>
              </a:tblGrid>
              <a:tr h="37084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370840">
                <a:tc>
                  <a:txBody>
                    <a:bodyPr/>
                    <a:lstStyle/>
                    <a:p>
                      <a:r>
                        <a:rPr lang="en-US" sz="1400" dirty="0" smtClean="0"/>
                        <a:t>Chin-Sean Sum</a:t>
                      </a:r>
                      <a:endParaRPr lang="en-US" sz="1400" dirty="0"/>
                    </a:p>
                  </a:txBody>
                  <a:tcPr/>
                </a:tc>
                <a:tc>
                  <a:txBody>
                    <a:bodyPr/>
                    <a:lstStyle/>
                    <a:p>
                      <a:r>
                        <a:rPr lang="en-US" sz="1400" dirty="0" smtClean="0"/>
                        <a:t>NICT</a:t>
                      </a:r>
                      <a:endParaRPr lang="en-US" sz="1400" dirty="0"/>
                    </a:p>
                  </a:txBody>
                  <a:tcPr/>
                </a:tc>
                <a:tc>
                  <a:txBody>
                    <a:bodyPr/>
                    <a:lstStyle/>
                    <a:p>
                      <a:endParaRPr lang="en-US" sz="1400" dirty="0"/>
                    </a:p>
                  </a:txBody>
                  <a:tcPr/>
                </a:tc>
                <a:tc>
                  <a:txBody>
                    <a:bodyPr/>
                    <a:lstStyle/>
                    <a:p>
                      <a:r>
                        <a:rPr lang="en-US" sz="1400" dirty="0" err="1" smtClean="0"/>
                        <a:t>Youngae</a:t>
                      </a:r>
                      <a:r>
                        <a:rPr lang="en-US" sz="1400" dirty="0" smtClean="0"/>
                        <a:t> </a:t>
                      </a:r>
                      <a:r>
                        <a:rPr lang="en-US" sz="1400" dirty="0" err="1" smtClean="0"/>
                        <a:t>Jeon</a:t>
                      </a:r>
                      <a:endParaRPr lang="en-US" sz="1400" dirty="0" smtClean="0"/>
                    </a:p>
                  </a:txBody>
                  <a:tcPr/>
                </a:tc>
                <a:tc>
                  <a:txBody>
                    <a:bodyPr/>
                    <a:lstStyle/>
                    <a:p>
                      <a:r>
                        <a:rPr lang="en-US" sz="1400" dirty="0" smtClean="0"/>
                        <a:t>ETRI</a:t>
                      </a:r>
                      <a:endParaRPr lang="en-US" sz="1400" dirty="0"/>
                    </a:p>
                  </a:txBody>
                  <a:tcPr/>
                </a:tc>
              </a:tr>
              <a:tr h="370840">
                <a:tc>
                  <a:txBody>
                    <a:bodyPr/>
                    <a:lstStyle/>
                    <a:p>
                      <a:r>
                        <a:rPr lang="en-US" sz="1400" dirty="0" smtClean="0"/>
                        <a:t>Ming-Tuo Zhou</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r>
                        <a:rPr lang="en-US" sz="1400" dirty="0" err="1" smtClean="0"/>
                        <a:t>Sangjae</a:t>
                      </a:r>
                      <a:r>
                        <a:rPr lang="en-US" sz="1400" dirty="0" smtClean="0"/>
                        <a:t> Lee</a:t>
                      </a:r>
                    </a:p>
                  </a:txBody>
                  <a:tcPr/>
                </a:tc>
                <a:tc>
                  <a:txBody>
                    <a:bodyPr/>
                    <a:lstStyle/>
                    <a:p>
                      <a:r>
                        <a:rPr lang="en-US" sz="1400" dirty="0" smtClean="0"/>
                        <a:t>ETRI</a:t>
                      </a:r>
                      <a:endParaRPr lang="en-US" sz="1400" dirty="0"/>
                    </a:p>
                  </a:txBody>
                  <a:tcPr/>
                </a:tc>
              </a:tr>
              <a:tr h="370840">
                <a:tc>
                  <a:txBody>
                    <a:bodyPr/>
                    <a:lstStyle/>
                    <a:p>
                      <a:r>
                        <a:rPr lang="en-US" altLang="ja-JP" sz="1400" dirty="0" smtClean="0"/>
                        <a:t>Zhou Lan</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r>
                        <a:rPr lang="en-US" sz="1400" dirty="0" err="1" smtClean="0"/>
                        <a:t>Sangsung</a:t>
                      </a:r>
                      <a:r>
                        <a:rPr lang="en-US" sz="1400" dirty="0" smtClean="0"/>
                        <a:t> </a:t>
                      </a:r>
                      <a:r>
                        <a:rPr lang="en-US" sz="1400" dirty="0" err="1" smtClean="0"/>
                        <a:t>Choi</a:t>
                      </a:r>
                      <a:r>
                        <a:rPr lang="en-US" sz="1400" dirty="0" smtClean="0"/>
                        <a:t> </a:t>
                      </a:r>
                    </a:p>
                  </a:txBody>
                  <a:tcPr/>
                </a:tc>
                <a:tc>
                  <a:txBody>
                    <a:bodyPr/>
                    <a:lstStyle/>
                    <a:p>
                      <a:r>
                        <a:rPr lang="en-US" sz="1400" dirty="0" smtClean="0"/>
                        <a:t>ETRI</a:t>
                      </a:r>
                      <a:endParaRPr lang="en-US" sz="1400" dirty="0"/>
                    </a:p>
                  </a:txBody>
                  <a:tcPr/>
                </a:tc>
              </a:tr>
              <a:tr h="370840">
                <a:tc>
                  <a:txBody>
                    <a:bodyPr/>
                    <a:lstStyle/>
                    <a:p>
                      <a:r>
                        <a:rPr lang="en-US" altLang="ja-JP" sz="1400" dirty="0" smtClean="0"/>
                        <a:t>Fumihide Kojima</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smtClean="0"/>
                        <a:t>Soo</a:t>
                      </a:r>
                      <a:r>
                        <a:rPr lang="en-US" sz="1400" dirty="0" smtClean="0"/>
                        <a:t>-Young Chang</a:t>
                      </a:r>
                      <a:endParaRPr lang="en-US" sz="1400" dirty="0"/>
                    </a:p>
                  </a:txBody>
                  <a:tcPr/>
                </a:tc>
                <a:tc>
                  <a:txBody>
                    <a:bodyPr/>
                    <a:lstStyle/>
                    <a:p>
                      <a:r>
                        <a:rPr lang="en-US" sz="1400" dirty="0" smtClean="0"/>
                        <a:t>SYCA</a:t>
                      </a:r>
                      <a:endParaRPr lang="en-US" sz="1400" dirty="0"/>
                    </a:p>
                  </a:txBody>
                  <a:tcPr/>
                </a:tc>
              </a:tr>
              <a:tr h="370840">
                <a:tc>
                  <a:txBody>
                    <a:bodyPr/>
                    <a:lstStyle/>
                    <a:p>
                      <a:r>
                        <a:rPr lang="en-US" altLang="ja-JP" sz="1400" dirty="0" smtClean="0"/>
                        <a:t>Liru Lu</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r>
                        <a:rPr lang="en-US" sz="1400" dirty="0" err="1" smtClean="0"/>
                        <a:t>Kunal</a:t>
                      </a:r>
                      <a:r>
                        <a:rPr lang="en-US" sz="1400" dirty="0" smtClean="0"/>
                        <a:t> Shah</a:t>
                      </a:r>
                      <a:endParaRPr lang="en-US" sz="1400" dirty="0"/>
                    </a:p>
                  </a:txBody>
                  <a:tcPr/>
                </a:tc>
                <a:tc>
                  <a:txBody>
                    <a:bodyPr/>
                    <a:lstStyle/>
                    <a:p>
                      <a:r>
                        <a:rPr lang="en-US" sz="1400" dirty="0" smtClean="0"/>
                        <a:t>Silver Spring</a:t>
                      </a:r>
                      <a:r>
                        <a:rPr lang="en-US" sz="1400" baseline="0" dirty="0" smtClean="0"/>
                        <a:t> Networks</a:t>
                      </a:r>
                      <a:endParaRPr lang="en-US" sz="1400" dirty="0"/>
                    </a:p>
                  </a:txBody>
                  <a:tcPr/>
                </a:tc>
              </a:tr>
              <a:tr h="370840">
                <a:tc>
                  <a:txBody>
                    <a:bodyPr/>
                    <a:lstStyle/>
                    <a:p>
                      <a:r>
                        <a:rPr lang="en-US" altLang="ja-JP" sz="1400" dirty="0" smtClean="0"/>
                        <a:t>Funada Ryuhei</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t>Hiroshi Harada</a:t>
                      </a:r>
                    </a:p>
                  </a:txBody>
                  <a:tcPr/>
                </a:tc>
                <a:tc>
                  <a:txBody>
                    <a:bodyPr/>
                    <a:lstStyle/>
                    <a:p>
                      <a:r>
                        <a:rPr lang="en-US" altLang="ja-JP" sz="1400" dirty="0" smtClean="0"/>
                        <a:t>NICT</a:t>
                      </a:r>
                      <a:endParaRPr lang="en-US" altLang="ja-JP"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70840">
                <a:tc>
                  <a:txBody>
                    <a:bodyPr/>
                    <a:lstStyle/>
                    <a:p>
                      <a:r>
                        <a:rPr lang="en-US" sz="1400" dirty="0" smtClean="0"/>
                        <a:t>Benjamin Rolfe</a:t>
                      </a:r>
                      <a:endParaRPr lang="en-US" sz="1400" dirty="0"/>
                    </a:p>
                  </a:txBody>
                  <a:tcPr/>
                </a:tc>
                <a:tc>
                  <a:txBody>
                    <a:bodyPr/>
                    <a:lstStyle/>
                    <a:p>
                      <a:r>
                        <a:rPr lang="en-US" sz="1400" dirty="0" smtClean="0"/>
                        <a:t>BCA</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7084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4" name="Footer Placeholder 3"/>
          <p:cNvSpPr>
            <a:spLocks noGrp="1"/>
          </p:cNvSpPr>
          <p:nvPr>
            <p:ph type="ftr" sz="quarter" idx="11"/>
          </p:nvPr>
        </p:nvSpPr>
        <p:spPr/>
        <p:txBody>
          <a:bodyPr/>
          <a:lstStyle/>
          <a:p>
            <a:r>
              <a:rPr lang="en-US" smtClean="0"/>
              <a:t>Multiple Authors</a:t>
            </a:r>
            <a:endParaRPr lang="en-US" dirty="0"/>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
        <p:nvSpPr>
          <p:cNvPr id="7" name="TextBox 6"/>
          <p:cNvSpPr txBox="1"/>
          <p:nvPr/>
        </p:nvSpPr>
        <p:spPr>
          <a:xfrm>
            <a:off x="457200" y="1371600"/>
            <a:ext cx="8229600" cy="400110"/>
          </a:xfrm>
          <a:prstGeom prst="rect">
            <a:avLst/>
          </a:prstGeom>
          <a:noFill/>
        </p:spPr>
        <p:txBody>
          <a:bodyPr wrap="square" rtlCol="0">
            <a:spAutoFit/>
          </a:bodyPr>
          <a:lstStyle/>
          <a:p>
            <a:pPr algn="ctr"/>
            <a:r>
              <a:rPr lang="en-US" sz="2000" dirty="0" smtClean="0"/>
              <a:t>This proposal represents the combined efforts of a many contributors!</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dirty="0" smtClean="0"/>
              <a:t>Progress Report</a:t>
            </a:r>
            <a:endParaRPr lang="en-US" dirty="0"/>
          </a:p>
        </p:txBody>
      </p:sp>
      <p:sp>
        <p:nvSpPr>
          <p:cNvPr id="3" name="Content Placeholder 2"/>
          <p:cNvSpPr>
            <a:spLocks noGrp="1"/>
          </p:cNvSpPr>
          <p:nvPr>
            <p:ph idx="1"/>
          </p:nvPr>
        </p:nvSpPr>
        <p:spPr>
          <a:xfrm>
            <a:off x="457200" y="1219200"/>
            <a:ext cx="8229600" cy="4267200"/>
          </a:xfrm>
        </p:spPr>
        <p:txBody>
          <a:bodyPr>
            <a:normAutofit fontScale="62500" lnSpcReduction="20000"/>
          </a:bodyPr>
          <a:lstStyle/>
          <a:p>
            <a:r>
              <a:rPr lang="en-US" dirty="0" smtClean="0"/>
              <a:t>July 2012, San Diego</a:t>
            </a:r>
          </a:p>
          <a:p>
            <a:pPr lvl="1"/>
            <a:r>
              <a:rPr lang="en-US" dirty="0" smtClean="0"/>
              <a:t>4 MAC proposals presented</a:t>
            </a:r>
          </a:p>
          <a:p>
            <a:pPr lvl="1"/>
            <a:r>
              <a:rPr lang="en-US" dirty="0" smtClean="0"/>
              <a:t>Some overlapping functions with common goals and </a:t>
            </a:r>
            <a:r>
              <a:rPr lang="en-US" dirty="0" err="1" smtClean="0"/>
              <a:t>approachs</a:t>
            </a:r>
            <a:endParaRPr lang="en-US" dirty="0" smtClean="0"/>
          </a:p>
          <a:p>
            <a:pPr lvl="1"/>
            <a:r>
              <a:rPr lang="en-US" dirty="0" smtClean="0"/>
              <a:t>Many unique features</a:t>
            </a:r>
          </a:p>
          <a:p>
            <a:pPr lvl="1"/>
            <a:r>
              <a:rPr lang="en-US" dirty="0" smtClean="0"/>
              <a:t>Task Group leadership asked proposers to collaborate and attempt to merge</a:t>
            </a:r>
          </a:p>
          <a:p>
            <a:pPr lvl="1"/>
            <a:r>
              <a:rPr lang="en-US" dirty="0" smtClean="0"/>
              <a:t>The challenge was accepted!</a:t>
            </a:r>
          </a:p>
          <a:p>
            <a:r>
              <a:rPr lang="en-US" dirty="0" smtClean="0"/>
              <a:t>July, August, Sept 2012</a:t>
            </a:r>
          </a:p>
          <a:p>
            <a:pPr lvl="1"/>
            <a:r>
              <a:rPr lang="en-US" dirty="0" smtClean="0"/>
              <a:t>Collaboration via email circulation, teleconference</a:t>
            </a:r>
          </a:p>
          <a:p>
            <a:pPr lvl="1"/>
            <a:r>
              <a:rPr lang="en-US" dirty="0" smtClean="0"/>
              <a:t>Agreement on all areas overlapping functions</a:t>
            </a:r>
          </a:p>
          <a:p>
            <a:pPr lvl="1"/>
            <a:r>
              <a:rPr lang="en-US" dirty="0" smtClean="0"/>
              <a:t>Combination of all basic concepts and objectives</a:t>
            </a:r>
          </a:p>
          <a:p>
            <a:pPr lvl="1"/>
            <a:r>
              <a:rPr lang="en-US" dirty="0" smtClean="0"/>
              <a:t>Detailed outline of proposal draft circulated and many contributions received</a:t>
            </a:r>
          </a:p>
          <a:p>
            <a:pPr lvl="1"/>
            <a:r>
              <a:rPr lang="en-US" dirty="0" smtClean="0"/>
              <a:t>A lot of detailed technical work completed!</a:t>
            </a:r>
          </a:p>
          <a:p>
            <a:r>
              <a:rPr lang="en-US" dirty="0" smtClean="0"/>
              <a:t>Sept 2012, Indian Wells</a:t>
            </a:r>
          </a:p>
          <a:p>
            <a:pPr lvl="1"/>
            <a:r>
              <a:rPr lang="en-US" dirty="0" smtClean="0"/>
              <a:t>A detailed proposal document created (doc #) </a:t>
            </a:r>
          </a:p>
          <a:p>
            <a:pPr lvl="1"/>
            <a:r>
              <a:rPr lang="en-US" dirty="0" smtClean="0"/>
              <a:t>Presentation of result to Task Group 4m</a:t>
            </a:r>
          </a:p>
          <a:p>
            <a:pPr lvl="1"/>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dirty="0" smtClean="0"/>
              <a:t>Slide </a:t>
            </a:r>
            <a:fld id="{620CC5EC-2E3F-4448-B089-1301A9909F72}" type="slidenum">
              <a:rPr lang="en-US" smtClean="0"/>
              <a:pPr/>
              <a:t>3</a:t>
            </a:fld>
            <a:endParaRPr lang="en-US" dirty="0"/>
          </a:p>
        </p:txBody>
      </p:sp>
      <p:sp>
        <p:nvSpPr>
          <p:cNvPr id="6" name="TextBox 5"/>
          <p:cNvSpPr txBox="1"/>
          <p:nvPr/>
        </p:nvSpPr>
        <p:spPr>
          <a:xfrm>
            <a:off x="381000" y="5739825"/>
            <a:ext cx="8610600" cy="584775"/>
          </a:xfrm>
          <a:prstGeom prst="rect">
            <a:avLst/>
          </a:prstGeom>
          <a:noFill/>
        </p:spPr>
        <p:txBody>
          <a:bodyPr wrap="square" rtlCol="0">
            <a:spAutoFit/>
          </a:bodyPr>
          <a:lstStyle/>
          <a:p>
            <a:r>
              <a:rPr lang="en-US" dirty="0" smtClean="0"/>
              <a:t>Detailed </a:t>
            </a:r>
            <a:r>
              <a:rPr lang="en-US" dirty="0" smtClean="0"/>
              <a:t>proposal document: 15-12-0512</a:t>
            </a:r>
            <a:endParaRPr lang="en-US" dirty="0" smtClean="0"/>
          </a:p>
          <a:p>
            <a:r>
              <a:rPr lang="en-US" sz="1400" dirty="0" smtClean="0"/>
              <a:t>https</a:t>
            </a:r>
            <a:r>
              <a:rPr lang="en-US" sz="1400" dirty="0" smtClean="0"/>
              <a:t>://mentor.ieee.org/802.15/dcn/12/15-12-0512-00-004m-tg4m-merged-mac-proposal.docx</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dirty="0" smtClean="0"/>
              <a:t>Overview of the proposal</a:t>
            </a:r>
            <a:endParaRPr lang="en-US" dirty="0"/>
          </a:p>
        </p:txBody>
      </p:sp>
      <p:sp>
        <p:nvSpPr>
          <p:cNvPr id="3" name="Content Placeholder 2"/>
          <p:cNvSpPr>
            <a:spLocks noGrp="1"/>
          </p:cNvSpPr>
          <p:nvPr>
            <p:ph idx="1"/>
          </p:nvPr>
        </p:nvSpPr>
        <p:spPr>
          <a:xfrm>
            <a:off x="457200" y="1219200"/>
            <a:ext cx="8229600" cy="5181600"/>
          </a:xfrm>
        </p:spPr>
        <p:txBody>
          <a:bodyPr>
            <a:normAutofit fontScale="62500" lnSpcReduction="20000"/>
          </a:bodyPr>
          <a:lstStyle/>
          <a:p>
            <a:r>
              <a:rPr lang="en-US" dirty="0" smtClean="0"/>
              <a:t>Builds with existing MAC building blocks</a:t>
            </a:r>
          </a:p>
          <a:p>
            <a:r>
              <a:rPr lang="en-US" dirty="0" smtClean="0"/>
              <a:t>TVWS channel enabling</a:t>
            </a:r>
          </a:p>
          <a:p>
            <a:pPr lvl="1"/>
            <a:r>
              <a:rPr lang="en-US" dirty="0" smtClean="0"/>
              <a:t>Information elements to enable TVWS specific information exchange to support TVWS channel access (topology independent)</a:t>
            </a:r>
          </a:p>
          <a:p>
            <a:r>
              <a:rPr lang="en-US" dirty="0" smtClean="0"/>
              <a:t>Functional extensions to enhance low energy operation</a:t>
            </a:r>
          </a:p>
          <a:p>
            <a:r>
              <a:rPr lang="en-US" dirty="0" smtClean="0"/>
              <a:t>Enhanced support for cluster-tree network topologies (</a:t>
            </a:r>
            <a:r>
              <a:rPr lang="en-GB" dirty="0" smtClean="0"/>
              <a:t>TVWS Multichannel Cluster Tree  PAN)</a:t>
            </a:r>
            <a:endParaRPr lang="en-US" dirty="0" smtClean="0"/>
          </a:p>
          <a:p>
            <a:r>
              <a:rPr lang="en-US" dirty="0" smtClean="0"/>
              <a:t>Extended support for direct device-to-device data transfer in beacon enabled PANs </a:t>
            </a:r>
          </a:p>
          <a:p>
            <a:pPr lvl="1"/>
            <a:r>
              <a:rPr lang="en-US" dirty="0" smtClean="0"/>
              <a:t>peer-to-peer (not through PAN </a:t>
            </a:r>
            <a:r>
              <a:rPr lang="en-US" dirty="0" smtClean="0"/>
              <a:t>coordinator)</a:t>
            </a:r>
            <a:endParaRPr lang="en-US" dirty="0" smtClean="0"/>
          </a:p>
          <a:p>
            <a:pPr lvl="1"/>
            <a:r>
              <a:rPr lang="en-US" dirty="0" smtClean="0"/>
              <a:t>Support for multicast</a:t>
            </a:r>
          </a:p>
          <a:p>
            <a:r>
              <a:rPr lang="en-US" dirty="0" smtClean="0"/>
              <a:t> Low Energy enhancements for TVWS operation</a:t>
            </a:r>
          </a:p>
          <a:p>
            <a:r>
              <a:rPr lang="en-US" dirty="0" smtClean="0"/>
              <a:t>Support for dynamic band, channel and PHY operating parameter changes</a:t>
            </a:r>
          </a:p>
          <a:p>
            <a:r>
              <a:rPr lang="en-US" dirty="0" smtClean="0"/>
              <a:t>Support for TVWS PHY capabilities exchange</a:t>
            </a:r>
          </a:p>
          <a:p>
            <a:r>
              <a:rPr lang="en-US" dirty="0" smtClean="0"/>
              <a:t>Support for ranging (localization)</a:t>
            </a:r>
          </a:p>
          <a:p>
            <a:r>
              <a:rPr lang="en-US" dirty="0" smtClean="0"/>
              <a:t>Support for general probe/response</a:t>
            </a:r>
          </a:p>
          <a:p>
            <a:r>
              <a:rPr lang="en-US" dirty="0" smtClean="0"/>
              <a:t>Additions to MAC commands, MLME, MCPS to support additional functions</a:t>
            </a:r>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dirty="0" smtClean="0"/>
              <a:t>General Approach</a:t>
            </a:r>
            <a:endParaRPr lang="en-US" dirty="0"/>
          </a:p>
        </p:txBody>
      </p:sp>
      <p:sp>
        <p:nvSpPr>
          <p:cNvPr id="3" name="Content Placeholder 2"/>
          <p:cNvSpPr>
            <a:spLocks noGrp="1"/>
          </p:cNvSpPr>
          <p:nvPr>
            <p:ph idx="1"/>
          </p:nvPr>
        </p:nvSpPr>
        <p:spPr>
          <a:xfrm>
            <a:off x="457200" y="1371600"/>
            <a:ext cx="8229600" cy="4343401"/>
          </a:xfrm>
        </p:spPr>
        <p:txBody>
          <a:bodyPr>
            <a:normAutofit fontScale="70000" lnSpcReduction="20000"/>
          </a:bodyPr>
          <a:lstStyle/>
          <a:p>
            <a:r>
              <a:rPr lang="en-US" dirty="0" smtClean="0"/>
              <a:t>Use existing, extensible MAC mechanisms</a:t>
            </a:r>
          </a:p>
          <a:p>
            <a:pPr lvl="1"/>
            <a:r>
              <a:rPr lang="en-US" dirty="0" smtClean="0"/>
              <a:t>Information elements</a:t>
            </a:r>
          </a:p>
          <a:p>
            <a:pPr lvl="2"/>
            <a:r>
              <a:rPr lang="en-US" dirty="0" smtClean="0"/>
              <a:t>TVWS Channel Access Enabling</a:t>
            </a:r>
          </a:p>
          <a:p>
            <a:pPr lvl="2"/>
            <a:r>
              <a:rPr lang="en-US" dirty="0" smtClean="0"/>
              <a:t>PHY parameter change (adopted from 15.4j, 15.4k)</a:t>
            </a:r>
          </a:p>
          <a:p>
            <a:pPr lvl="2"/>
            <a:r>
              <a:rPr lang="en-US" dirty="0" smtClean="0"/>
              <a:t>TVWS Power saving mode support</a:t>
            </a:r>
          </a:p>
          <a:p>
            <a:pPr lvl="2"/>
            <a:r>
              <a:rPr lang="en-US" dirty="0" smtClean="0"/>
              <a:t>TVWS device capabilities exchange/advertisement</a:t>
            </a:r>
          </a:p>
          <a:p>
            <a:pPr lvl="2"/>
            <a:r>
              <a:rPr lang="en-US" dirty="0" smtClean="0"/>
              <a:t>Ranging support</a:t>
            </a:r>
          </a:p>
          <a:p>
            <a:pPr lvl="2"/>
            <a:r>
              <a:rPr lang="en-US" dirty="0" smtClean="0"/>
              <a:t>TMCTP superframe specification</a:t>
            </a:r>
          </a:p>
          <a:p>
            <a:pPr lvl="1"/>
            <a:r>
              <a:rPr lang="en-US" dirty="0" smtClean="0"/>
              <a:t>Use enhanced beacon and multipurpose frames (4e)</a:t>
            </a:r>
          </a:p>
          <a:p>
            <a:pPr lvl="1"/>
            <a:r>
              <a:rPr lang="en-US" dirty="0" smtClean="0"/>
              <a:t>New command frames</a:t>
            </a:r>
          </a:p>
          <a:p>
            <a:pPr lvl="1"/>
            <a:r>
              <a:rPr lang="en-US" dirty="0" smtClean="0"/>
              <a:t>New TVWS specific access procedures</a:t>
            </a:r>
          </a:p>
          <a:p>
            <a:pPr lvl="1"/>
            <a:r>
              <a:rPr lang="en-US" dirty="0" smtClean="0"/>
              <a:t>Extend base superframe for </a:t>
            </a:r>
          </a:p>
          <a:p>
            <a:pPr lvl="2"/>
            <a:r>
              <a:rPr lang="en-US" dirty="0" smtClean="0"/>
              <a:t>More flexible peer-to-peer communication, remove restrictions on GTS usage</a:t>
            </a:r>
          </a:p>
          <a:p>
            <a:pPr lvl="2"/>
            <a:r>
              <a:rPr lang="en-US" dirty="0" smtClean="0"/>
              <a:t>Support for multi channel cluster tree topology in TVWS </a:t>
            </a:r>
          </a:p>
          <a:p>
            <a:pPr lvl="1"/>
            <a:r>
              <a:rPr lang="en-US" dirty="0" smtClean="0"/>
              <a:t>Add to existing MAC SAP</a:t>
            </a:r>
          </a:p>
          <a:p>
            <a:pPr lvl="2"/>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TVWS Channel Access</a:t>
            </a:r>
            <a:endParaRPr lang="en-US" dirty="0"/>
          </a:p>
        </p:txBody>
      </p:sp>
      <p:sp>
        <p:nvSpPr>
          <p:cNvPr id="3" name="Content Placeholder 2"/>
          <p:cNvSpPr>
            <a:spLocks noGrp="1"/>
          </p:cNvSpPr>
          <p:nvPr>
            <p:ph idx="1"/>
          </p:nvPr>
        </p:nvSpPr>
        <p:spPr>
          <a:xfrm>
            <a:off x="457200" y="5334000"/>
            <a:ext cx="8229600" cy="792163"/>
          </a:xfrm>
        </p:spPr>
        <p:txBody>
          <a:bodyPr>
            <a:normAutofit/>
          </a:bodyPr>
          <a:lstStyle/>
          <a:p>
            <a:endParaRPr lang="en-US" dirty="0" smtClean="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193" name="Object 1"/>
          <p:cNvGraphicFramePr>
            <a:graphicFrameLocks noChangeAspect="1"/>
          </p:cNvGraphicFramePr>
          <p:nvPr/>
        </p:nvGraphicFramePr>
        <p:xfrm>
          <a:off x="1981200" y="1600200"/>
          <a:ext cx="5022959" cy="3124200"/>
        </p:xfrm>
        <a:graphic>
          <a:graphicData uri="http://schemas.openxmlformats.org/presentationml/2006/ole">
            <p:oleObj spid="_x0000_s8193" name="Visio" r:id="rId3" imgW="3936775" imgH="2445426" progId="Visio.Drawing.11">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Enabling TVWS Channel Access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Supports beacon PAN and non-beacon modes</a:t>
            </a:r>
          </a:p>
          <a:p>
            <a:r>
              <a:rPr lang="en-US" dirty="0" smtClean="0"/>
              <a:t>Enables separation of PAN coordinator from channel availability data source roles and supports combing network control with data source</a:t>
            </a:r>
          </a:p>
          <a:p>
            <a:r>
              <a:rPr lang="en-US" dirty="0" smtClean="0"/>
              <a:t>Supports scenarios for multiple regulatory domains</a:t>
            </a:r>
          </a:p>
          <a:p>
            <a:r>
              <a:rPr lang="en-US" dirty="0" smtClean="0"/>
              <a:t>MLME IEs for TVWS enabling</a:t>
            </a:r>
          </a:p>
          <a:p>
            <a:pPr lvl="1"/>
            <a:r>
              <a:rPr lang="en-US" dirty="0" smtClean="0"/>
              <a:t>TVWS device identification</a:t>
            </a:r>
          </a:p>
          <a:p>
            <a:pPr lvl="1"/>
            <a:r>
              <a:rPr lang="en-US" dirty="0" smtClean="0"/>
              <a:t>TVWS device location IE</a:t>
            </a:r>
          </a:p>
          <a:p>
            <a:pPr lvl="1"/>
            <a:r>
              <a:rPr lang="en-US" dirty="0" smtClean="0"/>
              <a:t>TVWS channel information query request/response IE</a:t>
            </a:r>
          </a:p>
          <a:p>
            <a:pPr lvl="1"/>
            <a:r>
              <a:rPr lang="en-US" dirty="0" smtClean="0"/>
              <a:t>TVWS channel information source description IE</a:t>
            </a:r>
          </a:p>
          <a:p>
            <a:pPr lvl="1"/>
            <a:r>
              <a:rPr lang="en-US" dirty="0" smtClean="0"/>
              <a:t>Channel Timing Management IE</a:t>
            </a:r>
          </a:p>
          <a:p>
            <a:pPr lvl="1"/>
            <a:r>
              <a:rPr lang="en-US" dirty="0" smtClean="0"/>
              <a:t>Channel map verification</a:t>
            </a:r>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Dynamic band, channel PHY parameter change</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Use procedure, base IEs defined in 802.15.4j draft</a:t>
            </a:r>
          </a:p>
          <a:p>
            <a:pPr lvl="1"/>
            <a:r>
              <a:rPr lang="en-US" dirty="0" smtClean="0"/>
              <a:t>Coordinating with TG4j, TG4k</a:t>
            </a:r>
          </a:p>
          <a:p>
            <a:r>
              <a:rPr lang="en-US" dirty="0" smtClean="0"/>
              <a:t>Beacon PAN – coordinator initiated switch</a:t>
            </a:r>
          </a:p>
          <a:p>
            <a:pPr lvl="1"/>
            <a:r>
              <a:rPr lang="en-US" dirty="0" smtClean="0"/>
              <a:t>Add notification IE to (enhanced) beacon </a:t>
            </a:r>
          </a:p>
          <a:p>
            <a:pPr lvl="1"/>
            <a:r>
              <a:rPr lang="en-US" dirty="0" smtClean="0"/>
              <a:t>Flexible control provided to NHL</a:t>
            </a:r>
          </a:p>
          <a:p>
            <a:r>
              <a:rPr lang="en-US" dirty="0" smtClean="0"/>
              <a:t>Supports non-beacon PAN (ad-hoc)</a:t>
            </a:r>
          </a:p>
          <a:p>
            <a:pPr lvl="1"/>
            <a:r>
              <a:rPr lang="en-US" dirty="0" smtClean="0"/>
              <a:t>Use MP frame to propagate change notification</a:t>
            </a:r>
          </a:p>
          <a:p>
            <a:pPr lvl="1"/>
            <a:r>
              <a:rPr lang="en-US" dirty="0" smtClean="0"/>
              <a:t>Can be directed or broadcast</a:t>
            </a:r>
          </a:p>
          <a:p>
            <a:r>
              <a:rPr lang="en-US" dirty="0" smtClean="0"/>
              <a:t>MLME IEs Dynamic band, channel and/or PHY parameter change</a:t>
            </a:r>
          </a:p>
          <a:p>
            <a:pPr lvl="1"/>
            <a:r>
              <a:rPr lang="en-US" dirty="0" smtClean="0"/>
              <a:t>PHY Parameter Change IE </a:t>
            </a:r>
          </a:p>
          <a:p>
            <a:pPr lvl="1"/>
            <a:r>
              <a:rPr lang="en-US" dirty="0" smtClean="0"/>
              <a:t>TVWS Power Saving IE</a:t>
            </a:r>
          </a:p>
          <a:p>
            <a:pPr lvl="1"/>
            <a:r>
              <a:rPr lang="en-US" dirty="0" smtClean="0"/>
              <a:t>Description of a specific TVWS PHY operating mode</a:t>
            </a:r>
          </a:p>
          <a:p>
            <a:pPr lvl="1"/>
            <a:r>
              <a:rPr lang="en-US" dirty="0" smtClean="0"/>
              <a:t>IE used to exchange TVWS PHY specific device capabilities</a:t>
            </a:r>
          </a:p>
          <a:p>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TVWS Multichannel Cluster Tree PAN (TMCTP) </a:t>
            </a:r>
            <a:endParaRPr lang="en-US" sz="3200" dirty="0"/>
          </a:p>
        </p:txBody>
      </p:sp>
      <p:sp>
        <p:nvSpPr>
          <p:cNvPr id="3" name="Content Placeholder 2"/>
          <p:cNvSpPr>
            <a:spLocks noGrp="1"/>
          </p:cNvSpPr>
          <p:nvPr>
            <p:ph idx="1"/>
          </p:nvPr>
        </p:nvSpPr>
        <p:spPr>
          <a:xfrm>
            <a:off x="533400" y="1447800"/>
            <a:ext cx="8153400" cy="4800600"/>
          </a:xfrm>
        </p:spPr>
        <p:txBody>
          <a:bodyPr>
            <a:normAutofit fontScale="70000" lnSpcReduction="20000"/>
          </a:bodyPr>
          <a:lstStyle/>
          <a:p>
            <a:r>
              <a:rPr lang="en-GB" dirty="0" smtClean="0"/>
              <a:t>Extended cluster tree network</a:t>
            </a:r>
          </a:p>
          <a:p>
            <a:r>
              <a:rPr lang="en-GB" dirty="0" smtClean="0"/>
              <a:t>Supports clustering on multiple channels</a:t>
            </a:r>
          </a:p>
          <a:p>
            <a:r>
              <a:rPr lang="en-GB" dirty="0" smtClean="0"/>
              <a:t>Enables synchronous </a:t>
            </a:r>
            <a:r>
              <a:rPr lang="en-GB" dirty="0" err="1" smtClean="0"/>
              <a:t>mult</a:t>
            </a:r>
            <a:r>
              <a:rPr lang="en-GB" dirty="0" smtClean="0"/>
              <a:t>-hop, multi-level transfer between clusters</a:t>
            </a:r>
          </a:p>
          <a:p>
            <a:r>
              <a:rPr lang="en-GB" dirty="0" smtClean="0"/>
              <a:t>Super-PAN coordinator (SPC)</a:t>
            </a:r>
          </a:p>
          <a:p>
            <a:pPr lvl="1"/>
            <a:r>
              <a:rPr lang="en-GB" dirty="0" smtClean="0"/>
              <a:t>Has TVWS database access (internet)</a:t>
            </a:r>
          </a:p>
          <a:p>
            <a:pPr lvl="1"/>
            <a:r>
              <a:rPr lang="en-GB" dirty="0" smtClean="0"/>
              <a:t>Controls head of cluster tree</a:t>
            </a:r>
          </a:p>
          <a:p>
            <a:pPr lvl="1"/>
            <a:r>
              <a:rPr lang="en-GB" dirty="0" smtClean="0"/>
              <a:t>Provides timing to child PAN coordinators on multiple/dedicated channel for each and synchronous transfer between clusters</a:t>
            </a:r>
          </a:p>
          <a:p>
            <a:r>
              <a:rPr lang="en-GB" dirty="0" err="1" smtClean="0"/>
              <a:t>Mult</a:t>
            </a:r>
            <a:r>
              <a:rPr lang="en-GB" dirty="0" smtClean="0"/>
              <a:t>-channel support for clusters</a:t>
            </a:r>
          </a:p>
          <a:p>
            <a:pPr lvl="1"/>
            <a:r>
              <a:rPr lang="en-GB" dirty="0" smtClean="0"/>
              <a:t>Reduces interference/collision between cluster PANs</a:t>
            </a:r>
          </a:p>
          <a:p>
            <a:pPr lvl="1"/>
            <a:r>
              <a:rPr lang="en-GB" dirty="0" smtClean="0"/>
              <a:t>Extends effective network range</a:t>
            </a:r>
          </a:p>
          <a:p>
            <a:r>
              <a:rPr lang="en-GB" dirty="0" smtClean="0"/>
              <a:t>Provides for Control of latency</a:t>
            </a:r>
          </a:p>
          <a:p>
            <a:pPr lvl="1"/>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Multiple Authors</a:t>
            </a:r>
            <a:endParaRPr lang="en-US"/>
          </a:p>
        </p:txBody>
      </p:sp>
      <p:sp>
        <p:nvSpPr>
          <p:cNvPr id="5" name="Slide Number Placeholder 4"/>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42623</TotalTime>
  <Words>1128</Words>
  <Application>Microsoft Office PowerPoint</Application>
  <PresentationFormat>On-screen Show (4:3)</PresentationFormat>
  <Paragraphs>228</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Visio</vt:lpstr>
      <vt:lpstr>Slide 1</vt:lpstr>
      <vt:lpstr>Contributors</vt:lpstr>
      <vt:lpstr>Progress Report</vt:lpstr>
      <vt:lpstr>Overview of the proposal</vt:lpstr>
      <vt:lpstr>General Approach</vt:lpstr>
      <vt:lpstr>Enabling TVWS Channel Access</vt:lpstr>
      <vt:lpstr>Enabling TVWS Channel Access</vt:lpstr>
      <vt:lpstr>Dynamic band, channel PHY parameter change</vt:lpstr>
      <vt:lpstr>TVWS Multichannel Cluster Tree PAN (TMCTP) </vt:lpstr>
      <vt:lpstr>TVWS Multichannel Cluster Tree PAN (TMCTP) </vt:lpstr>
      <vt:lpstr>TVWS Power Saving</vt:lpstr>
      <vt:lpstr>Direct Device to device </vt:lpstr>
      <vt:lpstr>Support for ranging</vt:lpstr>
      <vt:lpstr>New command frames</vt:lpstr>
      <vt:lpstr>MLME</vt:lpstr>
      <vt:lpstr>MCPS</vt:lpstr>
      <vt:lpstr>Informative Annex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4TV Merged MAC proposal</dc:title>
  <dc:creator>Many</dc:creator>
  <cp:lastModifiedBy>Ben</cp:lastModifiedBy>
  <cp:revision>249</cp:revision>
  <dcterms:created xsi:type="dcterms:W3CDTF">2011-01-14T17:45:45Z</dcterms:created>
  <dcterms:modified xsi:type="dcterms:W3CDTF">2012-09-18T21:18:57Z</dcterms:modified>
</cp:coreProperties>
</file>