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334" r:id="rId3"/>
    <p:sldId id="390" r:id="rId4"/>
    <p:sldId id="391" r:id="rId5"/>
    <p:sldId id="393" r:id="rId6"/>
    <p:sldId id="400" r:id="rId7"/>
    <p:sldId id="399" r:id="rId8"/>
    <p:sldId id="392" r:id="rId9"/>
    <p:sldId id="401" r:id="rId10"/>
    <p:sldId id="406" r:id="rId11"/>
    <p:sldId id="394" r:id="rId12"/>
    <p:sldId id="395" r:id="rId13"/>
    <p:sldId id="408" r:id="rId14"/>
    <p:sldId id="402" r:id="rId15"/>
    <p:sldId id="407" r:id="rId16"/>
    <p:sldId id="404" r:id="rId17"/>
    <p:sldId id="403" r:id="rId18"/>
    <p:sldId id="405" r:id="rId19"/>
    <p:sldId id="409" r:id="rId20"/>
    <p:sldId id="411" r:id="rId21"/>
    <p:sldId id="410" r:id="rId22"/>
    <p:sldId id="412" r:id="rId23"/>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000099"/>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0709" autoAdjust="0"/>
    <p:restoredTop sz="91709" autoAdjust="0"/>
  </p:normalViewPr>
  <p:slideViewPr>
    <p:cSldViewPr>
      <p:cViewPr>
        <p:scale>
          <a:sx n="90" d="100"/>
          <a:sy n="90" d="100"/>
        </p:scale>
        <p:origin x="-336" y="498"/>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ea typeface="굴림" pitchFamily="50" charset="-127"/>
              </a:defRPr>
            </a:lvl1pPr>
          </a:lstStyle>
          <a:p>
            <a:pPr>
              <a:defRPr/>
            </a:pPr>
            <a:r>
              <a:rPr lang="en-US" altLang="ko-KR"/>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ea typeface="굴림" pitchFamily="50" charset="-127"/>
              </a:defRPr>
            </a:lvl1pPr>
          </a:lstStyle>
          <a:p>
            <a:pPr>
              <a:defRPr/>
            </a:pPr>
            <a:r>
              <a:rPr lang="en-US" altLang="ko-KR"/>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ea typeface="굴림" pitchFamily="50" charset="-127"/>
              </a:defRPr>
            </a:lvl1pPr>
          </a:lstStyle>
          <a:p>
            <a:pPr>
              <a:defRPr/>
            </a:pPr>
            <a:r>
              <a:rPr lang="en-US" altLang="ko-KR"/>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ea typeface="굴림" pitchFamily="50" charset="-127"/>
              </a:defRPr>
            </a:lvl1pPr>
          </a:lstStyle>
          <a:p>
            <a:pPr>
              <a:defRPr/>
            </a:pPr>
            <a:r>
              <a:rPr lang="en-US" altLang="ko-KR"/>
              <a:t>Page </a:t>
            </a:r>
            <a:fld id="{B4F8AD43-E402-41B7-B115-8DD5F30161B6}" type="slidenum">
              <a:rPr lang="en-US" altLang="ko-KR"/>
              <a:pPr>
                <a:defRPr/>
              </a:pPr>
              <a:t>‹#›</a:t>
            </a:fld>
            <a:endParaRPr lang="en-US" altLang="ko-KR"/>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defRPr/>
            </a:pPr>
            <a:r>
              <a:rPr lang="en-US" altLang="ko-KR" dirty="0">
                <a:ea typeface="굴림" pitchFamily="50" charset="-127"/>
              </a:rPr>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ea typeface="굴림" pitchFamily="50" charset="-127"/>
              </a:defRPr>
            </a:lvl1pPr>
          </a:lstStyle>
          <a:p>
            <a:pPr>
              <a:defRPr/>
            </a:pPr>
            <a:r>
              <a:rPr lang="en-US" altLang="ko-KR"/>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ea typeface="굴림" pitchFamily="50" charset="-127"/>
              </a:defRPr>
            </a:lvl1pPr>
          </a:lstStyle>
          <a:p>
            <a:pPr>
              <a:defRPr/>
            </a:pPr>
            <a:r>
              <a:rPr lang="en-US" altLang="ko-KR"/>
              <a:t>&lt;month year&gt;</a:t>
            </a:r>
          </a:p>
        </p:txBody>
      </p:sp>
      <p:sp>
        <p:nvSpPr>
          <p:cNvPr id="1229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ea typeface="굴림" pitchFamily="50" charset="-127"/>
              </a:defRPr>
            </a:lvl5pPr>
          </a:lstStyle>
          <a:p>
            <a:pPr lvl="4">
              <a:defRPr/>
            </a:pPr>
            <a:r>
              <a:rPr lang="en-US" altLang="ko-KR"/>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ea typeface="굴림" pitchFamily="50" charset="-127"/>
              </a:defRPr>
            </a:lvl1pPr>
          </a:lstStyle>
          <a:p>
            <a:pPr>
              <a:defRPr/>
            </a:pPr>
            <a:r>
              <a:rPr lang="en-US" altLang="ko-KR"/>
              <a:t>Page </a:t>
            </a:r>
            <a:fld id="{D9D5E8B8-2455-4602-8B1C-152953E2E95B}" type="slidenum">
              <a:rPr lang="en-US" altLang="ko-KR"/>
              <a:pPr>
                <a:defRPr/>
              </a:pPr>
              <a:t>‹#›</a:t>
            </a:fld>
            <a:endParaRPr lang="en-US" altLang="ko-KR"/>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ko-KR" smtClean="0">
                <a:ea typeface="굴림" charset="-127"/>
              </a:rPr>
              <a:t>doc.: IEEE 802.15-&lt;doc#&gt;</a:t>
            </a:r>
          </a:p>
        </p:txBody>
      </p:sp>
      <p:sp>
        <p:nvSpPr>
          <p:cNvPr id="13315" name="Rectangle 3"/>
          <p:cNvSpPr>
            <a:spLocks noGrp="1" noChangeArrowheads="1"/>
          </p:cNvSpPr>
          <p:nvPr>
            <p:ph type="dt" sz="quarter" idx="1"/>
          </p:nvPr>
        </p:nvSpPr>
        <p:spPr>
          <a:noFill/>
        </p:spPr>
        <p:txBody>
          <a:bodyPr/>
          <a:lstStyle/>
          <a:p>
            <a:r>
              <a:rPr lang="en-US" altLang="ko-KR" smtClean="0">
                <a:ea typeface="굴림" charset="-127"/>
              </a:rPr>
              <a:t>&lt;month year&gt;</a:t>
            </a:r>
          </a:p>
        </p:txBody>
      </p:sp>
      <p:sp>
        <p:nvSpPr>
          <p:cNvPr id="13316" name="Rectangle 6"/>
          <p:cNvSpPr>
            <a:spLocks noGrp="1" noChangeArrowheads="1"/>
          </p:cNvSpPr>
          <p:nvPr>
            <p:ph type="ftr" sz="quarter" idx="4"/>
          </p:nvPr>
        </p:nvSpPr>
        <p:spPr>
          <a:noFill/>
        </p:spPr>
        <p:txBody>
          <a:bodyPr/>
          <a:lstStyle/>
          <a:p>
            <a:pPr lvl="4"/>
            <a:r>
              <a:rPr lang="en-US" altLang="ko-KR" smtClean="0">
                <a:ea typeface="굴림" charset="-127"/>
              </a:rPr>
              <a:t>&lt;author&gt;, &lt;company&gt;</a:t>
            </a:r>
          </a:p>
        </p:txBody>
      </p:sp>
      <p:sp>
        <p:nvSpPr>
          <p:cNvPr id="13317" name="Rectangle 7"/>
          <p:cNvSpPr>
            <a:spLocks noGrp="1" noChangeArrowheads="1"/>
          </p:cNvSpPr>
          <p:nvPr>
            <p:ph type="sldNum" sz="quarter" idx="5"/>
          </p:nvPr>
        </p:nvSpPr>
        <p:spPr>
          <a:noFill/>
        </p:spPr>
        <p:txBody>
          <a:bodyPr/>
          <a:lstStyle/>
          <a:p>
            <a:r>
              <a:rPr lang="en-US" altLang="ko-KR" smtClean="0">
                <a:ea typeface="굴림" charset="-127"/>
              </a:rPr>
              <a:t>Page </a:t>
            </a:r>
            <a:fld id="{11F965A4-AC5D-436E-8BA6-21F1A808BD1D}" type="slidenum">
              <a:rPr lang="en-US" altLang="ko-KR" smtClean="0">
                <a:ea typeface="굴림" charset="-127"/>
              </a:rPr>
              <a:pPr/>
              <a:t>1</a:t>
            </a:fld>
            <a:endParaRPr lang="en-US" altLang="ko-KR" smtClean="0">
              <a:ea typeface="굴림" charset="-127"/>
            </a:endParaRPr>
          </a:p>
        </p:txBody>
      </p:sp>
      <p:sp>
        <p:nvSpPr>
          <p:cNvPr id="13318" name="Rectangle 2"/>
          <p:cNvSpPr>
            <a:spLocks noGrp="1" noRot="1" noChangeAspect="1" noChangeArrowheads="1" noTextEdit="1"/>
          </p:cNvSpPr>
          <p:nvPr>
            <p:ph type="sldImg"/>
          </p:nvPr>
        </p:nvSpPr>
        <p:spPr>
          <a:xfrm>
            <a:off x="1000125" y="773113"/>
            <a:ext cx="5099050" cy="3825875"/>
          </a:xfrm>
          <a:ln/>
        </p:spPr>
      </p:sp>
      <p:sp>
        <p:nvSpPr>
          <p:cNvPr id="13319" name="Rectangle 3"/>
          <p:cNvSpPr>
            <a:spLocks noGrp="1" noChangeArrowheads="1"/>
          </p:cNvSpPr>
          <p:nvPr>
            <p:ph type="body" idx="1"/>
          </p:nvPr>
        </p:nvSpPr>
        <p:spPr>
          <a:noFill/>
          <a:ln/>
        </p:spPr>
        <p:txBody>
          <a:bodyPr/>
          <a:lstStyle/>
          <a:p>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000125" y="773113"/>
            <a:ext cx="5099050" cy="3825875"/>
          </a:xfrm>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a:xfrm>
            <a:off x="3003550" y="9908982"/>
            <a:ext cx="820776" cy="184666"/>
          </a:xfrm>
        </p:spPr>
        <p:txBody>
          <a:bodyPr/>
          <a:lstStyle/>
          <a:p>
            <a:pPr>
              <a:defRPr/>
            </a:pPr>
            <a:fld id="{FB124BCA-9760-4C50-B650-F8DE20CEA785}" type="slidenum">
              <a:rPr lang="ko-KR" altLang="en-US" smtClean="0">
                <a:solidFill>
                  <a:prstClr val="black"/>
                </a:solidFill>
              </a:rPr>
              <a:pPr>
                <a:defRPr/>
              </a:pPr>
              <a:t>2</a:t>
            </a:fld>
            <a:endParaRPr lang="ko-KR"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B8505083-D182-4BF7-B1A7-D3F76AEDD19D}"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0BC50D84-1EAC-4A17-AF61-D7DD116B5736}"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5E3CA38D-8142-45EE-B811-9B3558A2F401}"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smtClean="0"/>
            </a:lvl1p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a:xfrm>
            <a:off x="5214938" y="6475413"/>
            <a:ext cx="3395662" cy="184666"/>
          </a:xfrm>
        </p:spPr>
        <p:txBody>
          <a:bodyPr/>
          <a:lstStyle>
            <a:lvl1pPr>
              <a:defRPr/>
            </a:lvl1p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lvl1pPr>
              <a:defRPr/>
            </a:lvl1pPr>
          </a:lstStyle>
          <a:p>
            <a:pPr>
              <a:defRPr/>
            </a:pPr>
            <a:r>
              <a:rPr lang="en-US" altLang="ko-KR"/>
              <a:t>Slide </a:t>
            </a:r>
            <a:fld id="{C164B3C6-2D55-496E-8471-DD3723B83220}"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2620D5C4-2595-4CF8-89AE-D17BD365DF62}"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4BA83FC4-CD48-4352-B4FA-3C1682037BB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ko-KR"/>
              <a:t>Slide </a:t>
            </a:r>
            <a:fld id="{4DF77B46-506C-47ED-AD0C-182D0234B9C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ko-KR"/>
              <a:t>Slide </a:t>
            </a:r>
            <a:fld id="{F1506DB4-C36A-4456-BE78-7F29087315D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smtClean="0"/>
            </a:lvl1pPr>
          </a:lstStyle>
          <a:p>
            <a:pPr>
              <a:defRPr/>
            </a:pPr>
            <a:r>
              <a:rPr lang="en-US" altLang="ko-KR" smtClean="0"/>
              <a:t>&lt;September 2012&gt;</a:t>
            </a:r>
            <a:endParaRPr lang="en-US" altLang="ko-KR"/>
          </a:p>
        </p:txBody>
      </p:sp>
      <p:sp>
        <p:nvSpPr>
          <p:cNvPr id="3" name="바닥글 개체 틀 2"/>
          <p:cNvSpPr>
            <a:spLocks noGrp="1"/>
          </p:cNvSpPr>
          <p:nvPr>
            <p:ph type="ftr" sz="quarter" idx="11"/>
          </p:nvPr>
        </p:nvSpPr>
        <p:spPr>
          <a:xfrm>
            <a:off x="5143500" y="6475413"/>
            <a:ext cx="3467100" cy="184150"/>
          </a:xfrm>
        </p:spPr>
        <p:txBody>
          <a:bodyPr/>
          <a:lstStyle>
            <a:lvl1pPr>
              <a:defRPr smtClean="0"/>
            </a:lvl1pPr>
          </a:lstStyle>
          <a:p>
            <a:pPr>
              <a:defRPr/>
            </a:pPr>
            <a:r>
              <a:rPr lang="en-US" altLang="ko-KR" smtClean="0"/>
              <a:t>&lt;Seung-Hoon Park et.al.&gt;, &lt;Samsung Electronics&gt;</a:t>
            </a:r>
            <a:endParaRPr lang="en-US" altLang="ko-KR"/>
          </a:p>
        </p:txBody>
      </p:sp>
      <p:sp>
        <p:nvSpPr>
          <p:cNvPr id="4" name="슬라이드 번호 개체 틀 3"/>
          <p:cNvSpPr>
            <a:spLocks noGrp="1"/>
          </p:cNvSpPr>
          <p:nvPr>
            <p:ph type="sldNum" sz="quarter" idx="12"/>
          </p:nvPr>
        </p:nvSpPr>
        <p:spPr/>
        <p:txBody>
          <a:bodyPr/>
          <a:lstStyle>
            <a:lvl1pPr>
              <a:defRPr/>
            </a:lvl1pPr>
          </a:lstStyle>
          <a:p>
            <a:pPr>
              <a:defRPr/>
            </a:pPr>
            <a:r>
              <a:rPr lang="en-US" altLang="ko-KR"/>
              <a:t>Slide </a:t>
            </a:r>
            <a:fld id="{4E722527-479E-4D1A-B5FB-1AD46EC2B973}"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BDF97633-195F-4C6F-AB4D-C85C17EB09CB}"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F2B6AA55-FD2B-4512-93D5-674D39FDB0D3}"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ea typeface="굴림" pitchFamily="50" charset="-127"/>
              </a:defRPr>
            </a:lvl1pPr>
          </a:lstStyle>
          <a:p>
            <a:pPr>
              <a:defRPr/>
            </a:pPr>
            <a:r>
              <a:rPr lang="en-US" altLang="ko-KR" smtClean="0"/>
              <a:t>&lt;September 2012&gt;</a:t>
            </a:r>
            <a:endParaRPr lang="en-US" altLang="ko-KR" dirty="0"/>
          </a:p>
        </p:txBody>
      </p:sp>
      <p:sp>
        <p:nvSpPr>
          <p:cNvPr id="1029" name="Rectangle 5"/>
          <p:cNvSpPr>
            <a:spLocks noGrp="1" noChangeArrowheads="1"/>
          </p:cNvSpPr>
          <p:nvPr>
            <p:ph type="ftr" sz="quarter" idx="3"/>
          </p:nvPr>
        </p:nvSpPr>
        <p:spPr bwMode="auto">
          <a:xfrm>
            <a:off x="5286375" y="6475413"/>
            <a:ext cx="33242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굴림" pitchFamily="50" charset="-127"/>
              </a:defRPr>
            </a:lvl1pPr>
          </a:lstStyle>
          <a:p>
            <a:pPr>
              <a:defRPr/>
            </a:pPr>
            <a:r>
              <a:rPr lang="en-US" altLang="ko-KR" smtClean="0"/>
              <a:t>&lt;Seung-Hoon Park et.al.&gt;, &lt;Samsung Electronics&gt;</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굴림" pitchFamily="50" charset="-127"/>
              </a:defRPr>
            </a:lvl1pPr>
          </a:lstStyle>
          <a:p>
            <a:pPr>
              <a:defRPr/>
            </a:pPr>
            <a:r>
              <a:rPr lang="en-US" altLang="ko-KR"/>
              <a:t>Slide </a:t>
            </a:r>
            <a:fld id="{36554915-7DE9-4A2E-89A7-6EC8123C55CC}" type="slidenum">
              <a:rPr lang="en-US" altLang="ko-KR"/>
              <a:pPr>
                <a:defRPr/>
              </a:pPr>
              <a:t>‹#›</a:t>
            </a:fld>
            <a:endParaRPr lang="en-US" altLang="ko-KR"/>
          </a:p>
        </p:txBody>
      </p:sp>
      <p:sp>
        <p:nvSpPr>
          <p:cNvPr id="1031" name="Rectangle 7"/>
          <p:cNvSpPr>
            <a:spLocks noChangeArrowheads="1"/>
          </p:cNvSpPr>
          <p:nvPr/>
        </p:nvSpPr>
        <p:spPr bwMode="auto">
          <a:xfrm>
            <a:off x="3929063" y="394156"/>
            <a:ext cx="4757737" cy="215444"/>
          </a:xfrm>
          <a:prstGeom prst="rect">
            <a:avLst/>
          </a:prstGeom>
          <a:noFill/>
          <a:ln w="9525">
            <a:noFill/>
            <a:miter lim="800000"/>
            <a:headEnd/>
            <a:tailEnd/>
          </a:ln>
          <a:effectLst/>
        </p:spPr>
        <p:txBody>
          <a:bodyPr lIns="0" tIns="0" rIns="0" bIns="0" anchor="b">
            <a:spAutoFit/>
          </a:bodyPr>
          <a:lstStyle/>
          <a:p>
            <a:pPr lvl="4">
              <a:defRPr/>
            </a:pPr>
            <a:r>
              <a:rPr lang="en-US" altLang="ko-KR" sz="1400" b="1" dirty="0">
                <a:ea typeface="굴림" pitchFamily="50" charset="-127"/>
              </a:rPr>
              <a:t>doc.: IEEE 802. </a:t>
            </a:r>
            <a:r>
              <a:rPr lang="en-US" altLang="ko-KR" sz="1400" b="1" dirty="0" smtClean="0">
                <a:ea typeface="굴림" pitchFamily="50" charset="-127"/>
              </a:rPr>
              <a:t>15-12-0509-00-0008</a:t>
            </a:r>
            <a:endParaRPr lang="en-US" altLang="ko-KR" sz="1400" b="1" dirty="0">
              <a:ea typeface="굴림"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32" r:id="rId1"/>
    <p:sldLayoutId id="2147483741" r:id="rId2"/>
    <p:sldLayoutId id="2147483733" r:id="rId3"/>
    <p:sldLayoutId id="2147483734" r:id="rId4"/>
    <p:sldLayoutId id="2147483735" r:id="rId5"/>
    <p:sldLayoutId id="2147483736" r:id="rId6"/>
    <p:sldLayoutId id="2147483742" r:id="rId7"/>
    <p:sldLayoutId id="2147483737" r:id="rId8"/>
    <p:sldLayoutId id="2147483738" r:id="rId9"/>
    <p:sldLayoutId id="2147483739" r:id="rId10"/>
    <p:sldLayoutId id="2147483740" r:id="rId11"/>
  </p:sldLayoutIdLst>
  <p:hf hdr="0"/>
  <p:txStyles>
    <p:titleStyle>
      <a:lvl1pPr algn="ctr" rtl="0" eaLnBrk="0" fontAlgn="base" hangingPunct="0">
        <a:spcBef>
          <a:spcPct val="0"/>
        </a:spcBef>
        <a:spcAft>
          <a:spcPct val="0"/>
        </a:spcAft>
        <a:defRPr sz="3600" b="1">
          <a:solidFill>
            <a:schemeClr val="tx2"/>
          </a:solidFill>
          <a:latin typeface="Bookman Old Style" pitchFamily="18" charset="0"/>
          <a:ea typeface="+mj-ea"/>
          <a:cs typeface="Lao UI"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2060"/>
        </a:buClr>
        <a:buSzPct val="120000"/>
        <a:buFont typeface="Wingdings" pitchFamily="2" charset="2"/>
        <a:buChar char="§"/>
        <a:defRPr sz="3200">
          <a:solidFill>
            <a:schemeClr val="tx1"/>
          </a:solidFill>
          <a:latin typeface="Lucida Bright" pitchFamily="18" charset="0"/>
          <a:ea typeface="+mn-ea"/>
          <a:cs typeface="Narkisim" pitchFamily="34" charset="-79"/>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085850" indent="-228600" algn="l" rtl="0" eaLnBrk="0" fontAlgn="base" hangingPunct="0">
        <a:spcBef>
          <a:spcPct val="20000"/>
        </a:spcBef>
        <a:spcAft>
          <a:spcPct val="0"/>
        </a:spcAft>
        <a:buClr>
          <a:srgbClr val="C00000"/>
        </a:buClr>
        <a:buChar char="•"/>
        <a:defRPr sz="2400">
          <a:solidFill>
            <a:schemeClr val="tx1"/>
          </a:solidFill>
          <a:latin typeface="Times New Roman" pitchFamily="18" charset="0"/>
          <a:cs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날짜 개체 틀 1"/>
          <p:cNvSpPr>
            <a:spLocks noGrp="1"/>
          </p:cNvSpPr>
          <p:nvPr>
            <p:ph type="dt" sz="quarter" idx="10"/>
          </p:nvPr>
        </p:nvSpPr>
        <p:spPr>
          <a:noFill/>
        </p:spPr>
        <p:txBody>
          <a:bodyPr/>
          <a:lstStyle/>
          <a:p>
            <a:r>
              <a:rPr lang="en-US" altLang="ko-KR" smtClean="0">
                <a:ea typeface="굴림" charset="-127"/>
              </a:rPr>
              <a:t>&lt;September 2012&gt;</a:t>
            </a:r>
            <a:endParaRPr lang="en-US" altLang="ko-KR" dirty="0">
              <a:ea typeface="굴림" charset="-127"/>
            </a:endParaRPr>
          </a:p>
        </p:txBody>
      </p:sp>
      <p:sp>
        <p:nvSpPr>
          <p:cNvPr id="4099" name="바닥글 개체 틀 2"/>
          <p:cNvSpPr>
            <a:spLocks noGrp="1"/>
          </p:cNvSpPr>
          <p:nvPr>
            <p:ph type="ftr" sz="quarter" idx="11"/>
          </p:nvPr>
        </p:nvSpPr>
        <p:spPr>
          <a:noFill/>
        </p:spPr>
        <p:txBody>
          <a:bodyPr/>
          <a:lstStyle/>
          <a:p>
            <a:r>
              <a:rPr lang="en-US" altLang="ko-KR" smtClean="0">
                <a:ea typeface="굴림" charset="-127"/>
              </a:rPr>
              <a:t>&lt;Seung-Hoon Park et.al.&gt;, &lt;Samsung Electronics&gt;</a:t>
            </a:r>
            <a:endParaRPr lang="en-US" altLang="ko-KR" dirty="0">
              <a:ea typeface="굴림" charset="-127"/>
            </a:endParaRPr>
          </a:p>
        </p:txBody>
      </p:sp>
      <p:sp>
        <p:nvSpPr>
          <p:cNvPr id="4100" name="슬라이드 번호 개체 틀 3"/>
          <p:cNvSpPr>
            <a:spLocks noGrp="1"/>
          </p:cNvSpPr>
          <p:nvPr>
            <p:ph type="sldNum" sz="quarter" idx="12"/>
          </p:nvPr>
        </p:nvSpPr>
        <p:spPr>
          <a:noFill/>
        </p:spPr>
        <p:txBody>
          <a:bodyPr/>
          <a:lstStyle/>
          <a:p>
            <a:r>
              <a:rPr lang="en-US" altLang="ko-KR" smtClean="0">
                <a:ea typeface="굴림" charset="-127"/>
              </a:rPr>
              <a:t>Slide </a:t>
            </a:r>
            <a:fld id="{825B8318-F5FE-4708-835F-FCE426F82977}" type="slidenum">
              <a:rPr lang="en-US" altLang="ko-KR" smtClean="0">
                <a:ea typeface="굴림" charset="-127"/>
              </a:rPr>
              <a:pPr/>
              <a:t>1</a:t>
            </a:fld>
            <a:endParaRPr lang="en-US" altLang="ko-KR" smtClean="0">
              <a:ea typeface="굴림" charset="-127"/>
            </a:endParaRPr>
          </a:p>
        </p:txBody>
      </p:sp>
      <p:sp>
        <p:nvSpPr>
          <p:cNvPr id="27651" name="Rectangle 3"/>
          <p:cNvSpPr>
            <a:spLocks noChangeArrowheads="1"/>
          </p:cNvSpPr>
          <p:nvPr/>
        </p:nvSpPr>
        <p:spPr bwMode="auto">
          <a:xfrm>
            <a:off x="152400" y="609600"/>
            <a:ext cx="8991600" cy="4734629"/>
          </a:xfrm>
          <a:prstGeom prst="rect">
            <a:avLst/>
          </a:prstGeom>
          <a:noFill/>
          <a:ln w="12700">
            <a:noFill/>
            <a:miter lim="800000"/>
            <a:headEnd type="none" w="sm" len="sm"/>
            <a:tailEnd type="none" w="sm" len="sm"/>
          </a:ln>
          <a:effectLst/>
        </p:spPr>
        <p:txBody>
          <a:bodyPr>
            <a:spAutoFit/>
          </a:bodyPr>
          <a:lstStyle/>
          <a:p>
            <a:pPr algn="ctr">
              <a:defRPr/>
            </a:pPr>
            <a:r>
              <a:rPr lang="en-US" altLang="ko-KR" sz="1800" b="1" u="sng" dirty="0">
                <a:solidFill>
                  <a:schemeClr val="tx2"/>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2"/>
              </a:solidFill>
              <a:ea typeface="굴림" pitchFamily="50" charset="-127"/>
            </a:endParaRPr>
          </a:p>
          <a:p>
            <a:pPr>
              <a:defRPr/>
            </a:pP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Submission Title: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Merged Comments to DCN385-02 TGD Draft</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Date Submitted:  </a:t>
            </a:r>
            <a:r>
              <a:rPr lang="en-US" altLang="ko-KR" sz="1600" b="1" dirty="0" smtClean="0">
                <a:solidFill>
                  <a:schemeClr val="tx2"/>
                </a:solidFill>
                <a:ea typeface="굴림" pitchFamily="50" charset="-127"/>
              </a:rPr>
              <a:t>[</a:t>
            </a:r>
            <a:r>
              <a:rPr lang="en-US" altLang="ko-KR" sz="1600" dirty="0" smtClean="0">
                <a:solidFill>
                  <a:srgbClr val="FF0000"/>
                </a:solidFill>
                <a:ea typeface="굴림" pitchFamily="50" charset="-127"/>
              </a:rPr>
              <a:t>18 September 2012</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Source: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err="1" smtClean="0">
                <a:solidFill>
                  <a:srgbClr val="FF0000"/>
                </a:solidFill>
                <a:ea typeface="굴림" pitchFamily="50" charset="-127"/>
              </a:rPr>
              <a:t>Seung-Hoon</a:t>
            </a:r>
            <a:r>
              <a:rPr lang="en-US" altLang="ko-KR" sz="1600" dirty="0" smtClean="0">
                <a:solidFill>
                  <a:srgbClr val="FF0000"/>
                </a:solidFill>
                <a:ea typeface="굴림" pitchFamily="50" charset="-127"/>
              </a:rPr>
              <a:t> Park</a:t>
            </a:r>
            <a:r>
              <a:rPr lang="en-US" altLang="ko-KR" sz="1600" dirty="0" smtClean="0">
                <a:solidFill>
                  <a:schemeClr val="tx2"/>
                </a:solidFill>
                <a:ea typeface="굴림" pitchFamily="50" charset="-127"/>
              </a:rPr>
              <a:t>] </a:t>
            </a:r>
            <a:r>
              <a:rPr lang="en-US" altLang="ko-KR" sz="1600" dirty="0">
                <a:solidFill>
                  <a:schemeClr val="tx2"/>
                </a:solidFill>
                <a:ea typeface="굴림" pitchFamily="50" charset="-127"/>
              </a:rPr>
              <a:t>Company [</a:t>
            </a:r>
            <a:r>
              <a:rPr lang="en-US" altLang="ko-KR" sz="1600" dirty="0">
                <a:solidFill>
                  <a:srgbClr val="FF0000"/>
                </a:solidFill>
                <a:ea typeface="굴림" pitchFamily="50" charset="-127"/>
              </a:rPr>
              <a:t>Samsung Electronics</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dirty="0">
                <a:solidFill>
                  <a:schemeClr val="tx2"/>
                </a:solidFill>
                <a:ea typeface="굴림" pitchFamily="50" charset="-127"/>
              </a:rPr>
              <a:t>Address [</a:t>
            </a:r>
            <a:r>
              <a:rPr lang="en-US" altLang="ko-KR" sz="1600" dirty="0">
                <a:solidFill>
                  <a:srgbClr val="FF0000"/>
                </a:solidFill>
                <a:ea typeface="굴림" pitchFamily="50" charset="-127"/>
              </a:rPr>
              <a:t>416, Maetan-3Dong, </a:t>
            </a:r>
            <a:r>
              <a:rPr lang="en-US" altLang="ko-KR" sz="1600" dirty="0" err="1">
                <a:solidFill>
                  <a:srgbClr val="FF0000"/>
                </a:solidFill>
                <a:ea typeface="굴림" pitchFamily="50" charset="-127"/>
              </a:rPr>
              <a:t>Yeongtong-Gu</a:t>
            </a:r>
            <a:r>
              <a:rPr lang="en-US" altLang="ko-KR" sz="1600" dirty="0">
                <a:solidFill>
                  <a:srgbClr val="FF0000"/>
                </a:solidFill>
                <a:ea typeface="굴림" pitchFamily="50" charset="-127"/>
              </a:rPr>
              <a:t>, Suwon-Si, </a:t>
            </a:r>
            <a:r>
              <a:rPr lang="en-US" altLang="ko-KR" sz="1600" dirty="0" err="1">
                <a:solidFill>
                  <a:srgbClr val="FF0000"/>
                </a:solidFill>
                <a:ea typeface="굴림" pitchFamily="50" charset="-127"/>
              </a:rPr>
              <a:t>Gyeonggi</a:t>
            </a:r>
            <a:r>
              <a:rPr lang="en-US" altLang="ko-KR" sz="1600" dirty="0">
                <a:solidFill>
                  <a:srgbClr val="FF0000"/>
                </a:solidFill>
                <a:ea typeface="굴림" pitchFamily="50" charset="-127"/>
              </a:rPr>
              <a:t>-Do, 443-742, Korea</a:t>
            </a:r>
            <a:r>
              <a:rPr lang="en-US" altLang="ko-KR" sz="1600" dirty="0">
                <a:solidFill>
                  <a:schemeClr val="tx2"/>
                </a:solidFill>
                <a:ea typeface="굴림" pitchFamily="50" charset="-127"/>
              </a:rPr>
              <a:t>]</a:t>
            </a:r>
          </a:p>
          <a:p>
            <a:pPr>
              <a:defRPr/>
            </a:pPr>
            <a:r>
              <a:rPr lang="en-US" altLang="ko-KR" sz="1600" dirty="0">
                <a:solidFill>
                  <a:schemeClr val="tx2"/>
                </a:solidFill>
                <a:ea typeface="굴림" pitchFamily="50" charset="-127"/>
              </a:rPr>
              <a:t>Voice:[</a:t>
            </a:r>
            <a:r>
              <a:rPr lang="en-US" altLang="ko-KR" sz="1600" dirty="0">
                <a:solidFill>
                  <a:srgbClr val="FF0000"/>
                </a:solidFill>
                <a:ea typeface="굴림" pitchFamily="50" charset="-127"/>
              </a:rPr>
              <a:t>+</a:t>
            </a:r>
            <a:r>
              <a:rPr lang="en-US" altLang="ko-KR" sz="1600" dirty="0" smtClean="0">
                <a:solidFill>
                  <a:srgbClr val="FF0000"/>
                </a:solidFill>
                <a:ea typeface="굴림" pitchFamily="50" charset="-127"/>
              </a:rPr>
              <a:t>82-10-9349-9845</a:t>
            </a:r>
            <a:r>
              <a:rPr lang="en-US" altLang="ko-KR" sz="1600" dirty="0" smtClean="0">
                <a:solidFill>
                  <a:schemeClr val="tx2"/>
                </a:solidFill>
                <a:ea typeface="굴림" pitchFamily="50" charset="-127"/>
              </a:rPr>
              <a:t>], </a:t>
            </a:r>
            <a:r>
              <a:rPr lang="en-US" altLang="ko-KR" sz="1600" dirty="0">
                <a:solidFill>
                  <a:schemeClr val="tx2"/>
                </a:solidFill>
                <a:ea typeface="굴림" pitchFamily="50" charset="-127"/>
              </a:rPr>
              <a:t>FAX: [</a:t>
            </a:r>
            <a:r>
              <a:rPr lang="en-US" altLang="ko-KR" sz="1600" dirty="0">
                <a:solidFill>
                  <a:srgbClr val="FF0000"/>
                </a:solidFill>
                <a:ea typeface="굴림" pitchFamily="50" charset="-127"/>
              </a:rPr>
              <a:t>+</a:t>
            </a:r>
            <a:r>
              <a:rPr lang="en-US" altLang="ko-KR" sz="1600" dirty="0" smtClean="0">
                <a:solidFill>
                  <a:srgbClr val="FF0000"/>
                </a:solidFill>
                <a:ea typeface="굴림" pitchFamily="50" charset="-127"/>
              </a:rPr>
              <a:t>82-31-279-0813</a:t>
            </a:r>
            <a:r>
              <a:rPr lang="en-US" altLang="ko-KR" sz="1600" dirty="0" smtClean="0">
                <a:solidFill>
                  <a:schemeClr val="tx2"/>
                </a:solidFill>
                <a:ea typeface="굴림" pitchFamily="50" charset="-127"/>
              </a:rPr>
              <a:t>], </a:t>
            </a:r>
            <a:r>
              <a:rPr lang="en-US" altLang="ko-KR" sz="1600" dirty="0">
                <a:solidFill>
                  <a:schemeClr val="tx2"/>
                </a:solidFill>
                <a:ea typeface="굴림" pitchFamily="50" charset="-127"/>
              </a:rPr>
              <a:t>E-Mail</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shannon.park@samsung.com</a:t>
            </a:r>
            <a:r>
              <a:rPr lang="en-US" altLang="ko-KR" sz="1600" dirty="0">
                <a:solidFill>
                  <a:schemeClr val="tx2"/>
                </a:solidFill>
                <a:ea typeface="굴림" pitchFamily="50" charset="-127"/>
              </a:rPr>
              <a:t>] 	</a:t>
            </a:r>
          </a:p>
          <a:p>
            <a:pPr>
              <a:spcBef>
                <a:spcPts val="600"/>
              </a:spcBef>
              <a:spcAft>
                <a:spcPts val="600"/>
              </a:spcAft>
              <a:defRPr/>
            </a:pPr>
            <a:r>
              <a:rPr lang="en-US" altLang="ko-KR" sz="1600" b="1" dirty="0">
                <a:solidFill>
                  <a:schemeClr val="tx2"/>
                </a:solidFill>
                <a:ea typeface="굴림" pitchFamily="50" charset="-127"/>
              </a:rPr>
              <a:t>Re:</a:t>
            </a:r>
            <a:r>
              <a:rPr lang="en-US" altLang="ko-KR" sz="1600" dirty="0">
                <a:solidFill>
                  <a:schemeClr val="tx2"/>
                </a:solidFill>
                <a:ea typeface="굴림" pitchFamily="50" charset="-127"/>
              </a:rPr>
              <a:t> [</a:t>
            </a:r>
            <a:r>
              <a:rPr lang="en-US" altLang="ko-KR" sz="1600" dirty="0">
                <a:solidFill>
                  <a:srgbClr val="FF0000"/>
                </a:solidFill>
                <a:ea typeface="굴림" pitchFamily="50" charset="-127"/>
              </a:rPr>
              <a:t>.</a:t>
            </a:r>
            <a:r>
              <a:rPr lang="en-US" altLang="ko-KR" sz="1600" dirty="0">
                <a:solidFill>
                  <a:schemeClr val="tx2"/>
                </a:solidFill>
                <a:ea typeface="굴림" pitchFamily="50" charset="-127"/>
              </a:rPr>
              <a:t>]</a:t>
            </a:r>
          </a:p>
          <a:p>
            <a:pPr>
              <a:spcBef>
                <a:spcPts val="100"/>
              </a:spcBef>
              <a:spcAft>
                <a:spcPts val="100"/>
              </a:spcAft>
              <a:defRPr/>
            </a:pPr>
            <a:r>
              <a:rPr lang="en-US" altLang="ko-KR" dirty="0">
                <a:solidFill>
                  <a:schemeClr val="accent2"/>
                </a:solidFill>
                <a:ea typeface="굴림" pitchFamily="50" charset="-127"/>
              </a:rPr>
              <a:t>	</a:t>
            </a:r>
            <a:endParaRPr lang="en-US" altLang="ko-KR"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Abstract:</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Merged comments to revise TGD draft document (based on DCN385-02)</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Purpose: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To summary and compare comments to TGD draft document</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Notice:</a:t>
            </a:r>
            <a:r>
              <a:rPr lang="en-US" altLang="ko-KR" sz="1600" dirty="0">
                <a:solidFill>
                  <a:schemeClr val="tx2"/>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a:solidFill>
                  <a:schemeClr val="tx2"/>
                </a:solidFill>
                <a:ea typeface="굴림" pitchFamily="50" charset="-127"/>
              </a:rPr>
              <a:t>Release:</a:t>
            </a:r>
            <a:r>
              <a:rPr lang="en-US" altLang="ko-KR" sz="1600" dirty="0">
                <a:solidFill>
                  <a:schemeClr val="tx2"/>
                </a:solidFill>
                <a:ea typeface="굴림"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4.3 Topology</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10</a:t>
            </a:fld>
            <a:endParaRPr lang="en-US" altLang="ko-KR"/>
          </a:p>
        </p:txBody>
      </p:sp>
      <p:graphicFrame>
        <p:nvGraphicFramePr>
          <p:cNvPr id="7" name="내용 개체 틀 7"/>
          <p:cNvGraphicFramePr>
            <a:graphicFrameLocks noGrp="1"/>
          </p:cNvGraphicFramePr>
          <p:nvPr>
            <p:ph idx="1"/>
          </p:nvPr>
        </p:nvGraphicFramePr>
        <p:xfrm>
          <a:off x="685800" y="1981200"/>
          <a:ext cx="7772400" cy="4119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600" dirty="0" smtClean="0">
                          <a:latin typeface="+mj-lt"/>
                        </a:rPr>
                        <a:t>An illustrative 802.15.8-PAC topology is depicted in Fig. 1:</a:t>
                      </a: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r>
                        <a:rPr lang="en-US" altLang="ko-KR" sz="1600" dirty="0" smtClean="0">
                          <a:latin typeface="+mj-lt"/>
                        </a:rPr>
                        <a:t>Fig. 1: 802.15.8-PAC topology. Solid lines are 802.15.8-PAC links. Red solid lines are one to many links. The dashed link to server is out of scope.</a:t>
                      </a:r>
                      <a:endParaRPr lang="ko-KR" altLang="en-US" sz="1600" dirty="0">
                        <a:latin typeface="+mj-lt"/>
                      </a:endParaRPr>
                    </a:p>
                  </a:txBody>
                  <a:tcPr anchor="ctr"/>
                </a:tc>
              </a:tr>
            </a:tbl>
          </a:graphicData>
        </a:graphic>
      </p:graphicFrame>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41985" name="Object 1"/>
          <p:cNvGraphicFramePr>
            <a:graphicFrameLocks noChangeAspect="1"/>
          </p:cNvGraphicFramePr>
          <p:nvPr/>
        </p:nvGraphicFramePr>
        <p:xfrm>
          <a:off x="3714744" y="2643182"/>
          <a:ext cx="3771900" cy="2914650"/>
        </p:xfrm>
        <a:graphic>
          <a:graphicData uri="http://schemas.openxmlformats.org/presentationml/2006/ole">
            <p:oleObj spid="_x0000_s57346" name="Visio" r:id="rId3" imgW="10086975" imgH="7800975" progId="">
              <p:embed/>
            </p:oleObj>
          </a:graphicData>
        </a:graphic>
      </p:graphicFrame>
      <p:sp>
        <p:nvSpPr>
          <p:cNvPr id="9" name="TextBox 8"/>
          <p:cNvSpPr txBox="1"/>
          <p:nvPr/>
        </p:nvSpPr>
        <p:spPr>
          <a:xfrm>
            <a:off x="4786314" y="6143644"/>
            <a:ext cx="2571768" cy="461665"/>
          </a:xfrm>
          <a:prstGeom prst="rect">
            <a:avLst/>
          </a:prstGeom>
          <a:noFill/>
        </p:spPr>
        <p:txBody>
          <a:bodyPr wrap="square" rtlCol="0">
            <a:spAutoFit/>
          </a:bodyPr>
          <a:lstStyle/>
          <a:p>
            <a:r>
              <a:rPr lang="en-US" dirty="0" smtClean="0"/>
              <a:t>“</a:t>
            </a:r>
            <a:r>
              <a:rPr lang="en-US" dirty="0" smtClean="0">
                <a:solidFill>
                  <a:srgbClr val="FF0000"/>
                </a:solidFill>
              </a:rPr>
              <a:t>Delete the line and Server from the figure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4.3 Topology</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11</a:t>
            </a:fld>
            <a:endParaRPr lang="en-US" altLang="ko-KR"/>
          </a:p>
        </p:txBody>
      </p:sp>
      <p:graphicFrame>
        <p:nvGraphicFramePr>
          <p:cNvPr id="7" name="내용 개체 틀 7"/>
          <p:cNvGraphicFramePr>
            <a:graphicFrameLocks noGrp="1"/>
          </p:cNvGraphicFramePr>
          <p:nvPr>
            <p:ph idx="1"/>
          </p:nvPr>
        </p:nvGraphicFramePr>
        <p:xfrm>
          <a:off x="685800" y="1981200"/>
          <a:ext cx="7772400" cy="436372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latinLnBrk="1">
                        <a:buFont typeface="Wingdings" pitchFamily="2" charset="2"/>
                        <a:buChar char="§"/>
                      </a:pPr>
                      <a:r>
                        <a:rPr lang="en-US" altLang="ko-KR" sz="1600" dirty="0" smtClean="0">
                          <a:latin typeface="+mj-lt"/>
                        </a:rPr>
                        <a:t> Add a figure</a:t>
                      </a: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ko-KR" altLang="en-US" sz="1600" dirty="0">
                        <a:latin typeface="+mj-lt"/>
                      </a:endParaRPr>
                    </a:p>
                  </a:txBody>
                  <a:tcPr anchor="ctr"/>
                </a:tc>
              </a:tr>
            </a:tbl>
          </a:graphicData>
        </a:graphic>
      </p:graphicFrame>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41987" name="Object 3"/>
          <p:cNvGraphicFramePr>
            <a:graphicFrameLocks noChangeAspect="1"/>
          </p:cNvGraphicFramePr>
          <p:nvPr/>
        </p:nvGraphicFramePr>
        <p:xfrm>
          <a:off x="4429124" y="2428868"/>
          <a:ext cx="3309844" cy="3857652"/>
        </p:xfrm>
        <a:graphic>
          <a:graphicData uri="http://schemas.openxmlformats.org/presentationml/2006/ole">
            <p:oleObj spid="_x0000_s41987" name="Visio" r:id="rId3" imgW="4435938" imgH="5169768"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4.4. Services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12</a:t>
            </a:fld>
            <a:endParaRPr lang="en-US" altLang="ko-KR"/>
          </a:p>
        </p:txBody>
      </p:sp>
      <p:graphicFrame>
        <p:nvGraphicFramePr>
          <p:cNvPr id="7" name="내용 개체 틀 7"/>
          <p:cNvGraphicFramePr>
            <a:graphicFrameLocks noGrp="1"/>
          </p:cNvGraphicFramePr>
          <p:nvPr>
            <p:ph idx="1"/>
          </p:nvPr>
        </p:nvGraphicFramePr>
        <p:xfrm>
          <a:off x="685800" y="1981200"/>
          <a:ext cx="7772400" cy="347980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a:buFont typeface="Wingdings" pitchFamily="2" charset="2"/>
                        <a:buChar char="§"/>
                      </a:pPr>
                      <a:r>
                        <a:rPr lang="en-US" altLang="ko-KR" sz="1600" kern="1200" dirty="0" smtClean="0">
                          <a:solidFill>
                            <a:schemeClr val="dk1"/>
                          </a:solidFill>
                          <a:latin typeface="+mj-lt"/>
                          <a:ea typeface="+mn-ea"/>
                          <a:cs typeface="+mn-cs"/>
                        </a:rPr>
                        <a:t>802.15.8 PAC shall support a PD ability to:</a:t>
                      </a:r>
                      <a:endParaRPr lang="ko-KR" altLang="ko-KR" sz="1600" kern="1200" dirty="0" smtClean="0">
                        <a:solidFill>
                          <a:schemeClr val="dk1"/>
                        </a:solidFill>
                        <a:latin typeface="+mj-lt"/>
                        <a:ea typeface="+mn-ea"/>
                        <a:cs typeface="+mn-cs"/>
                      </a:endParaRPr>
                    </a:p>
                    <a:p>
                      <a:pPr lvl="0">
                        <a:buFont typeface="Arial" pitchFamily="34" charset="0"/>
                        <a:buChar char="•"/>
                      </a:pPr>
                      <a:r>
                        <a:rPr lang="en-US" altLang="ko-KR" sz="1600" kern="1200" dirty="0" smtClean="0">
                          <a:solidFill>
                            <a:schemeClr val="dk1"/>
                          </a:solidFill>
                          <a:latin typeface="+mj-lt"/>
                          <a:ea typeface="+mn-ea"/>
                          <a:cs typeface="+mn-cs"/>
                        </a:rPr>
                        <a:t>Discover </a:t>
                      </a:r>
                      <a:r>
                        <a:rPr lang="en-US" altLang="ko-KR" sz="1600" kern="1200" dirty="0" smtClean="0">
                          <a:solidFill>
                            <a:schemeClr val="dk1"/>
                          </a:solidFill>
                          <a:latin typeface="+mj-lt"/>
                          <a:ea typeface="+mn-ea"/>
                          <a:cs typeface="+mn-cs"/>
                        </a:rPr>
                        <a:t>other </a:t>
                      </a:r>
                      <a:r>
                        <a:rPr lang="en-US" altLang="ko-KR" sz="1600" kern="1200" dirty="0" smtClean="0">
                          <a:solidFill>
                            <a:schemeClr val="dk1"/>
                          </a:solidFill>
                          <a:latin typeface="+mj-lt"/>
                          <a:ea typeface="+mn-ea"/>
                          <a:cs typeface="+mn-cs"/>
                        </a:rPr>
                        <a:t>PDs </a:t>
                      </a:r>
                      <a:r>
                        <a:rPr lang="en-US" altLang="ko-KR" sz="1600" u="sng" kern="1200" dirty="0" smtClean="0">
                          <a:solidFill>
                            <a:srgbClr val="0033CC"/>
                          </a:solidFill>
                          <a:latin typeface="+mj-lt"/>
                          <a:ea typeface="+mn-ea"/>
                          <a:cs typeface="+mn-cs"/>
                        </a:rPr>
                        <a:t>or groups of other PD’s </a:t>
                      </a:r>
                      <a:r>
                        <a:rPr lang="en-US" altLang="ko-KR" sz="1600" kern="1200" dirty="0" smtClean="0">
                          <a:solidFill>
                            <a:schemeClr val="dk1"/>
                          </a:solidFill>
                          <a:latin typeface="+mj-lt"/>
                          <a:ea typeface="+mn-ea"/>
                          <a:cs typeface="+mn-cs"/>
                        </a:rPr>
                        <a:t>in proximity and be discoverable by </a:t>
                      </a:r>
                      <a:r>
                        <a:rPr lang="en-US" altLang="ko-KR" sz="1600" kern="1200" dirty="0" smtClean="0">
                          <a:solidFill>
                            <a:schemeClr val="dk1"/>
                          </a:solidFill>
                          <a:latin typeface="+mj-lt"/>
                          <a:ea typeface="+mn-ea"/>
                          <a:cs typeface="+mn-cs"/>
                        </a:rPr>
                        <a:t>them</a:t>
                      </a:r>
                    </a:p>
                    <a:p>
                      <a:pPr lvl="0">
                        <a:buFont typeface="Arial" pitchFamily="34" charset="0"/>
                        <a:buChar char="•"/>
                      </a:pPr>
                      <a:r>
                        <a:rPr lang="en-US" altLang="ko-KR" sz="1600" kern="1200" dirty="0" smtClean="0">
                          <a:solidFill>
                            <a:schemeClr val="dk1"/>
                          </a:solidFill>
                          <a:latin typeface="+mj-lt"/>
                          <a:ea typeface="+mn-ea"/>
                          <a:cs typeface="+mn-cs"/>
                        </a:rPr>
                        <a:t>Discover </a:t>
                      </a:r>
                      <a:r>
                        <a:rPr lang="en-US" altLang="ko-KR" sz="1600" kern="1200" dirty="0" smtClean="0">
                          <a:solidFill>
                            <a:schemeClr val="dk1"/>
                          </a:solidFill>
                          <a:latin typeface="+mj-lt"/>
                          <a:ea typeface="+mn-ea"/>
                          <a:cs typeface="+mn-cs"/>
                        </a:rPr>
                        <a:t>other PDs </a:t>
                      </a:r>
                      <a:r>
                        <a:rPr lang="en-US" altLang="ko-KR" sz="1600" u="sng" kern="1200" dirty="0" smtClean="0">
                          <a:solidFill>
                            <a:srgbClr val="0033CC"/>
                          </a:solidFill>
                          <a:latin typeface="+mj-lt"/>
                          <a:ea typeface="+mn-ea"/>
                          <a:cs typeface="+mn-cs"/>
                        </a:rPr>
                        <a:t>or groups of other PD’s </a:t>
                      </a:r>
                      <a:r>
                        <a:rPr lang="en-US" altLang="ko-KR" sz="1600" kern="1200" dirty="0" smtClean="0">
                          <a:solidFill>
                            <a:schemeClr val="dk1"/>
                          </a:solidFill>
                          <a:latin typeface="+mj-lt"/>
                          <a:ea typeface="+mn-ea"/>
                          <a:cs typeface="+mn-cs"/>
                        </a:rPr>
                        <a:t>in proximity but not be discoverable by them</a:t>
                      </a:r>
                      <a:endParaRPr lang="ko-KR" altLang="ko-KR" sz="1600" kern="1200" dirty="0" smtClean="0">
                        <a:solidFill>
                          <a:schemeClr val="dk1"/>
                        </a:solidFill>
                        <a:latin typeface="+mj-lt"/>
                        <a:ea typeface="+mn-ea"/>
                        <a:cs typeface="+mn-cs"/>
                      </a:endParaRPr>
                    </a:p>
                    <a:p>
                      <a:pPr lvl="0">
                        <a:buFont typeface="Arial" pitchFamily="34" charset="0"/>
                        <a:buChar char="•"/>
                      </a:pPr>
                      <a:r>
                        <a:rPr lang="en-US" altLang="ko-KR" sz="1600" kern="1200" dirty="0" smtClean="0">
                          <a:solidFill>
                            <a:schemeClr val="dk1"/>
                          </a:solidFill>
                          <a:latin typeface="+mj-lt"/>
                          <a:ea typeface="+mn-ea"/>
                          <a:cs typeface="+mn-cs"/>
                        </a:rPr>
                        <a:t>Be discoverable by other PDs </a:t>
                      </a:r>
                      <a:r>
                        <a:rPr lang="en-US" altLang="ko-KR" sz="1600" u="sng" kern="1200" dirty="0" smtClean="0">
                          <a:solidFill>
                            <a:srgbClr val="0033CC"/>
                          </a:solidFill>
                          <a:latin typeface="+mj-lt"/>
                          <a:ea typeface="+mn-ea"/>
                          <a:cs typeface="+mn-cs"/>
                        </a:rPr>
                        <a:t>or groups of other PD’s </a:t>
                      </a:r>
                      <a:r>
                        <a:rPr lang="en-US" altLang="ko-KR" sz="1600" kern="1200" dirty="0" smtClean="0">
                          <a:solidFill>
                            <a:schemeClr val="dk1"/>
                          </a:solidFill>
                          <a:latin typeface="+mj-lt"/>
                          <a:ea typeface="+mn-ea"/>
                          <a:cs typeface="+mn-cs"/>
                        </a:rPr>
                        <a:t>but not discover them</a:t>
                      </a:r>
                      <a:endParaRPr lang="ko-KR" altLang="ko-KR" sz="1600" kern="1200" dirty="0" smtClean="0">
                        <a:solidFill>
                          <a:schemeClr val="dk1"/>
                        </a:solidFill>
                        <a:latin typeface="+mj-lt"/>
                        <a:ea typeface="+mn-ea"/>
                        <a:cs typeface="+mn-cs"/>
                      </a:endParaRPr>
                    </a:p>
                    <a:p>
                      <a:pPr lvl="0">
                        <a:buFont typeface="Arial" pitchFamily="34" charset="0"/>
                        <a:buChar char="•"/>
                      </a:pPr>
                      <a:r>
                        <a:rPr lang="en-US" altLang="ko-KR" sz="1600" kern="1200" dirty="0" smtClean="0">
                          <a:solidFill>
                            <a:schemeClr val="dk1"/>
                          </a:solidFill>
                          <a:latin typeface="+mj-lt"/>
                          <a:ea typeface="+mn-ea"/>
                          <a:cs typeface="+mn-cs"/>
                        </a:rPr>
                        <a:t>Neither discover nor be discoverable</a:t>
                      </a:r>
                    </a:p>
                    <a:p>
                      <a:pPr lvl="0">
                        <a:buFont typeface="Arial" pitchFamily="34" charset="0"/>
                        <a:buChar char="•"/>
                      </a:pPr>
                      <a:r>
                        <a:rPr lang="en-US" altLang="ko-KR" sz="1600" u="sng" kern="1200" dirty="0" smtClean="0">
                          <a:solidFill>
                            <a:srgbClr val="0033CC"/>
                          </a:solidFill>
                          <a:latin typeface="+mj-lt"/>
                          <a:ea typeface="+mn-ea"/>
                          <a:cs typeface="+mn-cs"/>
                        </a:rPr>
                        <a:t>Communications with discovered PDs.</a:t>
                      </a:r>
                      <a:endParaRPr lang="ko-KR" altLang="ko-KR" sz="1800" kern="1200" dirty="0" smtClean="0">
                        <a:solidFill>
                          <a:srgbClr val="0033CC"/>
                        </a:solidFill>
                        <a:latin typeface="+mj-lt"/>
                        <a:ea typeface="+mn-ea"/>
                        <a:cs typeface="+mn-cs"/>
                      </a:endParaRPr>
                    </a:p>
                  </a:txBody>
                  <a:tcPr anchor="ct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Suhwook</a:t>
                      </a:r>
                      <a:r>
                        <a:rPr lang="en-US" altLang="ko-KR" dirty="0" smtClean="0"/>
                        <a:t> Kim</a:t>
                      </a:r>
                      <a:endParaRPr lang="ko-KR" altLang="en-US" dirty="0" smtClean="0"/>
                    </a:p>
                  </a:txBody>
                  <a:tcPr anchor="ctr"/>
                </a:tc>
                <a:tc>
                  <a:txBody>
                    <a:bodyPr/>
                    <a:lstStyle/>
                    <a:p>
                      <a:pPr lvl="0">
                        <a:buFont typeface="Arial" pitchFamily="34" charset="0"/>
                        <a:buChar char="•"/>
                      </a:pPr>
                      <a:r>
                        <a:rPr lang="en-US" altLang="ko-KR" sz="1600" kern="1200" dirty="0" smtClean="0">
                          <a:solidFill>
                            <a:srgbClr val="0033CC"/>
                          </a:solidFill>
                          <a:latin typeface="+mj-lt"/>
                          <a:ea typeface="+mn-ea"/>
                          <a:cs typeface="+mn-cs"/>
                        </a:rPr>
                        <a:t> Title “Services”  [</a:t>
                      </a:r>
                      <a:r>
                        <a:rPr lang="en-US" altLang="ko-KR" sz="1600" kern="1200" dirty="0" err="1" smtClean="0">
                          <a:solidFill>
                            <a:srgbClr val="0033CC"/>
                          </a:solidFill>
                          <a:latin typeface="+mj-lt"/>
                          <a:ea typeface="+mn-ea"/>
                          <a:cs typeface="+mn-cs"/>
                        </a:rPr>
                        <a:t>Suhwook</a:t>
                      </a:r>
                      <a:r>
                        <a:rPr lang="en-US" altLang="ko-KR" sz="1600" kern="1200" dirty="0" smtClean="0">
                          <a:solidFill>
                            <a:srgbClr val="0033CC"/>
                          </a:solidFill>
                          <a:latin typeface="+mj-lt"/>
                          <a:ea typeface="+mn-ea"/>
                          <a:cs typeface="+mn-cs"/>
                        </a:rPr>
                        <a:t>]</a:t>
                      </a:r>
                      <a:r>
                        <a:rPr lang="en-US" altLang="ko-KR" sz="1600" kern="1200" baseline="0" dirty="0" smtClean="0">
                          <a:solidFill>
                            <a:srgbClr val="0033CC"/>
                          </a:solidFill>
                          <a:latin typeface="+mj-lt"/>
                          <a:ea typeface="+mn-ea"/>
                          <a:cs typeface="+mn-cs"/>
                        </a:rPr>
                        <a:t> </a:t>
                      </a:r>
                      <a:r>
                        <a:rPr lang="en-US" altLang="ko-KR" sz="1600" kern="1200" dirty="0" smtClean="0">
                          <a:solidFill>
                            <a:srgbClr val="0033CC"/>
                          </a:solidFill>
                          <a:latin typeface="+mj-lt"/>
                          <a:ea typeface="+mn-ea"/>
                          <a:cs typeface="+mn-cs"/>
                        </a:rPr>
                        <a:t>The contents are not suitable to the title. Please change the title to such as PD ability or fill the contents to fit the title.</a:t>
                      </a:r>
                      <a:endParaRPr lang="ko-KR" altLang="ko-KR" sz="1600" kern="1200" dirty="0" smtClean="0">
                        <a:solidFill>
                          <a:srgbClr val="0033CC"/>
                        </a:solidFill>
                        <a:latin typeface="+mj-lt"/>
                        <a:ea typeface="+mn-ea"/>
                        <a:cs typeface="+mn-cs"/>
                      </a:endParaRPr>
                    </a:p>
                  </a:txBody>
                  <a:tcPr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4.4. Services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13</a:t>
            </a:fld>
            <a:endParaRPr lang="en-US" altLang="ko-KR"/>
          </a:p>
        </p:txBody>
      </p:sp>
      <p:graphicFrame>
        <p:nvGraphicFramePr>
          <p:cNvPr id="7" name="내용 개체 틀 7"/>
          <p:cNvGraphicFramePr>
            <a:graphicFrameLocks noGrp="1"/>
          </p:cNvGraphicFramePr>
          <p:nvPr>
            <p:ph idx="1"/>
          </p:nvPr>
        </p:nvGraphicFramePr>
        <p:xfrm>
          <a:off x="685800" y="1981200"/>
          <a:ext cx="7772400" cy="241300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Replace “</a:t>
                      </a:r>
                      <a:r>
                        <a:rPr lang="en-US" altLang="ko-KR" sz="1600" strike="sngStrike" dirty="0" smtClean="0">
                          <a:solidFill>
                            <a:srgbClr val="FF0000"/>
                          </a:solidFill>
                          <a:latin typeface="+mj-lt"/>
                        </a:rPr>
                        <a:t>802.15.8 PAC shall support a PD ability to:</a:t>
                      </a:r>
                      <a:r>
                        <a:rPr lang="en-US" altLang="ko-KR" sz="1600" strike="sngStrike" dirty="0" smtClean="0">
                          <a:latin typeface="+mj-lt"/>
                        </a:rPr>
                        <a:t>”</a:t>
                      </a:r>
                      <a:r>
                        <a:rPr lang="en-US" altLang="ko-KR" sz="1600" dirty="0" smtClean="0">
                          <a:latin typeface="+mj-lt"/>
                        </a:rPr>
                        <a:t/>
                      </a:r>
                      <a:br>
                        <a:rPr lang="en-US" altLang="ko-KR" sz="1600" dirty="0" smtClean="0">
                          <a:latin typeface="+mj-lt"/>
                        </a:rPr>
                      </a:br>
                      <a:r>
                        <a:rPr lang="en-US" altLang="ko-KR" sz="1600" dirty="0" smtClean="0">
                          <a:latin typeface="+mj-lt"/>
                        </a:rPr>
                        <a:t>to </a:t>
                      </a:r>
                      <a:br>
                        <a:rPr lang="en-US" altLang="ko-KR" sz="1600" dirty="0" smtClean="0">
                          <a:latin typeface="+mj-lt"/>
                        </a:rPr>
                      </a:br>
                      <a:r>
                        <a:rPr lang="en-US" altLang="ko-KR" sz="1600" dirty="0" smtClean="0">
                          <a:solidFill>
                            <a:srgbClr val="0033CC"/>
                          </a:solidFill>
                          <a:latin typeface="+mj-lt"/>
                        </a:rPr>
                        <a:t>“</a:t>
                      </a:r>
                      <a:r>
                        <a:rPr lang="en-US" altLang="ko-KR" sz="1600" u="sng" dirty="0" smtClean="0">
                          <a:solidFill>
                            <a:srgbClr val="0033CC"/>
                          </a:solidFill>
                          <a:latin typeface="+mj-lt"/>
                        </a:rPr>
                        <a:t>802.15.8 PAC shall provide a discovery service that user or application aware peers in the proximity.</a:t>
                      </a:r>
                      <a:r>
                        <a:rPr lang="en-US" altLang="ko-KR" sz="1600" dirty="0" smtClean="0">
                          <a:solidFill>
                            <a:srgbClr val="0033CC"/>
                          </a:solidFill>
                          <a:latin typeface="+mj-lt"/>
                        </a:rPr>
                        <a:t> </a:t>
                      </a:r>
                      <a:br>
                        <a:rPr lang="en-US" altLang="ko-KR" sz="1600" dirty="0" smtClean="0">
                          <a:solidFill>
                            <a:srgbClr val="0033CC"/>
                          </a:solidFill>
                          <a:latin typeface="+mj-lt"/>
                        </a:rPr>
                      </a:br>
                      <a:r>
                        <a:rPr lang="en-US" altLang="ko-KR" sz="1600" dirty="0" smtClean="0">
                          <a:solidFill>
                            <a:srgbClr val="0033CC"/>
                          </a:solidFill>
                          <a:latin typeface="+mj-lt"/>
                        </a:rPr>
                        <a:t>802.15.8 PAC shall support a PD </a:t>
                      </a:r>
                      <a:r>
                        <a:rPr lang="en-US" altLang="ko-KR" sz="1600" u="sng" dirty="0" smtClean="0">
                          <a:solidFill>
                            <a:srgbClr val="0033CC"/>
                          </a:solidFill>
                          <a:latin typeface="+mj-lt"/>
                        </a:rPr>
                        <a:t>discovery</a:t>
                      </a:r>
                      <a:r>
                        <a:rPr lang="en-US" altLang="ko-KR" sz="1600" dirty="0" smtClean="0">
                          <a:solidFill>
                            <a:srgbClr val="0033CC"/>
                          </a:solidFill>
                          <a:latin typeface="+mj-lt"/>
                        </a:rPr>
                        <a:t> ability to:”</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solidFill>
                            <a:schemeClr val="tx1"/>
                          </a:solidFill>
                          <a:latin typeface="+mj-lt"/>
                        </a:rPr>
                        <a:t> Add</a:t>
                      </a:r>
                      <a:r>
                        <a:rPr lang="en-US" altLang="ko-KR" sz="1600" dirty="0" smtClean="0">
                          <a:solidFill>
                            <a:srgbClr val="0033CC"/>
                          </a:solidFill>
                          <a:latin typeface="+mj-lt"/>
                        </a:rPr>
                        <a:t/>
                      </a:r>
                      <a:br>
                        <a:rPr lang="en-US" altLang="ko-KR" sz="1600" dirty="0" smtClean="0">
                          <a:solidFill>
                            <a:srgbClr val="0033CC"/>
                          </a:solidFill>
                          <a:latin typeface="+mj-lt"/>
                        </a:rPr>
                      </a:br>
                      <a:r>
                        <a:rPr lang="en-US" altLang="ko-KR" sz="1600" dirty="0" smtClean="0">
                          <a:latin typeface="+mj-lt"/>
                        </a:rPr>
                        <a:t>“</a:t>
                      </a:r>
                      <a:r>
                        <a:rPr lang="en-GB" altLang="ko-KR" sz="1600" dirty="0" smtClean="0">
                          <a:solidFill>
                            <a:srgbClr val="0033CC"/>
                          </a:solidFill>
                          <a:latin typeface="+mj-lt"/>
                        </a:rPr>
                        <a:t>802.15.8 PAC shall provide traffic services such as best effort, non real-time</a:t>
                      </a:r>
                      <a:r>
                        <a:rPr lang="en-US" altLang="ko-KR" sz="1600" dirty="0" smtClean="0">
                          <a:solidFill>
                            <a:srgbClr val="0033CC"/>
                          </a:solidFill>
                          <a:latin typeface="+mj-lt"/>
                        </a:rPr>
                        <a:t>, real-time, streaming, gaming or etc.”</a:t>
                      </a:r>
                      <a:endParaRPr lang="ko-KR" altLang="en-US" sz="1600" dirty="0" smtClean="0">
                        <a:solidFill>
                          <a:srgbClr val="0033CC"/>
                        </a:solidFill>
                        <a:latin typeface="+mj-lt"/>
                      </a:endParaRPr>
                    </a:p>
                  </a:txBody>
                  <a:tcPr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4.5 Reference model</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14</a:t>
            </a:fld>
            <a:endParaRPr lang="en-US" altLang="ko-KR"/>
          </a:p>
        </p:txBody>
      </p:sp>
      <p:graphicFrame>
        <p:nvGraphicFramePr>
          <p:cNvPr id="7" name="내용 개체 틀 7"/>
          <p:cNvGraphicFramePr>
            <a:graphicFrameLocks noGrp="1"/>
          </p:cNvGraphicFramePr>
          <p:nvPr>
            <p:ph idx="1"/>
          </p:nvPr>
        </p:nvGraphicFramePr>
        <p:xfrm>
          <a:off x="685800" y="1981200"/>
          <a:ext cx="7772400" cy="448564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sz="2000" dirty="0" smtClean="0"/>
                        <a:t>Eldad Zeira</a:t>
                      </a:r>
                      <a:endParaRPr lang="ko-KR" altLang="en-US" sz="2000" dirty="0"/>
                    </a:p>
                  </a:txBody>
                  <a:tcPr anchor="ctr"/>
                </a:tc>
                <a:tc>
                  <a:txBody>
                    <a:bodyPr/>
                    <a:lstStyle/>
                    <a:p>
                      <a:pPr latinLnBrk="1">
                        <a:buFont typeface="Wingdings" pitchFamily="2" charset="2"/>
                        <a:buChar char="§"/>
                      </a:pPr>
                      <a:r>
                        <a:rPr lang="en-US" altLang="ko-KR" sz="1800" dirty="0" smtClean="0">
                          <a:latin typeface="+mj-lt"/>
                        </a:rPr>
                        <a:t>Modify</a:t>
                      </a:r>
                      <a:r>
                        <a:rPr lang="en-US" altLang="ko-KR" sz="1800" baseline="0" dirty="0" smtClean="0">
                          <a:latin typeface="+mj-lt"/>
                        </a:rPr>
                        <a:t> the title to “Reference protocol model”</a:t>
                      </a:r>
                    </a:p>
                    <a:p>
                      <a:pPr latinLnBrk="1">
                        <a:buFont typeface="Wingdings" pitchFamily="2" charset="2"/>
                        <a:buChar char="§"/>
                      </a:pPr>
                      <a:r>
                        <a:rPr lang="en-US" altLang="ko-KR" sz="1800" kern="1200" dirty="0" smtClean="0">
                          <a:solidFill>
                            <a:schemeClr val="dk1"/>
                          </a:solidFill>
                          <a:latin typeface="+mj-lt"/>
                          <a:ea typeface="+mn-ea"/>
                          <a:cs typeface="+mn-cs"/>
                        </a:rPr>
                        <a:t>“Message security services are to occur at the MAC </a:t>
                      </a:r>
                      <a:r>
                        <a:rPr lang="en-US" altLang="ko-KR" sz="1800" kern="1200" dirty="0" err="1" smtClean="0">
                          <a:solidFill>
                            <a:schemeClr val="dk1"/>
                          </a:solidFill>
                          <a:latin typeface="+mj-lt"/>
                          <a:ea typeface="+mn-ea"/>
                          <a:cs typeface="+mn-cs"/>
                        </a:rPr>
                        <a:t>sublayer</a:t>
                      </a:r>
                      <a:r>
                        <a:rPr lang="en-US" altLang="ko-KR" sz="1800" kern="1200" dirty="0" smtClean="0">
                          <a:solidFill>
                            <a:schemeClr val="dk1"/>
                          </a:solidFill>
                          <a:latin typeface="+mj-lt"/>
                          <a:ea typeface="+mn-ea"/>
                          <a:cs typeface="+mn-cs"/>
                        </a:rPr>
                        <a:t>, and security </a:t>
                      </a:r>
                      <a:r>
                        <a:rPr lang="en-US" altLang="ko-KR" sz="1800" strike="sngStrike" kern="1200" dirty="0" smtClean="0">
                          <a:solidFill>
                            <a:srgbClr val="FF0000"/>
                          </a:solidFill>
                          <a:latin typeface="+mj-lt"/>
                          <a:ea typeface="+mn-ea"/>
                          <a:cs typeface="+mn-cs"/>
                        </a:rPr>
                        <a:t>key </a:t>
                      </a:r>
                      <a:r>
                        <a:rPr lang="en-US" altLang="ko-KR" sz="1800" strike="sngStrike" kern="1200" dirty="0" err="1" smtClean="0">
                          <a:solidFill>
                            <a:srgbClr val="FF0000"/>
                          </a:solidFill>
                          <a:latin typeface="+mj-lt"/>
                          <a:ea typeface="+mn-ea"/>
                          <a:cs typeface="+mn-cs"/>
                        </a:rPr>
                        <a:t>generations</a:t>
                      </a:r>
                      <a:r>
                        <a:rPr lang="en-US" altLang="ko-KR" sz="1800" u="sng" kern="1200" dirty="0" err="1" smtClean="0">
                          <a:solidFill>
                            <a:srgbClr val="0033CC"/>
                          </a:solidFill>
                          <a:latin typeface="+mj-lt"/>
                          <a:ea typeface="+mn-ea"/>
                          <a:cs typeface="+mn-cs"/>
                        </a:rPr>
                        <a:t>operations</a:t>
                      </a:r>
                      <a:r>
                        <a:rPr lang="en-US" altLang="ko-KR" sz="1800" u="sng" kern="1200" dirty="0" smtClean="0">
                          <a:solidFill>
                            <a:schemeClr val="dk1"/>
                          </a:solidFill>
                          <a:latin typeface="+mj-lt"/>
                          <a:ea typeface="+mn-ea"/>
                          <a:cs typeface="+mn-cs"/>
                        </a:rPr>
                        <a:t> </a:t>
                      </a:r>
                      <a:r>
                        <a:rPr lang="en-US" altLang="ko-KR" sz="1800" kern="1200" dirty="0" smtClean="0">
                          <a:solidFill>
                            <a:schemeClr val="dk1"/>
                          </a:solidFill>
                          <a:latin typeface="+mj-lt"/>
                          <a:ea typeface="+mn-ea"/>
                          <a:cs typeface="+mn-cs"/>
                        </a:rPr>
                        <a:t> are to take place inside and/or outside the MAC </a:t>
                      </a:r>
                      <a:r>
                        <a:rPr lang="en-US" altLang="ko-KR" sz="1800" kern="1200" dirty="0" err="1" smtClean="0">
                          <a:solidFill>
                            <a:schemeClr val="dk1"/>
                          </a:solidFill>
                          <a:latin typeface="+mj-lt"/>
                          <a:ea typeface="+mn-ea"/>
                          <a:cs typeface="+mn-cs"/>
                        </a:rPr>
                        <a:t>sublayer</a:t>
                      </a:r>
                      <a:r>
                        <a:rPr lang="en-US" altLang="ko-KR" sz="1800" kern="1200" dirty="0" smtClean="0">
                          <a:solidFill>
                            <a:schemeClr val="dk1"/>
                          </a:solidFill>
                          <a:latin typeface="+mj-lt"/>
                          <a:ea typeface="+mn-ea"/>
                          <a:cs typeface="+mn-cs"/>
                        </a:rPr>
                        <a:t>.”</a:t>
                      </a:r>
                    </a:p>
                    <a:p>
                      <a:pPr latinLnBrk="1">
                        <a:buFont typeface="Wingdings" pitchFamily="2" charset="2"/>
                        <a:buChar char="§"/>
                      </a:pPr>
                      <a:r>
                        <a:rPr lang="en-US" altLang="ko-KR" sz="1600" dirty="0" smtClean="0">
                          <a:latin typeface="+mj-lt"/>
                        </a:rPr>
                        <a:t> Modify picture</a:t>
                      </a: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Char char="§"/>
                      </a:pPr>
                      <a:endParaRPr lang="ko-KR" altLang="en-US" sz="1600" dirty="0">
                        <a:latin typeface="+mj-lt"/>
                      </a:endParaRPr>
                    </a:p>
                  </a:txBody>
                  <a:tcPr anchor="ctr"/>
                </a:tc>
              </a:tr>
            </a:tbl>
          </a:graphicData>
        </a:graphic>
      </p:graphicFrame>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33793" name="Object 1"/>
          <p:cNvGraphicFramePr>
            <a:graphicFrameLocks noChangeAspect="1"/>
          </p:cNvGraphicFramePr>
          <p:nvPr/>
        </p:nvGraphicFramePr>
        <p:xfrm>
          <a:off x="3000363" y="3429000"/>
          <a:ext cx="5500727" cy="3143248"/>
        </p:xfrm>
        <a:graphic>
          <a:graphicData uri="http://schemas.openxmlformats.org/presentationml/2006/ole">
            <p:oleObj spid="_x0000_s33793" name="Visio" r:id="rId3" imgW="7775829" imgH="3763137" progId="">
              <p:embed/>
            </p:oleObj>
          </a:graphicData>
        </a:graphic>
      </p:graphicFrame>
      <p:sp>
        <p:nvSpPr>
          <p:cNvPr id="9" name="TextBox 8"/>
          <p:cNvSpPr txBox="1"/>
          <p:nvPr/>
        </p:nvSpPr>
        <p:spPr>
          <a:xfrm>
            <a:off x="3000332" y="5929330"/>
            <a:ext cx="5500758" cy="646331"/>
          </a:xfrm>
          <a:prstGeom prst="rect">
            <a:avLst/>
          </a:prstGeom>
          <a:noFill/>
        </p:spPr>
        <p:txBody>
          <a:bodyPr wrap="square" rtlCol="0">
            <a:spAutoFit/>
          </a:bodyPr>
          <a:lstStyle/>
          <a:p>
            <a:r>
              <a:rPr lang="en-US" altLang="ko-KR" u="sng" dirty="0" smtClean="0"/>
              <a:t>Fig. Xxx: Protocol Architecture. Grayed out boxes signify layers and nodes not specified by 15.8. Dotted lines signify an intermittent connection</a:t>
            </a:r>
            <a:endParaRPr lang="ko-KR" altLang="ko-KR" dirty="0" smtClean="0"/>
          </a:p>
          <a:p>
            <a:endParaRPr lang="ko-K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4.5 Reference model</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15</a:t>
            </a:fld>
            <a:endParaRPr lang="en-US" altLang="ko-KR"/>
          </a:p>
        </p:txBody>
      </p:sp>
      <p:graphicFrame>
        <p:nvGraphicFramePr>
          <p:cNvPr id="7" name="내용 개체 틀 7"/>
          <p:cNvGraphicFramePr>
            <a:graphicFrameLocks noGrp="1"/>
          </p:cNvGraphicFramePr>
          <p:nvPr>
            <p:ph idx="1"/>
          </p:nvPr>
        </p:nvGraphicFramePr>
        <p:xfrm>
          <a:off x="685800" y="1981200"/>
          <a:ext cx="7772400" cy="15595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800" kern="1200" dirty="0" smtClean="0">
                          <a:solidFill>
                            <a:schemeClr val="dk1"/>
                          </a:solidFill>
                          <a:latin typeface="+mj-lt"/>
                          <a:ea typeface="+mn-ea"/>
                          <a:cs typeface="+mn-cs"/>
                        </a:rPr>
                        <a:t>“All PDs are internally partitioned into a physical (PHY) layer and a medium access control (MAC) </a:t>
                      </a:r>
                      <a:r>
                        <a:rPr lang="en-GB" altLang="ko-KR" sz="1800" kern="1200" dirty="0" err="1" smtClean="0">
                          <a:solidFill>
                            <a:srgbClr val="0033CC"/>
                          </a:solidFill>
                          <a:latin typeface="+mj-lt"/>
                          <a:ea typeface="+mn-ea"/>
                          <a:cs typeface="+mn-cs"/>
                        </a:rPr>
                        <a:t>sublayer</a:t>
                      </a:r>
                      <a:r>
                        <a:rPr lang="en-GB" altLang="ko-KR" sz="1800" kern="1200" dirty="0" smtClean="0">
                          <a:solidFill>
                            <a:schemeClr val="dk1"/>
                          </a:solidFill>
                          <a:latin typeface="+mj-lt"/>
                          <a:ea typeface="+mn-ea"/>
                          <a:cs typeface="+mn-cs"/>
                        </a:rPr>
                        <a:t>  of the data link layer,”</a:t>
                      </a:r>
                      <a:r>
                        <a:rPr lang="ko-KR" altLang="ko-KR" sz="1600" dirty="0" smtClean="0">
                          <a:latin typeface="+mj-lt"/>
                        </a:rPr>
                        <a:t> </a:t>
                      </a:r>
                      <a:r>
                        <a:rPr lang="en-GB" altLang="ko-KR" sz="1800" kern="1200" dirty="0" smtClean="0">
                          <a:solidFill>
                            <a:schemeClr val="dk1"/>
                          </a:solidFill>
                          <a:latin typeface="+mj-lt"/>
                          <a:ea typeface="+mn-ea"/>
                          <a:cs typeface="+mn-cs"/>
                        </a:rPr>
                        <a:t> </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Why PHY layer and MAC </a:t>
                      </a:r>
                      <a:r>
                        <a:rPr lang="en-GB" altLang="ko-KR" sz="1800" b="1" kern="1200" dirty="0" err="1" smtClean="0">
                          <a:solidFill>
                            <a:schemeClr val="dk1"/>
                          </a:solidFill>
                          <a:latin typeface="+mn-lt"/>
                          <a:ea typeface="+mn-ea"/>
                          <a:cs typeface="+mn-cs"/>
                        </a:rPr>
                        <a:t>sub</a:t>
                      </a:r>
                      <a:r>
                        <a:rPr lang="en-GB" altLang="ko-KR" sz="1800" kern="1200" dirty="0" err="1" smtClean="0">
                          <a:solidFill>
                            <a:schemeClr val="dk1"/>
                          </a:solidFill>
                          <a:latin typeface="+mn-lt"/>
                          <a:ea typeface="+mn-ea"/>
                          <a:cs typeface="+mn-cs"/>
                        </a:rPr>
                        <a:t>layer</a:t>
                      </a:r>
                      <a:r>
                        <a:rPr lang="en-GB" altLang="ko-KR" sz="1800" kern="1200" dirty="0" smtClean="0">
                          <a:solidFill>
                            <a:schemeClr val="dk1"/>
                          </a:solidFill>
                          <a:latin typeface="+mn-lt"/>
                          <a:ea typeface="+mn-ea"/>
                          <a:cs typeface="+mn-cs"/>
                        </a:rPr>
                        <a:t>?</a:t>
                      </a:r>
                      <a:endParaRPr lang="ko-KR" altLang="en-US" sz="1600" dirty="0">
                        <a:latin typeface="+mn-lt"/>
                      </a:endParaRPr>
                    </a:p>
                  </a:txBody>
                  <a:tcPr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 Functional requirements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16</a:t>
            </a:fld>
            <a:endParaRPr lang="en-US" altLang="ko-KR"/>
          </a:p>
        </p:txBody>
      </p:sp>
      <p:graphicFrame>
        <p:nvGraphicFramePr>
          <p:cNvPr id="7" name="내용 개체 틀 7"/>
          <p:cNvGraphicFramePr>
            <a:graphicFrameLocks noGrp="1"/>
          </p:cNvGraphicFramePr>
          <p:nvPr>
            <p:ph idx="1"/>
          </p:nvPr>
        </p:nvGraphicFramePr>
        <p:xfrm>
          <a:off x="685800" y="1981200"/>
          <a:ext cx="7772400" cy="1833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latinLnBrk="1">
                        <a:buFont typeface="Wingdings" pitchFamily="2" charset="2"/>
                        <a:buChar char="§"/>
                      </a:pPr>
                      <a:r>
                        <a:rPr lang="en-GB" altLang="ko-KR" sz="1800" strike="sngStrike" kern="1200" dirty="0" smtClean="0">
                          <a:solidFill>
                            <a:srgbClr val="FF0000"/>
                          </a:solidFill>
                          <a:latin typeface="+mn-lt"/>
                          <a:ea typeface="+mn-ea"/>
                          <a:cs typeface="+mn-cs"/>
                        </a:rPr>
                        <a:t>This cause contains system level functional requirements targeting peak spectral efficiency, latency, synchronization time, discovery capacity, scheduling, </a:t>
                      </a:r>
                      <a:r>
                        <a:rPr lang="en-GB" altLang="ko-KR" sz="1800" strike="sngStrike" kern="1200" dirty="0" err="1" smtClean="0">
                          <a:solidFill>
                            <a:srgbClr val="FF0000"/>
                          </a:solidFill>
                          <a:latin typeface="+mn-lt"/>
                          <a:ea typeface="+mn-ea"/>
                          <a:cs typeface="+mn-cs"/>
                        </a:rPr>
                        <a:t>QoS</a:t>
                      </a:r>
                      <a:r>
                        <a:rPr lang="en-GB" altLang="ko-KR" sz="1800" strike="sngStrike" kern="1200" dirty="0" smtClean="0">
                          <a:solidFill>
                            <a:srgbClr val="FF0000"/>
                          </a:solidFill>
                          <a:latin typeface="+mn-lt"/>
                          <a:ea typeface="+mn-ea"/>
                          <a:cs typeface="+mn-cs"/>
                        </a:rPr>
                        <a:t>, interference management, power management, system complexity, security. </a:t>
                      </a:r>
                      <a:endParaRPr lang="ko-KR" altLang="en-US" sz="1600" dirty="0">
                        <a:solidFill>
                          <a:srgbClr val="FF0000"/>
                        </a:solidFill>
                        <a:latin typeface="+mj-lt"/>
                      </a:endParaRPr>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6.1 Multiple access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17</a:t>
            </a:fld>
            <a:endParaRPr lang="en-US" altLang="ko-KR"/>
          </a:p>
        </p:txBody>
      </p:sp>
      <p:graphicFrame>
        <p:nvGraphicFramePr>
          <p:cNvPr id="7" name="내용 개체 틀 7"/>
          <p:cNvGraphicFramePr>
            <a:graphicFrameLocks noGrp="1"/>
          </p:cNvGraphicFramePr>
          <p:nvPr>
            <p:ph idx="1"/>
          </p:nvPr>
        </p:nvGraphicFramePr>
        <p:xfrm>
          <a:off x="685800" y="1981200"/>
          <a:ext cx="7772400" cy="4119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strike="sngStrike" kern="1200" dirty="0" smtClean="0">
                          <a:solidFill>
                            <a:srgbClr val="FF0000"/>
                          </a:solidFill>
                          <a:latin typeface="+mj-lt"/>
                          <a:ea typeface="+mn-ea"/>
                          <a:cs typeface="+mn-cs"/>
                        </a:rPr>
                        <a:t>The multiple access schemes shall be designed as follows:. Contention-free access scheme, contention-based, or other access scheme may be considered for control and data transmission.</a:t>
                      </a:r>
                      <a:endParaRPr lang="ko-KR" altLang="ko-KR" sz="1800" kern="1200" dirty="0" smtClean="0">
                        <a:solidFill>
                          <a:srgbClr val="FF0000"/>
                        </a:solidFill>
                        <a:latin typeface="+mj-lt"/>
                        <a:ea typeface="+mn-ea"/>
                        <a:cs typeface="+mn-cs"/>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u="sng" kern="1200" dirty="0" smtClean="0">
                          <a:solidFill>
                            <a:srgbClr val="0033CC"/>
                          </a:solidFill>
                          <a:latin typeface="+mj-lt"/>
                          <a:ea typeface="+mn-ea"/>
                          <a:cs typeface="+mn-cs"/>
                        </a:rPr>
                        <a:t>Multiple access schemes shall be supported.</a:t>
                      </a:r>
                      <a:endParaRPr lang="ko-KR" altLang="ko-KR" sz="1800" kern="1200" dirty="0" smtClean="0">
                        <a:solidFill>
                          <a:srgbClr val="0033CC"/>
                        </a:solidFill>
                        <a:latin typeface="+mj-lt"/>
                        <a:ea typeface="+mn-ea"/>
                        <a:cs typeface="+mn-cs"/>
                      </a:endParaRPr>
                    </a:p>
                    <a:p>
                      <a:pPr latinLnBrk="1">
                        <a:buFont typeface="Wingdings" pitchFamily="2" charset="2"/>
                        <a:buChar char="§"/>
                      </a:pPr>
                      <a:r>
                        <a:rPr lang="en-US" altLang="ko-KR" sz="1600" dirty="0" smtClean="0">
                          <a:latin typeface="+mn-lt"/>
                        </a:rPr>
                        <a:t>[Eldad] Since any multiple access is either contention-based or contention-free I suggest replace with a simpler statement:</a:t>
                      </a:r>
                      <a:endParaRPr lang="ko-KR" altLang="en-US" sz="1600" dirty="0">
                        <a:latin typeface="+mj-lt"/>
                      </a:endParaRPr>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a:buFont typeface="Wingdings" pitchFamily="2" charset="2"/>
                        <a:buChar char="§"/>
                      </a:pPr>
                      <a:r>
                        <a:rPr lang="en-GB" altLang="ko-KR" sz="1600" kern="1200" dirty="0" smtClean="0">
                          <a:solidFill>
                            <a:schemeClr val="dk1"/>
                          </a:solidFill>
                          <a:latin typeface="+mj-lt"/>
                          <a:ea typeface="+mn-ea"/>
                          <a:cs typeface="+mn-cs"/>
                        </a:rPr>
                        <a:t>The multiple access schemes </a:t>
                      </a:r>
                      <a:r>
                        <a:rPr lang="en-GB" altLang="ko-KR" sz="1600" b="1" kern="1200" dirty="0" smtClean="0">
                          <a:solidFill>
                            <a:srgbClr val="0033CC"/>
                          </a:solidFill>
                          <a:latin typeface="+mj-lt"/>
                          <a:ea typeface="+mn-ea"/>
                          <a:cs typeface="+mn-cs"/>
                        </a:rPr>
                        <a:t>shall</a:t>
                      </a:r>
                      <a:r>
                        <a:rPr lang="en-GB" altLang="ko-KR" sz="1600" kern="1200" dirty="0" smtClean="0">
                          <a:solidFill>
                            <a:schemeClr val="dk1"/>
                          </a:solidFill>
                          <a:latin typeface="+mj-lt"/>
                          <a:ea typeface="+mn-ea"/>
                          <a:cs typeface="+mn-cs"/>
                        </a:rPr>
                        <a:t>  be designed as follows: Contention-free access scheme, contention-based, or other access scheme may be considered for control and data transmission.</a:t>
                      </a:r>
                      <a:endParaRPr lang="ko-KR" altLang="ko-KR" sz="1600" kern="1200" dirty="0" smtClean="0">
                        <a:solidFill>
                          <a:schemeClr val="dk1"/>
                        </a:solidFill>
                        <a:latin typeface="+mj-lt"/>
                        <a:ea typeface="+mn-ea"/>
                        <a:cs typeface="+mn-cs"/>
                      </a:endParaRPr>
                    </a:p>
                    <a:p>
                      <a:r>
                        <a:rPr lang="en-GB" altLang="ko-KR" sz="1600" kern="1200" dirty="0" smtClean="0">
                          <a:solidFill>
                            <a:schemeClr val="dk1"/>
                          </a:solidFill>
                          <a:latin typeface="+mn-lt"/>
                          <a:ea typeface="+mn-ea"/>
                          <a:cs typeface="+mn-cs"/>
                        </a:rPr>
                        <a:t>[</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a:t>
                      </a:r>
                      <a:r>
                        <a:rPr lang="en-GB" altLang="ko-KR" sz="1600" kern="1200" baseline="0" dirty="0" smtClean="0">
                          <a:solidFill>
                            <a:schemeClr val="dk1"/>
                          </a:solidFill>
                          <a:latin typeface="+mn-lt"/>
                          <a:ea typeface="+mn-ea"/>
                          <a:cs typeface="+mn-cs"/>
                        </a:rPr>
                        <a:t> </a:t>
                      </a:r>
                      <a:r>
                        <a:rPr lang="en-GB" altLang="ko-KR" sz="1600" kern="1200" dirty="0" smtClean="0">
                          <a:solidFill>
                            <a:schemeClr val="dk1"/>
                          </a:solidFill>
                          <a:latin typeface="+mn-lt"/>
                          <a:ea typeface="+mn-ea"/>
                          <a:cs typeface="+mn-cs"/>
                        </a:rPr>
                        <a:t>‘Shall’ PAC support both of them?</a:t>
                      </a:r>
                      <a:endParaRPr lang="en-GB" altLang="ko-KR" sz="1600" kern="1200" dirty="0" smtClean="0">
                        <a:solidFill>
                          <a:srgbClr val="FF0000"/>
                        </a:solidFill>
                        <a:latin typeface="+mn-lt"/>
                        <a:ea typeface="+mn-ea"/>
                        <a:cs typeface="+mn-cs"/>
                      </a:endParaRPr>
                    </a:p>
                    <a:p>
                      <a:pPr>
                        <a:buFont typeface="Wingdings" pitchFamily="2" charset="2"/>
                        <a:buChar char="§"/>
                      </a:pPr>
                      <a:r>
                        <a:rPr lang="en-GB" altLang="ko-KR" sz="1600" strike="sngStrike" kern="1200" dirty="0" smtClean="0">
                          <a:solidFill>
                            <a:srgbClr val="FF0000"/>
                          </a:solidFill>
                          <a:latin typeface="+mj-lt"/>
                          <a:ea typeface="+mn-ea"/>
                          <a:cs typeface="+mn-cs"/>
                        </a:rPr>
                        <a:t>802.15.8 PAC shall support prioritized channel access .</a:t>
                      </a:r>
                      <a:endParaRPr lang="ko-KR" altLang="ko-KR" sz="1600" kern="1200" dirty="0" smtClean="0">
                        <a:solidFill>
                          <a:srgbClr val="FF0000"/>
                        </a:solidFill>
                        <a:latin typeface="+mj-lt"/>
                        <a:ea typeface="+mn-ea"/>
                        <a:cs typeface="+mn-cs"/>
                      </a:endParaRPr>
                    </a:p>
                    <a:p>
                      <a:r>
                        <a:rPr lang="en-GB" altLang="ko-KR" sz="1600" kern="1200" dirty="0" smtClean="0">
                          <a:solidFill>
                            <a:schemeClr val="dk1"/>
                          </a:solidFill>
                          <a:latin typeface="+mn-lt"/>
                          <a:ea typeface="+mn-ea"/>
                          <a:cs typeface="+mn-cs"/>
                        </a:rPr>
                        <a:t> [</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 What’s the prioritized channel access?</a:t>
                      </a:r>
                      <a:endParaRPr lang="ko-KR" altLang="en-US" sz="1400" dirty="0">
                        <a:latin typeface="+mj-lt"/>
                      </a:endParaRPr>
                    </a:p>
                  </a:txBody>
                  <a:tcPr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6.2 Synchronization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18</a:t>
            </a:fld>
            <a:endParaRPr lang="en-US" altLang="ko-KR"/>
          </a:p>
        </p:txBody>
      </p:sp>
      <p:graphicFrame>
        <p:nvGraphicFramePr>
          <p:cNvPr id="7" name="내용 개체 틀 7"/>
          <p:cNvGraphicFramePr>
            <a:graphicFrameLocks noGrp="1"/>
          </p:cNvGraphicFramePr>
          <p:nvPr>
            <p:ph idx="1"/>
          </p:nvPr>
        </p:nvGraphicFramePr>
        <p:xfrm>
          <a:off x="685800" y="1981200"/>
          <a:ext cx="7772400" cy="45821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600" dirty="0" smtClean="0">
                          <a:latin typeface="+mn-lt"/>
                        </a:rPr>
                        <a:t>Remove</a:t>
                      </a:r>
                      <a:r>
                        <a:rPr lang="en-US" altLang="ko-KR" sz="1600" baseline="0" dirty="0" smtClean="0">
                          <a:latin typeface="+mn-lt"/>
                        </a:rPr>
                        <a:t> this sub-clause</a:t>
                      </a:r>
                      <a:endParaRPr lang="ko-KR" altLang="en-US" sz="1600" dirty="0">
                        <a:latin typeface="+mn-lt"/>
                      </a:endParaRPr>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latinLnBrk="1">
                        <a:buFont typeface="Wingdings" pitchFamily="2" charset="2"/>
                        <a:buChar char="§"/>
                      </a:pPr>
                      <a:r>
                        <a:rPr lang="en-GB" altLang="ko-KR" sz="1600" kern="1200" dirty="0" smtClean="0">
                          <a:solidFill>
                            <a:schemeClr val="dk1"/>
                          </a:solidFill>
                          <a:latin typeface="+mn-lt"/>
                          <a:ea typeface="+mn-ea"/>
                          <a:cs typeface="+mn-cs"/>
                        </a:rPr>
                        <a:t>It’s not decided which the system supports synchronization or not.</a:t>
                      </a:r>
                      <a:endParaRPr lang="ko-KR" altLang="en-US" sz="1600" dirty="0">
                        <a:latin typeface="+mj-lt"/>
                      </a:endParaRPr>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Leave this sub-clause.</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u="sng" kern="1200" dirty="0" smtClean="0">
                          <a:solidFill>
                            <a:schemeClr val="tx1"/>
                          </a:solidFill>
                          <a:latin typeface="+mn-lt"/>
                          <a:ea typeface="+mn-ea"/>
                          <a:cs typeface="+mn-cs"/>
                        </a:rPr>
                        <a:t>[Shannon]</a:t>
                      </a:r>
                      <a:r>
                        <a:rPr lang="en-US" altLang="ko-KR" sz="1600" u="sng" kern="1200" baseline="0" dirty="0" smtClean="0">
                          <a:solidFill>
                            <a:schemeClr val="tx1"/>
                          </a:solidFill>
                          <a:latin typeface="+mn-lt"/>
                          <a:ea typeface="+mn-ea"/>
                          <a:cs typeface="+mn-cs"/>
                        </a:rPr>
                        <a:t> a minimum of synchronization functionality is required for data transmission/reception or ranging.</a:t>
                      </a:r>
                      <a:endParaRPr lang="ko-KR" altLang="en-US" sz="16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Add “</a:t>
                      </a:r>
                      <a:r>
                        <a:rPr lang="en-US" altLang="ko-KR" sz="1600" u="sng" dirty="0" smtClean="0">
                          <a:solidFill>
                            <a:srgbClr val="0033CC"/>
                          </a:solidFill>
                          <a:latin typeface="+mj-lt"/>
                        </a:rPr>
                        <a:t>A </a:t>
                      </a:r>
                      <a:r>
                        <a:rPr lang="en-GB" altLang="ko-KR" sz="1600" u="sng" dirty="0" smtClean="0">
                          <a:solidFill>
                            <a:srgbClr val="0033CC"/>
                          </a:solidFill>
                          <a:latin typeface="+mj-lt"/>
                        </a:rPr>
                        <a:t>transmitting PD and a receiving PD shall be synchronized to support low duty cycling.</a:t>
                      </a:r>
                      <a:r>
                        <a:rPr lang="en-US" altLang="ko-KR" sz="1600" dirty="0" smtClean="0">
                          <a:latin typeface="+mj-lt"/>
                        </a:rPr>
                        <a:t>”</a:t>
                      </a:r>
                    </a:p>
                    <a:p>
                      <a:pPr marL="0" marR="0" lvl="1"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n-lt"/>
                        </a:rPr>
                        <a:t>[Shannon]</a:t>
                      </a:r>
                      <a:r>
                        <a:rPr lang="en-US" altLang="ko-KR" sz="1600" baseline="0" dirty="0" smtClean="0">
                          <a:latin typeface="+mn-lt"/>
                        </a:rPr>
                        <a:t> </a:t>
                      </a:r>
                      <a:r>
                        <a:rPr lang="en-US" altLang="ko-KR" sz="1600" dirty="0" smtClean="0"/>
                        <a:t>Link-level synchronization to </a:t>
                      </a:r>
                      <a:r>
                        <a:rPr lang="en-US" altLang="ko-KR" sz="1600" dirty="0" err="1" smtClean="0"/>
                        <a:t>Tx</a:t>
                      </a:r>
                      <a:r>
                        <a:rPr lang="en-US" altLang="ko-KR" sz="1600" dirty="0" smtClean="0"/>
                        <a:t>-Rx pair shall be provided for low power consumption.</a:t>
                      </a:r>
                      <a:endParaRPr lang="en-US" altLang="ko-KR" sz="1600" dirty="0" smtClean="0">
                        <a:latin typeface="+mj-lt"/>
                      </a:endParaRPr>
                    </a:p>
                    <a:p>
                      <a:pPr marL="0" marR="0" lvl="1"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Add </a:t>
                      </a:r>
                      <a:r>
                        <a:rPr lang="en-US" altLang="ko-KR" sz="1600" u="sng" dirty="0" smtClean="0">
                          <a:solidFill>
                            <a:srgbClr val="0033CC"/>
                          </a:solidFill>
                        </a:rPr>
                        <a:t>“</a:t>
                      </a:r>
                      <a:r>
                        <a:rPr lang="en-US" altLang="ko-KR" sz="1600" u="sng" dirty="0" smtClean="0">
                          <a:solidFill>
                            <a:srgbClr val="0033CC"/>
                          </a:solidFill>
                          <a:latin typeface="+mj-lt"/>
                        </a:rPr>
                        <a:t>A </a:t>
                      </a:r>
                      <a:r>
                        <a:rPr lang="en-GB" altLang="ko-KR" sz="1600" u="sng" dirty="0" smtClean="0">
                          <a:solidFill>
                            <a:srgbClr val="0033CC"/>
                          </a:solidFill>
                          <a:latin typeface="+mj-lt"/>
                        </a:rPr>
                        <a:t>multiple of proximal PDs shall be synchronized for efficient channel access</a:t>
                      </a:r>
                      <a:r>
                        <a:rPr lang="en-GB" altLang="ko-KR" sz="1600" u="sng" dirty="0" smtClean="0">
                          <a:solidFill>
                            <a:srgbClr val="0033CC"/>
                          </a:solidFill>
                        </a:rPr>
                        <a:t>.</a:t>
                      </a:r>
                      <a:r>
                        <a:rPr lang="en-US" altLang="ko-KR" sz="1600" u="sng" dirty="0" smtClean="0">
                          <a:solidFill>
                            <a:srgbClr val="0033CC"/>
                          </a:solidFill>
                        </a:rPr>
                        <a:t>”</a:t>
                      </a:r>
                      <a:br>
                        <a:rPr lang="en-US" altLang="ko-KR" sz="1600" u="sng" dirty="0" smtClean="0">
                          <a:solidFill>
                            <a:srgbClr val="0033CC"/>
                          </a:solidFill>
                        </a:rPr>
                      </a:br>
                      <a:r>
                        <a:rPr lang="en-US" altLang="ko-KR" sz="1600" u="none" dirty="0" smtClean="0">
                          <a:solidFill>
                            <a:schemeClr val="tx1"/>
                          </a:solidFill>
                          <a:latin typeface="+mn-lt"/>
                        </a:rPr>
                        <a:t>[Shannon] </a:t>
                      </a:r>
                      <a:r>
                        <a:rPr lang="en-US" altLang="ko-KR" sz="1600" dirty="0" smtClean="0">
                          <a:solidFill>
                            <a:schemeClr val="tx1"/>
                          </a:solidFill>
                          <a:latin typeface="+mn-lt"/>
                        </a:rPr>
                        <a:t>System-level </a:t>
                      </a:r>
                      <a:r>
                        <a:rPr lang="en-US" altLang="ko-KR" sz="1600" dirty="0" smtClean="0">
                          <a:latin typeface="+mn-lt"/>
                        </a:rPr>
                        <a:t>synchronization shall be provided to get higher throughput from synchronous channel access mechanism than one from asynchronous channel access mechanism.</a:t>
                      </a:r>
                      <a:endParaRPr lang="en-US" altLang="ko-KR" sz="1600" u="sng" dirty="0" smtClean="0">
                        <a:solidFill>
                          <a:srgbClr val="0033CC"/>
                        </a:solidFill>
                        <a:latin typeface="+mn-lt"/>
                      </a:endParaRPr>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6.3 Discovery</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19</a:t>
            </a:fld>
            <a:endParaRPr lang="en-US" altLang="ko-KR"/>
          </a:p>
        </p:txBody>
      </p:sp>
      <p:graphicFrame>
        <p:nvGraphicFramePr>
          <p:cNvPr id="7" name="내용 개체 틀 7"/>
          <p:cNvGraphicFramePr>
            <a:graphicFrameLocks noGrp="1"/>
          </p:cNvGraphicFramePr>
          <p:nvPr>
            <p:ph idx="1"/>
          </p:nvPr>
        </p:nvGraphicFramePr>
        <p:xfrm>
          <a:off x="685800" y="1981200"/>
          <a:ext cx="7772400" cy="39674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800" u="sng" kern="1200" dirty="0" smtClean="0">
                          <a:solidFill>
                            <a:srgbClr val="0033CC"/>
                          </a:solidFill>
                          <a:latin typeface="+mj-lt"/>
                          <a:ea typeface="+mn-ea"/>
                          <a:cs typeface="+mn-cs"/>
                        </a:rPr>
                        <a:t>IEEE 802.15.8 shall support that PD finish the discovery of other PDs [within the same service] before peering.</a:t>
                      </a:r>
                    </a:p>
                    <a:p>
                      <a:r>
                        <a:rPr lang="en-GB" altLang="ko-KR" sz="1800" strike="sngStrike" kern="1200" dirty="0" smtClean="0">
                          <a:solidFill>
                            <a:srgbClr val="FF0000"/>
                          </a:solidFill>
                          <a:latin typeface="+mj-lt"/>
                          <a:ea typeface="+mn-ea"/>
                          <a:cs typeface="+mn-cs"/>
                        </a:rPr>
                        <a:t>802.15.8 PAC shall support data discovery latency to xxx ms</a:t>
                      </a:r>
                      <a:endParaRPr lang="ko-KR" altLang="ko-KR" sz="1800" kern="1200" dirty="0" smtClean="0">
                        <a:solidFill>
                          <a:srgbClr val="FF0000"/>
                        </a:solidFill>
                        <a:latin typeface="+mj-lt"/>
                        <a:ea typeface="+mn-ea"/>
                        <a:cs typeface="+mn-cs"/>
                      </a:endParaRPr>
                    </a:p>
                    <a:p>
                      <a:r>
                        <a:rPr lang="en-GB" altLang="ko-KR" sz="1800" strike="sngStrike" kern="1200" dirty="0" smtClean="0">
                          <a:solidFill>
                            <a:srgbClr val="FF0000"/>
                          </a:solidFill>
                          <a:latin typeface="+mj-lt"/>
                          <a:ea typeface="+mn-ea"/>
                          <a:cs typeface="+mn-cs"/>
                        </a:rPr>
                        <a:t>Possibly aided by higher layers, 802.15.8 PAC shall support selective discovery and discoverability by specific other PDs or groups of PDs</a:t>
                      </a:r>
                      <a:r>
                        <a:rPr lang="en-GB" altLang="ko-KR" sz="1800" kern="1200" dirty="0" smtClean="0">
                          <a:solidFill>
                            <a:srgbClr val="FF0000"/>
                          </a:solidFill>
                          <a:latin typeface="+mj-lt"/>
                          <a:ea typeface="+mn-ea"/>
                          <a:cs typeface="+mn-cs"/>
                        </a:rPr>
                        <a:t> </a:t>
                      </a:r>
                      <a:r>
                        <a:rPr lang="en-GB" altLang="ko-KR" sz="1800" strike="sngStrike" kern="1200" dirty="0" smtClean="0">
                          <a:solidFill>
                            <a:schemeClr val="dk1"/>
                          </a:solidFill>
                          <a:latin typeface="+mj-lt"/>
                          <a:ea typeface="+mn-ea"/>
                          <a:cs typeface="+mn-cs"/>
                        </a:rPr>
                        <a:t>.</a:t>
                      </a: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groups of PDs</a:t>
                      </a:r>
                      <a:r>
                        <a:rPr lang="en-GB" altLang="ko-KR" sz="1800" kern="1200" dirty="0" smtClean="0">
                          <a:solidFill>
                            <a:schemeClr val="dk1"/>
                          </a:solidFill>
                          <a:latin typeface="+mn-lt"/>
                          <a:ea typeface="+mn-ea"/>
                          <a:cs typeface="+mn-cs"/>
                          <a:sym typeface="Wingdings" pitchFamily="2" charset="2"/>
                        </a:rPr>
                        <a:t></a:t>
                      </a:r>
                      <a:r>
                        <a:rPr lang="en-GB" altLang="ko-KR" sz="1800" kern="1200" dirty="0" smtClean="0">
                          <a:solidFill>
                            <a:schemeClr val="dk1"/>
                          </a:solidFill>
                          <a:latin typeface="+mn-lt"/>
                          <a:ea typeface="+mn-ea"/>
                          <a:cs typeface="+mn-cs"/>
                        </a:rPr>
                        <a:t> It’s ambiguous.</a:t>
                      </a:r>
                      <a:endParaRPr lang="ko-KR" altLang="en-US" sz="1600" dirty="0">
                        <a:latin typeface="+mj-lt"/>
                      </a:endParaRPr>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Replace the title “</a:t>
                      </a:r>
                      <a:r>
                        <a:rPr lang="en-US" altLang="ko-KR" sz="1600" strike="sngStrike" dirty="0" smtClean="0">
                          <a:solidFill>
                            <a:srgbClr val="FF0000"/>
                          </a:solidFill>
                          <a:latin typeface="+mj-lt"/>
                        </a:rPr>
                        <a:t>Discovery (PD discovery or Peer discovery)</a:t>
                      </a:r>
                      <a:r>
                        <a:rPr lang="en-US" altLang="ko-KR" sz="1600" dirty="0" smtClean="0">
                          <a:latin typeface="+mj-lt"/>
                        </a:rPr>
                        <a:t>” to “</a:t>
                      </a:r>
                      <a:r>
                        <a:rPr lang="en-US" altLang="ko-KR" sz="1600" u="sng" dirty="0" smtClean="0">
                          <a:solidFill>
                            <a:srgbClr val="0033CC"/>
                          </a:solidFill>
                          <a:latin typeface="+mj-lt"/>
                        </a:rPr>
                        <a:t>Peer discovery</a:t>
                      </a:r>
                      <a:r>
                        <a:rPr lang="en-US" altLang="ko-KR" sz="1600" dirty="0" smtClean="0">
                          <a:latin typeface="+mj-lt"/>
                        </a:rPr>
                        <a:t>”</a:t>
                      </a:r>
                      <a:br>
                        <a:rPr lang="en-US" altLang="ko-KR" sz="1600" dirty="0" smtClean="0">
                          <a:latin typeface="+mj-lt"/>
                        </a:rPr>
                      </a:br>
                      <a:r>
                        <a:rPr lang="en-US" altLang="ko-KR" sz="1600" dirty="0" smtClean="0">
                          <a:latin typeface="+mn-lt"/>
                        </a:rPr>
                        <a:t>[Shannon]</a:t>
                      </a:r>
                      <a:r>
                        <a:rPr lang="en-US" altLang="ko-KR" sz="1600" baseline="0" dirty="0" smtClean="0">
                          <a:latin typeface="+mn-lt"/>
                        </a:rPr>
                        <a:t> The “Peer” information can include </a:t>
                      </a:r>
                    </a:p>
                    <a:p>
                      <a:pPr marL="0" marR="0" lvl="1" indent="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600" baseline="0" dirty="0" smtClean="0">
                          <a:latin typeface="+mn-lt"/>
                        </a:rPr>
                        <a:t>Application, service, user (nick)name</a:t>
                      </a:r>
                    </a:p>
                    <a:p>
                      <a:pPr marL="0" marR="0" lvl="1" indent="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600" baseline="0" dirty="0" smtClean="0">
                          <a:latin typeface="+mn-lt"/>
                        </a:rPr>
                        <a:t>PAC Device type, and capability</a:t>
                      </a:r>
                      <a:endParaRPr lang="en-US" altLang="ko-KR" sz="1600" dirty="0" smtClean="0">
                        <a:latin typeface="+mn-lt"/>
                      </a:endParaRPr>
                    </a:p>
                  </a:txBody>
                  <a:tcPr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ctrTitle"/>
          </p:nvPr>
        </p:nvSpPr>
        <p:spPr bwMode="auto">
          <a:xfrm>
            <a:off x="685800" y="1643063"/>
            <a:ext cx="7772400" cy="1957387"/>
          </a:xfrm>
          <a:ln w="38100"/>
        </p:spPr>
        <p:txBody>
          <a:bodyPr wrap="square" numCol="1" anchorCtr="0" compatLnSpc="1">
            <a:prstTxWarp prst="textNoShape">
              <a:avLst/>
            </a:prstTxWarp>
            <a:normAutofit/>
          </a:bodyPr>
          <a:lstStyle/>
          <a:p>
            <a:pPr eaLnBrk="1" hangingPunct="1"/>
            <a:r>
              <a:rPr lang="en-US" altLang="ko-KR" sz="4800" dirty="0" smtClean="0">
                <a:latin typeface="Lao UI" pitchFamily="34" charset="0"/>
              </a:rPr>
              <a:t>Merged Comments to </a:t>
            </a:r>
            <a:br>
              <a:rPr lang="en-US" altLang="ko-KR" sz="4800" dirty="0" smtClean="0">
                <a:latin typeface="Lao UI" pitchFamily="34" charset="0"/>
              </a:rPr>
            </a:br>
            <a:r>
              <a:rPr lang="en-US" altLang="ko-KR" sz="4800" dirty="0" smtClean="0">
                <a:latin typeface="Lao UI" pitchFamily="34" charset="0"/>
              </a:rPr>
              <a:t>DCN385-02 TGD Draft</a:t>
            </a:r>
            <a:endParaRPr lang="ko-KR" altLang="en-US" sz="3600" b="1" dirty="0" smtClean="0">
              <a:latin typeface="Lao UI" pitchFamily="34" charset="0"/>
              <a:cs typeface="Lao UI" pitchFamily="34" charset="0"/>
            </a:endParaRPr>
          </a:p>
        </p:txBody>
      </p:sp>
      <p:sp>
        <p:nvSpPr>
          <p:cNvPr id="3" name="부제목 2"/>
          <p:cNvSpPr>
            <a:spLocks noGrp="1"/>
          </p:cNvSpPr>
          <p:nvPr>
            <p:ph type="subTitle" idx="1"/>
          </p:nvPr>
        </p:nvSpPr>
        <p:spPr>
          <a:xfrm>
            <a:off x="1371600" y="4143375"/>
            <a:ext cx="6400800" cy="1928813"/>
          </a:xfrm>
        </p:spPr>
        <p:txBody>
          <a:bodyPr/>
          <a:lstStyle/>
          <a:p>
            <a:pPr eaLnBrk="1" fontAlgn="auto" hangingPunct="1">
              <a:spcAft>
                <a:spcPts val="0"/>
              </a:spcAft>
              <a:buClr>
                <a:schemeClr val="bg2">
                  <a:lumMod val="10000"/>
                </a:schemeClr>
              </a:buClr>
              <a:defRPr/>
            </a:pPr>
            <a:r>
              <a:rPr lang="en-US" altLang="ko-KR" dirty="0" smtClean="0">
                <a:cs typeface="Times New Roman" pitchFamily="18" charset="0"/>
              </a:rPr>
              <a:t>September 18, 2012</a:t>
            </a:r>
          </a:p>
          <a:p>
            <a:pPr eaLnBrk="1" fontAlgn="auto" hangingPunct="1">
              <a:spcAft>
                <a:spcPts val="0"/>
              </a:spcAft>
              <a:buClr>
                <a:schemeClr val="bg2">
                  <a:lumMod val="10000"/>
                </a:schemeClr>
              </a:buClr>
              <a:defRPr/>
            </a:pPr>
            <a:r>
              <a:rPr lang="en-US" altLang="ko-KR" dirty="0" err="1" smtClean="0">
                <a:cs typeface="Times New Roman" pitchFamily="18" charset="0"/>
              </a:rPr>
              <a:t>Seung-Hoon</a:t>
            </a:r>
            <a:r>
              <a:rPr lang="en-US" altLang="ko-KR" dirty="0" smtClean="0">
                <a:cs typeface="Times New Roman" pitchFamily="18" charset="0"/>
              </a:rPr>
              <a:t> Park</a:t>
            </a:r>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슬라이드 번호 개체 틀 4"/>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2</a:t>
            </a:fld>
            <a:endParaRPr lang="en-US" altLang="ko-KR"/>
          </a:p>
        </p:txBody>
      </p:sp>
      <p:sp>
        <p:nvSpPr>
          <p:cNvPr id="6" name="바닥글 개체 틀 5"/>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dirty="0" smtClean="0"/>
              <a:t>Comments to</a:t>
            </a:r>
            <a:br>
              <a:rPr lang="en-US" altLang="ko-KR" sz="2800" dirty="0" smtClean="0"/>
            </a:br>
            <a:r>
              <a:rPr lang="en-US" altLang="ko-KR" sz="2800" dirty="0" smtClean="0"/>
              <a:t>6.4 Peering </a:t>
            </a:r>
            <a:br>
              <a:rPr lang="en-US" altLang="ko-KR" sz="2800" dirty="0" smtClean="0"/>
            </a:br>
            <a:r>
              <a:rPr lang="en-US" altLang="ko-KR" sz="2800" dirty="0" smtClean="0"/>
              <a:t>(Link establishment, or association)</a:t>
            </a:r>
            <a:endParaRPr lang="ko-KR" altLang="en-US" sz="2800"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20</a:t>
            </a:fld>
            <a:endParaRPr lang="en-US" altLang="ko-KR"/>
          </a:p>
        </p:txBody>
      </p:sp>
      <p:graphicFrame>
        <p:nvGraphicFramePr>
          <p:cNvPr id="7" name="내용 개체 틀 7"/>
          <p:cNvGraphicFramePr>
            <a:graphicFrameLocks noGrp="1"/>
          </p:cNvGraphicFramePr>
          <p:nvPr>
            <p:ph idx="1"/>
          </p:nvPr>
        </p:nvGraphicFramePr>
        <p:xfrm>
          <a:off x="685800" y="1981200"/>
          <a:ext cx="7772400" cy="26263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a:buFont typeface="Wingdings" pitchFamily="2" charset="2"/>
                        <a:buChar char="§"/>
                      </a:pPr>
                      <a:r>
                        <a:rPr lang="en-US" altLang="ko-KR" sz="1600" dirty="0" smtClean="0">
                          <a:latin typeface="+mj-lt"/>
                        </a:rPr>
                        <a:t> “</a:t>
                      </a:r>
                      <a:r>
                        <a:rPr lang="en-GB" altLang="ko-KR" sz="1800" strike="sngStrike" kern="1200" dirty="0" smtClean="0">
                          <a:solidFill>
                            <a:srgbClr val="FF0000"/>
                          </a:solidFill>
                          <a:latin typeface="+mj-lt"/>
                          <a:ea typeface="+mn-ea"/>
                          <a:cs typeface="+mn-cs"/>
                        </a:rPr>
                        <a:t>802.15.8 PAC shall support a quick peering between PDs that have already discovered each other</a:t>
                      </a:r>
                      <a:r>
                        <a:rPr lang="en-GB" altLang="ko-KR" sz="1800" kern="1200" dirty="0" smtClean="0">
                          <a:solidFill>
                            <a:schemeClr val="dk1"/>
                          </a:solidFill>
                          <a:latin typeface="+mj-lt"/>
                          <a:ea typeface="+mn-ea"/>
                          <a:cs typeface="+mn-cs"/>
                        </a:rPr>
                        <a:t> </a:t>
                      </a:r>
                      <a:r>
                        <a:rPr lang="en-GB" altLang="ko-KR" sz="1800" strike="sngStrike" kern="1200" dirty="0" smtClean="0">
                          <a:solidFill>
                            <a:schemeClr val="dk1"/>
                          </a:solidFill>
                          <a:latin typeface="+mj-lt"/>
                          <a:ea typeface="+mn-ea"/>
                          <a:cs typeface="+mn-cs"/>
                        </a:rPr>
                        <a:t>.”</a:t>
                      </a: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 [</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Do we support peering without discovering?</a:t>
                      </a:r>
                      <a:endParaRPr lang="ko-KR" altLang="en-US" sz="1600" dirty="0">
                        <a:latin typeface="+mj-lt"/>
                      </a:endParaRPr>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Replace the title “</a:t>
                      </a:r>
                      <a:r>
                        <a:rPr lang="en-US" altLang="ko-KR" sz="1600" dirty="0" smtClean="0">
                          <a:solidFill>
                            <a:srgbClr val="FF0000"/>
                          </a:solidFill>
                          <a:latin typeface="+mj-lt"/>
                        </a:rPr>
                        <a:t>Peering </a:t>
                      </a:r>
                      <a:r>
                        <a:rPr lang="en-US" altLang="ko-KR" sz="1600" strike="sngStrike" dirty="0" smtClean="0">
                          <a:solidFill>
                            <a:srgbClr val="FF0000"/>
                          </a:solidFill>
                          <a:latin typeface="+mj-lt"/>
                        </a:rPr>
                        <a:t>(Link establishment, or association)</a:t>
                      </a:r>
                      <a:r>
                        <a:rPr lang="en-US" altLang="ko-KR" sz="1600" dirty="0" smtClean="0">
                          <a:latin typeface="+mj-lt"/>
                        </a:rPr>
                        <a:t>”</a:t>
                      </a:r>
                      <a:r>
                        <a:rPr lang="en-US" altLang="ko-KR" sz="1600" baseline="0" dirty="0" smtClean="0">
                          <a:latin typeface="+mj-lt"/>
                        </a:rPr>
                        <a:t> </a:t>
                      </a:r>
                      <a:r>
                        <a:rPr lang="en-US" altLang="ko-KR" sz="1600" dirty="0" smtClean="0">
                          <a:latin typeface="+mj-lt"/>
                        </a:rPr>
                        <a:t>to “</a:t>
                      </a:r>
                      <a:r>
                        <a:rPr lang="en-US" altLang="ko-KR" sz="1600" u="sng" dirty="0" smtClean="0">
                          <a:solidFill>
                            <a:srgbClr val="0033CC"/>
                          </a:solidFill>
                          <a:latin typeface="+mj-lt"/>
                        </a:rPr>
                        <a:t>Peering</a:t>
                      </a:r>
                      <a:r>
                        <a:rPr lang="en-US" altLang="ko-KR" sz="1600" dirty="0" smtClean="0">
                          <a:latin typeface="+mj-lt"/>
                        </a:rPr>
                        <a: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t>
                      </a:r>
                      <a:r>
                        <a:rPr lang="en-GB" altLang="ko-KR" sz="1600" dirty="0" smtClean="0">
                          <a:latin typeface="+mj-lt"/>
                        </a:rPr>
                        <a:t>802.15.8 PAC shall support a quick peering between PDs that have already </a:t>
                      </a:r>
                      <a:r>
                        <a:rPr lang="en-GB" altLang="ko-KR" sz="1600" strike="sngStrike" dirty="0" err="1" smtClean="0">
                          <a:solidFill>
                            <a:srgbClr val="FF0000"/>
                          </a:solidFill>
                          <a:latin typeface="+mj-lt"/>
                        </a:rPr>
                        <a:t>discovered</a:t>
                      </a:r>
                      <a:r>
                        <a:rPr lang="en-GB" altLang="ko-KR" sz="1600" u="sng" dirty="0" err="1" smtClean="0">
                          <a:solidFill>
                            <a:srgbClr val="0070C0"/>
                          </a:solidFill>
                          <a:latin typeface="+mj-lt"/>
                        </a:rPr>
                        <a:t>peered</a:t>
                      </a:r>
                      <a:r>
                        <a:rPr lang="en-GB" altLang="ko-KR" sz="1600" dirty="0" smtClean="0">
                          <a:latin typeface="+mj-lt"/>
                        </a:rPr>
                        <a:t> each other.”</a:t>
                      </a:r>
                      <a:endParaRPr lang="ko-KR" altLang="en-US" sz="1600" dirty="0">
                        <a:latin typeface="+mj-lt"/>
                      </a:endParaRPr>
                    </a:p>
                  </a:txBody>
                  <a:tcPr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Comments to</a:t>
            </a:r>
            <a:br>
              <a:rPr lang="en-US" altLang="ko-KR" sz="3200" dirty="0" smtClean="0"/>
            </a:br>
            <a:r>
              <a:rPr lang="en-US" altLang="ko-KR" sz="3200" dirty="0" smtClean="0"/>
              <a:t>6.8 Multicast and 6.9 Broadcast</a:t>
            </a:r>
            <a:endParaRPr lang="ko-KR" altLang="en-US" sz="3200"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21</a:t>
            </a:fld>
            <a:endParaRPr lang="en-US" altLang="ko-KR"/>
          </a:p>
        </p:txBody>
      </p:sp>
      <p:graphicFrame>
        <p:nvGraphicFramePr>
          <p:cNvPr id="7" name="내용 개체 틀 7"/>
          <p:cNvGraphicFramePr>
            <a:graphicFrameLocks noGrp="1"/>
          </p:cNvGraphicFramePr>
          <p:nvPr>
            <p:ph idx="1"/>
          </p:nvPr>
        </p:nvGraphicFramePr>
        <p:xfrm>
          <a:off x="685800" y="1981200"/>
          <a:ext cx="7772400" cy="7416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600" dirty="0" smtClean="0">
                          <a:latin typeface="+mn-lt"/>
                        </a:rPr>
                        <a:t>[Eldad] isn't it covered under one to many?</a:t>
                      </a:r>
                      <a:endParaRPr lang="ko-KR" altLang="en-US" sz="1600" dirty="0">
                        <a:latin typeface="+mn-lt"/>
                      </a:endParaRPr>
                    </a:p>
                  </a:txBody>
                  <a:tcPr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6.10 Multi-hop support</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22</a:t>
            </a:fld>
            <a:endParaRPr lang="en-US" altLang="ko-KR"/>
          </a:p>
        </p:txBody>
      </p:sp>
      <p:graphicFrame>
        <p:nvGraphicFramePr>
          <p:cNvPr id="7" name="내용 개체 틀 7"/>
          <p:cNvGraphicFramePr>
            <a:graphicFrameLocks noGrp="1"/>
          </p:cNvGraphicFramePr>
          <p:nvPr>
            <p:ph idx="1"/>
          </p:nvPr>
        </p:nvGraphicFramePr>
        <p:xfrm>
          <a:off x="685800" y="1981200"/>
          <a:ext cx="7772400" cy="21691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Add </a:t>
                      </a:r>
                      <a:r>
                        <a:rPr lang="en-GB" altLang="ko-KR" sz="1600" dirty="0" smtClean="0">
                          <a:latin typeface="+mj-lt"/>
                        </a:rPr>
                        <a:t>“</a:t>
                      </a:r>
                      <a:r>
                        <a:rPr lang="en-GB" altLang="ko-KR" sz="1600" u="sng" dirty="0" smtClean="0">
                          <a:solidFill>
                            <a:srgbClr val="0033CC"/>
                          </a:solidFill>
                          <a:latin typeface="+mj-lt"/>
                        </a:rPr>
                        <a:t>Only relay-enabled PD decided by peer information shall relay discovery messages or traffic data from PDs in the proximity.</a:t>
                      </a:r>
                      <a:r>
                        <a:rPr lang="en-US" altLang="ko-KR" sz="1600" dirty="0" smtClean="0">
                          <a:latin typeface="+mj-lt"/>
                        </a:rPr>
                        <a:t>”</a:t>
                      </a:r>
                      <a:endParaRPr lang="ko-KR" altLang="en-US" sz="1600" dirty="0" smtClean="0">
                        <a:latin typeface="+mj-lt"/>
                      </a:endParaRP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[Shannon] Only users in the same peer group can support relaying.</a:t>
                      </a: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How selfish user helps relaying for different group users?</a:t>
                      </a: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So it shall be decided by peer information.</a:t>
                      </a:r>
                      <a:endParaRPr lang="ko-KR" altLang="en-US" sz="1600" dirty="0">
                        <a:latin typeface="+mn-lt"/>
                      </a:endParaRPr>
                    </a:p>
                  </a:txBody>
                  <a:tcPr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t>Comments to </a:t>
            </a:r>
            <a:br>
              <a:rPr lang="en-US" altLang="ko-KR" sz="2800" dirty="0" smtClean="0"/>
            </a:br>
            <a:r>
              <a:rPr lang="en-US" altLang="ko-KR" sz="2800" dirty="0" smtClean="0"/>
              <a:t>2.2 Specific definitions to this standard</a:t>
            </a:r>
            <a:endParaRPr lang="ko-KR" altLang="en-US" sz="2800" dirty="0"/>
          </a:p>
        </p:txBody>
      </p:sp>
      <p:graphicFrame>
        <p:nvGraphicFramePr>
          <p:cNvPr id="8" name="내용 개체 틀 7"/>
          <p:cNvGraphicFramePr>
            <a:graphicFrameLocks noGrp="1"/>
          </p:cNvGraphicFramePr>
          <p:nvPr>
            <p:ph idx="1"/>
          </p:nvPr>
        </p:nvGraphicFramePr>
        <p:xfrm>
          <a:off x="685800" y="1857364"/>
          <a:ext cx="7772400" cy="4504597"/>
        </p:xfrm>
        <a:graphic>
          <a:graphicData uri="http://schemas.openxmlformats.org/drawingml/2006/table">
            <a:tbl>
              <a:tblPr firstRow="1" bandRow="1">
                <a:tableStyleId>{21E4AEA4-8DFA-4A89-87EB-49C32662AFE0}</a:tableStyleId>
              </a:tblPr>
              <a:tblGrid>
                <a:gridCol w="1671622"/>
                <a:gridCol w="6100778"/>
              </a:tblGrid>
              <a:tr h="418232">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2990645">
                <a:tc>
                  <a:txBody>
                    <a:bodyPr/>
                    <a:lstStyle/>
                    <a:p>
                      <a:pPr algn="ctr" latinLnBrk="1"/>
                      <a:r>
                        <a:rPr lang="en-US" altLang="ko-KR" dirty="0" smtClean="0"/>
                        <a:t>Eldad Zeira</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Add</a:t>
                      </a:r>
                      <a:r>
                        <a:rPr lang="en-US" altLang="ko-KR" sz="1600" baseline="0" dirty="0" smtClean="0">
                          <a:latin typeface="+mj-lt"/>
                        </a:rPr>
                        <a:t> “PAC  Peer Aware Communication”</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strike="sngStrike" baseline="0" dirty="0" smtClean="0">
                          <a:solidFill>
                            <a:srgbClr val="FF0000"/>
                          </a:solidFill>
                          <a:latin typeface="+mj-lt"/>
                        </a:rPr>
                        <a:t>Discovering PD (DPD) means a PD which is doing discovery function and is not connected yet.</a:t>
                      </a:r>
                      <a:br>
                        <a:rPr lang="en-US" altLang="ko-KR" sz="1600" strike="sngStrike" baseline="0" dirty="0" smtClean="0">
                          <a:solidFill>
                            <a:srgbClr val="FF0000"/>
                          </a:solidFill>
                          <a:latin typeface="+mj-lt"/>
                        </a:rPr>
                      </a:br>
                      <a:r>
                        <a:rPr lang="en-US" altLang="ko-KR" sz="1600" strike="sngStrike" baseline="0" dirty="0" smtClean="0">
                          <a:solidFill>
                            <a:srgbClr val="FF0000"/>
                          </a:solidFill>
                          <a:latin typeface="+mj-lt"/>
                        </a:rPr>
                        <a:t>Connected PD (CPD) means a PD which is connected to another PD.</a:t>
                      </a:r>
                      <a:r>
                        <a:rPr lang="en-US" altLang="ko-KR" sz="1600" strike="sngStrike" baseline="0" dirty="0" smtClean="0">
                          <a:latin typeface="+mj-lt"/>
                        </a:rPr>
                        <a:t/>
                      </a:r>
                      <a:br>
                        <a:rPr lang="en-US" altLang="ko-KR" sz="1600" strike="sngStrike" baseline="0" dirty="0" smtClean="0">
                          <a:latin typeface="+mj-lt"/>
                        </a:rPr>
                      </a:br>
                      <a:r>
                        <a:rPr lang="en-US" altLang="ko-KR" sz="1600" baseline="0" dirty="0" smtClean="0">
                          <a:latin typeface="+mn-lt"/>
                        </a:rPr>
                        <a:t>[Eldad] Suggest replacing above with the following definitions:</a:t>
                      </a:r>
                      <a:r>
                        <a:rPr lang="en-US" altLang="ko-KR" sz="1600" baseline="0" dirty="0" smtClean="0">
                          <a:latin typeface="+mj-lt"/>
                        </a:rPr>
                        <a:t/>
                      </a:r>
                      <a:br>
                        <a:rPr lang="en-US" altLang="ko-KR" sz="1600" baseline="0" dirty="0" smtClean="0">
                          <a:latin typeface="+mj-lt"/>
                        </a:rPr>
                      </a:br>
                      <a:r>
                        <a:rPr lang="en-US" altLang="ko-KR" sz="1600" u="sng" baseline="0" dirty="0" smtClean="0">
                          <a:solidFill>
                            <a:srgbClr val="0033CC"/>
                          </a:solidFill>
                          <a:latin typeface="+mj-lt"/>
                        </a:rPr>
                        <a:t>PPD – Peered PD, a device which has been peered with another device.</a:t>
                      </a:r>
                      <a:br>
                        <a:rPr lang="en-US" altLang="ko-KR" sz="1600" u="sng" baseline="0" dirty="0" smtClean="0">
                          <a:solidFill>
                            <a:srgbClr val="0033CC"/>
                          </a:solidFill>
                          <a:latin typeface="+mj-lt"/>
                        </a:rPr>
                      </a:br>
                      <a:r>
                        <a:rPr lang="en-US" altLang="ko-KR" sz="1600" u="sng" baseline="0" dirty="0" smtClean="0">
                          <a:solidFill>
                            <a:srgbClr val="0033CC"/>
                          </a:solidFill>
                          <a:latin typeface="+mj-lt"/>
                        </a:rPr>
                        <a:t>PSPD – Peer seeking PAC device, a device which is actively attempting to discover / be discovered by other devices in order to peer. (Note that this definition allows a PD to seek other devices while already being peered)</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SG - Service Group - a collection of PDs that are members of the same service set.</a:t>
                      </a:r>
                      <a:br>
                        <a:rPr lang="en-US" altLang="ko-KR" sz="1600" dirty="0" smtClean="0">
                          <a:latin typeface="+mj-lt"/>
                        </a:rPr>
                      </a:br>
                      <a:r>
                        <a:rPr lang="en-US" altLang="ko-KR" sz="1600" dirty="0" smtClean="0">
                          <a:latin typeface="+mn-lt"/>
                        </a:rPr>
                        <a:t>[Eldad] we need to define what is a service set</a:t>
                      </a:r>
                      <a:endParaRPr lang="ko-KR" altLang="en-US" sz="1600" dirty="0">
                        <a:latin typeface="+mn-lt"/>
                      </a:endParaRPr>
                    </a:p>
                  </a:txBody>
                  <a:tcPr anchor="ctr"/>
                </a:tc>
              </a:tr>
              <a:tr h="825005">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latinLnBrk="1">
                        <a:buFont typeface="Wingdings" pitchFamily="2" charset="2"/>
                        <a:buChar char="§"/>
                      </a:pPr>
                      <a:r>
                        <a:rPr lang="en-US" altLang="ko-KR" sz="1600" dirty="0" smtClean="0">
                          <a:latin typeface="+mj-lt"/>
                        </a:rPr>
                        <a:t>Add “</a:t>
                      </a:r>
                      <a:r>
                        <a:rPr lang="en-US" altLang="ko-KR" sz="1600" u="sng" dirty="0" smtClean="0">
                          <a:solidFill>
                            <a:srgbClr val="0033CC"/>
                          </a:solidFill>
                          <a:latin typeface="+mj-lt"/>
                        </a:rPr>
                        <a:t>Peering: To establish a link or multiple links between PDs or among PDs for the purpose of announcing information or exchanging traffic</a:t>
                      </a:r>
                      <a:r>
                        <a:rPr lang="en-US" altLang="ko-KR" sz="1600" dirty="0" smtClean="0">
                          <a:latin typeface="+mj-lt"/>
                        </a:rPr>
                        <a:t>.”</a:t>
                      </a:r>
                      <a:endParaRPr lang="ko-KR" altLang="en-US" sz="1600" dirty="0">
                        <a:latin typeface="+mj-lt"/>
                      </a:endParaRPr>
                    </a:p>
                  </a:txBody>
                  <a:tcPr anchor="ctr"/>
                </a:tc>
              </a:tr>
            </a:tbl>
          </a:graphicData>
        </a:graphic>
      </p:graphicFrame>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3</a:t>
            </a:fld>
            <a:endParaRPr lang="en-US" altLang="ko-K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 </a:t>
            </a:r>
            <a:br>
              <a:rPr lang="en-US" altLang="ko-KR" dirty="0" smtClean="0"/>
            </a:br>
            <a:r>
              <a:rPr lang="en-US" altLang="ko-KR" dirty="0" smtClean="0"/>
              <a:t>4. General Description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4</a:t>
            </a:fld>
            <a:endParaRPr lang="en-US" altLang="ko-KR"/>
          </a:p>
        </p:txBody>
      </p:sp>
      <p:graphicFrame>
        <p:nvGraphicFramePr>
          <p:cNvPr id="7" name="내용 개체 틀 7"/>
          <p:cNvGraphicFramePr>
            <a:graphicFrameLocks noGrp="1"/>
          </p:cNvGraphicFramePr>
          <p:nvPr>
            <p:ph idx="1"/>
          </p:nvPr>
        </p:nvGraphicFramePr>
        <p:xfrm>
          <a:off x="685800" y="1981200"/>
          <a:ext cx="7772400" cy="44551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dirty="0" smtClean="0">
                          <a:solidFill>
                            <a:schemeClr val="dk1"/>
                          </a:solidFill>
                          <a:latin typeface="+mj-lt"/>
                          <a:ea typeface="+mn-ea"/>
                          <a:cs typeface="+mn-cs"/>
                        </a:rPr>
                        <a:t>This clause provides the basic framework of PDs and links. The framework serves as a prerequisite to supporting the functions of PDs </a:t>
                      </a:r>
                      <a:r>
                        <a:rPr lang="en-US" altLang="ko-KR" sz="1600" strike="sngStrike" kern="1200" dirty="0" smtClean="0">
                          <a:solidFill>
                            <a:srgbClr val="FF0000"/>
                          </a:solidFill>
                          <a:latin typeface="+mj-lt"/>
                          <a:ea typeface="+mn-ea"/>
                          <a:cs typeface="+mn-cs"/>
                        </a:rPr>
                        <a:t>and links</a:t>
                      </a:r>
                      <a:r>
                        <a:rPr lang="en-US" altLang="ko-KR" sz="1600" strike="sngStrike" kern="1200" dirty="0" smtClean="0">
                          <a:solidFill>
                            <a:schemeClr val="dk1"/>
                          </a:solidFill>
                          <a:latin typeface="+mj-lt"/>
                          <a:ea typeface="+mn-ea"/>
                          <a:cs typeface="+mn-cs"/>
                        </a:rPr>
                        <a:t> </a:t>
                      </a:r>
                      <a:r>
                        <a:rPr lang="en-US" altLang="ko-KR" sz="1600" kern="1200" dirty="0" smtClean="0">
                          <a:solidFill>
                            <a:schemeClr val="dk1"/>
                          </a:solidFill>
                          <a:latin typeface="+mj-lt"/>
                          <a:ea typeface="+mn-ea"/>
                          <a:cs typeface="+mn-cs"/>
                        </a:rPr>
                        <a:t>and their interactions specified later in detail. It covers </a:t>
                      </a:r>
                      <a:r>
                        <a:rPr lang="en-US" altLang="ko-KR" sz="1600" u="sng" kern="1200" dirty="0" smtClean="0">
                          <a:solidFill>
                            <a:srgbClr val="0033CC"/>
                          </a:solidFill>
                          <a:latin typeface="+mj-lt"/>
                          <a:ea typeface="+mn-ea"/>
                          <a:cs typeface="+mn-cs"/>
                        </a:rPr>
                        <a:t>amongst others </a:t>
                      </a:r>
                      <a:r>
                        <a:rPr lang="en-US" altLang="ko-KR" sz="1600" kern="1200" dirty="0" smtClean="0">
                          <a:solidFill>
                            <a:schemeClr val="dk1"/>
                          </a:solidFill>
                          <a:latin typeface="+mj-lt"/>
                          <a:ea typeface="+mn-ea"/>
                          <a:cs typeface="+mn-cs"/>
                        </a:rPr>
                        <a:t>the following aspects — the architecture, components, services, the network topology used for medium access, the transmission range, the reference model used for functional partitioning, and the time base used for access scheduling, and the security paradigm</a:t>
                      </a:r>
                      <a:r>
                        <a:rPr lang="en-US" altLang="ko-KR" sz="1600" strike="sngStrike" kern="1200" dirty="0" smtClean="0">
                          <a:solidFill>
                            <a:schemeClr val="dk1"/>
                          </a:solidFill>
                          <a:latin typeface="+mj-lt"/>
                          <a:ea typeface="+mn-ea"/>
                          <a:cs typeface="+mn-cs"/>
                        </a:rPr>
                        <a:t> </a:t>
                      </a:r>
                      <a:r>
                        <a:rPr lang="en-US" altLang="ko-KR" sz="1600" strike="sngStrike" kern="1200" dirty="0" smtClean="0">
                          <a:solidFill>
                            <a:srgbClr val="FF0000"/>
                          </a:solidFill>
                          <a:latin typeface="+mj-lt"/>
                          <a:ea typeface="+mn-ea"/>
                          <a:cs typeface="+mn-cs"/>
                        </a:rPr>
                        <a:t>used for message protection</a:t>
                      </a:r>
                      <a:r>
                        <a:rPr lang="en-US" altLang="ko-KR" sz="1600" kern="1200" dirty="0" smtClean="0">
                          <a:solidFill>
                            <a:srgbClr val="FF0000"/>
                          </a:solidFill>
                          <a:latin typeface="+mj-lt"/>
                          <a:ea typeface="+mn-ea"/>
                          <a:cs typeface="+mn-cs"/>
                        </a:rPr>
                        <a:t>.</a:t>
                      </a:r>
                      <a:endParaRPr lang="ko-KR" altLang="en-US" sz="1400" dirty="0">
                        <a:solidFill>
                          <a:srgbClr val="FF0000"/>
                        </a:solidFill>
                        <a:latin typeface="+mj-lt"/>
                      </a:endParaRPr>
                    </a:p>
                  </a:txBody>
                  <a:tcPr anchor="ct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Suhwook</a:t>
                      </a:r>
                      <a:r>
                        <a:rPr lang="en-US" altLang="ko-KR" dirty="0" smtClean="0"/>
                        <a:t> Kim</a:t>
                      </a:r>
                      <a:endParaRPr lang="ko-KR" altLang="en-US" dirty="0" smtClean="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600" strike="sngStrike" kern="1200" dirty="0" smtClean="0">
                          <a:solidFill>
                            <a:srgbClr val="FF0000"/>
                          </a:solidFill>
                          <a:latin typeface="+mj-lt"/>
                          <a:ea typeface="+mn-ea"/>
                          <a:cs typeface="+mn-cs"/>
                        </a:rPr>
                        <a:t>It covers the following aspects — the architecture, components, services, the network topology used for medium access, the transmission range, the reference model used for functional partitioning, and the time base used for access scheduling, and the security paradigm used for message protection .</a:t>
                      </a:r>
                      <a:r>
                        <a:rPr lang="ko-KR" altLang="ko-KR" sz="1400" dirty="0" smtClean="0">
                          <a:solidFill>
                            <a:srgbClr val="FF0000"/>
                          </a:solidFill>
                          <a:latin typeface="+mj-lt"/>
                        </a:rPr>
                        <a:t> </a:t>
                      </a:r>
                      <a:r>
                        <a:rPr lang="en-GB" altLang="ko-KR" sz="1600" kern="1200" dirty="0" smtClean="0">
                          <a:solidFill>
                            <a:schemeClr val="dk1"/>
                          </a:solidFill>
                          <a:latin typeface="+mj-lt"/>
                          <a:ea typeface="+mn-ea"/>
                          <a:cs typeface="+mn-cs"/>
                        </a:rPr>
                        <a:t> </a:t>
                      </a:r>
                      <a:br>
                        <a:rPr lang="en-GB" altLang="ko-KR" sz="1600" kern="1200" dirty="0" smtClean="0">
                          <a:solidFill>
                            <a:schemeClr val="dk1"/>
                          </a:solidFill>
                          <a:latin typeface="+mj-lt"/>
                          <a:ea typeface="+mn-ea"/>
                          <a:cs typeface="+mn-cs"/>
                        </a:rPr>
                      </a:br>
                      <a:r>
                        <a:rPr lang="en-GB" altLang="ko-KR" sz="1600" kern="1200" dirty="0" smtClean="0">
                          <a:solidFill>
                            <a:schemeClr val="dk1"/>
                          </a:solidFill>
                          <a:latin typeface="+mn-lt"/>
                          <a:ea typeface="+mn-ea"/>
                          <a:cs typeface="+mn-cs"/>
                        </a:rPr>
                        <a:t>[</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 It’s </a:t>
                      </a:r>
                      <a:r>
                        <a:rPr lang="en-GB" altLang="ko-KR" sz="1600" kern="1200" dirty="0" smtClean="0">
                          <a:solidFill>
                            <a:schemeClr val="dk1"/>
                          </a:solidFill>
                          <a:latin typeface="+mn-lt"/>
                          <a:ea typeface="+mn-ea"/>
                          <a:cs typeface="+mn-cs"/>
                        </a:rPr>
                        <a:t>redundant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600" kern="1200" dirty="0" smtClean="0">
                          <a:solidFill>
                            <a:srgbClr val="FF0000"/>
                          </a:solidFill>
                          <a:latin typeface="+mn-lt"/>
                          <a:ea typeface="+mn-ea"/>
                          <a:cs typeface="+mn-cs"/>
                        </a:rPr>
                        <a:t>*To be re-written**.</a:t>
                      </a:r>
                      <a:endParaRPr lang="ko-KR" altLang="en-US" sz="1400" dirty="0">
                        <a:solidFill>
                          <a:srgbClr val="FF0000"/>
                        </a:solidFill>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4.1 Concepts and architecture</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5</a:t>
            </a:fld>
            <a:endParaRPr lang="en-US" altLang="ko-KR"/>
          </a:p>
        </p:txBody>
      </p:sp>
      <p:graphicFrame>
        <p:nvGraphicFramePr>
          <p:cNvPr id="7" name="내용 개체 틀 7"/>
          <p:cNvGraphicFramePr>
            <a:graphicFrameLocks noGrp="1"/>
          </p:cNvGraphicFramePr>
          <p:nvPr>
            <p:ph idx="1"/>
          </p:nvPr>
        </p:nvGraphicFramePr>
        <p:xfrm>
          <a:off x="685800" y="1981200"/>
          <a:ext cx="7772400" cy="4302760"/>
        </p:xfrm>
        <a:graphic>
          <a:graphicData uri="http://schemas.openxmlformats.org/drawingml/2006/table">
            <a:tbl>
              <a:tblPr firstRow="1" bandRow="1">
                <a:tableStyleId>{21E4AEA4-8DFA-4A89-87EB-49C32662AFE0}</a:tableStyleId>
              </a:tblPr>
              <a:tblGrid>
                <a:gridCol w="1743060"/>
                <a:gridCol w="6029340"/>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800" dirty="0" smtClean="0">
                          <a:latin typeface="+mj-lt"/>
                        </a:rPr>
                        <a:t>This section describes general concepts, e.g. sects. 4.1, 4.5 in [1] with some of the original material moved elsewhere.</a:t>
                      </a:r>
                    </a:p>
                    <a:p>
                      <a:pPr latinLnBrk="1">
                        <a:buFont typeface="Wingdings" pitchFamily="2" charset="2"/>
                        <a:buNone/>
                      </a:pPr>
                      <a:r>
                        <a:rPr lang="en-US" altLang="ko-KR" sz="1800" i="1" dirty="0" smtClean="0">
                          <a:solidFill>
                            <a:schemeClr val="accent1">
                              <a:lumMod val="50000"/>
                            </a:schemeClr>
                          </a:solidFill>
                          <a:latin typeface="+mj-lt"/>
                        </a:rPr>
                        <a:t>[Editor’s comments] 4.1 Concepts and architecture, and 4.5 Topology from DCN385-01. Eldad suggested</a:t>
                      </a:r>
                      <a:r>
                        <a:rPr lang="en-US" altLang="ko-KR" sz="1800" i="1" baseline="0" dirty="0" smtClean="0">
                          <a:solidFill>
                            <a:schemeClr val="accent1">
                              <a:lumMod val="50000"/>
                            </a:schemeClr>
                          </a:solidFill>
                          <a:latin typeface="+mj-lt"/>
                        </a:rPr>
                        <a:t> to merge 4.1 and 4.5 into single sub-clause</a:t>
                      </a:r>
                      <a:r>
                        <a:rPr lang="en-US" altLang="ko-KR" sz="1800" i="1" baseline="0" dirty="0" smtClean="0">
                          <a:solidFill>
                            <a:schemeClr val="accent1">
                              <a:lumMod val="50000"/>
                            </a:schemeClr>
                          </a:solidFill>
                          <a:latin typeface="+mj-lt"/>
                        </a:rPr>
                        <a:t>. –</a:t>
                      </a:r>
                      <a:r>
                        <a:rPr lang="en-US" altLang="ko-KR" sz="1800" i="1" baseline="0" dirty="0" smtClean="0">
                          <a:solidFill>
                            <a:srgbClr val="FF0000"/>
                          </a:solidFill>
                          <a:latin typeface="+mj-lt"/>
                        </a:rPr>
                        <a:t>Shannon will provide  a clean version. </a:t>
                      </a:r>
                      <a:endParaRPr lang="en-US" altLang="ko-KR" sz="1800" i="1" baseline="0" dirty="0" smtClean="0">
                        <a:solidFill>
                          <a:srgbClr val="FF0000"/>
                        </a:solidFill>
                        <a:latin typeface="+mj-lt"/>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kern="1200" dirty="0" smtClean="0">
                          <a:solidFill>
                            <a:schemeClr val="dk1"/>
                          </a:solidFill>
                          <a:latin typeface="+mj-lt"/>
                          <a:ea typeface="+mj-ea"/>
                          <a:cs typeface="+mn-cs"/>
                        </a:rPr>
                        <a:t>802.15.8 PAC shall support a fully distributed, decentralized, data scalable, and self organized system </a:t>
                      </a:r>
                      <a:r>
                        <a:rPr lang="en-US" altLang="ko-KR" sz="1800" u="sng" kern="1200" dirty="0" smtClean="0">
                          <a:solidFill>
                            <a:srgbClr val="0033CC"/>
                          </a:solidFill>
                          <a:latin typeface="+mj-lt"/>
                          <a:ea typeface="+mj-ea"/>
                          <a:cs typeface="+mn-cs"/>
                        </a:rPr>
                        <a:t>composed of </a:t>
                      </a:r>
                      <a:r>
                        <a:rPr lang="en-US" altLang="ko-KR" sz="1800" u="sng" strike="sngStrike" kern="1200" dirty="0" smtClean="0">
                          <a:solidFill>
                            <a:srgbClr val="0033CC"/>
                          </a:solidFill>
                          <a:latin typeface="+mj-lt"/>
                          <a:ea typeface="+mj-ea"/>
                          <a:cs typeface="+mn-cs"/>
                        </a:rPr>
                        <a:t>single type of PAC device to be named </a:t>
                      </a:r>
                      <a:r>
                        <a:rPr lang="en-US" altLang="ko-KR" sz="1800" u="sng" kern="1200" dirty="0" smtClean="0">
                          <a:solidFill>
                            <a:srgbClr val="0033CC"/>
                          </a:solidFill>
                          <a:latin typeface="+mj-lt"/>
                          <a:ea typeface="+mj-ea"/>
                          <a:cs typeface="+mn-cs"/>
                        </a:rPr>
                        <a:t>PAC Device</a:t>
                      </a:r>
                      <a:r>
                        <a:rPr lang="en-US" altLang="ko-KR" sz="1800" u="sng" kern="1200" dirty="0" smtClean="0">
                          <a:solidFill>
                            <a:srgbClr val="FF0000"/>
                          </a:solidFill>
                          <a:latin typeface="+mj-lt"/>
                          <a:ea typeface="+mj-ea"/>
                          <a:cs typeface="+mn-cs"/>
                        </a:rPr>
                        <a:t>s</a:t>
                      </a:r>
                      <a:r>
                        <a:rPr lang="en-US" altLang="ko-KR" sz="1800" u="sng" kern="1200" dirty="0" smtClean="0">
                          <a:solidFill>
                            <a:srgbClr val="0033CC"/>
                          </a:solidFill>
                          <a:latin typeface="+mj-lt"/>
                          <a:ea typeface="+mj-ea"/>
                          <a:cs typeface="+mn-cs"/>
                        </a:rPr>
                        <a:t>, </a:t>
                      </a:r>
                      <a:r>
                        <a:rPr lang="en-US" altLang="ko-KR" sz="1800" u="sng" kern="1200" dirty="0" smtClean="0">
                          <a:solidFill>
                            <a:srgbClr val="0033CC"/>
                          </a:solidFill>
                          <a:latin typeface="+mj-lt"/>
                          <a:ea typeface="+mj-ea"/>
                          <a:cs typeface="+mn-cs"/>
                        </a:rPr>
                        <a:t>or </a:t>
                      </a:r>
                      <a:r>
                        <a:rPr lang="en-US" altLang="ko-KR" sz="1800" u="sng" kern="1200" dirty="0" smtClean="0">
                          <a:solidFill>
                            <a:srgbClr val="0033CC"/>
                          </a:solidFill>
                          <a:latin typeface="+mj-lt"/>
                          <a:ea typeface="+mj-ea"/>
                          <a:cs typeface="+mn-cs"/>
                        </a:rPr>
                        <a:t>PD</a:t>
                      </a:r>
                      <a:r>
                        <a:rPr lang="en-US" altLang="ko-KR" sz="1800" u="sng" kern="1200" dirty="0" smtClean="0">
                          <a:solidFill>
                            <a:srgbClr val="FF0000"/>
                          </a:solidFill>
                          <a:latin typeface="+mj-lt"/>
                          <a:ea typeface="+mj-ea"/>
                          <a:cs typeface="+mn-cs"/>
                        </a:rPr>
                        <a:t>s</a:t>
                      </a:r>
                      <a:r>
                        <a:rPr lang="en-US" altLang="ko-KR" sz="1800" kern="1200" dirty="0" smtClean="0">
                          <a:solidFill>
                            <a:srgbClr val="0033CC"/>
                          </a:solidFill>
                          <a:latin typeface="+mj-lt"/>
                          <a:ea typeface="+mj-ea"/>
                          <a:cs typeface="+mn-cs"/>
                        </a:rPr>
                        <a:t>.</a:t>
                      </a:r>
                      <a:endParaRPr lang="en-US" altLang="ko-KR" sz="1800" kern="1200" dirty="0" smtClean="0">
                        <a:solidFill>
                          <a:srgbClr val="0033CC"/>
                        </a:solidFill>
                        <a:latin typeface="+mj-lt"/>
                        <a:ea typeface="+mj-ea"/>
                        <a:cs typeface="+mn-cs"/>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u="sng" kern="1200" dirty="0" smtClean="0">
                          <a:solidFill>
                            <a:srgbClr val="0033CC"/>
                          </a:solidFill>
                          <a:latin typeface="+mj-lt"/>
                          <a:ea typeface="+mn-ea"/>
                          <a:cs typeface="+mn-cs"/>
                        </a:rPr>
                        <a:t>Some of these devices may be able to connect on an opportunistic basis to infrastructure </a:t>
                      </a:r>
                      <a:r>
                        <a:rPr lang="en-US" altLang="ko-KR" sz="1800" u="none" strike="sngStrike" kern="1200" dirty="0" smtClean="0">
                          <a:solidFill>
                            <a:srgbClr val="0033CC"/>
                          </a:solidFill>
                          <a:latin typeface="+mj-lt"/>
                          <a:ea typeface="+mn-ea"/>
                          <a:cs typeface="+mn-cs"/>
                        </a:rPr>
                        <a:t>through </a:t>
                      </a:r>
                      <a:r>
                        <a:rPr lang="en-US" altLang="ko-KR" sz="1800" u="none" strike="sngStrike" kern="1200" dirty="0" smtClean="0">
                          <a:solidFill>
                            <a:srgbClr val="0033CC"/>
                          </a:solidFill>
                          <a:latin typeface="+mj-lt"/>
                          <a:ea typeface="+mn-ea"/>
                          <a:cs typeface="+mn-cs"/>
                        </a:rPr>
                        <a:t>means,</a:t>
                      </a:r>
                      <a:r>
                        <a:rPr lang="en-US" altLang="ko-KR" sz="1800" u="none" strike="sngStrike" kern="1200" baseline="0" dirty="0" smtClean="0">
                          <a:solidFill>
                            <a:srgbClr val="0033CC"/>
                          </a:solidFill>
                          <a:latin typeface="+mj-lt"/>
                          <a:ea typeface="+mn-ea"/>
                          <a:cs typeface="+mn-cs"/>
                        </a:rPr>
                        <a:t> </a:t>
                      </a:r>
                      <a:r>
                        <a:rPr lang="en-US" altLang="ko-KR" sz="1800" u="none" strike="noStrike" kern="1200" baseline="0" dirty="0" smtClean="0">
                          <a:solidFill>
                            <a:srgbClr val="0033CC"/>
                          </a:solidFill>
                          <a:latin typeface="+mj-lt"/>
                          <a:ea typeface="+mn-ea"/>
                          <a:cs typeface="+mn-cs"/>
                        </a:rPr>
                        <a:t>which</a:t>
                      </a:r>
                      <a:r>
                        <a:rPr lang="en-US" altLang="ko-KR" sz="1800" u="sng" kern="1200" dirty="0" smtClean="0">
                          <a:solidFill>
                            <a:srgbClr val="0033CC"/>
                          </a:solidFill>
                          <a:latin typeface="+mj-lt"/>
                          <a:ea typeface="+mn-ea"/>
                          <a:cs typeface="+mn-cs"/>
                        </a:rPr>
                        <a:t> is </a:t>
                      </a:r>
                      <a:r>
                        <a:rPr lang="en-US" altLang="ko-KR" sz="1800" u="sng" kern="1200" dirty="0" smtClean="0">
                          <a:solidFill>
                            <a:srgbClr val="0033CC"/>
                          </a:solidFill>
                          <a:latin typeface="+mj-lt"/>
                          <a:ea typeface="+mn-ea"/>
                          <a:cs typeface="+mn-cs"/>
                        </a:rPr>
                        <a:t>out of scope for 802.15.8.</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u="sng" kern="1200" dirty="0" smtClean="0">
                          <a:solidFill>
                            <a:srgbClr val="0033CC"/>
                          </a:solidFill>
                          <a:latin typeface="+mj-lt"/>
                          <a:ea typeface="+mn-ea"/>
                          <a:cs typeface="+mn-cs"/>
                        </a:rPr>
                        <a:t>802.15.8-PAC shall support </a:t>
                      </a:r>
                      <a:r>
                        <a:rPr lang="en-US" altLang="ko-KR" sz="1800" strike="sngStrike" kern="1200" dirty="0" err="1" smtClean="0">
                          <a:solidFill>
                            <a:srgbClr val="FF0000"/>
                          </a:solidFill>
                          <a:latin typeface="+mj-lt"/>
                          <a:ea typeface="+mn-ea"/>
                          <a:cs typeface="+mn-cs"/>
                        </a:rPr>
                        <a:t>O</a:t>
                      </a:r>
                      <a:r>
                        <a:rPr lang="en-US" altLang="ko-KR" sz="1800" u="sng" kern="1200" dirty="0" err="1" smtClean="0">
                          <a:solidFill>
                            <a:srgbClr val="0033CC"/>
                          </a:solidFill>
                          <a:latin typeface="+mj-lt"/>
                          <a:ea typeface="+mn-ea"/>
                          <a:cs typeface="+mn-cs"/>
                        </a:rPr>
                        <a:t>o</a:t>
                      </a:r>
                      <a:r>
                        <a:rPr lang="en-US" altLang="ko-KR" sz="1800" kern="1200" dirty="0" err="1" smtClean="0">
                          <a:solidFill>
                            <a:schemeClr val="tx1"/>
                          </a:solidFill>
                          <a:latin typeface="+mj-lt"/>
                          <a:ea typeface="+mn-ea"/>
                          <a:cs typeface="+mn-cs"/>
                        </a:rPr>
                        <a:t>ne</a:t>
                      </a:r>
                      <a:r>
                        <a:rPr lang="en-US" altLang="ko-KR" sz="1800" kern="1200" dirty="0" smtClean="0">
                          <a:solidFill>
                            <a:schemeClr val="tx1"/>
                          </a:solidFill>
                          <a:latin typeface="+mj-lt"/>
                          <a:ea typeface="+mn-ea"/>
                          <a:cs typeface="+mn-cs"/>
                        </a:rPr>
                        <a:t>-to-one</a:t>
                      </a:r>
                      <a:r>
                        <a:rPr lang="en-US" altLang="ko-KR" sz="1800" u="sng" kern="1200" dirty="0" smtClean="0">
                          <a:solidFill>
                            <a:srgbClr val="0033CC"/>
                          </a:solidFill>
                          <a:latin typeface="+mj-lt"/>
                          <a:ea typeface="+mn-ea"/>
                          <a:cs typeface="+mn-cs"/>
                        </a:rPr>
                        <a:t> and</a:t>
                      </a:r>
                      <a:r>
                        <a:rPr lang="en-US" altLang="ko-KR" sz="1800" strike="sngStrike" kern="1200" dirty="0" smtClean="0">
                          <a:solidFill>
                            <a:srgbClr val="0033CC"/>
                          </a:solidFill>
                          <a:latin typeface="+mj-lt"/>
                          <a:ea typeface="+mn-ea"/>
                          <a:cs typeface="+mn-cs"/>
                        </a:rPr>
                        <a:t>,</a:t>
                      </a:r>
                      <a:r>
                        <a:rPr lang="en-US" altLang="ko-KR" sz="1800" kern="1200" dirty="0" smtClean="0">
                          <a:solidFill>
                            <a:srgbClr val="0033CC"/>
                          </a:solidFill>
                          <a:latin typeface="+mj-lt"/>
                          <a:ea typeface="+mn-ea"/>
                          <a:cs typeface="+mn-cs"/>
                        </a:rPr>
                        <a:t> </a:t>
                      </a:r>
                      <a:r>
                        <a:rPr lang="en-US" altLang="ko-KR" sz="1800" kern="1200" dirty="0" smtClean="0">
                          <a:solidFill>
                            <a:schemeClr val="tx1"/>
                          </a:solidFill>
                          <a:latin typeface="+mj-lt"/>
                          <a:ea typeface="+mn-ea"/>
                          <a:cs typeface="+mn-cs"/>
                        </a:rPr>
                        <a:t>one-to-many</a:t>
                      </a:r>
                      <a:r>
                        <a:rPr lang="en-US" altLang="ko-KR" sz="1800" kern="1200" dirty="0" smtClean="0">
                          <a:solidFill>
                            <a:srgbClr val="0033CC"/>
                          </a:solidFill>
                          <a:latin typeface="+mj-lt"/>
                          <a:ea typeface="+mn-ea"/>
                          <a:cs typeface="+mn-cs"/>
                        </a:rPr>
                        <a:t> </a:t>
                      </a:r>
                      <a:r>
                        <a:rPr lang="en-US" altLang="ko-KR" sz="1800" u="sng" kern="1200" dirty="0" smtClean="0">
                          <a:solidFill>
                            <a:srgbClr val="0033CC"/>
                          </a:solidFill>
                          <a:latin typeface="+mj-lt"/>
                          <a:ea typeface="+mn-ea"/>
                          <a:cs typeface="+mn-cs"/>
                        </a:rPr>
                        <a:t>communications </a:t>
                      </a:r>
                      <a:r>
                        <a:rPr lang="en-US" altLang="ko-KR" sz="1800" strike="sngStrike" kern="1200" dirty="0" smtClean="0">
                          <a:solidFill>
                            <a:srgbClr val="FF0000"/>
                          </a:solidFill>
                          <a:latin typeface="+mj-lt"/>
                          <a:ea typeface="+mn-ea"/>
                          <a:cs typeface="+mn-cs"/>
                        </a:rPr>
                        <a:t>topology shall be supported</a:t>
                      </a:r>
                      <a:r>
                        <a:rPr lang="en-US" altLang="ko-KR" sz="1800" kern="1200" dirty="0" smtClean="0">
                          <a:solidFill>
                            <a:srgbClr val="FF0000"/>
                          </a:solidFill>
                          <a:latin typeface="+mj-lt"/>
                          <a:ea typeface="+mn-ea"/>
                          <a:cs typeface="+mn-cs"/>
                        </a:rPr>
                        <a:t>. </a:t>
                      </a:r>
                      <a:endParaRPr lang="en-US" altLang="ko-KR" sz="1600" i="1" dirty="0" smtClean="0">
                        <a:solidFill>
                          <a:srgbClr val="FF0000"/>
                        </a:solidFill>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4.1 Concepts and architecture</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a:t>
            </a:fld>
            <a:endParaRPr lang="en-US" altLang="ko-KR"/>
          </a:p>
        </p:txBody>
      </p:sp>
      <p:graphicFrame>
        <p:nvGraphicFramePr>
          <p:cNvPr id="7" name="내용 개체 틀 7"/>
          <p:cNvGraphicFramePr>
            <a:graphicFrameLocks noGrp="1"/>
          </p:cNvGraphicFramePr>
          <p:nvPr>
            <p:ph idx="1"/>
          </p:nvPr>
        </p:nvGraphicFramePr>
        <p:xfrm>
          <a:off x="685800" y="1981200"/>
          <a:ext cx="7772400" cy="5948680"/>
        </p:xfrm>
        <a:graphic>
          <a:graphicData uri="http://schemas.openxmlformats.org/drawingml/2006/table">
            <a:tbl>
              <a:tblPr firstRow="1" bandRow="1">
                <a:tableStyleId>{21E4AEA4-8DFA-4A89-87EB-49C32662AFE0}</a:tableStyleId>
              </a:tblPr>
              <a:tblGrid>
                <a:gridCol w="1743060"/>
                <a:gridCol w="6029340"/>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600" strike="noStrike" kern="1200" dirty="0" smtClean="0">
                          <a:solidFill>
                            <a:srgbClr val="FF0000"/>
                          </a:solidFill>
                          <a:latin typeface="+mj-lt"/>
                          <a:ea typeface="+mn-ea"/>
                          <a:cs typeface="+mn-cs"/>
                        </a:rPr>
                        <a:t> </a:t>
                      </a:r>
                      <a:r>
                        <a:rPr lang="en-GB" altLang="ko-KR" sz="1800" strike="sngStrike" kern="1200" dirty="0" smtClean="0">
                          <a:solidFill>
                            <a:srgbClr val="FF0000"/>
                          </a:solidFill>
                          <a:latin typeface="+mj-lt"/>
                          <a:ea typeface="+mn-ea"/>
                          <a:cs typeface="+mn-cs"/>
                        </a:rPr>
                        <a:t>This subclause presents the concepts of IEEE 802.15.8 and how the architectural components are related to the overall procedure .</a:t>
                      </a:r>
                      <a:r>
                        <a:rPr lang="ko-KR" altLang="ko-KR" sz="1600" dirty="0" smtClean="0">
                          <a:solidFill>
                            <a:srgbClr val="FF0000"/>
                          </a:solidFill>
                          <a:latin typeface="+mj-lt"/>
                        </a:rPr>
                        <a:t> </a:t>
                      </a:r>
                      <a:r>
                        <a:rPr lang="en-GB" altLang="ko-KR" sz="1800" kern="1200" dirty="0" smtClean="0">
                          <a:solidFill>
                            <a:schemeClr val="dk1"/>
                          </a:solidFill>
                          <a:latin typeface="+mj-lt"/>
                          <a:ea typeface="+mn-ea"/>
                          <a:cs typeface="+mn-cs"/>
                        </a:rPr>
                        <a:t> </a:t>
                      </a:r>
                      <a:br>
                        <a:rPr lang="en-GB" altLang="ko-KR" sz="1800" kern="1200" dirty="0" smtClean="0">
                          <a:solidFill>
                            <a:schemeClr val="dk1"/>
                          </a:solidFill>
                          <a:latin typeface="+mj-lt"/>
                          <a:ea typeface="+mn-ea"/>
                          <a:cs typeface="+mn-cs"/>
                        </a:rPr>
                      </a:br>
                      <a:r>
                        <a:rPr lang="en-GB" altLang="ko-KR" sz="1800" strike="noStrike" kern="1200" dirty="0" smtClean="0">
                          <a:solidFill>
                            <a:schemeClr val="dk1"/>
                          </a:solidFill>
                          <a:latin typeface="+mn-lt"/>
                          <a:ea typeface="+mn-ea"/>
                          <a:cs typeface="+mn-cs"/>
                        </a:rPr>
                        <a:t>[</a:t>
                      </a:r>
                      <a:r>
                        <a:rPr lang="en-GB" altLang="ko-KR" sz="1800" strike="noStrike" kern="1200" dirty="0" err="1" smtClean="0">
                          <a:solidFill>
                            <a:schemeClr val="dk1"/>
                          </a:solidFill>
                          <a:latin typeface="+mn-lt"/>
                          <a:ea typeface="+mn-ea"/>
                          <a:cs typeface="+mn-cs"/>
                        </a:rPr>
                        <a:t>Suhwook</a:t>
                      </a:r>
                      <a:r>
                        <a:rPr lang="en-GB" altLang="ko-KR" sz="1800" strike="noStrike" kern="1200" dirty="0" smtClean="0">
                          <a:solidFill>
                            <a:schemeClr val="dk1"/>
                          </a:solidFill>
                          <a:latin typeface="+mn-lt"/>
                          <a:ea typeface="+mn-ea"/>
                          <a:cs typeface="+mn-cs"/>
                        </a:rPr>
                        <a:t>] It’s redundant.</a:t>
                      </a:r>
                    </a:p>
                    <a:p>
                      <a:pPr>
                        <a:buFont typeface="Wingdings" pitchFamily="2" charset="2"/>
                        <a:buChar char="§"/>
                      </a:pPr>
                      <a:r>
                        <a:rPr lang="en-GB" altLang="ko-KR" sz="1800" strike="sngStrike" kern="1200" dirty="0" smtClean="0">
                          <a:solidFill>
                            <a:srgbClr val="FF0000"/>
                          </a:solidFill>
                          <a:latin typeface="+mj-lt"/>
                          <a:ea typeface="+mn-ea"/>
                          <a:cs typeface="+mn-cs"/>
                        </a:rPr>
                        <a:t>802.15.8 PAC shall support low data rate long distance </a:t>
                      </a:r>
                      <a:r>
                        <a:rPr lang="en-GB" altLang="ko-KR" sz="1800" strike="sngStrike" kern="1200" dirty="0" smtClean="0">
                          <a:solidFill>
                            <a:schemeClr val="dk1"/>
                          </a:solidFill>
                          <a:latin typeface="+mj-lt"/>
                          <a:ea typeface="+mn-ea"/>
                          <a:cs typeface="+mn-cs"/>
                        </a:rPr>
                        <a:t>.</a:t>
                      </a:r>
                    </a:p>
                    <a:p>
                      <a:pPr>
                        <a:buFont typeface="Wingdings" pitchFamily="2" charset="2"/>
                        <a:buChar char="§"/>
                      </a:pPr>
                      <a:r>
                        <a:rPr lang="en-GB" altLang="ko-KR" sz="1800" strike="sngStrike" kern="1200" dirty="0" smtClean="0">
                          <a:solidFill>
                            <a:schemeClr val="dk1"/>
                          </a:solidFill>
                          <a:latin typeface="+mj-lt"/>
                          <a:ea typeface="+mn-ea"/>
                          <a:cs typeface="+mn-cs"/>
                        </a:rPr>
                        <a:t> </a:t>
                      </a:r>
                      <a:r>
                        <a:rPr lang="en-GB" altLang="ko-KR" sz="1800" strike="noStrike" kern="1200" dirty="0" smtClean="0">
                          <a:solidFill>
                            <a:schemeClr val="dk1"/>
                          </a:solidFill>
                          <a:latin typeface="+mj-lt"/>
                          <a:ea typeface="+mn-ea"/>
                          <a:cs typeface="+mn-cs"/>
                        </a:rPr>
                        <a:t>PAC</a:t>
                      </a:r>
                      <a:r>
                        <a:rPr lang="en-GB" altLang="ko-KR" sz="1800" strike="noStrike" kern="1200" baseline="0" dirty="0" smtClean="0">
                          <a:solidFill>
                            <a:schemeClr val="dk1"/>
                          </a:solidFill>
                          <a:latin typeface="+mj-lt"/>
                          <a:ea typeface="+mn-ea"/>
                          <a:cs typeface="+mn-cs"/>
                        </a:rPr>
                        <a:t> shall support  scalable data rate to accommodate many applications such as listed in the Application Matrix (doc. #).</a:t>
                      </a:r>
                    </a:p>
                    <a:p>
                      <a:pPr>
                        <a:buFont typeface="Wingdings" pitchFamily="2" charset="2"/>
                        <a:buNone/>
                      </a:pP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It’s ambiguous. PAC supports not only low data rate long distance but also high data rate short distance, or etc.</a:t>
                      </a:r>
                    </a:p>
                    <a:p>
                      <a:pPr>
                        <a:buFont typeface="Wingdings" pitchFamily="2" charset="2"/>
                        <a:buChar char="§"/>
                      </a:pPr>
                      <a:r>
                        <a:rPr lang="en-GB" altLang="ko-KR" sz="1800" kern="1200" dirty="0" smtClean="0">
                          <a:solidFill>
                            <a:schemeClr val="dk1"/>
                          </a:solidFill>
                          <a:latin typeface="+mj-lt"/>
                          <a:ea typeface="+mn-ea"/>
                          <a:cs typeface="+mn-cs"/>
                        </a:rPr>
                        <a:t> </a:t>
                      </a:r>
                      <a:r>
                        <a:rPr lang="en-GB" altLang="ko-KR" sz="1800" strike="sngStrike" kern="1200" dirty="0" smtClean="0">
                          <a:solidFill>
                            <a:srgbClr val="FF0000"/>
                          </a:solidFill>
                          <a:latin typeface="+mj-lt"/>
                          <a:ea typeface="+mn-ea"/>
                          <a:cs typeface="+mn-cs"/>
                        </a:rPr>
                        <a:t>Possibly aided by higher layers, PD shall support selective exchange of data with specific other PDs or groups of PDs</a:t>
                      </a:r>
                      <a:r>
                        <a:rPr lang="en-GB" altLang="ko-KR" sz="1800" strike="sngStrike" kern="1200" dirty="0" smtClean="0">
                          <a:solidFill>
                            <a:schemeClr val="dk1"/>
                          </a:solidFill>
                          <a:latin typeface="+mj-lt"/>
                          <a:ea typeface="+mn-ea"/>
                          <a:cs typeface="+mn-cs"/>
                        </a:rPr>
                        <a:t> </a:t>
                      </a:r>
                      <a:r>
                        <a:rPr lang="en-GB" altLang="ko-KR" sz="1800" u="sng" kern="1200" dirty="0" smtClean="0">
                          <a:solidFill>
                            <a:schemeClr val="dk1"/>
                          </a:solidFill>
                          <a:latin typeface="+mj-lt"/>
                          <a:ea typeface="+mn-ea"/>
                          <a:cs typeface="+mn-cs"/>
                        </a:rPr>
                        <a:t> </a:t>
                      </a:r>
                      <a:endParaRPr lang="en-GB" altLang="ko-KR" sz="1800" u="sng" kern="1200" dirty="0" smtClean="0">
                        <a:solidFill>
                          <a:schemeClr val="dk1"/>
                        </a:solidFill>
                        <a:latin typeface="+mj-lt"/>
                        <a:ea typeface="+mn-ea"/>
                        <a:cs typeface="+mn-cs"/>
                      </a:endParaRPr>
                    </a:p>
                    <a:p>
                      <a:pPr>
                        <a:buFont typeface="Wingdings" pitchFamily="2" charset="2"/>
                        <a:buChar char="§"/>
                      </a:pPr>
                      <a:r>
                        <a:rPr lang="en-GB" altLang="ko-KR" sz="1800" b="0" strike="noStrike" kern="1200" dirty="0" smtClean="0">
                          <a:solidFill>
                            <a:srgbClr val="FF0000"/>
                          </a:solidFill>
                          <a:latin typeface="+mn-lt"/>
                          <a:ea typeface="+mn-ea"/>
                          <a:cs typeface="+mn-cs"/>
                        </a:rPr>
                        <a:t>Possibly aided by higher layers, a PD shall support data transfers between itself and identified</a:t>
                      </a:r>
                      <a:r>
                        <a:rPr lang="en-GB" altLang="ko-KR" sz="1800" b="0" strike="noStrike" kern="1200" baseline="0" dirty="0" smtClean="0">
                          <a:solidFill>
                            <a:srgbClr val="FF0000"/>
                          </a:solidFill>
                          <a:latin typeface="+mn-lt"/>
                          <a:ea typeface="+mn-ea"/>
                          <a:cs typeface="+mn-cs"/>
                        </a:rPr>
                        <a:t> </a:t>
                      </a:r>
                      <a:r>
                        <a:rPr lang="en-GB" altLang="ko-KR" sz="1800" b="0" strike="noStrike" kern="1200" dirty="0" smtClean="0">
                          <a:solidFill>
                            <a:srgbClr val="FF0000"/>
                          </a:solidFill>
                          <a:latin typeface="+mn-lt"/>
                          <a:ea typeface="+mn-ea"/>
                          <a:cs typeface="+mn-cs"/>
                        </a:rPr>
                        <a:t>PDs or groups.</a:t>
                      </a:r>
                      <a:r>
                        <a:rPr lang="en-GB" altLang="ko-KR" sz="1800" u="sng" kern="1200" dirty="0" smtClean="0">
                          <a:solidFill>
                            <a:schemeClr val="dk1"/>
                          </a:solidFill>
                          <a:latin typeface="+mj-lt"/>
                          <a:ea typeface="+mn-ea"/>
                          <a:cs typeface="+mn-cs"/>
                        </a:rPr>
                        <a:t/>
                      </a:r>
                      <a:br>
                        <a:rPr lang="en-GB" altLang="ko-KR" sz="1800" u="sng" kern="1200" dirty="0" smtClean="0">
                          <a:solidFill>
                            <a:schemeClr val="dk1"/>
                          </a:solidFill>
                          <a:latin typeface="+mj-lt"/>
                          <a:ea typeface="+mn-ea"/>
                          <a:cs typeface="+mn-cs"/>
                        </a:rPr>
                      </a:br>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What is ‘selective’ exchange of data?</a:t>
                      </a:r>
                      <a:endParaRPr lang="en-GB" altLang="ko-KR" sz="2000" u="sng" kern="1200" dirty="0" smtClean="0">
                        <a:solidFill>
                          <a:schemeClr val="dk1"/>
                        </a:solidFill>
                        <a:latin typeface="+mn-lt"/>
                        <a:ea typeface="+mn-ea"/>
                        <a:cs typeface="+mn-cs"/>
                      </a:endParaRPr>
                    </a:p>
                    <a:p>
                      <a:pPr>
                        <a:buFont typeface="Wingdings" pitchFamily="2" charset="2"/>
                        <a:buChar char="§"/>
                      </a:pPr>
                      <a:r>
                        <a:rPr lang="en-GB" altLang="ko-KR" sz="1800" u="sng" kern="1200" dirty="0" smtClean="0">
                          <a:solidFill>
                            <a:srgbClr val="0033CC"/>
                          </a:solidFill>
                          <a:latin typeface="+mj-lt"/>
                          <a:ea typeface="+mn-ea"/>
                          <a:cs typeface="+mn-cs"/>
                        </a:rPr>
                        <a:t>PAC  shall support both one-way and two-way </a:t>
                      </a:r>
                      <a:r>
                        <a:rPr lang="en-GB" altLang="ko-KR" sz="1800" u="sng" kern="1200" dirty="0" smtClean="0">
                          <a:solidFill>
                            <a:srgbClr val="0033CC"/>
                          </a:solidFill>
                          <a:latin typeface="+mj-lt"/>
                          <a:ea typeface="+mn-ea"/>
                          <a:cs typeface="+mn-cs"/>
                        </a:rPr>
                        <a:t>communications</a:t>
                      </a:r>
                      <a:r>
                        <a:rPr lang="en-GB" altLang="ko-KR" sz="1800" u="sng" kern="1200" dirty="0" smtClean="0">
                          <a:solidFill>
                            <a:schemeClr val="dk1"/>
                          </a:solidFill>
                          <a:latin typeface="+mj-lt"/>
                          <a:ea typeface="+mn-ea"/>
                          <a:cs typeface="+mn-cs"/>
                        </a:rPr>
                        <a:t>.</a:t>
                      </a: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PAC supports both  </a:t>
                      </a:r>
                      <a:r>
                        <a:rPr lang="en-GB" altLang="ko-KR" sz="1800" kern="1200" dirty="0" smtClean="0">
                          <a:solidFill>
                            <a:schemeClr val="dk1"/>
                          </a:solidFill>
                          <a:latin typeface="+mn-lt"/>
                          <a:ea typeface="+mn-ea"/>
                          <a:cs typeface="+mn-cs"/>
                        </a:rPr>
                        <a:t>one</a:t>
                      </a:r>
                      <a:r>
                        <a:rPr lang="en-GB" altLang="ko-KR" sz="1800" kern="1200" baseline="0" dirty="0" smtClean="0">
                          <a:solidFill>
                            <a:schemeClr val="dk1"/>
                          </a:solidFill>
                          <a:latin typeface="+mn-lt"/>
                          <a:ea typeface="+mn-ea"/>
                          <a:cs typeface="+mn-cs"/>
                        </a:rPr>
                        <a:t> </a:t>
                      </a:r>
                      <a:r>
                        <a:rPr lang="en-GB" altLang="ko-KR" sz="1800" kern="1200" dirty="0" smtClean="0">
                          <a:solidFill>
                            <a:schemeClr val="dk1"/>
                          </a:solidFill>
                          <a:latin typeface="+mn-lt"/>
                          <a:ea typeface="+mn-ea"/>
                          <a:cs typeface="+mn-cs"/>
                        </a:rPr>
                        <a:t>way </a:t>
                      </a:r>
                      <a:r>
                        <a:rPr lang="en-GB" altLang="ko-KR" sz="1800" kern="1200" dirty="0" smtClean="0">
                          <a:solidFill>
                            <a:schemeClr val="dk1"/>
                          </a:solidFill>
                          <a:latin typeface="+mn-lt"/>
                          <a:ea typeface="+mn-ea"/>
                          <a:cs typeface="+mn-cs"/>
                        </a:rPr>
                        <a:t>and two/multi way communication.</a:t>
                      </a:r>
                      <a:endParaRPr lang="ko-KR" altLang="ko-KR" sz="18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4.1 Concepts and architecture</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7</a:t>
            </a:fld>
            <a:endParaRPr lang="en-US" altLang="ko-KR"/>
          </a:p>
        </p:txBody>
      </p:sp>
      <p:graphicFrame>
        <p:nvGraphicFramePr>
          <p:cNvPr id="7" name="내용 개체 틀 7"/>
          <p:cNvGraphicFramePr>
            <a:graphicFrameLocks noGrp="1"/>
          </p:cNvGraphicFramePr>
          <p:nvPr>
            <p:ph idx="1"/>
          </p:nvPr>
        </p:nvGraphicFramePr>
        <p:xfrm>
          <a:off x="685800" y="1981200"/>
          <a:ext cx="7772400" cy="4851400"/>
        </p:xfrm>
        <a:graphic>
          <a:graphicData uri="http://schemas.openxmlformats.org/drawingml/2006/table">
            <a:tbl>
              <a:tblPr firstRow="1" bandRow="1">
                <a:tableStyleId>{21E4AEA4-8DFA-4A89-87EB-49C32662AFE0}</a:tableStyleId>
              </a:tblPr>
              <a:tblGrid>
                <a:gridCol w="1743060"/>
                <a:gridCol w="6029340"/>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latinLnBrk="1">
                        <a:buFont typeface="Wingdings" pitchFamily="2" charset="2"/>
                        <a:buChar char="§"/>
                      </a:pPr>
                      <a:r>
                        <a:rPr lang="en-US" altLang="ko-KR" sz="1600" dirty="0" smtClean="0">
                          <a:latin typeface="+mj-lt"/>
                        </a:rPr>
                        <a:t> Replace </a:t>
                      </a:r>
                      <a:br>
                        <a:rPr lang="en-US" altLang="ko-KR" sz="1600" dirty="0" smtClean="0">
                          <a:latin typeface="+mj-lt"/>
                        </a:rPr>
                      </a:br>
                      <a:r>
                        <a:rPr lang="en-US" altLang="ko-KR" sz="1600" dirty="0" smtClean="0">
                          <a:latin typeface="+mj-lt"/>
                        </a:rPr>
                        <a:t>“</a:t>
                      </a:r>
                      <a:r>
                        <a:rPr lang="en-US" altLang="ko-KR" sz="1600" strike="sngStrike" dirty="0" smtClean="0">
                          <a:solidFill>
                            <a:srgbClr val="FF0000"/>
                          </a:solidFill>
                          <a:latin typeface="+mj-lt"/>
                        </a:rPr>
                        <a:t>802.15.8 PAC shall support a fully distributed, decentralized, data scalable, and self organized system.” </a:t>
                      </a:r>
                      <a:r>
                        <a:rPr lang="en-US" altLang="ko-KR" sz="1600" dirty="0" smtClean="0">
                          <a:latin typeface="+mj-lt"/>
                        </a:rPr>
                        <a:t/>
                      </a:r>
                      <a:br>
                        <a:rPr lang="en-US" altLang="ko-KR" sz="1600" dirty="0" smtClean="0">
                          <a:latin typeface="+mj-lt"/>
                        </a:rPr>
                      </a:br>
                      <a:r>
                        <a:rPr lang="en-US" altLang="ko-KR" sz="1600" dirty="0" smtClean="0">
                          <a:latin typeface="+mj-lt"/>
                        </a:rPr>
                        <a:t>to </a:t>
                      </a:r>
                      <a:br>
                        <a:rPr lang="en-US" altLang="ko-KR" sz="1600" dirty="0" smtClean="0">
                          <a:latin typeface="+mj-lt"/>
                        </a:rPr>
                      </a:br>
                      <a:r>
                        <a:rPr lang="en-US" altLang="ko-KR" sz="1600" dirty="0" smtClean="0">
                          <a:latin typeface="+mj-lt"/>
                        </a:rPr>
                        <a:t>“</a:t>
                      </a:r>
                      <a:r>
                        <a:rPr lang="en-US" altLang="ko-KR" sz="1600" u="sng" dirty="0" smtClean="0">
                          <a:solidFill>
                            <a:srgbClr val="0033CC"/>
                          </a:solidFill>
                          <a:latin typeface="+mj-lt"/>
                        </a:rPr>
                        <a:t>802.15.8 PAC shall support a fully distributed, decentralized, and self organized system.</a:t>
                      </a:r>
                      <a:br>
                        <a:rPr lang="en-US" altLang="ko-KR" sz="1600" u="sng" dirty="0" smtClean="0">
                          <a:solidFill>
                            <a:srgbClr val="0033CC"/>
                          </a:solidFill>
                          <a:latin typeface="+mj-lt"/>
                        </a:rPr>
                      </a:br>
                      <a:endParaRPr lang="en-US" altLang="ko-KR" sz="1600" u="sng" dirty="0" smtClean="0">
                        <a:solidFill>
                          <a:srgbClr val="0033CC"/>
                        </a:solidFill>
                        <a:latin typeface="+mj-lt"/>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strike="sngStrike" dirty="0" smtClean="0">
                          <a:solidFill>
                            <a:schemeClr val="tx1"/>
                          </a:solidFill>
                          <a:latin typeface="+mj-lt"/>
                        </a:rPr>
                        <a:t> </a:t>
                      </a:r>
                      <a:r>
                        <a:rPr lang="en-US" altLang="ko-KR" sz="1600" strike="sngStrike" dirty="0" smtClean="0">
                          <a:latin typeface="+mj-lt"/>
                        </a:rPr>
                        <a:t>“</a:t>
                      </a:r>
                      <a:r>
                        <a:rPr lang="en-GB" altLang="ko-KR" sz="1600" strike="sngStrike" dirty="0" smtClean="0">
                          <a:latin typeface="+mj-lt"/>
                        </a:rPr>
                        <a:t>Possibly aided by higher layers, PD shall support selective exchange of data with specific other PDs or groups of PDs.</a:t>
                      </a:r>
                      <a:r>
                        <a:rPr lang="en-US" altLang="ko-KR" sz="1600" strike="sngStrike" dirty="0" smtClean="0">
                          <a:latin typeface="+mj-lt"/>
                        </a:rPr>
                        <a:t>”</a:t>
                      </a:r>
                      <a:endParaRPr lang="ko-KR" altLang="en-US" sz="1600" strike="sngStrike" dirty="0" smtClean="0">
                        <a:latin typeface="+mj-lt"/>
                      </a:endParaRPr>
                    </a:p>
                    <a:p>
                      <a:pPr latinLnBrk="1">
                        <a:buFont typeface="Wingdings" pitchFamily="2" charset="2"/>
                        <a:buNone/>
                      </a:pPr>
                      <a:r>
                        <a:rPr lang="en-US" altLang="ko-KR" sz="1600" dirty="0" smtClean="0">
                          <a:solidFill>
                            <a:schemeClr val="tx1"/>
                          </a:solidFill>
                          <a:latin typeface="+mn-lt"/>
                        </a:rPr>
                        <a:t>[</a:t>
                      </a:r>
                      <a:r>
                        <a:rPr lang="en-US" altLang="ko-KR" sz="1600" strike="sngStrike" dirty="0" smtClean="0">
                          <a:solidFill>
                            <a:schemeClr val="tx1"/>
                          </a:solidFill>
                          <a:latin typeface="+mn-lt"/>
                        </a:rPr>
                        <a:t>Shannon] </a:t>
                      </a:r>
                      <a:r>
                        <a:rPr lang="en-US" altLang="ko-KR" sz="1600" strike="sngStrike" baseline="0" dirty="0" smtClean="0">
                          <a:solidFill>
                            <a:schemeClr val="tx1"/>
                          </a:solidFill>
                          <a:latin typeface="+mn-lt"/>
                        </a:rPr>
                        <a:t> Define “selective exchange of data”.</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baseline="0" dirty="0" smtClean="0">
                          <a:solidFill>
                            <a:schemeClr val="tx1"/>
                          </a:solidFill>
                          <a:latin typeface="+mn-lt"/>
                        </a:rPr>
                        <a:t> Add </a:t>
                      </a:r>
                      <a:r>
                        <a:rPr lang="en-US" altLang="ko-KR" sz="1600" dirty="0" smtClean="0">
                          <a:latin typeface="+mj-lt"/>
                        </a:rPr>
                        <a:t>“</a:t>
                      </a:r>
                      <a:r>
                        <a:rPr lang="en-US" altLang="ko-KR" sz="1600" u="sng" dirty="0" smtClean="0">
                          <a:solidFill>
                            <a:srgbClr val="0033CC"/>
                          </a:solidFill>
                          <a:latin typeface="+mj-lt"/>
                        </a:rPr>
                        <a:t>IEEE 802.15.8 PAC shall provide discovery for peer information without peering. Peering is a </a:t>
                      </a:r>
                      <a:r>
                        <a:rPr lang="en-GB" altLang="ko-KR" sz="1600" u="sng" dirty="0" smtClean="0">
                          <a:solidFill>
                            <a:srgbClr val="0033CC"/>
                          </a:solidFill>
                          <a:latin typeface="+mj-lt"/>
                        </a:rPr>
                        <a:t>function to establish single link or multiple links. Discovery without peering is beneficial by reducing redundant procedures to setup links and to exchange data among non-peer PDs. So discovery after peering shall be avoided in the efficiency aspect and novelty of 802.15.8.</a:t>
                      </a:r>
                      <a:r>
                        <a:rPr lang="en-US" altLang="ko-KR" sz="1600" dirty="0" smtClean="0">
                          <a:latin typeface="+mj-lt"/>
                        </a:rPr>
                        <a: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baseline="0" dirty="0" smtClean="0">
                          <a:solidFill>
                            <a:schemeClr val="tx1"/>
                          </a:solidFill>
                          <a:latin typeface="+mj-lt"/>
                        </a:rPr>
                        <a:t> Exchange of messages for the purpose of discovery alone shall be minimized. </a:t>
                      </a:r>
                      <a:endParaRPr lang="ko-KR" altLang="en-US" sz="1600" dirty="0">
                        <a:solidFill>
                          <a:schemeClr val="tx1"/>
                        </a:solidFill>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 </a:t>
            </a:r>
            <a:br>
              <a:rPr lang="en-US" altLang="ko-KR" dirty="0" smtClean="0"/>
            </a:br>
            <a:r>
              <a:rPr lang="en-US" altLang="ko-KR" dirty="0" smtClean="0"/>
              <a:t>4.2 Components </a:t>
            </a:r>
            <a:br>
              <a:rPr lang="en-US" altLang="ko-KR" dirty="0" smtClean="0"/>
            </a:br>
            <a:r>
              <a:rPr lang="en-US" altLang="ko-KR" dirty="0" smtClean="0"/>
              <a:t>(States of devices?)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8</a:t>
            </a:fld>
            <a:endParaRPr lang="en-US" altLang="ko-KR"/>
          </a:p>
        </p:txBody>
      </p:sp>
      <p:graphicFrame>
        <p:nvGraphicFramePr>
          <p:cNvPr id="7" name="내용 개체 틀 7"/>
          <p:cNvGraphicFramePr>
            <a:graphicFrameLocks noGrp="1"/>
          </p:cNvGraphicFramePr>
          <p:nvPr>
            <p:ph idx="1"/>
          </p:nvPr>
        </p:nvGraphicFramePr>
        <p:xfrm>
          <a:off x="685800" y="1981200"/>
          <a:ext cx="7772400" cy="4119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kumimoji="0" lang="en-US" altLang="ko-KR" sz="1600" b="0" i="0" u="none" strike="sngStrike" kern="1200" cap="none" spc="0" normalizeH="0" baseline="0" noProof="0" dirty="0" smtClean="0">
                          <a:ln>
                            <a:noFill/>
                          </a:ln>
                          <a:solidFill>
                            <a:srgbClr val="FF0000"/>
                          </a:solidFill>
                          <a:effectLst/>
                          <a:uLnTx/>
                          <a:uFillTx/>
                          <a:latin typeface="Times New Roman"/>
                          <a:ea typeface="+mn-ea"/>
                          <a:cs typeface="+mn-cs"/>
                        </a:rPr>
                        <a:t>Discovering PD (DPD) means a PD which is doing discovery function and is not connected yet.</a:t>
                      </a:r>
                      <a:br>
                        <a:rPr kumimoji="0" lang="en-US" altLang="ko-KR" sz="1600" b="0" i="0" u="none" strike="sngStrike" kern="1200" cap="none" spc="0" normalizeH="0" baseline="0" noProof="0" dirty="0" smtClean="0">
                          <a:ln>
                            <a:noFill/>
                          </a:ln>
                          <a:solidFill>
                            <a:srgbClr val="FF0000"/>
                          </a:solidFill>
                          <a:effectLst/>
                          <a:uLnTx/>
                          <a:uFillTx/>
                          <a:latin typeface="Times New Roman"/>
                          <a:ea typeface="+mn-ea"/>
                          <a:cs typeface="+mn-cs"/>
                        </a:rPr>
                      </a:br>
                      <a:r>
                        <a:rPr kumimoji="0" lang="en-US" altLang="ko-KR" sz="1600" b="0" i="0" u="none" strike="sngStrike" kern="1200" cap="none" spc="0" normalizeH="0" baseline="0" noProof="0" dirty="0" smtClean="0">
                          <a:ln>
                            <a:noFill/>
                          </a:ln>
                          <a:solidFill>
                            <a:srgbClr val="FF0000"/>
                          </a:solidFill>
                          <a:effectLst/>
                          <a:uLnTx/>
                          <a:uFillTx/>
                          <a:latin typeface="Times New Roman"/>
                          <a:ea typeface="+mn-ea"/>
                          <a:cs typeface="+mn-cs"/>
                        </a:rPr>
                        <a:t>Connected PD (CPD) means a PD which is connected to another PD.</a:t>
                      </a:r>
                      <a:r>
                        <a:rPr kumimoji="0" lang="en-US" altLang="ko-KR" sz="1600" b="0" i="0" u="none" strike="sngStrike" kern="1200" cap="none" spc="0" normalizeH="0" baseline="0" noProof="0" dirty="0" smtClean="0">
                          <a:ln>
                            <a:noFill/>
                          </a:ln>
                          <a:solidFill>
                            <a:srgbClr val="000000"/>
                          </a:solidFill>
                          <a:effectLst/>
                          <a:uLnTx/>
                          <a:uFillTx/>
                          <a:latin typeface="Times New Roman"/>
                          <a:ea typeface="+mn-ea"/>
                          <a:cs typeface="+mn-cs"/>
                        </a:rPr>
                        <a:t/>
                      </a:r>
                      <a:br>
                        <a:rPr kumimoji="0" lang="en-US" altLang="ko-KR" sz="1600" b="0" i="0" u="none" strike="sngStrike" kern="1200" cap="none" spc="0" normalizeH="0" baseline="0" noProof="0" dirty="0" smtClean="0">
                          <a:ln>
                            <a:noFill/>
                          </a:ln>
                          <a:solidFill>
                            <a:srgbClr val="000000"/>
                          </a:solidFill>
                          <a:effectLst/>
                          <a:uLnTx/>
                          <a:uFillTx/>
                          <a:latin typeface="Times New Roman"/>
                          <a:ea typeface="+mn-ea"/>
                          <a:cs typeface="+mn-cs"/>
                        </a:rPr>
                      </a:br>
                      <a:r>
                        <a:rPr kumimoji="0" lang="en-US" altLang="ko-KR" sz="1600" b="0" i="0" u="none" strike="noStrike" kern="1200" cap="none" spc="0" normalizeH="0" baseline="0" noProof="0" dirty="0" smtClean="0">
                          <a:ln>
                            <a:noFill/>
                          </a:ln>
                          <a:solidFill>
                            <a:srgbClr val="000000"/>
                          </a:solidFill>
                          <a:effectLst/>
                          <a:uLnTx/>
                          <a:uFillTx/>
                          <a:latin typeface="+mn-lt"/>
                          <a:ea typeface="+mn-ea"/>
                          <a:cs typeface="+mn-cs"/>
                        </a:rPr>
                        <a:t>[Eldad] Suggest replacing above with the following definitions:</a:t>
                      </a:r>
                      <a: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t/>
                      </a:r>
                      <a:b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br>
                      <a:r>
                        <a:rPr kumimoji="0" lang="en-US" altLang="ko-KR" sz="1600" b="0" i="0" u="sng" strike="noStrike" kern="1200" cap="none" spc="0" normalizeH="0" baseline="0" noProof="0" dirty="0" smtClean="0">
                          <a:ln>
                            <a:noFill/>
                          </a:ln>
                          <a:solidFill>
                            <a:srgbClr val="0033CC"/>
                          </a:solidFill>
                          <a:effectLst/>
                          <a:uLnTx/>
                          <a:uFillTx/>
                          <a:latin typeface="Times New Roman"/>
                          <a:ea typeface="+mn-ea"/>
                          <a:cs typeface="+mn-cs"/>
                        </a:rPr>
                        <a:t>PPD – Peered PD, a device which has been peered with another device.</a:t>
                      </a:r>
                      <a:br>
                        <a:rPr kumimoji="0" lang="en-US" altLang="ko-KR" sz="1600" b="0" i="0" u="sng" strike="noStrike" kern="1200" cap="none" spc="0" normalizeH="0" baseline="0" noProof="0" dirty="0" smtClean="0">
                          <a:ln>
                            <a:noFill/>
                          </a:ln>
                          <a:solidFill>
                            <a:srgbClr val="0033CC"/>
                          </a:solidFill>
                          <a:effectLst/>
                          <a:uLnTx/>
                          <a:uFillTx/>
                          <a:latin typeface="Times New Roman"/>
                          <a:ea typeface="+mn-ea"/>
                          <a:cs typeface="+mn-cs"/>
                        </a:rPr>
                      </a:br>
                      <a:r>
                        <a:rPr kumimoji="0" lang="en-US" altLang="ko-KR" sz="1600" b="0" i="0" u="sng" strike="noStrike" kern="1200" cap="none" spc="0" normalizeH="0" baseline="0" noProof="0" dirty="0" smtClean="0">
                          <a:ln>
                            <a:noFill/>
                          </a:ln>
                          <a:solidFill>
                            <a:srgbClr val="0033CC"/>
                          </a:solidFill>
                          <a:effectLst/>
                          <a:uLnTx/>
                          <a:uFillTx/>
                          <a:latin typeface="Times New Roman"/>
                          <a:ea typeface="+mn-ea"/>
                          <a:cs typeface="+mn-cs"/>
                        </a:rPr>
                        <a:t>PSPD – Peer seeking PAC device, a device which is actively attempting to discover / be discovered by other devices in order to peer. (Note that this definition allows a PD to seek other devices while already being peered)</a:t>
                      </a:r>
                    </a:p>
                    <a:p>
                      <a:pPr marL="0" marR="0" lvl="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t>SG - Service Group - a collection of PDs that are members of the same service set.</a:t>
                      </a:r>
                      <a:b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br>
                      <a:r>
                        <a:rPr kumimoji="0" lang="en-US" altLang="ko-KR" sz="1600" b="0" i="0" u="none" strike="noStrike" kern="1200" cap="none" spc="0" normalizeH="0" baseline="0" noProof="0" dirty="0" smtClean="0">
                          <a:ln>
                            <a:noFill/>
                          </a:ln>
                          <a:solidFill>
                            <a:srgbClr val="000000"/>
                          </a:solidFill>
                          <a:effectLst/>
                          <a:uLnTx/>
                          <a:uFillTx/>
                          <a:latin typeface="+mn-lt"/>
                          <a:ea typeface="+mn-ea"/>
                          <a:cs typeface="+mn-cs"/>
                        </a:rPr>
                        <a:t>[Eldad] we need to define what is a service set</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 </a:t>
            </a:r>
            <a:br>
              <a:rPr lang="en-US" altLang="ko-KR" dirty="0" smtClean="0"/>
            </a:br>
            <a:r>
              <a:rPr lang="en-US" altLang="ko-KR" dirty="0" smtClean="0"/>
              <a:t>4.2 Components</a:t>
            </a:r>
            <a:br>
              <a:rPr lang="en-US" altLang="ko-KR" dirty="0" smtClean="0"/>
            </a:br>
            <a:r>
              <a:rPr lang="en-US" altLang="ko-KR" dirty="0" smtClean="0"/>
              <a:t> (States of devices?)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9</a:t>
            </a:fld>
            <a:endParaRPr lang="en-US" altLang="ko-KR"/>
          </a:p>
        </p:txBody>
      </p:sp>
      <p:graphicFrame>
        <p:nvGraphicFramePr>
          <p:cNvPr id="7" name="내용 개체 틀 7"/>
          <p:cNvGraphicFramePr>
            <a:graphicFrameLocks noGrp="1"/>
          </p:cNvGraphicFramePr>
          <p:nvPr>
            <p:ph idx="1"/>
          </p:nvPr>
        </p:nvGraphicFramePr>
        <p:xfrm>
          <a:off x="685800" y="1981200"/>
          <a:ext cx="7772400" cy="372364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a:buFont typeface="Wingdings" pitchFamily="2" charset="2"/>
                        <a:buChar char="§"/>
                      </a:pPr>
                      <a:r>
                        <a:rPr lang="en-GB" altLang="ko-KR" sz="1600" kern="1200" dirty="0" smtClean="0">
                          <a:solidFill>
                            <a:schemeClr val="dk1"/>
                          </a:solidFill>
                          <a:latin typeface="+mj-lt"/>
                          <a:ea typeface="+mn-ea"/>
                          <a:cs typeface="+mn-cs"/>
                        </a:rPr>
                        <a:t>Discovering PD (DPD) means a PD which is doing discovery function and is not </a:t>
                      </a:r>
                      <a:r>
                        <a:rPr lang="en-GB" altLang="ko-KR" sz="1600" u="sng" kern="1200" dirty="0" err="1" smtClean="0">
                          <a:solidFill>
                            <a:srgbClr val="000099"/>
                          </a:solidFill>
                          <a:latin typeface="+mj-lt"/>
                          <a:ea typeface="+mn-ea"/>
                          <a:cs typeface="+mn-cs"/>
                        </a:rPr>
                        <a:t>peered</a:t>
                      </a:r>
                      <a:r>
                        <a:rPr lang="en-GB" altLang="ko-KR" sz="1600" strike="sngStrike" kern="1200" dirty="0" err="1" smtClean="0">
                          <a:solidFill>
                            <a:srgbClr val="FF0000"/>
                          </a:solidFill>
                          <a:latin typeface="+mj-lt"/>
                          <a:ea typeface="+mn-ea"/>
                          <a:cs typeface="+mn-cs"/>
                        </a:rPr>
                        <a:t>connected</a:t>
                      </a:r>
                      <a:r>
                        <a:rPr lang="en-GB" altLang="ko-KR" sz="1600" kern="1200" dirty="0" smtClean="0">
                          <a:solidFill>
                            <a:schemeClr val="dk1"/>
                          </a:solidFill>
                          <a:latin typeface="+mj-lt"/>
                          <a:ea typeface="+mn-ea"/>
                          <a:cs typeface="+mn-cs"/>
                        </a:rPr>
                        <a:t> yet.</a:t>
                      </a:r>
                      <a:endParaRPr lang="ko-KR" altLang="ko-KR" sz="1600" kern="1200" dirty="0" smtClean="0">
                        <a:solidFill>
                          <a:schemeClr val="dk1"/>
                        </a:solidFill>
                        <a:latin typeface="+mj-lt"/>
                        <a:ea typeface="+mn-ea"/>
                        <a:cs typeface="+mn-cs"/>
                      </a:endParaRPr>
                    </a:p>
                    <a:p>
                      <a:r>
                        <a:rPr lang="en-GB" altLang="ko-KR" sz="1600" u="sng" kern="1200" dirty="0" err="1" smtClean="0">
                          <a:solidFill>
                            <a:srgbClr val="000099"/>
                          </a:solidFill>
                          <a:latin typeface="+mj-lt"/>
                          <a:ea typeface="+mn-ea"/>
                          <a:cs typeface="+mn-cs"/>
                        </a:rPr>
                        <a:t>Peered</a:t>
                      </a:r>
                      <a:r>
                        <a:rPr lang="en-GB" altLang="ko-KR" sz="1600" strike="sngStrike" kern="1200" dirty="0" err="1" smtClean="0">
                          <a:solidFill>
                            <a:srgbClr val="FF0000"/>
                          </a:solidFill>
                          <a:latin typeface="+mj-lt"/>
                          <a:ea typeface="+mn-ea"/>
                          <a:cs typeface="+mn-cs"/>
                        </a:rPr>
                        <a:t>Connected</a:t>
                      </a:r>
                      <a:r>
                        <a:rPr lang="en-GB" altLang="ko-KR" sz="1600" kern="1200" dirty="0" smtClean="0">
                          <a:solidFill>
                            <a:schemeClr val="dk1"/>
                          </a:solidFill>
                          <a:latin typeface="+mj-lt"/>
                          <a:ea typeface="+mn-ea"/>
                          <a:cs typeface="+mn-cs"/>
                        </a:rPr>
                        <a:t> PD (</a:t>
                      </a:r>
                      <a:r>
                        <a:rPr lang="en-GB" altLang="ko-KR" sz="1600" u="sng" kern="1200" dirty="0" smtClean="0">
                          <a:solidFill>
                            <a:srgbClr val="000099"/>
                          </a:solidFill>
                          <a:latin typeface="+mj-lt"/>
                          <a:ea typeface="+mn-ea"/>
                          <a:cs typeface="+mn-cs"/>
                        </a:rPr>
                        <a:t>PPD</a:t>
                      </a:r>
                      <a:r>
                        <a:rPr lang="en-GB" altLang="ko-KR" sz="1600" strike="sngStrike" kern="1200" dirty="0" smtClean="0">
                          <a:solidFill>
                            <a:srgbClr val="FF0000"/>
                          </a:solidFill>
                          <a:latin typeface="+mj-lt"/>
                          <a:ea typeface="+mn-ea"/>
                          <a:cs typeface="+mn-cs"/>
                        </a:rPr>
                        <a:t>CPD</a:t>
                      </a:r>
                      <a:r>
                        <a:rPr lang="en-GB" altLang="ko-KR" sz="1600" kern="1200" dirty="0" smtClean="0">
                          <a:solidFill>
                            <a:schemeClr val="dk1"/>
                          </a:solidFill>
                          <a:latin typeface="+mj-lt"/>
                          <a:ea typeface="+mn-ea"/>
                          <a:cs typeface="+mn-cs"/>
                        </a:rPr>
                        <a:t>) means a PD which is </a:t>
                      </a:r>
                      <a:r>
                        <a:rPr lang="en-GB" altLang="ko-KR" sz="1600" u="sng" kern="1200" dirty="0" err="1" smtClean="0">
                          <a:solidFill>
                            <a:schemeClr val="dk1"/>
                          </a:solidFill>
                          <a:latin typeface="+mj-lt"/>
                          <a:ea typeface="+mn-ea"/>
                          <a:cs typeface="+mn-cs"/>
                        </a:rPr>
                        <a:t>peered</a:t>
                      </a:r>
                      <a:r>
                        <a:rPr lang="en-GB" altLang="ko-KR" sz="1600" strike="sngStrike" kern="1200" dirty="0" err="1" smtClean="0">
                          <a:solidFill>
                            <a:schemeClr val="dk1"/>
                          </a:solidFill>
                          <a:latin typeface="+mj-lt"/>
                          <a:ea typeface="+mn-ea"/>
                          <a:cs typeface="+mn-cs"/>
                        </a:rPr>
                        <a:t>connected</a:t>
                      </a:r>
                      <a:r>
                        <a:rPr lang="en-GB" altLang="ko-KR" sz="1600" kern="1200" dirty="0" smtClean="0">
                          <a:solidFill>
                            <a:schemeClr val="dk1"/>
                          </a:solidFill>
                          <a:latin typeface="+mj-lt"/>
                          <a:ea typeface="+mn-ea"/>
                          <a:cs typeface="+mn-cs"/>
                        </a:rPr>
                        <a:t> to another PD</a:t>
                      </a:r>
                      <a:r>
                        <a:rPr lang="en-GB" altLang="ko-KR" sz="1600" u="sng" kern="1200" dirty="0" smtClean="0">
                          <a:solidFill>
                            <a:schemeClr val="dk1"/>
                          </a:solidFill>
                          <a:latin typeface="+mj-lt"/>
                          <a:ea typeface="+mn-ea"/>
                          <a:cs typeface="+mn-cs"/>
                        </a:rPr>
                        <a:t> </a:t>
                      </a:r>
                      <a:r>
                        <a:rPr lang="en-GB" altLang="ko-KR" sz="1600" u="sng" kern="1200" dirty="0" smtClean="0">
                          <a:solidFill>
                            <a:srgbClr val="000099"/>
                          </a:solidFill>
                          <a:latin typeface="+mj-lt"/>
                          <a:ea typeface="+mn-ea"/>
                          <a:cs typeface="+mn-cs"/>
                        </a:rPr>
                        <a:t>within a service [group ]</a:t>
                      </a:r>
                      <a:r>
                        <a:rPr lang="en-GB" altLang="ko-KR" sz="1600" kern="1200" dirty="0" smtClean="0">
                          <a:solidFill>
                            <a:schemeClr val="dk1"/>
                          </a:solidFill>
                          <a:latin typeface="+mj-lt"/>
                          <a:ea typeface="+mn-ea"/>
                          <a:cs typeface="+mn-cs"/>
                        </a:rPr>
                        <a:t> .</a:t>
                      </a:r>
                      <a:endParaRPr lang="ko-KR" altLang="ko-KR" sz="1600" kern="1200" dirty="0" smtClean="0">
                        <a:solidFill>
                          <a:schemeClr val="dk1"/>
                        </a:solidFill>
                        <a:latin typeface="+mj-lt"/>
                        <a:ea typeface="+mn-ea"/>
                        <a:cs typeface="+mn-cs"/>
                      </a:endParaRPr>
                    </a:p>
                    <a:p>
                      <a:r>
                        <a:rPr lang="en-GB" altLang="ko-KR" sz="1600" kern="1200" dirty="0" smtClean="0">
                          <a:solidFill>
                            <a:schemeClr val="dk1"/>
                          </a:solidFill>
                          <a:latin typeface="+mj-lt"/>
                          <a:ea typeface="+mn-ea"/>
                          <a:cs typeface="+mn-cs"/>
                        </a:rPr>
                        <a:t>Service Group (SG) means a collection of PDs which are connected by the same service</a:t>
                      </a:r>
                      <a:r>
                        <a:rPr lang="en-GB" altLang="ko-KR" sz="1600" strike="sngStrike" kern="1200" dirty="0" smtClean="0">
                          <a:solidFill>
                            <a:srgbClr val="FF0000"/>
                          </a:solidFill>
                          <a:latin typeface="+mj-lt"/>
                          <a:ea typeface="+mn-ea"/>
                          <a:cs typeface="+mn-cs"/>
                        </a:rPr>
                        <a:t> set</a:t>
                      </a:r>
                      <a:r>
                        <a:rPr lang="en-GB" altLang="ko-KR" sz="1600" kern="1200" dirty="0" smtClean="0">
                          <a:solidFill>
                            <a:schemeClr val="dk1"/>
                          </a:solidFill>
                          <a:latin typeface="+mj-lt"/>
                          <a:ea typeface="+mn-ea"/>
                          <a:cs typeface="+mn-cs"/>
                        </a:rPr>
                        <a:t>.</a:t>
                      </a:r>
                      <a:endParaRPr lang="ko-KR" altLang="ko-KR" sz="1600" kern="1200" dirty="0" smtClean="0">
                        <a:solidFill>
                          <a:schemeClr val="dk1"/>
                        </a:solidFill>
                        <a:latin typeface="+mj-lt"/>
                        <a:ea typeface="+mn-ea"/>
                        <a:cs typeface="+mn-cs"/>
                      </a:endParaRPr>
                    </a:p>
                    <a:p>
                      <a:r>
                        <a:rPr lang="en-GB" altLang="ko-KR" sz="1600" kern="1200" dirty="0" smtClean="0">
                          <a:solidFill>
                            <a:schemeClr val="dk1"/>
                          </a:solidFill>
                          <a:latin typeface="+mn-lt"/>
                          <a:ea typeface="+mn-ea"/>
                          <a:cs typeface="+mn-cs"/>
                        </a:rPr>
                        <a:t> [</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 If ‘A’ PD is peered to ‘B’ PD for a service and discovering to ‘C’PD for the other service, ‘A’ PD is DPD and PPD. Therefore I suggest the category is only applied to within a service [group].</a:t>
                      </a:r>
                      <a:endParaRPr lang="ko-KR" altLang="ko-KR" sz="1600" kern="1200" dirty="0" smtClean="0">
                        <a:solidFill>
                          <a:schemeClr val="dk1"/>
                        </a:solidFill>
                        <a:latin typeface="+mn-lt"/>
                        <a:ea typeface="+mn-ea"/>
                        <a:cs typeface="+mn-cs"/>
                      </a:endParaRPr>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t>
                      </a:r>
                      <a:r>
                        <a:rPr lang="en-US" altLang="ko-KR" sz="1600" dirty="0" smtClean="0">
                          <a:latin typeface="+mn-lt"/>
                        </a:rPr>
                        <a:t>Replace The title </a:t>
                      </a:r>
                      <a:r>
                        <a:rPr lang="en-US" altLang="ko-KR" sz="1600" dirty="0" smtClean="0">
                          <a:latin typeface="+mj-lt"/>
                        </a:rPr>
                        <a:t>“</a:t>
                      </a:r>
                      <a:r>
                        <a:rPr lang="en-US" altLang="ko-KR" sz="1600" strike="sngStrike" dirty="0" smtClean="0">
                          <a:solidFill>
                            <a:srgbClr val="FF0000"/>
                          </a:solidFill>
                          <a:latin typeface="+mj-lt"/>
                        </a:rPr>
                        <a:t>Components</a:t>
                      </a:r>
                      <a:r>
                        <a:rPr lang="en-US" altLang="ko-KR" sz="1600" dirty="0" smtClean="0">
                          <a:latin typeface="+mj-lt"/>
                        </a:rPr>
                        <a:t>” </a:t>
                      </a:r>
                      <a:r>
                        <a:rPr lang="en-US" altLang="ko-KR" sz="1600" dirty="0" smtClean="0">
                          <a:latin typeface="+mn-lt"/>
                        </a:rPr>
                        <a:t>to</a:t>
                      </a:r>
                      <a:r>
                        <a:rPr lang="en-US" altLang="ko-KR" sz="1600" dirty="0" smtClean="0">
                          <a:latin typeface="+mj-lt"/>
                        </a:rPr>
                        <a:t> “</a:t>
                      </a:r>
                      <a:r>
                        <a:rPr lang="en-US" altLang="ko-KR" sz="1600" dirty="0" smtClean="0">
                          <a:solidFill>
                            <a:srgbClr val="0033CC"/>
                          </a:solidFill>
                          <a:latin typeface="+mj-lt"/>
                        </a:rPr>
                        <a:t>Roles</a:t>
                      </a:r>
                      <a:r>
                        <a:rPr lang="en-US" altLang="ko-KR" sz="1600" dirty="0" smtClean="0">
                          <a:latin typeface="+mj-lt"/>
                        </a:rPr>
                        <a:t>”.</a:t>
                      </a: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[Shannon] There is no hierarchy within PDs. However, a PD can take a specific role according to event (e.g. peering)</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45844</TotalTime>
  <Words>1555</Words>
  <Application>Microsoft Office PowerPoint</Application>
  <PresentationFormat>On-screen Show (4:3)</PresentationFormat>
  <Paragraphs>293</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Blank Presentation</vt:lpstr>
      <vt:lpstr>Visio</vt:lpstr>
      <vt:lpstr>Slide 1</vt:lpstr>
      <vt:lpstr>Merged Comments to  DCN385-02 TGD Draft</vt:lpstr>
      <vt:lpstr>Comments to  2.2 Specific definitions to this standard</vt:lpstr>
      <vt:lpstr>Comments to  4. General Description</vt:lpstr>
      <vt:lpstr>Comments to 4.1 Concepts and architecture</vt:lpstr>
      <vt:lpstr>Comments to 4.1 Concepts and architecture</vt:lpstr>
      <vt:lpstr>Comments to 4.1 Concepts and architecture</vt:lpstr>
      <vt:lpstr>Comments to  4.2 Components  (States of devices?)</vt:lpstr>
      <vt:lpstr>Comments to  4.2 Components  (States of devices?)</vt:lpstr>
      <vt:lpstr>Comments to 4.3 Topology</vt:lpstr>
      <vt:lpstr>Comments to 4.3 Topology</vt:lpstr>
      <vt:lpstr>Comments to 4.4. Services</vt:lpstr>
      <vt:lpstr>Comments to 4.4. Services</vt:lpstr>
      <vt:lpstr>Comments to 4.5 Reference model</vt:lpstr>
      <vt:lpstr>Comments to 4.5 Reference model</vt:lpstr>
      <vt:lpstr>Comments to 6. Functional requirements</vt:lpstr>
      <vt:lpstr>Comments to 6.1 Multiple access</vt:lpstr>
      <vt:lpstr>Comments to 6.2 Synchronization</vt:lpstr>
      <vt:lpstr>Comments to 6.3 Discovery</vt:lpstr>
      <vt:lpstr>Comments to 6.4 Peering  (Link establishment, or association)</vt:lpstr>
      <vt:lpstr>Comments to 6.8 Multicast and 6.9 Broadcast</vt:lpstr>
      <vt:lpstr>Comments to 6.10 Multi-hop support</vt:lpstr>
    </vt:vector>
  </TitlesOfParts>
  <Company>Self: Consultant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PAC</dc:subject>
  <dc:creator>Samsung Electronics</dc:creator>
  <cp:lastModifiedBy>mjlee999</cp:lastModifiedBy>
  <cp:revision>900</cp:revision>
  <cp:lastPrinted>1998-02-10T13:28:06Z</cp:lastPrinted>
  <dcterms:created xsi:type="dcterms:W3CDTF">1999-11-08T18:59:45Z</dcterms:created>
  <dcterms:modified xsi:type="dcterms:W3CDTF">2012-09-20T01:01:16Z</dcterms:modified>
</cp:coreProperties>
</file>