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9" r:id="rId2"/>
    <p:sldId id="311" r:id="rId3"/>
    <p:sldId id="341" r:id="rId4"/>
    <p:sldId id="325" r:id="rId5"/>
    <p:sldId id="337" r:id="rId6"/>
    <p:sldId id="338" r:id="rId7"/>
    <p:sldId id="339" r:id="rId8"/>
    <p:sldId id="340" r:id="rId9"/>
    <p:sldId id="326" r:id="rId10"/>
    <p:sldId id="327" r:id="rId11"/>
    <p:sldId id="321" r:id="rId12"/>
    <p:sldId id="332" r:id="rId13"/>
    <p:sldId id="333" r:id="rId14"/>
    <p:sldId id="335" r:id="rId15"/>
    <p:sldId id="319" r:id="rId16"/>
    <p:sldId id="334" r:id="rId17"/>
    <p:sldId id="331" r:id="rId18"/>
    <p:sldId id="297" r:id="rId19"/>
    <p:sldId id="304" r:id="rId20"/>
    <p:sldId id="305" r:id="rId21"/>
    <p:sldId id="307" r:id="rId22"/>
    <p:sldId id="324" r:id="rId23"/>
    <p:sldId id="302" r:id="rId24"/>
    <p:sldId id="306" r:id="rId25"/>
    <p:sldId id="308" r:id="rId26"/>
    <p:sldId id="309" r:id="rId27"/>
    <p:sldId id="329" r:id="rId28"/>
    <p:sldId id="317" r:id="rId29"/>
    <p:sldId id="301" r:id="rId3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S PGothic"/>
        <a:cs typeface="MS PGothic"/>
      </a:defRPr>
    </a:lvl1pPr>
    <a:lvl2pPr marL="457200" algn="l" rtl="0" fontAlgn="base">
      <a:spcBef>
        <a:spcPct val="0"/>
      </a:spcBef>
      <a:spcAft>
        <a:spcPct val="0"/>
      </a:spcAft>
      <a:defRPr sz="1200" kern="1200">
        <a:solidFill>
          <a:schemeClr val="tx1"/>
        </a:solidFill>
        <a:latin typeface="Times New Roman" pitchFamily="18" charset="0"/>
        <a:ea typeface="MS PGothic"/>
        <a:cs typeface="MS PGothic"/>
      </a:defRPr>
    </a:lvl2pPr>
    <a:lvl3pPr marL="914400" algn="l" rtl="0" fontAlgn="base">
      <a:spcBef>
        <a:spcPct val="0"/>
      </a:spcBef>
      <a:spcAft>
        <a:spcPct val="0"/>
      </a:spcAft>
      <a:defRPr sz="1200" kern="1200">
        <a:solidFill>
          <a:schemeClr val="tx1"/>
        </a:solidFill>
        <a:latin typeface="Times New Roman" pitchFamily="18" charset="0"/>
        <a:ea typeface="MS PGothic"/>
        <a:cs typeface="MS PGothic"/>
      </a:defRPr>
    </a:lvl3pPr>
    <a:lvl4pPr marL="1371600" algn="l" rtl="0" fontAlgn="base">
      <a:spcBef>
        <a:spcPct val="0"/>
      </a:spcBef>
      <a:spcAft>
        <a:spcPct val="0"/>
      </a:spcAft>
      <a:defRPr sz="1200" kern="1200">
        <a:solidFill>
          <a:schemeClr val="tx1"/>
        </a:solidFill>
        <a:latin typeface="Times New Roman" pitchFamily="18" charset="0"/>
        <a:ea typeface="MS PGothic"/>
        <a:cs typeface="MS PGothic"/>
      </a:defRPr>
    </a:lvl4pPr>
    <a:lvl5pPr marL="1828800" algn="l" rtl="0" fontAlgn="base">
      <a:spcBef>
        <a:spcPct val="0"/>
      </a:spcBef>
      <a:spcAft>
        <a:spcPct val="0"/>
      </a:spcAft>
      <a:defRPr sz="1200" kern="1200">
        <a:solidFill>
          <a:schemeClr val="tx1"/>
        </a:solidFill>
        <a:latin typeface="Times New Roman" pitchFamily="18" charset="0"/>
        <a:ea typeface="MS PGothic"/>
        <a:cs typeface="MS PGothic"/>
      </a:defRPr>
    </a:lvl5pPr>
    <a:lvl6pPr marL="2286000" algn="l" defTabSz="914400" rtl="0" eaLnBrk="1" latinLnBrk="0" hangingPunct="1">
      <a:defRPr sz="1200" kern="1200">
        <a:solidFill>
          <a:schemeClr val="tx1"/>
        </a:solidFill>
        <a:latin typeface="Times New Roman" pitchFamily="18" charset="0"/>
        <a:ea typeface="MS PGothic"/>
        <a:cs typeface="MS PGothic"/>
      </a:defRPr>
    </a:lvl6pPr>
    <a:lvl7pPr marL="2743200" algn="l" defTabSz="914400" rtl="0" eaLnBrk="1" latinLnBrk="0" hangingPunct="1">
      <a:defRPr sz="1200" kern="1200">
        <a:solidFill>
          <a:schemeClr val="tx1"/>
        </a:solidFill>
        <a:latin typeface="Times New Roman" pitchFamily="18" charset="0"/>
        <a:ea typeface="MS PGothic"/>
        <a:cs typeface="MS PGothic"/>
      </a:defRPr>
    </a:lvl7pPr>
    <a:lvl8pPr marL="3200400" algn="l" defTabSz="914400" rtl="0" eaLnBrk="1" latinLnBrk="0" hangingPunct="1">
      <a:defRPr sz="1200" kern="1200">
        <a:solidFill>
          <a:schemeClr val="tx1"/>
        </a:solidFill>
        <a:latin typeface="Times New Roman" pitchFamily="18" charset="0"/>
        <a:ea typeface="MS PGothic"/>
        <a:cs typeface="MS PGothic"/>
      </a:defRPr>
    </a:lvl8pPr>
    <a:lvl9pPr marL="3657600" algn="l" defTabSz="914400" rtl="0" eaLnBrk="1" latinLnBrk="0" hangingPunct="1">
      <a:defRPr sz="1200" kern="1200">
        <a:solidFill>
          <a:schemeClr val="tx1"/>
        </a:solidFill>
        <a:latin typeface="Times New Roman" pitchFamily="18" charset="0"/>
        <a:ea typeface="MS PGothic"/>
        <a:cs typeface="MS PGothic"/>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BFBFB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38" autoAdjust="0"/>
    <p:restoredTop sz="94660"/>
  </p:normalViewPr>
  <p:slideViewPr>
    <p:cSldViewPr>
      <p:cViewPr>
        <p:scale>
          <a:sx n="110" d="100"/>
          <a:sy n="110" d="100"/>
        </p:scale>
        <p:origin x="-864" y="-72"/>
      </p:cViewPr>
      <p:guideLst>
        <p:guide orient="horz" pos="2160"/>
        <p:guide pos="2880"/>
      </p:guideLst>
    </p:cSldViewPr>
  </p:slideViewPr>
  <p:notesTextViewPr>
    <p:cViewPr>
      <p:scale>
        <a:sx n="1" d="1"/>
        <a:sy n="1" d="1"/>
      </p:scale>
      <p:origin x="0" y="0"/>
    </p:cViewPr>
  </p:notesTextViewPr>
  <p:sorterViewPr>
    <p:cViewPr>
      <p:scale>
        <a:sx n="80" d="100"/>
        <a:sy n="80" d="100"/>
      </p:scale>
      <p:origin x="0" y="99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p:spPr>
        <p:txBody>
          <a:bodyPr vert="horz" wrap="square" lIns="0" tIns="0" rIns="0" bIns="0" numCol="1" anchor="b" anchorCtr="0" compatLnSpc="1">
            <a:prstTxWarp prst="textNoShape">
              <a:avLst/>
            </a:prstTxWarp>
            <a:spAutoFit/>
          </a:bodyPr>
          <a:lstStyle>
            <a:lvl1pPr algn="r" defTabSz="933450" eaLnBrk="0" hangingPunct="0">
              <a:defRPr sz="1400" b="1" dirty="0">
                <a:latin typeface="Times New Roman" pitchFamily="18" charset="0"/>
                <a:ea typeface="+mn-ea"/>
                <a:cs typeface="+mn-cs"/>
              </a:defRPr>
            </a:lvl1pPr>
          </a:lstStyle>
          <a:p>
            <a:pPr>
              <a:defRPr/>
            </a:pPr>
            <a:r>
              <a:rPr lang="en-US" dirty="0"/>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p:spPr>
        <p:txBody>
          <a:bodyPr vert="horz" wrap="square" lIns="0" tIns="0" rIns="0" bIns="0" numCol="1" anchor="b" anchorCtr="0" compatLnSpc="1">
            <a:prstTxWarp prst="textNoShape">
              <a:avLst/>
            </a:prstTxWarp>
            <a:spAutoFit/>
          </a:bodyPr>
          <a:lstStyle>
            <a:lvl1pPr defTabSz="933450" eaLnBrk="0" hangingPunct="0">
              <a:defRPr sz="1400" b="1" dirty="0">
                <a:latin typeface="Times New Roman" pitchFamily="18" charset="0"/>
                <a:ea typeface="+mn-ea"/>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p:spPr>
        <p:txBody>
          <a:bodyPr vert="horz" wrap="square" lIns="0" tIns="0" rIns="0" bIns="0" numCol="1" anchor="t" anchorCtr="0" compatLnSpc="1">
            <a:prstTxWarp prst="textNoShape">
              <a:avLst/>
            </a:prstTxWarp>
            <a:spAutoFit/>
          </a:bodyPr>
          <a:lstStyle>
            <a:lvl1pPr algn="r" defTabSz="933450" eaLnBrk="0" hangingPunct="0">
              <a:defRPr sz="1000" dirty="0" smtClean="0">
                <a:latin typeface="Times New Roman" pitchFamily="18" charset="0"/>
                <a:ea typeface="+mn-ea"/>
                <a:cs typeface="+mn-cs"/>
              </a:defRPr>
            </a:lvl1pPr>
          </a:lstStyle>
          <a:p>
            <a:pPr>
              <a:defRPr/>
            </a:pPr>
            <a:r>
              <a:rPr lang="fi-FI"/>
              <a:t>Ibrahim Muftic, Parsons Brinckerhoff</a:t>
            </a:r>
            <a:endParaRPr lang="en-US"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p:spPr>
        <p:txBody>
          <a:bodyPr vert="horz" wrap="square" lIns="0" tIns="0" rIns="0" bIns="0" numCol="1" anchor="t" anchorCtr="0" compatLnSpc="1">
            <a:prstTxWarp prst="textNoShape">
              <a:avLst/>
            </a:prstTxWarp>
            <a:spAutoFit/>
          </a:bodyPr>
          <a:lstStyle>
            <a:lvl1pPr algn="ctr" defTabSz="933450" eaLnBrk="0" hangingPunct="0">
              <a:defRPr sz="1000" dirty="0">
                <a:ea typeface="MS PGothic" pitchFamily="34" charset="-128"/>
                <a:cs typeface="+mn-cs"/>
              </a:defRPr>
            </a:lvl1pPr>
          </a:lstStyle>
          <a:p>
            <a:pPr>
              <a:defRPr/>
            </a:pPr>
            <a:r>
              <a:rPr lang="en-US" dirty="0"/>
              <a:t>Page </a:t>
            </a:r>
            <a:fld id="{FFAC6A50-3B50-433F-B3B2-4E2834A19ACB}" type="slidenum">
              <a:rPr lang="en-US"/>
              <a:pPr>
                <a:defRPr/>
              </a:pPr>
              <a:t>‹#›</a:t>
            </a:fld>
            <a:endParaRPr lang="en-US" dirty="0"/>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p:spPr>
        <p:txBody>
          <a:bodyPr wrap="none" anchor="ctr"/>
          <a:lstStyle/>
          <a:p>
            <a:pPr eaLnBrk="0" hangingPunct="0">
              <a:defRPr/>
            </a:pPr>
            <a:endParaRPr lang="en-US" dirty="0">
              <a:latin typeface="Times New Roman" charset="0"/>
              <a:ea typeface="ＭＳ Ｐゴシック" charset="0"/>
              <a:cs typeface="+mn-cs"/>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p:spPr>
        <p:txBody>
          <a:bodyPr lIns="0" tIns="0" rIns="0" bIns="0">
            <a:spAutoFit/>
          </a:bodyPr>
          <a:lstStyle/>
          <a:p>
            <a:pPr defTabSz="933450" eaLnBrk="0" hangingPunct="0">
              <a:defRPr/>
            </a:pPr>
            <a:r>
              <a:rPr lang="en-US" dirty="0">
                <a:latin typeface="Times New Roman" charset="0"/>
                <a:ea typeface="ＭＳ Ｐゴシック" charset="0"/>
                <a:cs typeface="+mn-cs"/>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p:spPr>
        <p:txBody>
          <a:bodyPr wrap="none" anchor="ctr"/>
          <a:lstStyle/>
          <a:p>
            <a:pPr eaLnBrk="0" hangingPunct="0">
              <a:defRPr/>
            </a:pPr>
            <a:endParaRPr lang="en-US" dirty="0">
              <a:latin typeface="Times New Roman" charset="0"/>
              <a:ea typeface="ＭＳ Ｐゴシック" charset="0"/>
              <a:cs typeface="+mn-cs"/>
            </a:endParaRPr>
          </a:p>
        </p:txBody>
      </p:sp>
    </p:spTree>
    <p:extLst>
      <p:ext uri="{BB962C8B-B14F-4D97-AF65-F5344CB8AC3E}">
        <p14:creationId xmlns:p14="http://schemas.microsoft.com/office/powerpoint/2010/main" xmlns="" val="14062996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p:spPr>
        <p:txBody>
          <a:bodyPr vert="horz" wrap="square" lIns="0" tIns="0" rIns="0" bIns="0" numCol="1" anchor="b" anchorCtr="0" compatLnSpc="1">
            <a:prstTxWarp prst="textNoShape">
              <a:avLst/>
            </a:prstTxWarp>
            <a:spAutoFit/>
          </a:bodyPr>
          <a:lstStyle>
            <a:lvl1pPr algn="r" defTabSz="933450" eaLnBrk="0" hangingPunct="0">
              <a:defRPr sz="1400" b="1" dirty="0">
                <a:latin typeface="Times New Roman" pitchFamily="18" charset="0"/>
                <a:ea typeface="+mn-ea"/>
                <a:cs typeface="+mn-cs"/>
              </a:defRPr>
            </a:lvl1pPr>
          </a:lstStyle>
          <a:p>
            <a:pPr>
              <a:defRPr/>
            </a:pPr>
            <a:r>
              <a:rPr lang="en-US" dirty="0"/>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p:spPr>
        <p:txBody>
          <a:bodyPr vert="horz" wrap="square" lIns="0" tIns="0" rIns="0" bIns="0" numCol="1" anchor="b" anchorCtr="0" compatLnSpc="1">
            <a:prstTxWarp prst="textNoShape">
              <a:avLst/>
            </a:prstTxWarp>
            <a:spAutoFit/>
          </a:bodyPr>
          <a:lstStyle>
            <a:lvl1pPr defTabSz="933450" eaLnBrk="0" hangingPunct="0">
              <a:defRPr sz="1400" b="1" dirty="0">
                <a:latin typeface="Times New Roman" pitchFamily="18" charset="0"/>
                <a:ea typeface="+mn-ea"/>
                <a:cs typeface="+mn-cs"/>
              </a:defRPr>
            </a:lvl1pPr>
          </a:lstStyle>
          <a:p>
            <a:pPr>
              <a:defRPr/>
            </a:pPr>
            <a:r>
              <a:rPr lang="en-US" dirty="0"/>
              <a:t>&lt;month year&gt;</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369888"/>
          </a:xfrm>
          <a:prstGeom prst="rect">
            <a:avLst/>
          </a:prstGeom>
          <a:noFill/>
          <a:ln>
            <a:noFill/>
          </a:ln>
          <a:effectLst/>
          <a:extLst/>
        </p:spPr>
        <p:txBody>
          <a:bodyPr vert="horz" wrap="square" lIns="0" tIns="0" rIns="0" bIns="0" numCol="1" anchor="t" anchorCtr="0" compatLnSpc="1">
            <a:prstTxWarp prst="textNoShape">
              <a:avLst/>
            </a:prstTxWarp>
            <a:spAutoFit/>
          </a:bodyPr>
          <a:lstStyle>
            <a:lvl5pPr marL="457200" lvl="4" algn="r" defTabSz="933450" eaLnBrk="0" hangingPunct="0">
              <a:defRPr dirty="0" smtClean="0">
                <a:latin typeface="Times New Roman" pitchFamily="18" charset="0"/>
                <a:ea typeface="+mn-ea"/>
                <a:cs typeface="+mn-cs"/>
              </a:defRPr>
            </a:lvl5pPr>
          </a:lstStyle>
          <a:p>
            <a:pPr lvl="4">
              <a:defRPr/>
            </a:pPr>
            <a:r>
              <a:rPr lang="fi-FI"/>
              <a:t>Ibrahim Muftic, Parsons Brinckerhoff</a:t>
            </a:r>
            <a:endParaRPr lang="en-US" dirty="0"/>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p:spPr>
        <p:txBody>
          <a:bodyPr vert="horz" wrap="square" lIns="0" tIns="0" rIns="0" bIns="0" numCol="1" anchor="t" anchorCtr="0" compatLnSpc="1">
            <a:prstTxWarp prst="textNoShape">
              <a:avLst/>
            </a:prstTxWarp>
            <a:spAutoFit/>
          </a:bodyPr>
          <a:lstStyle>
            <a:lvl1pPr algn="r" defTabSz="933450" eaLnBrk="0" hangingPunct="0">
              <a:defRPr dirty="0">
                <a:ea typeface="MS PGothic" pitchFamily="34" charset="-128"/>
                <a:cs typeface="+mn-cs"/>
              </a:defRPr>
            </a:lvl1pPr>
          </a:lstStyle>
          <a:p>
            <a:pPr>
              <a:defRPr/>
            </a:pPr>
            <a:r>
              <a:rPr lang="en-US" dirty="0"/>
              <a:t>Page </a:t>
            </a:r>
            <a:fld id="{DE5733F4-D0DE-4D18-AB04-47CF118D1B3C}" type="slidenum">
              <a:rPr lang="en-US"/>
              <a:pPr>
                <a:defRPr/>
              </a:pPr>
              <a:t>‹#›</a:t>
            </a:fld>
            <a:endParaRPr lang="en-US" dirty="0"/>
          </a:p>
        </p:txBody>
      </p:sp>
      <p:sp>
        <p:nvSpPr>
          <p:cNvPr id="20488" name="Rectangle 8"/>
          <p:cNvSpPr>
            <a:spLocks noChangeArrowheads="1"/>
          </p:cNvSpPr>
          <p:nvPr/>
        </p:nvSpPr>
        <p:spPr bwMode="auto">
          <a:xfrm>
            <a:off x="723900" y="8985250"/>
            <a:ext cx="711200" cy="182563"/>
          </a:xfrm>
          <a:prstGeom prst="rect">
            <a:avLst/>
          </a:prstGeom>
          <a:noFill/>
          <a:ln>
            <a:noFill/>
          </a:ln>
          <a:effectLst/>
          <a:extLst/>
        </p:spPr>
        <p:txBody>
          <a:bodyPr lIns="0" tIns="0" rIns="0" bIns="0">
            <a:spAutoFit/>
          </a:bodyPr>
          <a:lstStyle/>
          <a:p>
            <a:pPr eaLnBrk="0" hangingPunct="0">
              <a:defRPr/>
            </a:pPr>
            <a:r>
              <a:rPr lang="en-US" dirty="0">
                <a:latin typeface="Times New Roman" charset="0"/>
                <a:ea typeface="ＭＳ Ｐゴシック" charset="0"/>
                <a:cs typeface="+mn-cs"/>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p:spPr>
        <p:txBody>
          <a:bodyPr wrap="none" anchor="ctr"/>
          <a:lstStyle/>
          <a:p>
            <a:pPr eaLnBrk="0" hangingPunct="0">
              <a:defRPr/>
            </a:pPr>
            <a:endParaRPr lang="en-US" dirty="0">
              <a:latin typeface="Times New Roman" charset="0"/>
              <a:ea typeface="ＭＳ Ｐゴシック" charset="0"/>
              <a:cs typeface="+mn-cs"/>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p:spPr>
        <p:txBody>
          <a:bodyPr wrap="none" anchor="ctr"/>
          <a:lstStyle/>
          <a:p>
            <a:pPr eaLnBrk="0" hangingPunct="0">
              <a:defRPr/>
            </a:pPr>
            <a:endParaRPr lang="en-US" dirty="0">
              <a:latin typeface="Times New Roman" charset="0"/>
              <a:ea typeface="ＭＳ Ｐゴシック" charset="0"/>
              <a:cs typeface="+mn-cs"/>
            </a:endParaRPr>
          </a:p>
        </p:txBody>
      </p:sp>
    </p:spTree>
    <p:extLst>
      <p:ext uri="{BB962C8B-B14F-4D97-AF65-F5344CB8AC3E}">
        <p14:creationId xmlns:p14="http://schemas.microsoft.com/office/powerpoint/2010/main" xmlns="" val="313789269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a:xfrm>
            <a:off x="1154113" y="701675"/>
            <a:ext cx="4625975" cy="3468688"/>
          </a:xfrm>
          <a:ln/>
        </p:spPr>
      </p:sp>
      <p:sp>
        <p:nvSpPr>
          <p:cNvPr id="16386" name="Notes Placeholder 2"/>
          <p:cNvSpPr>
            <a:spLocks noGrp="1"/>
          </p:cNvSpPr>
          <p:nvPr>
            <p:ph type="body" idx="1"/>
          </p:nvPr>
        </p:nvSpPr>
        <p:spPr>
          <a:noFill/>
        </p:spPr>
        <p:txBody>
          <a:bodyPr/>
          <a:lstStyle/>
          <a:p>
            <a:endParaRPr lang="en-US" dirty="0" smtClean="0">
              <a:ea typeface="MS PGothic"/>
            </a:endParaRPr>
          </a:p>
        </p:txBody>
      </p:sp>
      <p:sp>
        <p:nvSpPr>
          <p:cNvPr id="4" name="Header Placeholder 3"/>
          <p:cNvSpPr>
            <a:spLocks noGrp="1"/>
          </p:cNvSpPr>
          <p:nvPr>
            <p:ph type="hdr" sz="quarter"/>
          </p:nvPr>
        </p:nvSpPr>
        <p:spPr/>
        <p:txBody>
          <a:bodyPr/>
          <a:lstStyle/>
          <a:p>
            <a:pPr>
              <a:defRPr/>
            </a:pPr>
            <a:r>
              <a:rPr lang="en-US" dirty="0"/>
              <a:t>doc.: IEEE 802.15-12-0026-00-0ptc</a:t>
            </a:r>
          </a:p>
        </p:txBody>
      </p:sp>
      <p:sp>
        <p:nvSpPr>
          <p:cNvPr id="5" name="Date Placeholder 4"/>
          <p:cNvSpPr>
            <a:spLocks noGrp="1"/>
          </p:cNvSpPr>
          <p:nvPr>
            <p:ph type="dt" sz="quarter"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fi-FI"/>
              <a:t>Ibrahim Muftic, Parsons Brinckerhoff</a:t>
            </a:r>
            <a:endParaRPr lang="en-US" dirty="0"/>
          </a:p>
        </p:txBody>
      </p:sp>
      <p:sp>
        <p:nvSpPr>
          <p:cNvPr id="16390" name="Slide Number Placeholder 6"/>
          <p:cNvSpPr>
            <a:spLocks noGrp="1"/>
          </p:cNvSpPr>
          <p:nvPr>
            <p:ph type="sldNum" sz="quarter" idx="5"/>
          </p:nvPr>
        </p:nvSpPr>
        <p:spPr>
          <a:noFill/>
          <a:ln>
            <a:miter lim="800000"/>
            <a:headEnd/>
            <a:tailEnd/>
          </a:ln>
        </p:spPr>
        <p:txBody>
          <a:bodyPr/>
          <a:lstStyle/>
          <a:p>
            <a:r>
              <a:rPr lang="en-US" dirty="0" smtClean="0">
                <a:ea typeface="MS PGothic"/>
                <a:cs typeface="MS PGothic"/>
              </a:rPr>
              <a:t>Page </a:t>
            </a:r>
            <a:fld id="{344FB3F6-9098-405A-8B24-65AC55817536}" type="slidenum">
              <a:rPr lang="en-US" smtClean="0">
                <a:ea typeface="MS PGothic"/>
                <a:cs typeface="MS PGothic"/>
              </a:rPr>
              <a:pPr/>
              <a:t>1</a:t>
            </a:fld>
            <a:endParaRPr lang="en-US" dirty="0" smtClean="0">
              <a:ea typeface="MS PGothic"/>
              <a:cs typeface="MS PGothic"/>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802.15-12-0026-00-0ptc</a:t>
            </a:r>
            <a:endParaRPr lang="en-US" dirty="0"/>
          </a:p>
        </p:txBody>
      </p:sp>
      <p:sp>
        <p:nvSpPr>
          <p:cNvPr id="5" name="Date Placeholder 4"/>
          <p:cNvSpPr>
            <a:spLocks noGrp="1"/>
          </p:cNvSpPr>
          <p:nvPr>
            <p:ph type="dt" idx="11"/>
          </p:nvPr>
        </p:nvSpPr>
        <p:spPr/>
        <p:txBody>
          <a:bodyPr/>
          <a:lstStyle/>
          <a:p>
            <a:pPr>
              <a:defRPr/>
            </a:pPr>
            <a:r>
              <a:rPr lang="en-US" dirty="0" smtClean="0"/>
              <a:t>&lt;month year&gt;</a:t>
            </a:r>
            <a:endParaRPr lang="en-US" dirty="0"/>
          </a:p>
        </p:txBody>
      </p:sp>
      <p:sp>
        <p:nvSpPr>
          <p:cNvPr id="6" name="Footer Placeholder 5"/>
          <p:cNvSpPr>
            <a:spLocks noGrp="1"/>
          </p:cNvSpPr>
          <p:nvPr>
            <p:ph type="ftr" sz="quarter" idx="12"/>
          </p:nvPr>
        </p:nvSpPr>
        <p:spPr/>
        <p:txBody>
          <a:bodyPr/>
          <a:lstStyle/>
          <a:p>
            <a:pPr lvl="4">
              <a:defRPr/>
            </a:pPr>
            <a:r>
              <a:rPr lang="fi-FI" smtClean="0"/>
              <a:t>Ibrahim Muftic, Parsons Brinckerhoff</a:t>
            </a:r>
            <a:endParaRPr lang="en-US" dirty="0"/>
          </a:p>
        </p:txBody>
      </p:sp>
      <p:sp>
        <p:nvSpPr>
          <p:cNvPr id="7" name="Slide Number Placeholder 6"/>
          <p:cNvSpPr>
            <a:spLocks noGrp="1"/>
          </p:cNvSpPr>
          <p:nvPr>
            <p:ph type="sldNum" sz="quarter" idx="13"/>
          </p:nvPr>
        </p:nvSpPr>
        <p:spPr/>
        <p:txBody>
          <a:bodyPr/>
          <a:lstStyle/>
          <a:p>
            <a:pPr>
              <a:defRPr/>
            </a:pPr>
            <a:r>
              <a:rPr lang="en-US" dirty="0" smtClean="0"/>
              <a:t>Page </a:t>
            </a:r>
            <a:fld id="{DE5733F4-D0DE-4D18-AB04-47CF118D1B3C}" type="slidenum">
              <a:rPr lang="en-US" smtClean="0"/>
              <a:pPr>
                <a:defRPr/>
              </a:pPr>
              <a:t>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dirty="0" smtClean="0"/>
            </a:lvl1pPr>
          </a:lstStyle>
          <a:p>
            <a:pPr>
              <a:defRPr/>
            </a:pPr>
            <a:r>
              <a:rPr lang="en-US" dirty="0" smtClean="0"/>
              <a:t>September </a:t>
            </a:r>
            <a:r>
              <a:rPr lang="en-US" dirty="0"/>
              <a:t>2012</a:t>
            </a:r>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dirty="0"/>
              <a:t>Ibrahim Muftic, Parsons Brinckerhoff</a:t>
            </a:r>
          </a:p>
        </p:txBody>
      </p:sp>
      <p:sp>
        <p:nvSpPr>
          <p:cNvPr id="6" name="Rectangle 6"/>
          <p:cNvSpPr>
            <a:spLocks noGrp="1" noChangeArrowheads="1"/>
          </p:cNvSpPr>
          <p:nvPr>
            <p:ph type="sldNum" sz="quarter" idx="12"/>
          </p:nvPr>
        </p:nvSpPr>
        <p:spPr/>
        <p:txBody>
          <a:bodyPr/>
          <a:lstStyle>
            <a:lvl1pPr>
              <a:defRPr dirty="0"/>
            </a:lvl1pPr>
          </a:lstStyle>
          <a:p>
            <a:pPr>
              <a:defRPr/>
            </a:pPr>
            <a:r>
              <a:rPr lang="en-US" dirty="0"/>
              <a:t>Slide </a:t>
            </a:r>
            <a:fld id="{A2AB39CC-554B-4C1D-9460-7BA7AD617318}"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dirty="0" smtClean="0"/>
            </a:lvl1pPr>
          </a:lstStyle>
          <a:p>
            <a:pPr>
              <a:defRPr/>
            </a:pPr>
            <a:r>
              <a:rPr lang="en-US" dirty="0" smtClean="0"/>
              <a:t>September </a:t>
            </a:r>
            <a:r>
              <a:rPr lang="en-US" dirty="0"/>
              <a:t>2012</a:t>
            </a:r>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dirty="0"/>
              <a:t>Ibrahim Muftic, Parsons Brinckerhoff</a:t>
            </a:r>
          </a:p>
        </p:txBody>
      </p:sp>
      <p:sp>
        <p:nvSpPr>
          <p:cNvPr id="6" name="Rectangle 6"/>
          <p:cNvSpPr>
            <a:spLocks noGrp="1" noChangeArrowheads="1"/>
          </p:cNvSpPr>
          <p:nvPr>
            <p:ph type="sldNum" sz="quarter" idx="12"/>
          </p:nvPr>
        </p:nvSpPr>
        <p:spPr/>
        <p:txBody>
          <a:bodyPr/>
          <a:lstStyle>
            <a:lvl1pPr>
              <a:defRPr dirty="0"/>
            </a:lvl1pPr>
          </a:lstStyle>
          <a:p>
            <a:pPr>
              <a:defRPr/>
            </a:pPr>
            <a:r>
              <a:rPr lang="en-US" dirty="0"/>
              <a:t>Slide </a:t>
            </a:r>
            <a:fld id="{62C15DB4-DD9C-4661-8BC5-02695AE109EE}"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dirty="0" smtClean="0"/>
            </a:lvl1pPr>
          </a:lstStyle>
          <a:p>
            <a:pPr>
              <a:defRPr/>
            </a:pPr>
            <a:r>
              <a:rPr lang="en-US" dirty="0" smtClean="0"/>
              <a:t>September </a:t>
            </a:r>
            <a:r>
              <a:rPr lang="en-US" dirty="0"/>
              <a:t>2012</a:t>
            </a:r>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dirty="0"/>
              <a:t>Ibrahim Muftic, Parsons Brinckerhoff</a:t>
            </a:r>
          </a:p>
        </p:txBody>
      </p:sp>
      <p:sp>
        <p:nvSpPr>
          <p:cNvPr id="6" name="Rectangle 6"/>
          <p:cNvSpPr>
            <a:spLocks noGrp="1" noChangeArrowheads="1"/>
          </p:cNvSpPr>
          <p:nvPr>
            <p:ph type="sldNum" sz="quarter" idx="12"/>
          </p:nvPr>
        </p:nvSpPr>
        <p:spPr/>
        <p:txBody>
          <a:bodyPr/>
          <a:lstStyle>
            <a:lvl1pPr>
              <a:defRPr dirty="0"/>
            </a:lvl1pPr>
          </a:lstStyle>
          <a:p>
            <a:pPr>
              <a:defRPr/>
            </a:pPr>
            <a:r>
              <a:rPr lang="en-US" dirty="0"/>
              <a:t>Slide </a:t>
            </a:r>
            <a:fld id="{BB380D88-D0F0-469C-B347-4BC28358A98E}"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dirty="0" smtClean="0"/>
            </a:lvl1pPr>
          </a:lstStyle>
          <a:p>
            <a:pPr>
              <a:defRPr/>
            </a:pPr>
            <a:r>
              <a:rPr lang="en-US" dirty="0" smtClean="0"/>
              <a:t>September </a:t>
            </a:r>
            <a:r>
              <a:rPr lang="en-US" dirty="0"/>
              <a:t>2012</a:t>
            </a:r>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dirty="0"/>
              <a:t>Ibrahim Muftic, Parsons Brinckerhoff</a:t>
            </a:r>
          </a:p>
        </p:txBody>
      </p:sp>
      <p:sp>
        <p:nvSpPr>
          <p:cNvPr id="6" name="Rectangle 6"/>
          <p:cNvSpPr>
            <a:spLocks noGrp="1" noChangeArrowheads="1"/>
          </p:cNvSpPr>
          <p:nvPr>
            <p:ph type="sldNum" sz="quarter" idx="12"/>
          </p:nvPr>
        </p:nvSpPr>
        <p:spPr/>
        <p:txBody>
          <a:bodyPr/>
          <a:lstStyle>
            <a:lvl1pPr>
              <a:defRPr dirty="0"/>
            </a:lvl1pPr>
          </a:lstStyle>
          <a:p>
            <a:pPr>
              <a:defRPr/>
            </a:pPr>
            <a:r>
              <a:rPr lang="en-US" dirty="0"/>
              <a:t>Slide </a:t>
            </a:r>
            <a:fld id="{49BF7CCF-C4DF-4844-8E7A-73F6A57B32CE}"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dirty="0" smtClean="0"/>
            </a:lvl1pPr>
          </a:lstStyle>
          <a:p>
            <a:pPr>
              <a:defRPr/>
            </a:pPr>
            <a:r>
              <a:rPr lang="en-US" dirty="0" smtClean="0"/>
              <a:t>September </a:t>
            </a:r>
            <a:r>
              <a:rPr lang="en-US" dirty="0"/>
              <a:t>2012</a:t>
            </a:r>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dirty="0"/>
              <a:t>Ibrahim Muftic, Parsons Brinckerhoff</a:t>
            </a:r>
          </a:p>
        </p:txBody>
      </p:sp>
      <p:sp>
        <p:nvSpPr>
          <p:cNvPr id="6" name="Rectangle 6"/>
          <p:cNvSpPr>
            <a:spLocks noGrp="1" noChangeArrowheads="1"/>
          </p:cNvSpPr>
          <p:nvPr>
            <p:ph type="sldNum" sz="quarter" idx="12"/>
          </p:nvPr>
        </p:nvSpPr>
        <p:spPr/>
        <p:txBody>
          <a:bodyPr/>
          <a:lstStyle>
            <a:lvl1pPr>
              <a:defRPr dirty="0"/>
            </a:lvl1pPr>
          </a:lstStyle>
          <a:p>
            <a:pPr>
              <a:defRPr/>
            </a:pPr>
            <a:r>
              <a:rPr lang="en-US" dirty="0"/>
              <a:t>Slide </a:t>
            </a:r>
            <a:fld id="{53969A76-72E0-4D9F-A04E-9A5F09839300}"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dirty="0" smtClean="0"/>
            </a:lvl1pPr>
          </a:lstStyle>
          <a:p>
            <a:pPr>
              <a:defRPr/>
            </a:pPr>
            <a:r>
              <a:rPr lang="en-US" dirty="0" smtClean="0"/>
              <a:t>September </a:t>
            </a:r>
            <a:r>
              <a:rPr lang="en-US" dirty="0"/>
              <a:t>2012</a:t>
            </a:r>
          </a:p>
        </p:txBody>
      </p:sp>
      <p:sp>
        <p:nvSpPr>
          <p:cNvPr id="6" name="Rectangle 5"/>
          <p:cNvSpPr>
            <a:spLocks noGrp="1" noChangeArrowheads="1"/>
          </p:cNvSpPr>
          <p:nvPr>
            <p:ph type="ftr" sz="quarter" idx="11"/>
          </p:nvPr>
        </p:nvSpPr>
        <p:spPr/>
        <p:txBody>
          <a:bodyPr/>
          <a:lstStyle>
            <a:lvl1pPr>
              <a:defRPr dirty="0" smtClean="0"/>
            </a:lvl1pPr>
          </a:lstStyle>
          <a:p>
            <a:pPr>
              <a:defRPr/>
            </a:pPr>
            <a:r>
              <a:rPr lang="en-US" dirty="0"/>
              <a:t>Ibrahim Muftic, Parsons Brinckerhoff</a:t>
            </a:r>
          </a:p>
        </p:txBody>
      </p:sp>
      <p:sp>
        <p:nvSpPr>
          <p:cNvPr id="7" name="Rectangle 6"/>
          <p:cNvSpPr>
            <a:spLocks noGrp="1" noChangeArrowheads="1"/>
          </p:cNvSpPr>
          <p:nvPr>
            <p:ph type="sldNum" sz="quarter" idx="12"/>
          </p:nvPr>
        </p:nvSpPr>
        <p:spPr/>
        <p:txBody>
          <a:bodyPr/>
          <a:lstStyle>
            <a:lvl1pPr>
              <a:defRPr dirty="0"/>
            </a:lvl1pPr>
          </a:lstStyle>
          <a:p>
            <a:pPr>
              <a:defRPr/>
            </a:pPr>
            <a:r>
              <a:rPr lang="en-US" dirty="0"/>
              <a:t>Slide </a:t>
            </a:r>
            <a:fld id="{CE97841C-7223-4C1B-ABE5-695851F7B329}"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dirty="0" smtClean="0"/>
            </a:lvl1pPr>
          </a:lstStyle>
          <a:p>
            <a:pPr>
              <a:defRPr/>
            </a:pPr>
            <a:r>
              <a:rPr lang="en-US" dirty="0" smtClean="0"/>
              <a:t>September </a:t>
            </a:r>
            <a:r>
              <a:rPr lang="en-US" dirty="0"/>
              <a:t>2012</a:t>
            </a:r>
          </a:p>
        </p:txBody>
      </p:sp>
      <p:sp>
        <p:nvSpPr>
          <p:cNvPr id="8" name="Rectangle 5"/>
          <p:cNvSpPr>
            <a:spLocks noGrp="1" noChangeArrowheads="1"/>
          </p:cNvSpPr>
          <p:nvPr>
            <p:ph type="ftr" sz="quarter" idx="11"/>
          </p:nvPr>
        </p:nvSpPr>
        <p:spPr/>
        <p:txBody>
          <a:bodyPr/>
          <a:lstStyle>
            <a:lvl1pPr>
              <a:defRPr dirty="0" smtClean="0"/>
            </a:lvl1pPr>
          </a:lstStyle>
          <a:p>
            <a:pPr>
              <a:defRPr/>
            </a:pPr>
            <a:r>
              <a:rPr lang="en-US" dirty="0"/>
              <a:t>Ibrahim Muftic, Parsons Brinckerhoff</a:t>
            </a:r>
          </a:p>
        </p:txBody>
      </p:sp>
      <p:sp>
        <p:nvSpPr>
          <p:cNvPr id="9" name="Rectangle 6"/>
          <p:cNvSpPr>
            <a:spLocks noGrp="1" noChangeArrowheads="1"/>
          </p:cNvSpPr>
          <p:nvPr>
            <p:ph type="sldNum" sz="quarter" idx="12"/>
          </p:nvPr>
        </p:nvSpPr>
        <p:spPr/>
        <p:txBody>
          <a:bodyPr/>
          <a:lstStyle>
            <a:lvl1pPr>
              <a:defRPr dirty="0"/>
            </a:lvl1pPr>
          </a:lstStyle>
          <a:p>
            <a:pPr>
              <a:defRPr/>
            </a:pPr>
            <a:r>
              <a:rPr lang="en-US" dirty="0"/>
              <a:t>Slide </a:t>
            </a:r>
            <a:fld id="{76B88A8F-85D7-4304-BBAA-8E5F69A2E9B7}"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dirty="0" smtClean="0"/>
            </a:lvl1pPr>
          </a:lstStyle>
          <a:p>
            <a:pPr>
              <a:defRPr/>
            </a:pPr>
            <a:r>
              <a:rPr lang="en-US" dirty="0" smtClean="0"/>
              <a:t>September </a:t>
            </a:r>
            <a:r>
              <a:rPr lang="en-US" dirty="0"/>
              <a:t>2012</a:t>
            </a:r>
          </a:p>
        </p:txBody>
      </p:sp>
      <p:sp>
        <p:nvSpPr>
          <p:cNvPr id="4" name="Rectangle 5"/>
          <p:cNvSpPr>
            <a:spLocks noGrp="1" noChangeArrowheads="1"/>
          </p:cNvSpPr>
          <p:nvPr>
            <p:ph type="ftr" sz="quarter" idx="11"/>
          </p:nvPr>
        </p:nvSpPr>
        <p:spPr/>
        <p:txBody>
          <a:bodyPr/>
          <a:lstStyle>
            <a:lvl1pPr>
              <a:defRPr dirty="0" smtClean="0"/>
            </a:lvl1pPr>
          </a:lstStyle>
          <a:p>
            <a:pPr>
              <a:defRPr/>
            </a:pPr>
            <a:r>
              <a:rPr lang="en-US" dirty="0"/>
              <a:t>Ibrahim Muftic, Parsons Brinckerhoff</a:t>
            </a:r>
          </a:p>
        </p:txBody>
      </p:sp>
      <p:sp>
        <p:nvSpPr>
          <p:cNvPr id="5" name="Rectangle 6"/>
          <p:cNvSpPr>
            <a:spLocks noGrp="1" noChangeArrowheads="1"/>
          </p:cNvSpPr>
          <p:nvPr>
            <p:ph type="sldNum" sz="quarter" idx="12"/>
          </p:nvPr>
        </p:nvSpPr>
        <p:spPr/>
        <p:txBody>
          <a:bodyPr/>
          <a:lstStyle>
            <a:lvl1pPr>
              <a:defRPr dirty="0"/>
            </a:lvl1pPr>
          </a:lstStyle>
          <a:p>
            <a:pPr>
              <a:defRPr/>
            </a:pPr>
            <a:r>
              <a:rPr lang="en-US" dirty="0"/>
              <a:t>Slide </a:t>
            </a:r>
            <a:fld id="{DEF95190-6A68-4200-9CA1-C7555340E4CB}"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dirty="0" smtClean="0"/>
            </a:lvl1pPr>
          </a:lstStyle>
          <a:p>
            <a:pPr>
              <a:defRPr/>
            </a:pPr>
            <a:r>
              <a:rPr lang="en-US" dirty="0" smtClean="0"/>
              <a:t>September </a:t>
            </a:r>
            <a:r>
              <a:rPr lang="en-US" dirty="0"/>
              <a:t>2012</a:t>
            </a:r>
          </a:p>
        </p:txBody>
      </p:sp>
      <p:sp>
        <p:nvSpPr>
          <p:cNvPr id="3" name="Rectangle 5"/>
          <p:cNvSpPr>
            <a:spLocks noGrp="1" noChangeArrowheads="1"/>
          </p:cNvSpPr>
          <p:nvPr>
            <p:ph type="ftr" sz="quarter" idx="11"/>
          </p:nvPr>
        </p:nvSpPr>
        <p:spPr/>
        <p:txBody>
          <a:bodyPr/>
          <a:lstStyle>
            <a:lvl1pPr>
              <a:defRPr dirty="0" smtClean="0"/>
            </a:lvl1pPr>
          </a:lstStyle>
          <a:p>
            <a:pPr>
              <a:defRPr/>
            </a:pPr>
            <a:r>
              <a:rPr lang="en-US" dirty="0"/>
              <a:t>Ibrahim Muftic, Parsons Brinckerhoff</a:t>
            </a:r>
          </a:p>
        </p:txBody>
      </p:sp>
      <p:sp>
        <p:nvSpPr>
          <p:cNvPr id="4" name="Rectangle 6"/>
          <p:cNvSpPr>
            <a:spLocks noGrp="1" noChangeArrowheads="1"/>
          </p:cNvSpPr>
          <p:nvPr>
            <p:ph type="sldNum" sz="quarter" idx="12"/>
          </p:nvPr>
        </p:nvSpPr>
        <p:spPr/>
        <p:txBody>
          <a:bodyPr/>
          <a:lstStyle>
            <a:lvl1pPr>
              <a:defRPr dirty="0"/>
            </a:lvl1pPr>
          </a:lstStyle>
          <a:p>
            <a:pPr>
              <a:defRPr/>
            </a:pPr>
            <a:r>
              <a:rPr lang="en-US" dirty="0"/>
              <a:t>Slide </a:t>
            </a:r>
            <a:fld id="{91B8EB81-EDDC-4CDA-BDCB-8AC915610DD0}"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dirty="0" smtClean="0"/>
            </a:lvl1pPr>
          </a:lstStyle>
          <a:p>
            <a:pPr>
              <a:defRPr/>
            </a:pPr>
            <a:r>
              <a:rPr lang="en-US" dirty="0" smtClean="0"/>
              <a:t>September </a:t>
            </a:r>
            <a:r>
              <a:rPr lang="en-US" dirty="0"/>
              <a:t>2012</a:t>
            </a:r>
          </a:p>
        </p:txBody>
      </p:sp>
      <p:sp>
        <p:nvSpPr>
          <p:cNvPr id="6" name="Rectangle 5"/>
          <p:cNvSpPr>
            <a:spLocks noGrp="1" noChangeArrowheads="1"/>
          </p:cNvSpPr>
          <p:nvPr>
            <p:ph type="ftr" sz="quarter" idx="11"/>
          </p:nvPr>
        </p:nvSpPr>
        <p:spPr/>
        <p:txBody>
          <a:bodyPr/>
          <a:lstStyle>
            <a:lvl1pPr>
              <a:defRPr dirty="0" smtClean="0"/>
            </a:lvl1pPr>
          </a:lstStyle>
          <a:p>
            <a:pPr>
              <a:defRPr/>
            </a:pPr>
            <a:r>
              <a:rPr lang="en-US" dirty="0"/>
              <a:t>Ibrahim Muftic, Parsons Brinckerhoff</a:t>
            </a:r>
          </a:p>
        </p:txBody>
      </p:sp>
      <p:sp>
        <p:nvSpPr>
          <p:cNvPr id="7" name="Rectangle 6"/>
          <p:cNvSpPr>
            <a:spLocks noGrp="1" noChangeArrowheads="1"/>
          </p:cNvSpPr>
          <p:nvPr>
            <p:ph type="sldNum" sz="quarter" idx="12"/>
          </p:nvPr>
        </p:nvSpPr>
        <p:spPr/>
        <p:txBody>
          <a:bodyPr/>
          <a:lstStyle>
            <a:lvl1pPr>
              <a:defRPr dirty="0"/>
            </a:lvl1pPr>
          </a:lstStyle>
          <a:p>
            <a:pPr>
              <a:defRPr/>
            </a:pPr>
            <a:r>
              <a:rPr lang="en-US" dirty="0"/>
              <a:t>Slide </a:t>
            </a:r>
            <a:fld id="{65A6DF09-74B8-45A1-ACC5-BE2EAB9FA5A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dirty="0" smtClean="0"/>
            </a:lvl1pPr>
          </a:lstStyle>
          <a:p>
            <a:pPr>
              <a:defRPr/>
            </a:pPr>
            <a:r>
              <a:rPr lang="en-US" dirty="0" smtClean="0"/>
              <a:t>September </a:t>
            </a:r>
            <a:r>
              <a:rPr lang="en-US" dirty="0"/>
              <a:t>2012</a:t>
            </a:r>
          </a:p>
        </p:txBody>
      </p:sp>
      <p:sp>
        <p:nvSpPr>
          <p:cNvPr id="6" name="Rectangle 5"/>
          <p:cNvSpPr>
            <a:spLocks noGrp="1" noChangeArrowheads="1"/>
          </p:cNvSpPr>
          <p:nvPr>
            <p:ph type="ftr" sz="quarter" idx="11"/>
          </p:nvPr>
        </p:nvSpPr>
        <p:spPr/>
        <p:txBody>
          <a:bodyPr/>
          <a:lstStyle>
            <a:lvl1pPr>
              <a:defRPr dirty="0" smtClean="0"/>
            </a:lvl1pPr>
          </a:lstStyle>
          <a:p>
            <a:pPr>
              <a:defRPr/>
            </a:pPr>
            <a:r>
              <a:rPr lang="en-US" dirty="0"/>
              <a:t>Ibrahim Muftic, Parsons Brinckerhoff</a:t>
            </a:r>
          </a:p>
        </p:txBody>
      </p:sp>
      <p:sp>
        <p:nvSpPr>
          <p:cNvPr id="7" name="Rectangle 6"/>
          <p:cNvSpPr>
            <a:spLocks noGrp="1" noChangeArrowheads="1"/>
          </p:cNvSpPr>
          <p:nvPr>
            <p:ph type="sldNum" sz="quarter" idx="12"/>
          </p:nvPr>
        </p:nvSpPr>
        <p:spPr/>
        <p:txBody>
          <a:bodyPr/>
          <a:lstStyle>
            <a:lvl1pPr>
              <a:defRPr dirty="0"/>
            </a:lvl1pPr>
          </a:lstStyle>
          <a:p>
            <a:pPr>
              <a:defRPr/>
            </a:pPr>
            <a:r>
              <a:rPr lang="en-US" dirty="0"/>
              <a:t>Slide </a:t>
            </a:r>
            <a:fld id="{03E84108-7334-4EC4-BE13-6546B8A70113}"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p:spPr>
        <p:txBody>
          <a:bodyPr vert="horz" wrap="square" lIns="0" tIns="0" rIns="0" bIns="0" numCol="1" anchor="b" anchorCtr="0" compatLnSpc="1">
            <a:prstTxWarp prst="textNoShape">
              <a:avLst/>
            </a:prstTxWarp>
            <a:spAutoFit/>
          </a:bodyPr>
          <a:lstStyle>
            <a:lvl1pPr eaLnBrk="0" hangingPunct="0">
              <a:defRPr sz="1400" b="1" dirty="0" smtClean="0">
                <a:latin typeface="Times New Roman" pitchFamily="18" charset="0"/>
                <a:ea typeface="+mn-ea"/>
                <a:cs typeface="+mn-cs"/>
              </a:defRPr>
            </a:lvl1pPr>
          </a:lstStyle>
          <a:p>
            <a:pPr>
              <a:defRPr/>
            </a:pPr>
            <a:r>
              <a:rPr lang="en-US" dirty="0" smtClean="0"/>
              <a:t>September </a:t>
            </a:r>
            <a:r>
              <a:rPr lang="en-US" dirty="0"/>
              <a:t>2012</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p:spPr>
        <p:txBody>
          <a:bodyPr vert="horz" wrap="square" lIns="0" tIns="0" rIns="0" bIns="0" numCol="1" anchor="t" anchorCtr="0" compatLnSpc="1">
            <a:prstTxWarp prst="textNoShape">
              <a:avLst/>
            </a:prstTxWarp>
            <a:spAutoFit/>
          </a:bodyPr>
          <a:lstStyle>
            <a:lvl1pPr algn="r" eaLnBrk="0" hangingPunct="0">
              <a:defRPr dirty="0" smtClean="0">
                <a:latin typeface="Times New Roman" pitchFamily="18" charset="0"/>
                <a:ea typeface="+mn-ea"/>
                <a:cs typeface="+mn-cs"/>
              </a:defRPr>
            </a:lvl1pPr>
          </a:lstStyle>
          <a:p>
            <a:pPr>
              <a:defRPr/>
            </a:pPr>
            <a:r>
              <a:rPr lang="en-US" dirty="0"/>
              <a:t>Ibrahim Muftic, Parsons Brinckerhoff</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dirty="0">
                <a:ea typeface="MS PGothic" pitchFamily="34" charset="-128"/>
                <a:cs typeface="+mn-cs"/>
              </a:defRPr>
            </a:lvl1pPr>
          </a:lstStyle>
          <a:p>
            <a:pPr>
              <a:defRPr/>
            </a:pPr>
            <a:r>
              <a:rPr lang="en-US" dirty="0"/>
              <a:t>Slide </a:t>
            </a:r>
            <a:fld id="{DB9A2B99-B858-4C5F-AFA8-6B0C37491BB6}" type="slidenum">
              <a:rPr lang="en-US"/>
              <a:pPr>
                <a:defRPr/>
              </a:pPr>
              <a:t>‹#›</a:t>
            </a:fld>
            <a:endParaRPr lang="en-US" dirty="0"/>
          </a:p>
        </p:txBody>
      </p:sp>
      <p:sp>
        <p:nvSpPr>
          <p:cNvPr id="1031" name="Rectangle 7"/>
          <p:cNvSpPr>
            <a:spLocks noChangeArrowheads="1"/>
          </p:cNvSpPr>
          <p:nvPr/>
        </p:nvSpPr>
        <p:spPr bwMode="auto">
          <a:xfrm>
            <a:off x="4114800" y="425450"/>
            <a:ext cx="4343400" cy="184150"/>
          </a:xfrm>
          <a:prstGeom prst="rect">
            <a:avLst/>
          </a:prstGeom>
          <a:noFill/>
          <a:ln>
            <a:noFill/>
          </a:ln>
          <a:effectLst/>
          <a:extLst/>
        </p:spPr>
        <p:txBody>
          <a:bodyPr lIns="0" tIns="0" rIns="0" bIns="0" anchor="b">
            <a:spAutoFit/>
          </a:bodyPr>
          <a:lstStyle/>
          <a:p>
            <a:pPr lvl="4" algn="r" eaLnBrk="0" hangingPunct="0">
              <a:defRPr/>
            </a:pPr>
            <a:r>
              <a:rPr lang="en-US" b="1" dirty="0">
                <a:ea typeface="MS PGothic" pitchFamily="34" charset="-128"/>
                <a:cs typeface="+mn-cs"/>
              </a:rPr>
              <a:t>IEEE </a:t>
            </a:r>
            <a:r>
              <a:rPr lang="en-US" b="1" dirty="0" smtClean="0">
                <a:ea typeface="MS PGothic" pitchFamily="34" charset="-128"/>
                <a:cs typeface="+mn-cs"/>
              </a:rPr>
              <a:t>802-15-12-0508-00-004p</a:t>
            </a:r>
            <a:endParaRPr lang="en-US" sz="1400" b="1" dirty="0">
              <a:latin typeface="Times New Roman" charset="0"/>
              <a:ea typeface="ＭＳ Ｐゴシック" charset="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eaLnBrk="0" hangingPunct="0">
              <a:defRPr/>
            </a:pPr>
            <a:endParaRPr lang="en-US" dirty="0">
              <a:latin typeface="Times New Roman" charset="0"/>
              <a:ea typeface="ＭＳ Ｐゴシック" charset="0"/>
              <a:cs typeface="+mn-cs"/>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lIns="0" tIns="0" rIns="0" bIns="0">
            <a:spAutoFit/>
          </a:bodyPr>
          <a:lstStyle/>
          <a:p>
            <a:pPr eaLnBrk="0" hangingPunct="0">
              <a:defRPr/>
            </a:pPr>
            <a:r>
              <a:rPr lang="en-US" dirty="0">
                <a:latin typeface="Times New Roman" charset="0"/>
                <a:ea typeface="ＭＳ Ｐゴシック" charset="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eaLnBrk="0" hangingPunct="0">
              <a:defRPr/>
            </a:pPr>
            <a:endParaRPr lang="en-US" dirty="0">
              <a:latin typeface="Times New Roman" charset="0"/>
              <a:ea typeface="ＭＳ Ｐゴシック" charset="0"/>
              <a:cs typeface="+mn-cs"/>
            </a:endParaRP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S PGothic"/>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S PGothic"/>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cs typeface="MS PGothic"/>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cs typeface="MS PGothic"/>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ireless.fcc.gov/uls/"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fcc.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Date Placeholder 1"/>
          <p:cNvSpPr>
            <a:spLocks noGrp="1"/>
          </p:cNvSpPr>
          <p:nvPr>
            <p:ph type="dt" sz="quarter" idx="10"/>
          </p:nvPr>
        </p:nvSpPr>
        <p:spPr>
          <a:noFill/>
          <a:ln>
            <a:miter lim="800000"/>
            <a:headEnd/>
            <a:tailEnd/>
          </a:ln>
        </p:spPr>
        <p:txBody>
          <a:bodyPr/>
          <a:lstStyle/>
          <a:p>
            <a:r>
              <a:rPr lang="en-US" dirty="0" smtClean="0">
                <a:ea typeface="MS PGothic"/>
                <a:cs typeface="MS PGothic"/>
              </a:rPr>
              <a:t>September </a:t>
            </a:r>
            <a:r>
              <a:rPr lang="en-US" dirty="0">
                <a:ea typeface="MS PGothic"/>
                <a:cs typeface="MS PGothic"/>
              </a:rPr>
              <a:t>2012</a:t>
            </a:r>
          </a:p>
        </p:txBody>
      </p:sp>
      <p:sp>
        <p:nvSpPr>
          <p:cNvPr id="15362" name="Footer Placeholder 2"/>
          <p:cNvSpPr>
            <a:spLocks noGrp="1"/>
          </p:cNvSpPr>
          <p:nvPr>
            <p:ph type="ftr" sz="quarter" idx="11"/>
          </p:nvPr>
        </p:nvSpPr>
        <p:spPr>
          <a:noFill/>
          <a:ln>
            <a:miter lim="800000"/>
            <a:headEnd/>
            <a:tailEnd/>
          </a:ln>
        </p:spPr>
        <p:txBody>
          <a:bodyPr/>
          <a:lstStyle/>
          <a:p>
            <a:r>
              <a:rPr lang="en-US" dirty="0">
                <a:ea typeface="MS PGothic"/>
                <a:cs typeface="MS PGothic"/>
              </a:rPr>
              <a:t>Ibrahim Muftic, Parsons Brinckerhoff</a:t>
            </a:r>
          </a:p>
        </p:txBody>
      </p:sp>
      <p:sp>
        <p:nvSpPr>
          <p:cNvPr id="15363" name="Slide Number Placeholder 3"/>
          <p:cNvSpPr>
            <a:spLocks noGrp="1"/>
          </p:cNvSpPr>
          <p:nvPr>
            <p:ph type="sldNum" sz="quarter" idx="12"/>
          </p:nvPr>
        </p:nvSpPr>
        <p:spPr>
          <a:noFill/>
          <a:ln>
            <a:miter lim="800000"/>
            <a:headEnd/>
            <a:tailEnd/>
          </a:ln>
        </p:spPr>
        <p:txBody>
          <a:bodyPr/>
          <a:lstStyle/>
          <a:p>
            <a:r>
              <a:rPr lang="en-US" dirty="0" smtClean="0">
                <a:ea typeface="MS PGothic"/>
                <a:cs typeface="MS PGothic"/>
              </a:rPr>
              <a:t>Slide </a:t>
            </a:r>
            <a:fld id="{1657EA33-4E9F-4A1C-ADD5-052A7B0EAC89}" type="slidenum">
              <a:rPr lang="en-US" smtClean="0">
                <a:ea typeface="MS PGothic"/>
                <a:cs typeface="MS PGothic"/>
              </a:rPr>
              <a:pPr/>
              <a:t>1</a:t>
            </a:fld>
            <a:endParaRPr lang="en-US" dirty="0" smtClean="0">
              <a:ea typeface="MS PGothic"/>
              <a:cs typeface="MS PGothic"/>
            </a:endParaRPr>
          </a:p>
        </p:txBody>
      </p:sp>
      <p:sp>
        <p:nvSpPr>
          <p:cNvPr id="27651" name="Rectangle 3"/>
          <p:cNvSpPr>
            <a:spLocks noChangeArrowheads="1"/>
          </p:cNvSpPr>
          <p:nvPr/>
        </p:nvSpPr>
        <p:spPr bwMode="auto">
          <a:xfrm>
            <a:off x="152400" y="609600"/>
            <a:ext cx="8991600" cy="5227072"/>
          </a:xfrm>
          <a:prstGeom prst="rect">
            <a:avLst/>
          </a:prstGeom>
          <a:noFill/>
          <a:ln>
            <a:noFill/>
          </a:ln>
          <a:effectLst/>
          <a:ex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ea typeface="MS PGothic" pitchFamily="34" charset="-128"/>
                <a:cs typeface="+mn-cs"/>
              </a:rPr>
              <a:t>Project: IEEE P802.15 Working Group for Wireless Personal Area Networks (WPANs)</a:t>
            </a:r>
            <a:endParaRPr lang="en-US" sz="1600" b="1" dirty="0">
              <a:solidFill>
                <a:schemeClr val="tx2"/>
              </a:solidFill>
              <a:ea typeface="MS PGothic" pitchFamily="34" charset="-128"/>
              <a:cs typeface="+mn-cs"/>
            </a:endParaRPr>
          </a:p>
          <a:p>
            <a:pPr eaLnBrk="0" hangingPunct="0">
              <a:defRPr/>
            </a:pPr>
            <a:endParaRPr lang="en-US" sz="1600" dirty="0">
              <a:solidFill>
                <a:schemeClr val="tx2"/>
              </a:solidFill>
              <a:ea typeface="MS PGothic" pitchFamily="34" charset="-128"/>
              <a:cs typeface="+mn-cs"/>
            </a:endParaRPr>
          </a:p>
          <a:p>
            <a:pPr eaLnBrk="0" hangingPunct="0">
              <a:defRPr/>
            </a:pPr>
            <a:r>
              <a:rPr lang="en-US" sz="1600" b="1" dirty="0">
                <a:solidFill>
                  <a:schemeClr val="tx2"/>
                </a:solidFill>
                <a:ea typeface="MS PGothic" pitchFamily="34" charset="-128"/>
                <a:cs typeface="+mn-cs"/>
              </a:rPr>
              <a:t>Submission Title:</a:t>
            </a:r>
            <a:r>
              <a:rPr lang="en-US" sz="1600" dirty="0">
                <a:solidFill>
                  <a:schemeClr val="tx2"/>
                </a:solidFill>
                <a:ea typeface="MS PGothic" pitchFamily="34" charset="-128"/>
                <a:cs typeface="+mn-cs"/>
              </a:rPr>
              <a:t> </a:t>
            </a:r>
            <a:r>
              <a:rPr lang="en-US" sz="1600" dirty="0" smtClean="0">
                <a:solidFill>
                  <a:schemeClr val="tx2"/>
                </a:solidFill>
                <a:ea typeface="MS PGothic" pitchFamily="34" charset="-128"/>
                <a:cs typeface="+mn-cs"/>
              </a:rPr>
              <a:t>[</a:t>
            </a:r>
            <a:r>
              <a:rPr lang="en-US" sz="1600" dirty="0" smtClean="0">
                <a:ea typeface="MS PGothic" pitchFamily="34" charset="-128"/>
                <a:cs typeface="+mn-cs"/>
              </a:rPr>
              <a:t>Proposal to Include 5 MHz of DSRC Band (5.850-5.855 GHz) in 802.15.4p</a:t>
            </a:r>
            <a:r>
              <a:rPr lang="en-US" sz="1600" dirty="0" smtClean="0">
                <a:solidFill>
                  <a:schemeClr val="tx2"/>
                </a:solidFill>
                <a:ea typeface="MS PGothic" pitchFamily="34" charset="-128"/>
                <a:cs typeface="+mn-cs"/>
              </a:rPr>
              <a:t>]</a:t>
            </a:r>
            <a:r>
              <a:rPr lang="en-US" sz="1600" dirty="0">
                <a:solidFill>
                  <a:schemeClr val="tx2"/>
                </a:solidFill>
                <a:ea typeface="MS PGothic" pitchFamily="34" charset="-128"/>
                <a:cs typeface="+mn-cs"/>
              </a:rPr>
              <a:t>	</a:t>
            </a:r>
          </a:p>
          <a:p>
            <a:pPr eaLnBrk="0" hangingPunct="0">
              <a:defRPr/>
            </a:pPr>
            <a:r>
              <a:rPr lang="en-US" sz="1600" b="1" dirty="0">
                <a:solidFill>
                  <a:schemeClr val="tx2"/>
                </a:solidFill>
                <a:ea typeface="MS PGothic" pitchFamily="34" charset="-128"/>
                <a:cs typeface="+mn-cs"/>
              </a:rPr>
              <a:t>Date Submitted: </a:t>
            </a:r>
            <a:r>
              <a:rPr lang="en-US" sz="1600" dirty="0">
                <a:solidFill>
                  <a:schemeClr val="tx2"/>
                </a:solidFill>
                <a:ea typeface="MS PGothic" pitchFamily="34" charset="-128"/>
                <a:cs typeface="+mn-cs"/>
              </a:rPr>
              <a:t>[</a:t>
            </a:r>
            <a:r>
              <a:rPr lang="en-US" sz="1600" dirty="0" smtClean="0">
                <a:solidFill>
                  <a:srgbClr val="FF0000"/>
                </a:solidFill>
                <a:ea typeface="MS PGothic" pitchFamily="34" charset="-128"/>
                <a:cs typeface="+mn-cs"/>
              </a:rPr>
              <a:t>18 September </a:t>
            </a:r>
            <a:r>
              <a:rPr lang="en-US" sz="1600" dirty="0">
                <a:solidFill>
                  <a:srgbClr val="FF0000"/>
                </a:solidFill>
                <a:ea typeface="MS PGothic" pitchFamily="34" charset="-128"/>
                <a:cs typeface="+mn-cs"/>
              </a:rPr>
              <a:t>2012</a:t>
            </a:r>
            <a:r>
              <a:rPr lang="en-US" sz="1600" dirty="0">
                <a:solidFill>
                  <a:schemeClr val="tx2"/>
                </a:solidFill>
                <a:ea typeface="MS PGothic" pitchFamily="34" charset="-128"/>
                <a:cs typeface="+mn-cs"/>
              </a:rPr>
              <a:t>]	</a:t>
            </a:r>
          </a:p>
          <a:p>
            <a:pPr eaLnBrk="0" hangingPunct="0">
              <a:defRPr/>
            </a:pPr>
            <a:r>
              <a:rPr lang="en-US" sz="1600" b="1" dirty="0">
                <a:solidFill>
                  <a:schemeClr val="tx2"/>
                </a:solidFill>
                <a:ea typeface="MS PGothic" pitchFamily="34" charset="-128"/>
                <a:cs typeface="+mn-cs"/>
              </a:rPr>
              <a:t>Source:</a:t>
            </a:r>
            <a:r>
              <a:rPr lang="en-US" sz="1600" dirty="0">
                <a:solidFill>
                  <a:schemeClr val="tx2"/>
                </a:solidFill>
                <a:ea typeface="MS PGothic" pitchFamily="34" charset="-128"/>
                <a:cs typeface="+mn-cs"/>
              </a:rPr>
              <a:t> [</a:t>
            </a:r>
            <a:r>
              <a:rPr lang="en-US" sz="1600" dirty="0">
                <a:solidFill>
                  <a:srgbClr val="FF0000"/>
                </a:solidFill>
                <a:ea typeface="MS PGothic" pitchFamily="34" charset="-128"/>
                <a:cs typeface="+mn-cs"/>
              </a:rPr>
              <a:t>Ibrahim Muftic</a:t>
            </a:r>
            <a:r>
              <a:rPr lang="en-US" sz="1600" dirty="0">
                <a:solidFill>
                  <a:schemeClr val="tx2"/>
                </a:solidFill>
                <a:ea typeface="MS PGothic" pitchFamily="34" charset="-128"/>
                <a:cs typeface="+mn-cs"/>
              </a:rPr>
              <a:t>] Company [</a:t>
            </a:r>
            <a:r>
              <a:rPr lang="en-US" sz="1600" dirty="0">
                <a:solidFill>
                  <a:srgbClr val="FF0000"/>
                </a:solidFill>
                <a:ea typeface="MS PGothic" pitchFamily="34" charset="-128"/>
                <a:cs typeface="+mn-cs"/>
              </a:rPr>
              <a:t>Parsons Brinckerhoff</a:t>
            </a:r>
            <a:r>
              <a:rPr lang="en-US" sz="1600" dirty="0">
                <a:solidFill>
                  <a:schemeClr val="tx2"/>
                </a:solidFill>
                <a:ea typeface="MS PGothic" pitchFamily="34" charset="-128"/>
                <a:cs typeface="+mn-cs"/>
              </a:rPr>
              <a:t>]</a:t>
            </a:r>
          </a:p>
          <a:p>
            <a:pPr eaLnBrk="0" hangingPunct="0">
              <a:defRPr/>
            </a:pPr>
            <a:r>
              <a:rPr lang="en-US" sz="1600" dirty="0">
                <a:solidFill>
                  <a:schemeClr val="tx2"/>
                </a:solidFill>
                <a:ea typeface="MS PGothic" pitchFamily="34" charset="-128"/>
                <a:cs typeface="+mn-cs"/>
              </a:rPr>
              <a:t>Address [</a:t>
            </a:r>
            <a:r>
              <a:rPr lang="en-US" sz="1600" dirty="0">
                <a:solidFill>
                  <a:srgbClr val="FF0000"/>
                </a:solidFill>
                <a:ea typeface="MS PGothic" pitchFamily="34" charset="-128"/>
                <a:cs typeface="+mn-cs"/>
              </a:rPr>
              <a:t>303 2</a:t>
            </a:r>
            <a:r>
              <a:rPr lang="en-US" sz="1600" baseline="30000" dirty="0">
                <a:solidFill>
                  <a:srgbClr val="FF0000"/>
                </a:solidFill>
                <a:ea typeface="MS PGothic" pitchFamily="34" charset="-128"/>
                <a:cs typeface="+mn-cs"/>
              </a:rPr>
              <a:t>nd</a:t>
            </a:r>
            <a:r>
              <a:rPr lang="en-US" sz="1600" dirty="0">
                <a:solidFill>
                  <a:srgbClr val="FF0000"/>
                </a:solidFill>
                <a:ea typeface="MS PGothic" pitchFamily="34" charset="-128"/>
                <a:cs typeface="+mn-cs"/>
              </a:rPr>
              <a:t> Street, Suite 700N, San Francisco, CA 94121 USA</a:t>
            </a:r>
            <a:r>
              <a:rPr lang="en-US" sz="1600" dirty="0">
                <a:solidFill>
                  <a:schemeClr val="tx2"/>
                </a:solidFill>
                <a:ea typeface="MS PGothic" pitchFamily="34" charset="-128"/>
                <a:cs typeface="+mn-cs"/>
              </a:rPr>
              <a:t>]</a:t>
            </a:r>
          </a:p>
          <a:p>
            <a:pPr eaLnBrk="0" hangingPunct="0">
              <a:defRPr/>
            </a:pPr>
            <a:r>
              <a:rPr lang="en-US" sz="1600" dirty="0">
                <a:solidFill>
                  <a:schemeClr val="tx2"/>
                </a:solidFill>
                <a:ea typeface="MS PGothic" pitchFamily="34" charset="-128"/>
                <a:cs typeface="+mn-cs"/>
              </a:rPr>
              <a:t>Voice:[</a:t>
            </a:r>
            <a:r>
              <a:rPr lang="en-US" sz="1600" dirty="0">
                <a:solidFill>
                  <a:srgbClr val="FF0000"/>
                </a:solidFill>
                <a:ea typeface="MS PGothic" pitchFamily="34" charset="-128"/>
                <a:cs typeface="+mn-cs"/>
              </a:rPr>
              <a:t>Add phone number</a:t>
            </a:r>
            <a:r>
              <a:rPr lang="en-US" sz="1600" dirty="0">
                <a:solidFill>
                  <a:schemeClr val="tx2"/>
                </a:solidFill>
                <a:ea typeface="MS PGothic" pitchFamily="34" charset="-128"/>
                <a:cs typeface="+mn-cs"/>
              </a:rPr>
              <a:t>], FAX: [</a:t>
            </a:r>
            <a:r>
              <a:rPr lang="en-US" sz="1600" dirty="0">
                <a:solidFill>
                  <a:srgbClr val="FF0000"/>
                </a:solidFill>
                <a:ea typeface="MS PGothic" pitchFamily="34" charset="-128"/>
                <a:cs typeface="+mn-cs"/>
              </a:rPr>
              <a:t>Add FAX number</a:t>
            </a:r>
            <a:r>
              <a:rPr lang="en-US" sz="1600" dirty="0">
                <a:solidFill>
                  <a:schemeClr val="tx2"/>
                </a:solidFill>
                <a:ea typeface="MS PGothic" pitchFamily="34" charset="-128"/>
                <a:cs typeface="+mn-cs"/>
              </a:rPr>
              <a:t>], E-Mail:[</a:t>
            </a:r>
            <a:r>
              <a:rPr lang="en-US" sz="1600" dirty="0">
                <a:solidFill>
                  <a:srgbClr val="FF0000"/>
                </a:solidFill>
                <a:ea typeface="MS PGothic" pitchFamily="34" charset="-128"/>
                <a:cs typeface="+mn-cs"/>
              </a:rPr>
              <a:t>ibrahim.muftic@ieee.org</a:t>
            </a:r>
            <a:r>
              <a:rPr lang="en-US" sz="1600" dirty="0">
                <a:solidFill>
                  <a:schemeClr val="tx2"/>
                </a:solidFill>
                <a:ea typeface="MS PGothic" pitchFamily="34" charset="-128"/>
                <a:cs typeface="+mn-cs"/>
              </a:rPr>
              <a:t>]	</a:t>
            </a:r>
          </a:p>
          <a:p>
            <a:pPr eaLnBrk="0" hangingPunct="0">
              <a:spcBef>
                <a:spcPts val="600"/>
              </a:spcBef>
              <a:spcAft>
                <a:spcPts val="600"/>
              </a:spcAft>
              <a:defRPr/>
            </a:pPr>
            <a:r>
              <a:rPr lang="en-US" sz="1600" b="1" dirty="0">
                <a:solidFill>
                  <a:schemeClr val="tx2"/>
                </a:solidFill>
                <a:ea typeface="MS PGothic" pitchFamily="34" charset="-128"/>
                <a:cs typeface="+mn-cs"/>
              </a:rPr>
              <a:t>Re:</a:t>
            </a:r>
            <a:r>
              <a:rPr lang="en-US" sz="1600" dirty="0">
                <a:solidFill>
                  <a:schemeClr val="tx2"/>
                </a:solidFill>
                <a:ea typeface="MS PGothic" pitchFamily="34" charset="-128"/>
                <a:cs typeface="+mn-cs"/>
              </a:rPr>
              <a:t> [</a:t>
            </a:r>
            <a:r>
              <a:rPr lang="en-US" sz="1600" dirty="0">
                <a:solidFill>
                  <a:srgbClr val="FF0000"/>
                </a:solidFill>
                <a:ea typeface="MS PGothic" pitchFamily="34" charset="-128"/>
                <a:cs typeface="+mn-cs"/>
              </a:rPr>
              <a:t>If this is a proposed revision, cite the original document.</a:t>
            </a:r>
            <a:r>
              <a:rPr lang="en-US" sz="1600" dirty="0">
                <a:solidFill>
                  <a:schemeClr val="tx2"/>
                </a:solidFill>
                <a:ea typeface="MS PGothic" pitchFamily="34" charset="-128"/>
                <a:cs typeface="+mn-cs"/>
              </a:rPr>
              <a:t>]</a:t>
            </a:r>
          </a:p>
          <a:p>
            <a:pPr eaLnBrk="0" hangingPunct="0">
              <a:spcBef>
                <a:spcPts val="100"/>
              </a:spcBef>
              <a:spcAft>
                <a:spcPts val="100"/>
              </a:spcAft>
              <a:defRPr/>
            </a:pPr>
            <a:r>
              <a:rPr lang="en-US" altLang="ja-JP" dirty="0">
                <a:solidFill>
                  <a:schemeClr val="accent2"/>
                </a:solidFill>
                <a:ea typeface="MS PGothic" pitchFamily="34" charset="-128"/>
                <a:cs typeface="+mn-cs"/>
              </a:rPr>
              <a:t>	</a:t>
            </a:r>
            <a:endParaRPr lang="en-US" altLang="ja-JP" dirty="0">
              <a:solidFill>
                <a:schemeClr val="tx2"/>
              </a:solidFill>
              <a:ea typeface="MS PGothic" pitchFamily="34" charset="-128"/>
              <a:cs typeface="+mn-cs"/>
            </a:endParaRPr>
          </a:p>
          <a:p>
            <a:pPr eaLnBrk="0" hangingPunct="0">
              <a:spcBef>
                <a:spcPts val="600"/>
              </a:spcBef>
              <a:spcAft>
                <a:spcPts val="600"/>
              </a:spcAft>
              <a:defRPr/>
            </a:pPr>
            <a:r>
              <a:rPr lang="en-US" sz="1600" b="1" dirty="0">
                <a:solidFill>
                  <a:schemeClr val="tx2"/>
                </a:solidFill>
                <a:ea typeface="MS PGothic" pitchFamily="34" charset="-128"/>
                <a:cs typeface="+mn-cs"/>
              </a:rPr>
              <a:t>Abstract:</a:t>
            </a:r>
            <a:r>
              <a:rPr lang="en-US" sz="1600" dirty="0">
                <a:solidFill>
                  <a:schemeClr val="tx2"/>
                </a:solidFill>
                <a:ea typeface="MS PGothic" pitchFamily="34" charset="-128"/>
                <a:cs typeface="+mn-cs"/>
              </a:rPr>
              <a:t>	</a:t>
            </a:r>
            <a:r>
              <a:rPr lang="en-US" sz="1600" dirty="0" smtClean="0">
                <a:solidFill>
                  <a:schemeClr val="tx2"/>
                </a:solidFill>
                <a:ea typeface="MS PGothic" pitchFamily="34" charset="-128"/>
                <a:cs typeface="+mn-cs"/>
              </a:rPr>
              <a:t>[</a:t>
            </a:r>
            <a:r>
              <a:rPr lang="en-US" sz="1600" dirty="0" smtClean="0"/>
              <a:t>In the US, the Dedicated Short Range Communications (DSRC) band is a good candidate to provide the necessary spectrum and appropriate </a:t>
            </a:r>
            <a:r>
              <a:rPr lang="en-US" sz="1600" dirty="0" smtClean="0"/>
              <a:t>protection for  deployment of radio communication systems to support positive train control systems.</a:t>
            </a:r>
            <a:endParaRPr lang="en-US" sz="1600" dirty="0" smtClean="0"/>
          </a:p>
          <a:p>
            <a:pPr eaLnBrk="0" hangingPunct="0">
              <a:spcBef>
                <a:spcPts val="600"/>
              </a:spcBef>
              <a:spcAft>
                <a:spcPts val="600"/>
              </a:spcAft>
              <a:defRPr/>
            </a:pPr>
            <a:r>
              <a:rPr lang="en-US" sz="1600" b="1" dirty="0" smtClean="0">
                <a:solidFill>
                  <a:schemeClr val="tx2"/>
                </a:solidFill>
                <a:ea typeface="MS PGothic" pitchFamily="34" charset="-128"/>
                <a:cs typeface="+mn-cs"/>
              </a:rPr>
              <a:t>Purpose</a:t>
            </a:r>
            <a:r>
              <a:rPr lang="en-US" sz="1600" b="1" dirty="0">
                <a:solidFill>
                  <a:schemeClr val="tx2"/>
                </a:solidFill>
                <a:ea typeface="MS PGothic" pitchFamily="34" charset="-128"/>
                <a:cs typeface="+mn-cs"/>
              </a:rPr>
              <a:t>:</a:t>
            </a:r>
            <a:r>
              <a:rPr lang="en-US" sz="1600" dirty="0">
                <a:solidFill>
                  <a:schemeClr val="tx2"/>
                </a:solidFill>
                <a:ea typeface="MS PGothic" pitchFamily="34" charset="-128"/>
                <a:cs typeface="+mn-cs"/>
              </a:rPr>
              <a:t>	</a:t>
            </a:r>
            <a:r>
              <a:rPr lang="en-US" sz="1600" dirty="0" smtClean="0">
                <a:solidFill>
                  <a:schemeClr val="tx2"/>
                </a:solidFill>
                <a:ea typeface="MS PGothic" pitchFamily="34" charset="-128"/>
                <a:cs typeface="+mn-cs"/>
              </a:rPr>
              <a:t>[</a:t>
            </a:r>
            <a:r>
              <a:rPr lang="en-US" sz="1600" dirty="0" smtClean="0">
                <a:solidFill>
                  <a:srgbClr val="FF0000"/>
                </a:solidFill>
                <a:ea typeface="MS PGothic" pitchFamily="34" charset="-128"/>
                <a:cs typeface="+mn-cs"/>
              </a:rPr>
              <a:t>Proposal</a:t>
            </a:r>
            <a:r>
              <a:rPr lang="en-US" sz="1600" dirty="0" smtClean="0">
                <a:solidFill>
                  <a:srgbClr val="FF0000"/>
                </a:solidFill>
                <a:ea typeface="MS PGothic" pitchFamily="34" charset="-128"/>
                <a:cs typeface="+mn-cs"/>
              </a:rPr>
              <a:t> </a:t>
            </a:r>
            <a:r>
              <a:rPr lang="en-US" sz="1600" dirty="0">
                <a:solidFill>
                  <a:srgbClr val="FF0000"/>
                </a:solidFill>
                <a:ea typeface="MS PGothic" pitchFamily="34" charset="-128"/>
                <a:cs typeface="+mn-cs"/>
              </a:rPr>
              <a:t>to include this band in the standard amendment</a:t>
            </a:r>
            <a:r>
              <a:rPr lang="en-US" sz="1600" dirty="0">
                <a:solidFill>
                  <a:schemeClr val="tx2"/>
                </a:solidFill>
                <a:ea typeface="MS PGothic" pitchFamily="34" charset="-128"/>
                <a:cs typeface="+mn-cs"/>
              </a:rPr>
              <a:t>]</a:t>
            </a:r>
          </a:p>
          <a:p>
            <a:pPr eaLnBrk="0" hangingPunct="0">
              <a:defRPr/>
            </a:pPr>
            <a:r>
              <a:rPr lang="en-US" sz="1600" b="1" dirty="0">
                <a:solidFill>
                  <a:schemeClr val="tx2"/>
                </a:solidFill>
                <a:ea typeface="MS PGothic" pitchFamily="34" charset="-128"/>
                <a:cs typeface="+mn-cs"/>
              </a:rPr>
              <a:t>Notice:</a:t>
            </a:r>
            <a:r>
              <a:rPr lang="en-US" sz="1600" dirty="0">
                <a:solidFill>
                  <a:schemeClr val="tx2"/>
                </a:solidFill>
                <a:ea typeface="MS PGothic" pitchFamily="34"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ea typeface="MS PGothic" pitchFamily="34" charset="-128"/>
                <a:cs typeface="+mn-cs"/>
              </a:rPr>
              <a:t>Release:</a:t>
            </a:r>
            <a:r>
              <a:rPr lang="en-US" sz="1600" dirty="0">
                <a:solidFill>
                  <a:schemeClr val="tx2"/>
                </a:solidFill>
                <a:ea typeface="MS PGothic" pitchFamily="34" charset="-128"/>
                <a:cs typeface="+mn-cs"/>
              </a:rPr>
              <a:t>	The contributor acknowledges and accepts that this contribution becomes the property of IEEE and </a:t>
            </a:r>
            <a:r>
              <a:rPr lang="en-US" sz="1600" dirty="0" smtClean="0">
                <a:solidFill>
                  <a:schemeClr val="tx2"/>
                </a:solidFill>
                <a:ea typeface="MS PGothic" pitchFamily="34" charset="-128"/>
                <a:cs typeface="+mn-cs"/>
              </a:rPr>
              <a:t>may </a:t>
            </a:r>
            <a:r>
              <a:rPr lang="en-US" sz="1600" dirty="0">
                <a:solidFill>
                  <a:schemeClr val="tx2"/>
                </a:solidFill>
                <a:ea typeface="MS PGothic" pitchFamily="34" charset="-128"/>
                <a:cs typeface="+mn-cs"/>
              </a:rPr>
              <a:t>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Rectangle 4"/>
          <p:cNvSpPr>
            <a:spLocks noGrp="1" noChangeArrowheads="1"/>
          </p:cNvSpPr>
          <p:nvPr>
            <p:ph type="title" idx="4294967295"/>
          </p:nvPr>
        </p:nvSpPr>
        <p:spPr/>
        <p:txBody>
          <a:bodyPr/>
          <a:lstStyle/>
          <a:p>
            <a:r>
              <a:rPr lang="en-US" dirty="0" smtClean="0">
                <a:ea typeface="MS PGothic"/>
              </a:rPr>
              <a:t>Typical Deployment</a:t>
            </a:r>
          </a:p>
        </p:txBody>
      </p:sp>
      <p:sp>
        <p:nvSpPr>
          <p:cNvPr id="54296" name="Rectangle 24"/>
          <p:cNvSpPr>
            <a:spLocks noGrp="1" noChangeArrowheads="1"/>
          </p:cNvSpPr>
          <p:nvPr>
            <p:ph type="body" sz="half" idx="4294967295"/>
          </p:nvPr>
        </p:nvSpPr>
        <p:spPr>
          <a:xfrm>
            <a:off x="685800" y="4114800"/>
            <a:ext cx="7924800" cy="1981200"/>
          </a:xfrm>
        </p:spPr>
        <p:txBody>
          <a:bodyPr/>
          <a:lstStyle/>
          <a:p>
            <a:pPr>
              <a:lnSpc>
                <a:spcPct val="90000"/>
              </a:lnSpc>
            </a:pPr>
            <a:r>
              <a:rPr lang="en-US" sz="2400" dirty="0" smtClean="0">
                <a:ea typeface="MS PGothic"/>
              </a:rPr>
              <a:t>Two types of device</a:t>
            </a:r>
          </a:p>
          <a:p>
            <a:pPr lvl="1">
              <a:lnSpc>
                <a:spcPct val="90000"/>
              </a:lnSpc>
            </a:pPr>
            <a:r>
              <a:rPr lang="en-US" sz="2000" dirty="0" smtClean="0">
                <a:ea typeface="MS PGothic"/>
              </a:rPr>
              <a:t>Wayside Base Station (WBS)</a:t>
            </a:r>
          </a:p>
          <a:p>
            <a:pPr lvl="1">
              <a:lnSpc>
                <a:spcPct val="90000"/>
              </a:lnSpc>
            </a:pPr>
            <a:r>
              <a:rPr lang="en-US" sz="2000" dirty="0" smtClean="0">
                <a:ea typeface="MS PGothic"/>
              </a:rPr>
              <a:t>On-board Unit (OBU)</a:t>
            </a:r>
          </a:p>
          <a:p>
            <a:pPr>
              <a:lnSpc>
                <a:spcPct val="90000"/>
              </a:lnSpc>
            </a:pPr>
            <a:r>
              <a:rPr lang="en-US" sz="2400" dirty="0" smtClean="0">
                <a:ea typeface="MS PGothic"/>
              </a:rPr>
              <a:t>WBS transmits regular 802.15.4 beacon.</a:t>
            </a:r>
          </a:p>
          <a:p>
            <a:pPr>
              <a:lnSpc>
                <a:spcPct val="90000"/>
              </a:lnSpc>
            </a:pPr>
            <a:r>
              <a:rPr lang="en-US" sz="2400" dirty="0" smtClean="0">
                <a:ea typeface="MS PGothic"/>
              </a:rPr>
              <a:t>OBU hunts for beacons, uses beacon to maintain sync</a:t>
            </a:r>
          </a:p>
        </p:txBody>
      </p:sp>
      <p:sp>
        <p:nvSpPr>
          <p:cNvPr id="54277" name="Line 5"/>
          <p:cNvSpPr>
            <a:spLocks noChangeShapeType="1"/>
          </p:cNvSpPr>
          <p:nvPr/>
        </p:nvSpPr>
        <p:spPr bwMode="auto">
          <a:xfrm>
            <a:off x="685800" y="3429000"/>
            <a:ext cx="8001000" cy="0"/>
          </a:xfrm>
          <a:prstGeom prst="line">
            <a:avLst/>
          </a:prstGeom>
          <a:noFill/>
          <a:ln w="9525">
            <a:solidFill>
              <a:schemeClr val="tx1"/>
            </a:solidFill>
            <a:round/>
            <a:headEnd/>
            <a:tailEnd/>
          </a:ln>
          <a:effectLst/>
        </p:spPr>
        <p:txBody>
          <a:bodyPr/>
          <a:lstStyle/>
          <a:p>
            <a:endParaRPr lang="en-US" dirty="0"/>
          </a:p>
        </p:txBody>
      </p:sp>
      <p:sp>
        <p:nvSpPr>
          <p:cNvPr id="54278" name="Line 6"/>
          <p:cNvSpPr>
            <a:spLocks noChangeShapeType="1"/>
          </p:cNvSpPr>
          <p:nvPr/>
        </p:nvSpPr>
        <p:spPr bwMode="auto">
          <a:xfrm>
            <a:off x="609600" y="3505200"/>
            <a:ext cx="8001000" cy="0"/>
          </a:xfrm>
          <a:prstGeom prst="line">
            <a:avLst/>
          </a:prstGeom>
          <a:noFill/>
          <a:ln w="9525">
            <a:solidFill>
              <a:schemeClr val="tx1"/>
            </a:solidFill>
            <a:round/>
            <a:headEnd/>
            <a:tailEnd/>
          </a:ln>
          <a:effectLst/>
        </p:spPr>
        <p:txBody>
          <a:bodyPr/>
          <a:lstStyle/>
          <a:p>
            <a:endParaRPr lang="en-US" dirty="0"/>
          </a:p>
        </p:txBody>
      </p:sp>
      <p:sp>
        <p:nvSpPr>
          <p:cNvPr id="54279" name="Rectangle 7"/>
          <p:cNvSpPr>
            <a:spLocks noChangeArrowheads="1"/>
          </p:cNvSpPr>
          <p:nvPr/>
        </p:nvSpPr>
        <p:spPr bwMode="auto">
          <a:xfrm>
            <a:off x="3621088" y="3124200"/>
            <a:ext cx="1447800" cy="304800"/>
          </a:xfrm>
          <a:prstGeom prst="rect">
            <a:avLst/>
          </a:prstGeom>
          <a:solidFill>
            <a:schemeClr val="accent1"/>
          </a:solidFill>
          <a:ln w="9525">
            <a:solidFill>
              <a:schemeClr val="tx1"/>
            </a:solidFill>
            <a:miter lim="800000"/>
            <a:headEnd/>
            <a:tailEnd/>
          </a:ln>
          <a:effectLst/>
        </p:spPr>
        <p:txBody>
          <a:bodyPr wrap="none" anchor="ctr"/>
          <a:lstStyle/>
          <a:p>
            <a:endParaRPr lang="en-US" dirty="0"/>
          </a:p>
        </p:txBody>
      </p:sp>
      <p:sp>
        <p:nvSpPr>
          <p:cNvPr id="54280" name="AutoShape 8"/>
          <p:cNvSpPr>
            <a:spLocks noChangeArrowheads="1"/>
          </p:cNvSpPr>
          <p:nvPr/>
        </p:nvSpPr>
        <p:spPr bwMode="auto">
          <a:xfrm>
            <a:off x="5068888" y="3124200"/>
            <a:ext cx="457200" cy="304800"/>
          </a:xfrm>
          <a:prstGeom prst="rtTriangle">
            <a:avLst/>
          </a:prstGeom>
          <a:solidFill>
            <a:schemeClr val="accent1"/>
          </a:solidFill>
          <a:ln w="9525">
            <a:solidFill>
              <a:schemeClr val="tx1"/>
            </a:solidFill>
            <a:miter lim="800000"/>
            <a:headEnd/>
            <a:tailEnd/>
          </a:ln>
          <a:effectLst/>
        </p:spPr>
        <p:txBody>
          <a:bodyPr wrap="none" anchor="ctr"/>
          <a:lstStyle/>
          <a:p>
            <a:endParaRPr lang="en-US" dirty="0"/>
          </a:p>
        </p:txBody>
      </p:sp>
      <p:sp>
        <p:nvSpPr>
          <p:cNvPr id="54281" name="Line 9"/>
          <p:cNvSpPr>
            <a:spLocks noChangeShapeType="1"/>
          </p:cNvSpPr>
          <p:nvPr/>
        </p:nvSpPr>
        <p:spPr bwMode="auto">
          <a:xfrm>
            <a:off x="4764088" y="2971800"/>
            <a:ext cx="0" cy="152400"/>
          </a:xfrm>
          <a:prstGeom prst="line">
            <a:avLst/>
          </a:prstGeom>
          <a:noFill/>
          <a:ln w="9525">
            <a:solidFill>
              <a:schemeClr val="tx1"/>
            </a:solidFill>
            <a:round/>
            <a:headEnd/>
            <a:tailEnd/>
          </a:ln>
          <a:effectLst/>
        </p:spPr>
        <p:txBody>
          <a:bodyPr/>
          <a:lstStyle/>
          <a:p>
            <a:endParaRPr lang="en-US" dirty="0"/>
          </a:p>
        </p:txBody>
      </p:sp>
      <p:sp>
        <p:nvSpPr>
          <p:cNvPr id="54282" name="AutoShape 10"/>
          <p:cNvSpPr>
            <a:spLocks noChangeArrowheads="1"/>
          </p:cNvSpPr>
          <p:nvPr/>
        </p:nvSpPr>
        <p:spPr bwMode="auto">
          <a:xfrm flipV="1">
            <a:off x="4687888" y="2971800"/>
            <a:ext cx="152400" cy="152400"/>
          </a:xfrm>
          <a:prstGeom prst="triangle">
            <a:avLst>
              <a:gd name="adj" fmla="val 50000"/>
            </a:avLst>
          </a:prstGeom>
          <a:noFill/>
          <a:ln w="9525">
            <a:solidFill>
              <a:schemeClr val="tx1"/>
            </a:solidFill>
            <a:miter lim="800000"/>
            <a:headEnd/>
            <a:tailEnd/>
          </a:ln>
          <a:effectLst/>
        </p:spPr>
        <p:txBody>
          <a:bodyPr wrap="none" anchor="ctr"/>
          <a:lstStyle/>
          <a:p>
            <a:endParaRPr lang="en-US" dirty="0"/>
          </a:p>
        </p:txBody>
      </p:sp>
      <p:sp>
        <p:nvSpPr>
          <p:cNvPr id="54283" name="Line 11"/>
          <p:cNvSpPr>
            <a:spLocks noChangeShapeType="1"/>
          </p:cNvSpPr>
          <p:nvPr/>
        </p:nvSpPr>
        <p:spPr bwMode="auto">
          <a:xfrm>
            <a:off x="3505200" y="2590800"/>
            <a:ext cx="0" cy="838200"/>
          </a:xfrm>
          <a:prstGeom prst="line">
            <a:avLst/>
          </a:prstGeom>
          <a:noFill/>
          <a:ln w="9525">
            <a:solidFill>
              <a:schemeClr val="tx1"/>
            </a:solidFill>
            <a:round/>
            <a:headEnd/>
            <a:tailEnd/>
          </a:ln>
          <a:effectLst/>
        </p:spPr>
        <p:txBody>
          <a:bodyPr/>
          <a:lstStyle/>
          <a:p>
            <a:endParaRPr lang="en-US" dirty="0"/>
          </a:p>
        </p:txBody>
      </p:sp>
      <p:sp>
        <p:nvSpPr>
          <p:cNvPr id="54284" name="AutoShape 12"/>
          <p:cNvSpPr>
            <a:spLocks noChangeArrowheads="1"/>
          </p:cNvSpPr>
          <p:nvPr/>
        </p:nvSpPr>
        <p:spPr bwMode="auto">
          <a:xfrm flipV="1">
            <a:off x="3429000" y="2590800"/>
            <a:ext cx="152400" cy="152400"/>
          </a:xfrm>
          <a:prstGeom prst="triangle">
            <a:avLst>
              <a:gd name="adj" fmla="val 50000"/>
            </a:avLst>
          </a:prstGeom>
          <a:noFill/>
          <a:ln w="9525">
            <a:solidFill>
              <a:schemeClr val="tx1"/>
            </a:solidFill>
            <a:miter lim="800000"/>
            <a:headEnd/>
            <a:tailEnd/>
          </a:ln>
          <a:effectLst/>
        </p:spPr>
        <p:txBody>
          <a:bodyPr wrap="none" anchor="ctr"/>
          <a:lstStyle/>
          <a:p>
            <a:endParaRPr lang="en-US" dirty="0"/>
          </a:p>
        </p:txBody>
      </p:sp>
      <p:sp>
        <p:nvSpPr>
          <p:cNvPr id="54285" name="Line 13"/>
          <p:cNvSpPr>
            <a:spLocks noChangeShapeType="1"/>
          </p:cNvSpPr>
          <p:nvPr/>
        </p:nvSpPr>
        <p:spPr bwMode="auto">
          <a:xfrm>
            <a:off x="6019800" y="2590800"/>
            <a:ext cx="0" cy="838200"/>
          </a:xfrm>
          <a:prstGeom prst="line">
            <a:avLst/>
          </a:prstGeom>
          <a:noFill/>
          <a:ln w="9525">
            <a:solidFill>
              <a:schemeClr val="tx1"/>
            </a:solidFill>
            <a:round/>
            <a:headEnd/>
            <a:tailEnd/>
          </a:ln>
          <a:effectLst/>
        </p:spPr>
        <p:txBody>
          <a:bodyPr/>
          <a:lstStyle/>
          <a:p>
            <a:endParaRPr lang="en-US" dirty="0"/>
          </a:p>
        </p:txBody>
      </p:sp>
      <p:sp>
        <p:nvSpPr>
          <p:cNvPr id="54286" name="AutoShape 14"/>
          <p:cNvSpPr>
            <a:spLocks noChangeArrowheads="1"/>
          </p:cNvSpPr>
          <p:nvPr/>
        </p:nvSpPr>
        <p:spPr bwMode="auto">
          <a:xfrm flipV="1">
            <a:off x="5943600" y="2590800"/>
            <a:ext cx="152400" cy="152400"/>
          </a:xfrm>
          <a:prstGeom prst="triangle">
            <a:avLst>
              <a:gd name="adj" fmla="val 50000"/>
            </a:avLst>
          </a:prstGeom>
          <a:noFill/>
          <a:ln w="9525">
            <a:solidFill>
              <a:schemeClr val="tx1"/>
            </a:solidFill>
            <a:miter lim="800000"/>
            <a:headEnd/>
            <a:tailEnd/>
          </a:ln>
          <a:effectLst/>
        </p:spPr>
        <p:txBody>
          <a:bodyPr wrap="none" anchor="ctr"/>
          <a:lstStyle/>
          <a:p>
            <a:endParaRPr lang="en-US" dirty="0"/>
          </a:p>
        </p:txBody>
      </p:sp>
      <p:sp>
        <p:nvSpPr>
          <p:cNvPr id="54287" name="Line 15"/>
          <p:cNvSpPr>
            <a:spLocks noChangeShapeType="1"/>
          </p:cNvSpPr>
          <p:nvPr/>
        </p:nvSpPr>
        <p:spPr bwMode="auto">
          <a:xfrm>
            <a:off x="8305800" y="2590800"/>
            <a:ext cx="0" cy="838200"/>
          </a:xfrm>
          <a:prstGeom prst="line">
            <a:avLst/>
          </a:prstGeom>
          <a:noFill/>
          <a:ln w="9525">
            <a:solidFill>
              <a:schemeClr val="tx1"/>
            </a:solidFill>
            <a:round/>
            <a:headEnd/>
            <a:tailEnd/>
          </a:ln>
          <a:effectLst/>
        </p:spPr>
        <p:txBody>
          <a:bodyPr/>
          <a:lstStyle/>
          <a:p>
            <a:endParaRPr lang="en-US" dirty="0"/>
          </a:p>
        </p:txBody>
      </p:sp>
      <p:sp>
        <p:nvSpPr>
          <p:cNvPr id="54288" name="AutoShape 16"/>
          <p:cNvSpPr>
            <a:spLocks noChangeArrowheads="1"/>
          </p:cNvSpPr>
          <p:nvPr/>
        </p:nvSpPr>
        <p:spPr bwMode="auto">
          <a:xfrm flipV="1">
            <a:off x="8229600" y="2590800"/>
            <a:ext cx="152400" cy="152400"/>
          </a:xfrm>
          <a:prstGeom prst="triangle">
            <a:avLst>
              <a:gd name="adj" fmla="val 50000"/>
            </a:avLst>
          </a:prstGeom>
          <a:noFill/>
          <a:ln w="9525">
            <a:solidFill>
              <a:schemeClr val="tx1"/>
            </a:solidFill>
            <a:miter lim="800000"/>
            <a:headEnd/>
            <a:tailEnd/>
          </a:ln>
          <a:effectLst/>
        </p:spPr>
        <p:txBody>
          <a:bodyPr wrap="none" anchor="ctr"/>
          <a:lstStyle/>
          <a:p>
            <a:endParaRPr lang="en-US" dirty="0"/>
          </a:p>
        </p:txBody>
      </p:sp>
      <p:sp>
        <p:nvSpPr>
          <p:cNvPr id="54289" name="Line 17"/>
          <p:cNvSpPr>
            <a:spLocks noChangeShapeType="1"/>
          </p:cNvSpPr>
          <p:nvPr/>
        </p:nvSpPr>
        <p:spPr bwMode="auto">
          <a:xfrm>
            <a:off x="990600" y="2590800"/>
            <a:ext cx="0" cy="838200"/>
          </a:xfrm>
          <a:prstGeom prst="line">
            <a:avLst/>
          </a:prstGeom>
          <a:noFill/>
          <a:ln w="9525">
            <a:solidFill>
              <a:schemeClr val="tx1"/>
            </a:solidFill>
            <a:round/>
            <a:headEnd/>
            <a:tailEnd/>
          </a:ln>
          <a:effectLst/>
        </p:spPr>
        <p:txBody>
          <a:bodyPr/>
          <a:lstStyle/>
          <a:p>
            <a:endParaRPr lang="en-US" dirty="0"/>
          </a:p>
        </p:txBody>
      </p:sp>
      <p:sp>
        <p:nvSpPr>
          <p:cNvPr id="54290" name="AutoShape 18"/>
          <p:cNvSpPr>
            <a:spLocks noChangeArrowheads="1"/>
          </p:cNvSpPr>
          <p:nvPr/>
        </p:nvSpPr>
        <p:spPr bwMode="auto">
          <a:xfrm flipV="1">
            <a:off x="914400" y="2590800"/>
            <a:ext cx="152400" cy="152400"/>
          </a:xfrm>
          <a:prstGeom prst="triangle">
            <a:avLst>
              <a:gd name="adj" fmla="val 50000"/>
            </a:avLst>
          </a:prstGeom>
          <a:noFill/>
          <a:ln w="9525">
            <a:solidFill>
              <a:schemeClr val="tx1"/>
            </a:solidFill>
            <a:miter lim="800000"/>
            <a:headEnd/>
            <a:tailEnd/>
          </a:ln>
          <a:effectLst/>
        </p:spPr>
        <p:txBody>
          <a:bodyPr wrap="none" anchor="ctr"/>
          <a:lstStyle/>
          <a:p>
            <a:endParaRPr lang="en-US" dirty="0"/>
          </a:p>
        </p:txBody>
      </p:sp>
      <p:sp>
        <p:nvSpPr>
          <p:cNvPr id="54291" name="Text Box 19"/>
          <p:cNvSpPr txBox="1">
            <a:spLocks noChangeArrowheads="1"/>
          </p:cNvSpPr>
          <p:nvPr/>
        </p:nvSpPr>
        <p:spPr bwMode="auto">
          <a:xfrm>
            <a:off x="304800" y="1981200"/>
            <a:ext cx="1447800" cy="639763"/>
          </a:xfrm>
          <a:prstGeom prst="rect">
            <a:avLst/>
          </a:prstGeom>
          <a:noFill/>
          <a:ln w="9525">
            <a:noFill/>
            <a:miter lim="800000"/>
            <a:headEnd/>
            <a:tailEnd/>
          </a:ln>
          <a:effectLst/>
        </p:spPr>
        <p:txBody>
          <a:bodyPr>
            <a:spAutoFit/>
          </a:bodyPr>
          <a:lstStyle/>
          <a:p>
            <a:pPr algn="ctr"/>
            <a:r>
              <a:rPr lang="en-US" dirty="0"/>
              <a:t>Wayside Base Station (WBS) Antenna</a:t>
            </a:r>
          </a:p>
        </p:txBody>
      </p:sp>
      <p:sp>
        <p:nvSpPr>
          <p:cNvPr id="54292" name="Text Box 20"/>
          <p:cNvSpPr txBox="1">
            <a:spLocks noChangeArrowheads="1"/>
          </p:cNvSpPr>
          <p:nvPr/>
        </p:nvSpPr>
        <p:spPr bwMode="auto">
          <a:xfrm>
            <a:off x="3621088" y="3124200"/>
            <a:ext cx="1577676" cy="276999"/>
          </a:xfrm>
          <a:prstGeom prst="rect">
            <a:avLst/>
          </a:prstGeom>
          <a:noFill/>
          <a:ln w="9525">
            <a:noFill/>
            <a:miter lim="800000"/>
            <a:headEnd/>
            <a:tailEnd/>
          </a:ln>
          <a:effectLst/>
        </p:spPr>
        <p:txBody>
          <a:bodyPr wrap="none">
            <a:spAutoFit/>
          </a:bodyPr>
          <a:lstStyle/>
          <a:p>
            <a:r>
              <a:rPr lang="en-US" dirty="0" smtClean="0"/>
              <a:t>On-Board Unit (OBU)</a:t>
            </a:r>
            <a:endParaRPr lang="en-US" dirty="0"/>
          </a:p>
        </p:txBody>
      </p:sp>
      <p:sp>
        <p:nvSpPr>
          <p:cNvPr id="54293" name="Text Box 21"/>
          <p:cNvSpPr txBox="1">
            <a:spLocks noChangeArrowheads="1"/>
          </p:cNvSpPr>
          <p:nvPr/>
        </p:nvSpPr>
        <p:spPr bwMode="auto">
          <a:xfrm>
            <a:off x="1066800" y="2667000"/>
            <a:ext cx="1371600" cy="461665"/>
          </a:xfrm>
          <a:prstGeom prst="rect">
            <a:avLst/>
          </a:prstGeom>
          <a:noFill/>
          <a:ln w="9525">
            <a:noFill/>
            <a:miter lim="800000"/>
            <a:headEnd/>
            <a:tailEnd/>
          </a:ln>
          <a:effectLst/>
        </p:spPr>
        <p:txBody>
          <a:bodyPr wrap="square">
            <a:spAutoFit/>
          </a:bodyPr>
          <a:lstStyle/>
          <a:p>
            <a:pPr algn="ctr"/>
            <a:r>
              <a:rPr lang="en-US" dirty="0"/>
              <a:t>8 </a:t>
            </a:r>
            <a:r>
              <a:rPr lang="en-US" dirty="0" smtClean="0"/>
              <a:t>m (up to 15m) </a:t>
            </a:r>
            <a:r>
              <a:rPr lang="en-US" dirty="0"/>
              <a:t>height above rail</a:t>
            </a:r>
          </a:p>
        </p:txBody>
      </p:sp>
      <p:sp>
        <p:nvSpPr>
          <p:cNvPr id="54294" name="Text Box 22"/>
          <p:cNvSpPr txBox="1">
            <a:spLocks noChangeArrowheads="1"/>
          </p:cNvSpPr>
          <p:nvPr/>
        </p:nvSpPr>
        <p:spPr bwMode="auto">
          <a:xfrm>
            <a:off x="4611688" y="3657600"/>
            <a:ext cx="1331912" cy="646331"/>
          </a:xfrm>
          <a:prstGeom prst="rect">
            <a:avLst/>
          </a:prstGeom>
          <a:noFill/>
          <a:ln w="9525">
            <a:noFill/>
            <a:miter lim="800000"/>
            <a:headEnd/>
            <a:tailEnd/>
          </a:ln>
          <a:effectLst/>
        </p:spPr>
        <p:txBody>
          <a:bodyPr wrap="square">
            <a:spAutoFit/>
          </a:bodyPr>
          <a:lstStyle/>
          <a:p>
            <a:pPr algn="ctr"/>
            <a:r>
              <a:rPr lang="en-US" dirty="0"/>
              <a:t>Rail vehicle antenna </a:t>
            </a:r>
            <a:r>
              <a:rPr lang="en-US" dirty="0" smtClean="0"/>
              <a:t>4-5 </a:t>
            </a:r>
            <a:r>
              <a:rPr lang="en-US" dirty="0"/>
              <a:t>m above rail</a:t>
            </a:r>
          </a:p>
        </p:txBody>
      </p:sp>
    </p:spTree>
    <p:extLst>
      <p:ext uri="{BB962C8B-B14F-4D97-AF65-F5344CB8AC3E}">
        <p14:creationId xmlns:p14="http://schemas.microsoft.com/office/powerpoint/2010/main" xmlns="" val="14481203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idx="4294967295"/>
          </p:nvPr>
        </p:nvSpPr>
        <p:spPr/>
        <p:txBody>
          <a:bodyPr/>
          <a:lstStyle/>
          <a:p>
            <a:r>
              <a:rPr lang="en-US" dirty="0" smtClean="0">
                <a:ea typeface="MS PGothic"/>
              </a:rPr>
              <a:t>Base Stations</a:t>
            </a:r>
          </a:p>
        </p:txBody>
      </p:sp>
      <p:sp>
        <p:nvSpPr>
          <p:cNvPr id="56323" name="Rectangle 3"/>
          <p:cNvSpPr>
            <a:spLocks noGrp="1" noChangeArrowheads="1"/>
          </p:cNvSpPr>
          <p:nvPr>
            <p:ph type="body" idx="4294967295"/>
          </p:nvPr>
        </p:nvSpPr>
        <p:spPr/>
        <p:txBody>
          <a:bodyPr/>
          <a:lstStyle/>
          <a:p>
            <a:r>
              <a:rPr lang="en-US" dirty="0" smtClean="0">
                <a:ea typeface="MS PGothic"/>
              </a:rPr>
              <a:t>Transmit regular beacon with unique ID, track / signal status</a:t>
            </a:r>
          </a:p>
          <a:p>
            <a:r>
              <a:rPr lang="en-US" dirty="0" smtClean="0">
                <a:ea typeface="MS PGothic"/>
              </a:rPr>
              <a:t>Time slotted communications, same radio frequency but unique time slots per 802.15.4e</a:t>
            </a:r>
          </a:p>
          <a:p>
            <a:endParaRPr lang="en-US" dirty="0" smtClean="0">
              <a:ea typeface="MS PGothic"/>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p:txBody>
          <a:bodyPr/>
          <a:lstStyle/>
          <a:p>
            <a:r>
              <a:rPr lang="en-US" dirty="0" smtClean="0">
                <a:ea typeface="MS PGothic"/>
              </a:rPr>
              <a:t>Proposal: Channelization</a:t>
            </a:r>
          </a:p>
        </p:txBody>
      </p:sp>
      <p:sp>
        <p:nvSpPr>
          <p:cNvPr id="44035" name="Rectangle 3"/>
          <p:cNvSpPr>
            <a:spLocks noGrp="1" noChangeArrowheads="1"/>
          </p:cNvSpPr>
          <p:nvPr>
            <p:ph type="body" idx="4294967295"/>
          </p:nvPr>
        </p:nvSpPr>
        <p:spPr/>
        <p:txBody>
          <a:bodyPr/>
          <a:lstStyle/>
          <a:p>
            <a:pPr marL="0" indent="0">
              <a:buNone/>
            </a:pPr>
            <a:r>
              <a:rPr lang="en-US" sz="2800" dirty="0" smtClean="0">
                <a:ea typeface="MS PGothic"/>
              </a:rPr>
              <a:t>For the reserved 5 MHz of spectrum, divide into channels with 100 kHz centers</a:t>
            </a:r>
          </a:p>
          <a:p>
            <a:pPr>
              <a:spcBef>
                <a:spcPts val="1200"/>
              </a:spcBef>
            </a:pPr>
            <a:r>
              <a:rPr lang="en-US" sz="2800" dirty="0" smtClean="0">
                <a:ea typeface="MS PGothic"/>
              </a:rPr>
              <a:t>49 channels total</a:t>
            </a:r>
          </a:p>
          <a:p>
            <a:pPr>
              <a:spcBef>
                <a:spcPts val="1200"/>
              </a:spcBef>
            </a:pPr>
            <a:r>
              <a:rPr lang="en-US" sz="2800" dirty="0" smtClean="0">
                <a:ea typeface="MS PGothic"/>
              </a:rPr>
              <a:t>First channel at 5850.1 MHz</a:t>
            </a:r>
          </a:p>
          <a:p>
            <a:pPr>
              <a:spcBef>
                <a:spcPts val="1200"/>
              </a:spcBef>
            </a:pPr>
            <a:r>
              <a:rPr lang="en-US" sz="2800" dirty="0" smtClean="0">
                <a:ea typeface="MS PGothic"/>
              </a:rPr>
              <a:t>Last channel center at 5854.9 MHz</a:t>
            </a:r>
          </a:p>
          <a:p>
            <a:pPr>
              <a:spcBef>
                <a:spcPts val="1200"/>
              </a:spcBef>
            </a:pPr>
            <a:r>
              <a:rPr lang="en-US" sz="2800" dirty="0" smtClean="0">
                <a:ea typeface="MS PGothic"/>
              </a:rPr>
              <a:t>Contiguous channels may be aggregated</a:t>
            </a:r>
          </a:p>
          <a:p>
            <a:pPr>
              <a:spcBef>
                <a:spcPts val="1200"/>
              </a:spcBef>
            </a:pPr>
            <a:r>
              <a:rPr lang="en-US" sz="2800" dirty="0" smtClean="0">
                <a:ea typeface="MS PGothic"/>
              </a:rPr>
              <a:t>Channels 1 and 49 are guard channels and may not be used.</a:t>
            </a:r>
          </a:p>
        </p:txBody>
      </p:sp>
    </p:spTree>
    <p:extLst>
      <p:ext uri="{BB962C8B-B14F-4D97-AF65-F5344CB8AC3E}">
        <p14:creationId xmlns:p14="http://schemas.microsoft.com/office/powerpoint/2010/main" xmlns="" val="31198424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19" name="Rectangle 263"/>
          <p:cNvSpPr>
            <a:spLocks noGrp="1" noChangeArrowheads="1"/>
          </p:cNvSpPr>
          <p:nvPr>
            <p:ph type="title" idx="4294967295"/>
          </p:nvPr>
        </p:nvSpPr>
        <p:spPr/>
        <p:txBody>
          <a:bodyPr/>
          <a:lstStyle/>
          <a:p>
            <a:r>
              <a:rPr lang="en-US" dirty="0" smtClean="0">
                <a:ea typeface="MS PGothic"/>
              </a:rPr>
              <a:t>Channel Centers</a:t>
            </a:r>
          </a:p>
        </p:txBody>
      </p:sp>
      <p:graphicFrame>
        <p:nvGraphicFramePr>
          <p:cNvPr id="45330" name="Group 274"/>
          <p:cNvGraphicFramePr>
            <a:graphicFrameLocks noGrp="1"/>
          </p:cNvGraphicFramePr>
          <p:nvPr>
            <p:ph sz="half" idx="4294967295"/>
          </p:nvPr>
        </p:nvGraphicFramePr>
        <p:xfrm>
          <a:off x="685800" y="1828800"/>
          <a:ext cx="2286000" cy="4602480"/>
        </p:xfrm>
        <a:graphic>
          <a:graphicData uri="http://schemas.openxmlformats.org/drawingml/2006/table">
            <a:tbl>
              <a:tblPr/>
              <a:tblGrid>
                <a:gridCol w="1143000"/>
                <a:gridCol w="1143000"/>
              </a:tblGrid>
              <a:tr h="1952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Channel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Channel Center Frequency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03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1 (guard channel)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BFBF"/>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BFBF"/>
                    </a:solidFill>
                  </a:tcPr>
                </a:tc>
              </a:tr>
              <a:tr h="1603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5850.2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19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5850.3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03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5850.4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03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5850.5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19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5850.6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03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5850.7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03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5850.8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19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5850.9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03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03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19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5851.2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03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5851.3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03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14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5851.4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19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15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5851.5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03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16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5851.6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19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17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5851.7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03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18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5851.8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03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19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5851.9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19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20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5852.0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45327" name="Group 271"/>
          <p:cNvGraphicFramePr>
            <a:graphicFrameLocks noGrp="1"/>
          </p:cNvGraphicFramePr>
          <p:nvPr>
            <p:ph sz="quarter" idx="4294967295"/>
          </p:nvPr>
        </p:nvGraphicFramePr>
        <p:xfrm>
          <a:off x="3048000" y="1828800"/>
          <a:ext cx="2514600" cy="4602480"/>
        </p:xfrm>
        <a:graphic>
          <a:graphicData uri="http://schemas.openxmlformats.org/drawingml/2006/table">
            <a:tbl>
              <a:tblPr/>
              <a:tblGrid>
                <a:gridCol w="1257300"/>
                <a:gridCol w="1257300"/>
              </a:tblGrid>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Channel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Channel Center Frequency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21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5852.1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22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5852.2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23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5852.3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24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5852.4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25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26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5852.6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27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5852.7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28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5852.8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29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5852.9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30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5853.0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31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5853.1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32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5853.2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33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5853.3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34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5853.4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35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5853.5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36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5853.6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37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5853.7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38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5853.8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39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5853.9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40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5854.0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45329" name="Group 273"/>
          <p:cNvGraphicFramePr>
            <a:graphicFrameLocks noGrp="1"/>
          </p:cNvGraphicFramePr>
          <p:nvPr>
            <p:ph sz="quarter" idx="4294967295"/>
          </p:nvPr>
        </p:nvGraphicFramePr>
        <p:xfrm>
          <a:off x="5638800" y="1828800"/>
          <a:ext cx="2895600" cy="2133600"/>
        </p:xfrm>
        <a:graphic>
          <a:graphicData uri="http://schemas.openxmlformats.org/drawingml/2006/table">
            <a:tbl>
              <a:tblPr/>
              <a:tblGrid>
                <a:gridCol w="1447800"/>
                <a:gridCol w="1447800"/>
              </a:tblGrid>
              <a:tr h="1222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Channel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Channel Center Frequency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41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5854.1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42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5854.2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43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5854.3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44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5854.4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45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5854.5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46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5854.6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47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5854.7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48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5854.8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49 (guard channel)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FBFBF"/>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ea typeface="MS PGothic"/>
                          <a:cs typeface="MS PGothic"/>
                        </a:rPr>
                        <a:t>5854.9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FBFBF"/>
                    </a:solid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p:txBody>
          <a:bodyPr/>
          <a:lstStyle/>
          <a:p>
            <a:r>
              <a:rPr lang="en-US" dirty="0" smtClean="0">
                <a:ea typeface="MS PGothic"/>
              </a:rPr>
              <a:t>Frequency Control</a:t>
            </a:r>
          </a:p>
        </p:txBody>
      </p:sp>
      <p:sp>
        <p:nvSpPr>
          <p:cNvPr id="51203" name="Rectangle 3"/>
          <p:cNvSpPr>
            <a:spLocks noGrp="1" noChangeArrowheads="1"/>
          </p:cNvSpPr>
          <p:nvPr>
            <p:ph type="body" idx="4294967295"/>
          </p:nvPr>
        </p:nvSpPr>
        <p:spPr/>
        <p:txBody>
          <a:bodyPr/>
          <a:lstStyle/>
          <a:p>
            <a:pPr>
              <a:spcBef>
                <a:spcPts val="1200"/>
              </a:spcBef>
            </a:pPr>
            <a:r>
              <a:rPr lang="en-US" dirty="0" smtClean="0">
                <a:ea typeface="MS PGothic"/>
              </a:rPr>
              <a:t>All mobile devices to derive their operating frequency from base station reference</a:t>
            </a:r>
          </a:p>
          <a:p>
            <a:pPr>
              <a:spcBef>
                <a:spcPts val="1200"/>
              </a:spcBef>
            </a:pPr>
            <a:r>
              <a:rPr lang="en-US" dirty="0" smtClean="0">
                <a:ea typeface="MS PGothic"/>
              </a:rPr>
              <a:t>WBS frequency reference probably needs to be 0.1 PPM to maximize receiver performance</a:t>
            </a:r>
          </a:p>
        </p:txBody>
      </p:sp>
    </p:spTree>
    <p:extLst>
      <p:ext uri="{BB962C8B-B14F-4D97-AF65-F5344CB8AC3E}">
        <p14:creationId xmlns:p14="http://schemas.microsoft.com/office/powerpoint/2010/main" xmlns="" val="1206335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p:txBody>
          <a:bodyPr/>
          <a:lstStyle/>
          <a:p>
            <a:r>
              <a:rPr lang="en-US" dirty="0" smtClean="0">
                <a:ea typeface="MS PGothic"/>
              </a:rPr>
              <a:t>Required Link Margin</a:t>
            </a:r>
          </a:p>
        </p:txBody>
      </p:sp>
      <p:sp>
        <p:nvSpPr>
          <p:cNvPr id="53251" name="Rectangle 3"/>
          <p:cNvSpPr>
            <a:spLocks noGrp="1" noChangeArrowheads="1"/>
          </p:cNvSpPr>
          <p:nvPr>
            <p:ph type="body" idx="4294967295"/>
          </p:nvPr>
        </p:nvSpPr>
        <p:spPr/>
        <p:txBody>
          <a:bodyPr/>
          <a:lstStyle/>
          <a:p>
            <a:pPr marL="0" indent="0">
              <a:lnSpc>
                <a:spcPct val="90000"/>
              </a:lnSpc>
              <a:buNone/>
            </a:pPr>
            <a:r>
              <a:rPr lang="en-US" sz="2400" dirty="0" smtClean="0">
                <a:ea typeface="MS PGothic"/>
              </a:rPr>
              <a:t>Using Longley Rice ITS model, with antenna height vehicle at 5m and base station at 8 m (up to 15 m)</a:t>
            </a:r>
          </a:p>
          <a:p>
            <a:pPr>
              <a:spcBef>
                <a:spcPts val="600"/>
              </a:spcBef>
            </a:pPr>
            <a:r>
              <a:rPr lang="en-US" sz="2400" dirty="0" smtClean="0">
                <a:ea typeface="MS PGothic"/>
              </a:rPr>
              <a:t>100 kHz bandwidth, 50 kbps, OQPSK modulation</a:t>
            </a:r>
          </a:p>
          <a:p>
            <a:pPr>
              <a:spcBef>
                <a:spcPts val="600"/>
              </a:spcBef>
            </a:pPr>
            <a:r>
              <a:rPr lang="en-US" sz="2400" dirty="0" smtClean="0">
                <a:ea typeface="MS PGothic"/>
              </a:rPr>
              <a:t>+30 dBm at antenna, 10 dBi gain antenna, 4 dB noise figure, 10E-4 BER</a:t>
            </a:r>
          </a:p>
          <a:p>
            <a:pPr>
              <a:spcBef>
                <a:spcPts val="600"/>
              </a:spcBef>
            </a:pPr>
            <a:r>
              <a:rPr lang="en-US" sz="2400" dirty="0" smtClean="0">
                <a:ea typeface="MS PGothic"/>
              </a:rPr>
              <a:t>Doppler is approximately 2 kHz</a:t>
            </a:r>
          </a:p>
          <a:p>
            <a:pPr>
              <a:spcBef>
                <a:spcPts val="600"/>
              </a:spcBef>
            </a:pPr>
            <a:r>
              <a:rPr lang="en-US" sz="2400" dirty="0" smtClean="0">
                <a:ea typeface="MS PGothic"/>
              </a:rPr>
              <a:t>Typical WC fading at 20 dB</a:t>
            </a:r>
          </a:p>
          <a:p>
            <a:pPr>
              <a:spcBef>
                <a:spcPts val="600"/>
              </a:spcBef>
            </a:pPr>
            <a:r>
              <a:rPr lang="en-US" sz="2400" dirty="0" smtClean="0">
                <a:ea typeface="MS PGothic"/>
              </a:rPr>
              <a:t>At 1 km, path loss including fade statistics is 117 dB, providing 21 dB margin over minimum required</a:t>
            </a:r>
          </a:p>
          <a:p>
            <a:pPr>
              <a:spcBef>
                <a:spcPts val="600"/>
              </a:spcBef>
            </a:pPr>
            <a:r>
              <a:rPr lang="en-US" sz="2400" dirty="0" smtClean="0">
                <a:ea typeface="MS PGothic"/>
              </a:rPr>
              <a:t>802.15.4 already sufficient to support this link margin.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idx="4294967295"/>
          </p:nvPr>
        </p:nvSpPr>
        <p:spPr/>
        <p:txBody>
          <a:bodyPr/>
          <a:lstStyle/>
          <a:p>
            <a:r>
              <a:rPr lang="en-US" dirty="0" smtClean="0">
                <a:ea typeface="MS PGothic"/>
              </a:rPr>
              <a:t>Modulation Modes</a:t>
            </a:r>
          </a:p>
        </p:txBody>
      </p:sp>
      <p:sp>
        <p:nvSpPr>
          <p:cNvPr id="50179" name="Rectangle 3"/>
          <p:cNvSpPr>
            <a:spLocks noGrp="1" noChangeArrowheads="1"/>
          </p:cNvSpPr>
          <p:nvPr>
            <p:ph type="body" idx="4294967295"/>
          </p:nvPr>
        </p:nvSpPr>
        <p:spPr/>
        <p:txBody>
          <a:bodyPr/>
          <a:lstStyle/>
          <a:p>
            <a:r>
              <a:rPr lang="en-US" dirty="0" smtClean="0">
                <a:ea typeface="MS PGothic"/>
              </a:rPr>
              <a:t>All modulation modes currently supported or proposed for 802.15.4 shall be allowed subject to local regulatory requirements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xfrm>
            <a:off x="762000" y="2057400"/>
            <a:ext cx="7772400" cy="1066800"/>
          </a:xfrm>
        </p:spPr>
        <p:txBody>
          <a:bodyPr/>
          <a:lstStyle/>
          <a:p>
            <a:r>
              <a:rPr lang="en-US" sz="6000" dirty="0" smtClean="0">
                <a:ea typeface="MS PGothic"/>
              </a:rPr>
              <a:t>Rules and Rulemaking</a:t>
            </a:r>
          </a:p>
        </p:txBody>
      </p:sp>
    </p:spTree>
    <p:extLst>
      <p:ext uri="{BB962C8B-B14F-4D97-AF65-F5344CB8AC3E}">
        <p14:creationId xmlns:p14="http://schemas.microsoft.com/office/powerpoint/2010/main" xmlns="" val="31814741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7"/>
          <p:cNvSpPr>
            <a:spLocks noGrp="1"/>
          </p:cNvSpPr>
          <p:nvPr>
            <p:ph type="title"/>
          </p:nvPr>
        </p:nvSpPr>
        <p:spPr/>
        <p:txBody>
          <a:bodyPr/>
          <a:lstStyle/>
          <a:p>
            <a:r>
              <a:rPr lang="en-US" dirty="0" smtClean="0">
                <a:ea typeface="MS PGothic"/>
              </a:rPr>
              <a:t>History of DSRC </a:t>
            </a:r>
          </a:p>
        </p:txBody>
      </p:sp>
      <p:sp>
        <p:nvSpPr>
          <p:cNvPr id="9" name="Content Placeholder 8"/>
          <p:cNvSpPr>
            <a:spLocks noGrp="1"/>
          </p:cNvSpPr>
          <p:nvPr>
            <p:ph idx="1"/>
          </p:nvPr>
        </p:nvSpPr>
        <p:spPr>
          <a:xfrm>
            <a:off x="685800" y="1828800"/>
            <a:ext cx="7772400" cy="4114800"/>
          </a:xfrm>
        </p:spPr>
        <p:txBody>
          <a:bodyPr>
            <a:normAutofit fontScale="92500" lnSpcReduction="10000"/>
          </a:bodyPr>
          <a:lstStyle/>
          <a:p>
            <a:pPr>
              <a:spcBef>
                <a:spcPts val="600"/>
              </a:spcBef>
            </a:pPr>
            <a:r>
              <a:rPr lang="en-US" sz="2200" dirty="0" smtClean="0">
                <a:ea typeface="MS PGothic"/>
              </a:rPr>
              <a:t>In 1997, ITS America petitioned FCC to allocate 75 MHz of spectrum in the 5.9 GHz band for Intelligent Transportation Systems (ITS), in particular for the Dedicated Short Range Communications (DSRC). </a:t>
            </a:r>
          </a:p>
          <a:p>
            <a:pPr>
              <a:spcBef>
                <a:spcPts val="600"/>
              </a:spcBef>
            </a:pPr>
            <a:r>
              <a:rPr lang="en-US" sz="2200" dirty="0" smtClean="0">
                <a:ea typeface="MS PGothic"/>
              </a:rPr>
              <a:t>The Transportation Equity Act for the 21st Century ("TEA-21") of 1998, directs FCC with DOT to consider spectrum needs for ITS (and DSRC)</a:t>
            </a:r>
          </a:p>
          <a:p>
            <a:pPr>
              <a:spcBef>
                <a:spcPts val="600"/>
              </a:spcBef>
            </a:pPr>
            <a:r>
              <a:rPr lang="en-US" sz="2200" dirty="0" smtClean="0">
                <a:ea typeface="MS PGothic"/>
              </a:rPr>
              <a:t>In October 1999, FCC allocated the 5.9 GHz band for DSRC-based ITS applications and adopted basic technical rules for DSRC operations.</a:t>
            </a:r>
          </a:p>
          <a:p>
            <a:pPr>
              <a:spcBef>
                <a:spcPts val="600"/>
              </a:spcBef>
            </a:pPr>
            <a:r>
              <a:rPr lang="en-US" sz="2200" dirty="0" smtClean="0">
                <a:ea typeface="MS PGothic"/>
              </a:rPr>
              <a:t>In December 2003, FCC adopted a Report and Order establishing licensing and service rules for the DSRC Service in the ITS Radio Service in the 5.850-5.925 GHz band.</a:t>
            </a:r>
          </a:p>
        </p:txBody>
      </p:sp>
      <p:sp>
        <p:nvSpPr>
          <p:cNvPr id="5" name="Date Placeholder 4"/>
          <p:cNvSpPr>
            <a:spLocks noGrp="1"/>
          </p:cNvSpPr>
          <p:nvPr>
            <p:ph type="dt" sz="quarter" idx="10"/>
          </p:nvPr>
        </p:nvSpPr>
        <p:spPr/>
        <p:txBody>
          <a:bodyPr/>
          <a:lstStyle/>
          <a:p>
            <a:pPr>
              <a:defRPr/>
            </a:pPr>
            <a:r>
              <a:rPr lang="en-US" dirty="0" smtClean="0"/>
              <a:t>September </a:t>
            </a:r>
            <a:r>
              <a:rPr lang="en-US" dirty="0"/>
              <a:t>2012</a:t>
            </a:r>
          </a:p>
        </p:txBody>
      </p:sp>
      <p:sp>
        <p:nvSpPr>
          <p:cNvPr id="6" name="Footer Placeholder 5"/>
          <p:cNvSpPr>
            <a:spLocks noGrp="1"/>
          </p:cNvSpPr>
          <p:nvPr>
            <p:ph type="ftr" sz="quarter" idx="11"/>
          </p:nvPr>
        </p:nvSpPr>
        <p:spPr/>
        <p:txBody>
          <a:bodyPr/>
          <a:lstStyle/>
          <a:p>
            <a:pPr>
              <a:defRPr/>
            </a:pPr>
            <a:r>
              <a:rPr lang="en-US" dirty="0"/>
              <a:t>Ibrahim Muftic, Parsons Brinckerhoff</a:t>
            </a:r>
          </a:p>
        </p:txBody>
      </p:sp>
      <p:sp>
        <p:nvSpPr>
          <p:cNvPr id="17413" name="Slide Number Placeholder 6"/>
          <p:cNvSpPr>
            <a:spLocks noGrp="1"/>
          </p:cNvSpPr>
          <p:nvPr>
            <p:ph type="sldNum" sz="quarter" idx="12"/>
          </p:nvPr>
        </p:nvSpPr>
        <p:spPr>
          <a:xfrm>
            <a:off x="4357688" y="6475413"/>
            <a:ext cx="504825" cy="182562"/>
          </a:xfrm>
          <a:noFill/>
          <a:ln>
            <a:miter lim="800000"/>
            <a:headEnd/>
            <a:tailEnd/>
          </a:ln>
        </p:spPr>
        <p:txBody>
          <a:bodyPr/>
          <a:lstStyle/>
          <a:p>
            <a:r>
              <a:rPr lang="en-US" dirty="0" smtClean="0">
                <a:ea typeface="MS PGothic"/>
                <a:cs typeface="MS PGothic"/>
              </a:rPr>
              <a:t>Slide </a:t>
            </a:r>
            <a:fld id="{376105B6-8447-4805-BE9E-24133B34F0F8}" type="slidenum">
              <a:rPr lang="en-US" smtClean="0">
                <a:ea typeface="MS PGothic"/>
                <a:cs typeface="MS PGothic"/>
              </a:rPr>
              <a:pPr/>
              <a:t>18</a:t>
            </a:fld>
            <a:endParaRPr lang="en-US" dirty="0" smtClean="0">
              <a:ea typeface="MS PGothic"/>
              <a:cs typeface="MS PGothic"/>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dirty="0" smtClean="0">
                <a:ea typeface="MS PGothic"/>
              </a:rPr>
              <a:t>DSRCS - Introduction</a:t>
            </a:r>
          </a:p>
        </p:txBody>
      </p:sp>
      <p:sp>
        <p:nvSpPr>
          <p:cNvPr id="18434" name="Content Placeholder 2"/>
          <p:cNvSpPr>
            <a:spLocks noGrp="1"/>
          </p:cNvSpPr>
          <p:nvPr>
            <p:ph idx="1"/>
          </p:nvPr>
        </p:nvSpPr>
        <p:spPr>
          <a:xfrm>
            <a:off x="685800" y="1752600"/>
            <a:ext cx="7772400" cy="4495800"/>
          </a:xfrm>
        </p:spPr>
        <p:txBody>
          <a:bodyPr/>
          <a:lstStyle/>
          <a:p>
            <a:r>
              <a:rPr lang="en-US" dirty="0" smtClean="0">
                <a:ea typeface="MS PGothic"/>
              </a:rPr>
              <a:t>Equipment in the DSRC Service comprises On-Board Units (OBUs) and Roadside Units (RSUs). </a:t>
            </a:r>
          </a:p>
          <a:p>
            <a:r>
              <a:rPr lang="en-US" dirty="0" smtClean="0">
                <a:ea typeface="MS PGothic"/>
              </a:rPr>
              <a:t>An OBU is a transceiver that is normally mounted in or on a vehicle.  In some cases, it may be a portable unit. </a:t>
            </a:r>
          </a:p>
          <a:p>
            <a:r>
              <a:rPr lang="en-US" dirty="0" smtClean="0">
                <a:ea typeface="MS PGothic"/>
              </a:rPr>
              <a:t>Vehicle OBUs and portable units are licensed under Part 95 of the Rules. </a:t>
            </a:r>
          </a:p>
        </p:txBody>
      </p:sp>
      <p:sp>
        <p:nvSpPr>
          <p:cNvPr id="4" name="Date Placeholder 3"/>
          <p:cNvSpPr>
            <a:spLocks noGrp="1"/>
          </p:cNvSpPr>
          <p:nvPr>
            <p:ph type="dt" sz="quarter" idx="10"/>
          </p:nvPr>
        </p:nvSpPr>
        <p:spPr/>
        <p:txBody>
          <a:bodyPr/>
          <a:lstStyle/>
          <a:p>
            <a:pPr>
              <a:defRPr/>
            </a:pPr>
            <a:r>
              <a:rPr lang="en-US" dirty="0" smtClean="0"/>
              <a:t>September </a:t>
            </a:r>
            <a:r>
              <a:rPr lang="en-US" dirty="0"/>
              <a:t>2012</a:t>
            </a:r>
          </a:p>
        </p:txBody>
      </p:sp>
      <p:sp>
        <p:nvSpPr>
          <p:cNvPr id="5" name="Footer Placeholder 4"/>
          <p:cNvSpPr>
            <a:spLocks noGrp="1"/>
          </p:cNvSpPr>
          <p:nvPr>
            <p:ph type="ftr" sz="quarter" idx="11"/>
          </p:nvPr>
        </p:nvSpPr>
        <p:spPr/>
        <p:txBody>
          <a:bodyPr/>
          <a:lstStyle/>
          <a:p>
            <a:pPr>
              <a:defRPr/>
            </a:pPr>
            <a:r>
              <a:rPr lang="en-US" dirty="0"/>
              <a:t>Ibrahim Muftic, Parsons Brinckerhoff</a:t>
            </a:r>
          </a:p>
        </p:txBody>
      </p:sp>
      <p:sp>
        <p:nvSpPr>
          <p:cNvPr id="1843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dirty="0" smtClean="0">
                <a:ea typeface="MS PGothic"/>
                <a:cs typeface="MS PGothic"/>
              </a:rPr>
              <a:t>Slide </a:t>
            </a:r>
            <a:fld id="{CED245FD-321A-46D7-AAD7-2E1A9B4AB1EC}" type="slidenum">
              <a:rPr lang="en-US" smtClean="0">
                <a:ea typeface="MS PGothic"/>
                <a:cs typeface="MS PGothic"/>
              </a:rPr>
              <a:pPr/>
              <a:t>19</a:t>
            </a:fld>
            <a:endParaRPr lang="en-US" dirty="0" smtClean="0">
              <a:ea typeface="MS PGothic"/>
              <a:cs typeface="MS PGothic"/>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p:txBody>
          <a:bodyPr/>
          <a:lstStyle/>
          <a:p>
            <a:r>
              <a:rPr lang="en-US" dirty="0" smtClean="0">
                <a:ea typeface="MS PGothic"/>
              </a:rPr>
              <a:t>Contents</a:t>
            </a:r>
          </a:p>
        </p:txBody>
      </p:sp>
      <p:sp>
        <p:nvSpPr>
          <p:cNvPr id="40963" name="Rectangle 3"/>
          <p:cNvSpPr>
            <a:spLocks noGrp="1" noChangeArrowheads="1"/>
          </p:cNvSpPr>
          <p:nvPr>
            <p:ph type="body" idx="4294967295"/>
          </p:nvPr>
        </p:nvSpPr>
        <p:spPr>
          <a:xfrm>
            <a:off x="685800" y="1752600"/>
            <a:ext cx="7772400" cy="4114800"/>
          </a:xfrm>
        </p:spPr>
        <p:txBody>
          <a:bodyPr/>
          <a:lstStyle/>
          <a:p>
            <a:pPr>
              <a:spcBef>
                <a:spcPts val="1200"/>
              </a:spcBef>
            </a:pPr>
            <a:r>
              <a:rPr lang="en-US" sz="4000" dirty="0" smtClean="0">
                <a:ea typeface="MS PGothic"/>
              </a:rPr>
              <a:t>Introduction</a:t>
            </a:r>
          </a:p>
          <a:p>
            <a:pPr>
              <a:spcBef>
                <a:spcPts val="1200"/>
              </a:spcBef>
            </a:pPr>
            <a:r>
              <a:rPr lang="en-US" sz="4000" dirty="0" smtClean="0">
                <a:ea typeface="MS PGothic"/>
              </a:rPr>
              <a:t>Proposal </a:t>
            </a:r>
            <a:r>
              <a:rPr lang="en-US" sz="4000" dirty="0" smtClean="0">
                <a:ea typeface="MS PGothic"/>
              </a:rPr>
              <a:t>for </a:t>
            </a:r>
            <a:r>
              <a:rPr lang="en-US" sz="4000" dirty="0" smtClean="0">
                <a:ea typeface="MS PGothic"/>
              </a:rPr>
              <a:t>802.15.4p in DSRC Band</a:t>
            </a:r>
            <a:endParaRPr lang="en-US" sz="4000" dirty="0" smtClean="0">
              <a:ea typeface="MS PGothic"/>
            </a:endParaRPr>
          </a:p>
          <a:p>
            <a:pPr>
              <a:spcBef>
                <a:spcPts val="1200"/>
              </a:spcBef>
            </a:pPr>
            <a:r>
              <a:rPr lang="en-US" sz="4000" dirty="0" smtClean="0">
                <a:ea typeface="MS PGothic"/>
              </a:rPr>
              <a:t>Rules </a:t>
            </a:r>
            <a:r>
              <a:rPr lang="en-US" sz="4000" dirty="0" smtClean="0">
                <a:ea typeface="MS PGothic"/>
              </a:rPr>
              <a:t>and Rulemaking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dirty="0" smtClean="0">
                <a:ea typeface="MS PGothic"/>
              </a:rPr>
              <a:t>DSRCS – Introduction Contd.</a:t>
            </a:r>
          </a:p>
        </p:txBody>
      </p:sp>
      <p:sp>
        <p:nvSpPr>
          <p:cNvPr id="19458" name="Content Placeholder 2"/>
          <p:cNvSpPr>
            <a:spLocks noGrp="1"/>
          </p:cNvSpPr>
          <p:nvPr>
            <p:ph idx="1"/>
          </p:nvPr>
        </p:nvSpPr>
        <p:spPr>
          <a:xfrm>
            <a:off x="685800" y="1676400"/>
            <a:ext cx="7772400" cy="4114800"/>
          </a:xfrm>
        </p:spPr>
        <p:txBody>
          <a:bodyPr/>
          <a:lstStyle/>
          <a:p>
            <a:pPr>
              <a:spcBef>
                <a:spcPts val="1200"/>
              </a:spcBef>
            </a:pPr>
            <a:r>
              <a:rPr lang="en-US" dirty="0" smtClean="0">
                <a:ea typeface="MS PGothic"/>
              </a:rPr>
              <a:t>An RSU is a transceiver mounted along a road or pedestrian passageway, or even on a vehicle which is stationary when operating.</a:t>
            </a:r>
          </a:p>
          <a:p>
            <a:pPr>
              <a:spcBef>
                <a:spcPts val="1200"/>
              </a:spcBef>
            </a:pPr>
            <a:r>
              <a:rPr lang="en-US" dirty="0" smtClean="0">
                <a:ea typeface="MS PGothic"/>
              </a:rPr>
              <a:t>An RSU broadcasts data to OBUs or exchanges data with OBUs in its communications zone.  RSUs operate under Part 90 of the Rules.</a:t>
            </a:r>
          </a:p>
        </p:txBody>
      </p:sp>
      <p:sp>
        <p:nvSpPr>
          <p:cNvPr id="4" name="Date Placeholder 3"/>
          <p:cNvSpPr>
            <a:spLocks noGrp="1"/>
          </p:cNvSpPr>
          <p:nvPr>
            <p:ph type="dt" sz="quarter" idx="10"/>
          </p:nvPr>
        </p:nvSpPr>
        <p:spPr/>
        <p:txBody>
          <a:bodyPr/>
          <a:lstStyle/>
          <a:p>
            <a:pPr>
              <a:defRPr/>
            </a:pPr>
            <a:r>
              <a:rPr lang="en-US" dirty="0" smtClean="0"/>
              <a:t>September </a:t>
            </a:r>
            <a:r>
              <a:rPr lang="en-US" dirty="0"/>
              <a:t>2012</a:t>
            </a:r>
          </a:p>
        </p:txBody>
      </p:sp>
      <p:sp>
        <p:nvSpPr>
          <p:cNvPr id="5" name="Footer Placeholder 4"/>
          <p:cNvSpPr>
            <a:spLocks noGrp="1"/>
          </p:cNvSpPr>
          <p:nvPr>
            <p:ph type="ftr" sz="quarter" idx="11"/>
          </p:nvPr>
        </p:nvSpPr>
        <p:spPr/>
        <p:txBody>
          <a:bodyPr/>
          <a:lstStyle/>
          <a:p>
            <a:pPr>
              <a:defRPr/>
            </a:pPr>
            <a:r>
              <a:rPr lang="en-US" dirty="0"/>
              <a:t>Ibrahim Muftic, Parsons Brinckerhoff</a:t>
            </a:r>
          </a:p>
        </p:txBody>
      </p:sp>
      <p:sp>
        <p:nvSpPr>
          <p:cNvPr id="1946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dirty="0" smtClean="0">
                <a:ea typeface="MS PGothic"/>
                <a:cs typeface="MS PGothic"/>
              </a:rPr>
              <a:t>Slide </a:t>
            </a:r>
            <a:fld id="{F0028757-ABC2-4EE6-BD69-00542C001B68}" type="slidenum">
              <a:rPr lang="en-US" smtClean="0">
                <a:ea typeface="MS PGothic"/>
                <a:cs typeface="MS PGothic"/>
              </a:rPr>
              <a:pPr/>
              <a:t>20</a:t>
            </a:fld>
            <a:endParaRPr lang="en-US" dirty="0" smtClean="0">
              <a:ea typeface="MS PGothic"/>
              <a:cs typeface="MS PGothic"/>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US" dirty="0" smtClean="0">
                <a:ea typeface="MS PGothic"/>
              </a:rPr>
              <a:t>ASTM E2213–03 DSRC Standard/</a:t>
            </a:r>
            <a:br>
              <a:rPr lang="en-US" dirty="0" smtClean="0">
                <a:ea typeface="MS PGothic"/>
              </a:rPr>
            </a:br>
            <a:r>
              <a:rPr lang="en-US" dirty="0" smtClean="0">
                <a:ea typeface="MS PGothic"/>
              </a:rPr>
              <a:t>IEEE 802.11p</a:t>
            </a:r>
          </a:p>
        </p:txBody>
      </p:sp>
      <p:sp>
        <p:nvSpPr>
          <p:cNvPr id="22530" name="Content Placeholder 2"/>
          <p:cNvSpPr>
            <a:spLocks noGrp="1"/>
          </p:cNvSpPr>
          <p:nvPr>
            <p:ph idx="1"/>
          </p:nvPr>
        </p:nvSpPr>
        <p:spPr>
          <a:xfrm>
            <a:off x="152400" y="1828800"/>
            <a:ext cx="8305800" cy="4724400"/>
          </a:xfrm>
        </p:spPr>
        <p:txBody>
          <a:bodyPr/>
          <a:lstStyle/>
          <a:p>
            <a:pPr>
              <a:spcBef>
                <a:spcPts val="0"/>
              </a:spcBef>
              <a:spcAft>
                <a:spcPts val="1200"/>
              </a:spcAft>
            </a:pPr>
            <a:r>
              <a:rPr lang="en-US" sz="1900" dirty="0" smtClean="0">
                <a:ea typeface="MS PGothic"/>
              </a:rPr>
              <a:t>Current Rule 90 requires: RUs operating in the DSRC band shall comply with the technical standard ASTM E2213–03, “Standard Specification for Telecommunications and Information Exchange Between Roadside and Vehicle Systems—5 GHz Band Dedicated Short Range Communications (DSRC) Medium Access Control (MAC) and Physical Layer (PHY) Specifications” published September 2003.</a:t>
            </a:r>
          </a:p>
          <a:p>
            <a:pPr>
              <a:spcBef>
                <a:spcPts val="0"/>
              </a:spcBef>
              <a:spcAft>
                <a:spcPts val="1200"/>
              </a:spcAft>
            </a:pPr>
            <a:r>
              <a:rPr lang="en-US" sz="1900" dirty="0" smtClean="0">
                <a:ea typeface="MS PGothic"/>
              </a:rPr>
              <a:t>IEEE 802.11p, </a:t>
            </a:r>
            <a:r>
              <a:rPr lang="en-US" sz="1900" dirty="0" smtClean="0"/>
              <a:t>an amendment to the IEEE 802.11 standard, was approved in 2010.  It adds wireless access in vehicular environments (WAVE).  It defines enhancements to 802.11 to support ITS applications. This includes data exchange between high-speed vehicles and between the vehicles and the roadside infrastructure in the DSRC band. </a:t>
            </a:r>
          </a:p>
          <a:p>
            <a:pPr>
              <a:spcBef>
                <a:spcPts val="0"/>
              </a:spcBef>
              <a:spcAft>
                <a:spcPts val="1200"/>
              </a:spcAft>
            </a:pPr>
            <a:r>
              <a:rPr lang="en-US" sz="1900" dirty="0" smtClean="0"/>
              <a:t>IEEE 1609 is a higher layer standard based on the IEEE 802.11p.</a:t>
            </a:r>
          </a:p>
          <a:p>
            <a:pPr lvl="1"/>
            <a:endParaRPr lang="en-US" sz="2000" dirty="0" smtClean="0">
              <a:ea typeface="MS PGothic"/>
            </a:endParaRPr>
          </a:p>
          <a:p>
            <a:pPr lvl="1"/>
            <a:endParaRPr lang="en-US" sz="2000" dirty="0" smtClean="0">
              <a:ea typeface="MS PGothic"/>
            </a:endParaRPr>
          </a:p>
          <a:p>
            <a:endParaRPr lang="en-US" sz="2000" dirty="0" smtClean="0">
              <a:ea typeface="MS PGothic"/>
            </a:endParaRPr>
          </a:p>
        </p:txBody>
      </p:sp>
      <p:sp>
        <p:nvSpPr>
          <p:cNvPr id="4" name="Date Placeholder 3"/>
          <p:cNvSpPr>
            <a:spLocks noGrp="1"/>
          </p:cNvSpPr>
          <p:nvPr>
            <p:ph type="dt" sz="quarter" idx="10"/>
          </p:nvPr>
        </p:nvSpPr>
        <p:spPr/>
        <p:txBody>
          <a:bodyPr/>
          <a:lstStyle/>
          <a:p>
            <a:pPr>
              <a:defRPr/>
            </a:pPr>
            <a:r>
              <a:rPr lang="en-US" dirty="0" smtClean="0"/>
              <a:t>September </a:t>
            </a:r>
            <a:r>
              <a:rPr lang="en-US" dirty="0"/>
              <a:t>2012</a:t>
            </a:r>
          </a:p>
        </p:txBody>
      </p:sp>
      <p:sp>
        <p:nvSpPr>
          <p:cNvPr id="5" name="Footer Placeholder 4"/>
          <p:cNvSpPr>
            <a:spLocks noGrp="1"/>
          </p:cNvSpPr>
          <p:nvPr>
            <p:ph type="ftr" sz="quarter" idx="11"/>
          </p:nvPr>
        </p:nvSpPr>
        <p:spPr/>
        <p:txBody>
          <a:bodyPr/>
          <a:lstStyle/>
          <a:p>
            <a:pPr>
              <a:defRPr/>
            </a:pPr>
            <a:r>
              <a:rPr lang="en-US" dirty="0"/>
              <a:t>Ibrahim Muftic, Parsons Brinckerhoff</a:t>
            </a:r>
          </a:p>
        </p:txBody>
      </p:sp>
      <p:sp>
        <p:nvSpPr>
          <p:cNvPr id="2253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dirty="0" smtClean="0">
                <a:ea typeface="MS PGothic"/>
                <a:cs typeface="MS PGothic"/>
              </a:rPr>
              <a:t>Slide </a:t>
            </a:r>
            <a:fld id="{E602D007-800D-48A2-9F06-D39A99D46DFA}" type="slidenum">
              <a:rPr lang="en-US" smtClean="0">
                <a:ea typeface="MS PGothic"/>
                <a:cs typeface="MS PGothic"/>
              </a:rPr>
              <a:pPr/>
              <a:t>21</a:t>
            </a:fld>
            <a:endParaRPr lang="en-US" dirty="0" smtClean="0">
              <a:ea typeface="MS PGothic"/>
              <a:cs typeface="MS PGothic"/>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802.11p</a:t>
            </a:r>
            <a:endParaRPr lang="en-US" dirty="0"/>
          </a:p>
        </p:txBody>
      </p:sp>
      <p:sp>
        <p:nvSpPr>
          <p:cNvPr id="3" name="Content Placeholder 2"/>
          <p:cNvSpPr>
            <a:spLocks noGrp="1"/>
          </p:cNvSpPr>
          <p:nvPr>
            <p:ph idx="1"/>
          </p:nvPr>
        </p:nvSpPr>
        <p:spPr>
          <a:xfrm>
            <a:off x="685800" y="1752600"/>
            <a:ext cx="7772400" cy="4114800"/>
          </a:xfrm>
        </p:spPr>
        <p:txBody>
          <a:bodyPr/>
          <a:lstStyle/>
          <a:p>
            <a:pPr>
              <a:spcBef>
                <a:spcPts val="0"/>
              </a:spcBef>
              <a:spcAft>
                <a:spcPts val="1200"/>
              </a:spcAft>
            </a:pPr>
            <a:r>
              <a:rPr lang="en-US" sz="2000" dirty="0" smtClean="0"/>
              <a:t>802.11p will be the basis for DSRC.</a:t>
            </a:r>
          </a:p>
          <a:p>
            <a:pPr>
              <a:spcBef>
                <a:spcPts val="0"/>
              </a:spcBef>
              <a:spcAft>
                <a:spcPts val="1200"/>
              </a:spcAft>
            </a:pPr>
            <a:r>
              <a:rPr lang="en-US" sz="2000" dirty="0" smtClean="0"/>
              <a:t>It will be a U.S. DOT project based on the ISO Communications, Air-interface, Long and Medium range  (CALM) architecture standard, looking at vehicle-based communication networks, particularly for applications such as toll collection, vehicle safety services, and commerce transactions via cars. </a:t>
            </a:r>
          </a:p>
          <a:p>
            <a:pPr>
              <a:spcBef>
                <a:spcPts val="0"/>
              </a:spcBef>
              <a:spcAft>
                <a:spcPts val="1200"/>
              </a:spcAft>
            </a:pPr>
            <a:r>
              <a:rPr lang="en-US" sz="2000" dirty="0" smtClean="0"/>
              <a:t>The vision is a nationwide network that enables communications between vehicles and roadside access points or other vehicles. This work builds on its predecessor ASTM E2213-03. </a:t>
            </a:r>
          </a:p>
          <a:p>
            <a:pPr>
              <a:spcBef>
                <a:spcPts val="0"/>
              </a:spcBef>
              <a:spcAft>
                <a:spcPts val="1200"/>
              </a:spcAft>
            </a:pPr>
            <a:r>
              <a:rPr lang="en-US" sz="2000" dirty="0" smtClean="0"/>
              <a:t>Parts 90 and 95 need to be updated to include IEEE 802.11p.  It may be an opportunity to include IEEE 802.15.4p as well.</a:t>
            </a:r>
            <a:endParaRPr lang="en-US" sz="1600" dirty="0" smtClean="0"/>
          </a:p>
          <a:p>
            <a:endParaRPr lang="en-US" sz="2000" dirty="0" smtClean="0"/>
          </a:p>
          <a:p>
            <a:endParaRPr lang="en-US" sz="2000" dirty="0"/>
          </a:p>
        </p:txBody>
      </p:sp>
      <p:sp>
        <p:nvSpPr>
          <p:cNvPr id="4" name="Date Placeholder 3"/>
          <p:cNvSpPr>
            <a:spLocks noGrp="1"/>
          </p:cNvSpPr>
          <p:nvPr>
            <p:ph type="dt" sz="half" idx="10"/>
          </p:nvPr>
        </p:nvSpPr>
        <p:spPr/>
        <p:txBody>
          <a:bodyPr/>
          <a:lstStyle/>
          <a:p>
            <a:pPr>
              <a:defRPr/>
            </a:pPr>
            <a:r>
              <a:rPr lang="en-US" dirty="0" smtClean="0"/>
              <a:t>September </a:t>
            </a:r>
            <a:r>
              <a:rPr lang="en-US" dirty="0" smtClean="0"/>
              <a:t>2012</a:t>
            </a:r>
            <a:endParaRPr lang="en-US" dirty="0"/>
          </a:p>
        </p:txBody>
      </p:sp>
      <p:sp>
        <p:nvSpPr>
          <p:cNvPr id="5" name="Footer Placeholder 4"/>
          <p:cNvSpPr>
            <a:spLocks noGrp="1"/>
          </p:cNvSpPr>
          <p:nvPr>
            <p:ph type="ftr" sz="quarter" idx="11"/>
          </p:nvPr>
        </p:nvSpPr>
        <p:spPr/>
        <p:txBody>
          <a:bodyPr/>
          <a:lstStyle/>
          <a:p>
            <a:pPr>
              <a:defRPr/>
            </a:pPr>
            <a:r>
              <a:rPr lang="en-US" dirty="0" smtClean="0"/>
              <a:t>Ibrahim Muftic, Parsons Brinckerhoff</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49BF7CCF-C4DF-4844-8E7A-73F6A57B32CE}" type="slidenum">
              <a:rPr lang="en-US" smtClean="0"/>
              <a:pPr>
                <a:defRPr/>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685800" y="609600"/>
            <a:ext cx="7772400" cy="1066800"/>
          </a:xfrm>
        </p:spPr>
        <p:txBody>
          <a:bodyPr/>
          <a:lstStyle/>
          <a:p>
            <a:r>
              <a:rPr lang="en-US" dirty="0" smtClean="0">
                <a:ea typeface="MS PGothic"/>
              </a:rPr>
              <a:t>Licensing - Eligibility</a:t>
            </a:r>
          </a:p>
        </p:txBody>
      </p:sp>
      <p:sp>
        <p:nvSpPr>
          <p:cNvPr id="23554" name="Content Placeholder 2"/>
          <p:cNvSpPr>
            <a:spLocks noGrp="1"/>
          </p:cNvSpPr>
          <p:nvPr>
            <p:ph idx="1"/>
          </p:nvPr>
        </p:nvSpPr>
        <p:spPr>
          <a:xfrm>
            <a:off x="685800" y="1447800"/>
            <a:ext cx="7772400" cy="4343400"/>
          </a:xfrm>
        </p:spPr>
        <p:txBody>
          <a:bodyPr/>
          <a:lstStyle/>
          <a:p>
            <a:pPr marL="0" indent="0">
              <a:spcBef>
                <a:spcPts val="0"/>
              </a:spcBef>
              <a:spcAft>
                <a:spcPts val="1200"/>
              </a:spcAft>
              <a:buNone/>
            </a:pPr>
            <a:r>
              <a:rPr lang="en-US" dirty="0" smtClean="0">
                <a:ea typeface="MS PGothic"/>
              </a:rPr>
              <a:t>The following entities are eligible to operate RSUs in the DSRC:</a:t>
            </a:r>
          </a:p>
          <a:p>
            <a:pPr>
              <a:spcBef>
                <a:spcPts val="0"/>
              </a:spcBef>
              <a:spcAft>
                <a:spcPts val="1200"/>
              </a:spcAft>
            </a:pPr>
            <a:r>
              <a:rPr lang="en-US" dirty="0" smtClean="0">
                <a:ea typeface="MS PGothic"/>
              </a:rPr>
              <a:t>Any territory, possession, state, city, county, town or similar governmental entity</a:t>
            </a:r>
          </a:p>
          <a:p>
            <a:pPr>
              <a:spcBef>
                <a:spcPts val="0"/>
              </a:spcBef>
              <a:spcAft>
                <a:spcPts val="1200"/>
              </a:spcAft>
            </a:pPr>
            <a:r>
              <a:rPr lang="en-US" dirty="0" smtClean="0">
                <a:ea typeface="MS PGothic"/>
              </a:rPr>
              <a:t>Any public safety or industrial/business entity meeting the eligibility requirements of CFR 90.33 or 90.35.</a:t>
            </a:r>
          </a:p>
        </p:txBody>
      </p:sp>
      <p:sp>
        <p:nvSpPr>
          <p:cNvPr id="4" name="Date Placeholder 3"/>
          <p:cNvSpPr>
            <a:spLocks noGrp="1"/>
          </p:cNvSpPr>
          <p:nvPr>
            <p:ph type="dt" sz="quarter" idx="10"/>
          </p:nvPr>
        </p:nvSpPr>
        <p:spPr/>
        <p:txBody>
          <a:bodyPr/>
          <a:lstStyle/>
          <a:p>
            <a:pPr>
              <a:defRPr/>
            </a:pPr>
            <a:r>
              <a:rPr lang="en-US" dirty="0" smtClean="0"/>
              <a:t>September </a:t>
            </a:r>
            <a:r>
              <a:rPr lang="en-US" dirty="0"/>
              <a:t>2012</a:t>
            </a:r>
          </a:p>
        </p:txBody>
      </p:sp>
      <p:sp>
        <p:nvSpPr>
          <p:cNvPr id="5" name="Footer Placeholder 4"/>
          <p:cNvSpPr>
            <a:spLocks noGrp="1"/>
          </p:cNvSpPr>
          <p:nvPr>
            <p:ph type="ftr" sz="quarter" idx="11"/>
          </p:nvPr>
        </p:nvSpPr>
        <p:spPr/>
        <p:txBody>
          <a:bodyPr/>
          <a:lstStyle/>
          <a:p>
            <a:pPr>
              <a:defRPr/>
            </a:pPr>
            <a:r>
              <a:rPr lang="en-US" dirty="0"/>
              <a:t>Ibrahim Muftic, Parsons Brinckerhoff</a:t>
            </a:r>
          </a:p>
        </p:txBody>
      </p:sp>
      <p:sp>
        <p:nvSpPr>
          <p:cNvPr id="2355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dirty="0" smtClean="0">
                <a:ea typeface="MS PGothic"/>
                <a:cs typeface="MS PGothic"/>
              </a:rPr>
              <a:t>Slide </a:t>
            </a:r>
            <a:fld id="{17D86FA1-0C1E-476A-B32C-04A3E3BF64BD}" type="slidenum">
              <a:rPr lang="en-US" smtClean="0">
                <a:ea typeface="MS PGothic"/>
                <a:cs typeface="MS PGothic"/>
              </a:rPr>
              <a:pPr/>
              <a:t>23</a:t>
            </a:fld>
            <a:endParaRPr lang="en-US" dirty="0" smtClean="0">
              <a:ea typeface="MS PGothic"/>
              <a:cs typeface="MS PGothic"/>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dirty="0" smtClean="0">
                <a:ea typeface="MS PGothic"/>
              </a:rPr>
              <a:t>Licensing – Co-Primary Users</a:t>
            </a:r>
          </a:p>
        </p:txBody>
      </p:sp>
      <p:sp>
        <p:nvSpPr>
          <p:cNvPr id="24578" name="Content Placeholder 2"/>
          <p:cNvSpPr>
            <a:spLocks noGrp="1"/>
          </p:cNvSpPr>
          <p:nvPr>
            <p:ph idx="1"/>
          </p:nvPr>
        </p:nvSpPr>
        <p:spPr>
          <a:xfrm>
            <a:off x="685800" y="1600200"/>
            <a:ext cx="7772400" cy="4343400"/>
          </a:xfrm>
        </p:spPr>
        <p:txBody>
          <a:bodyPr/>
          <a:lstStyle/>
          <a:p>
            <a:pPr marL="0" indent="0">
              <a:buNone/>
            </a:pPr>
            <a:r>
              <a:rPr lang="en-US" dirty="0" smtClean="0">
                <a:ea typeface="MS PGothic"/>
              </a:rPr>
              <a:t>There is also:</a:t>
            </a:r>
          </a:p>
          <a:p>
            <a:pPr>
              <a:spcBef>
                <a:spcPts val="1200"/>
              </a:spcBef>
            </a:pPr>
            <a:r>
              <a:rPr lang="en-US" sz="2400" dirty="0" smtClean="0">
                <a:ea typeface="MS PGothic"/>
              </a:rPr>
              <a:t>A co-primary Federal Government radiolocation allocation (for use by high-powered military services) in the 5.850-5.925 GHz band</a:t>
            </a:r>
          </a:p>
          <a:p>
            <a:pPr>
              <a:spcBef>
                <a:spcPts val="1200"/>
              </a:spcBef>
            </a:pPr>
            <a:r>
              <a:rPr lang="en-US" sz="2400" dirty="0">
                <a:ea typeface="MS PGothic"/>
              </a:rPr>
              <a:t>A</a:t>
            </a:r>
            <a:r>
              <a:rPr lang="en-US" sz="2400" dirty="0" smtClean="0">
                <a:ea typeface="MS PGothic"/>
              </a:rPr>
              <a:t> co-primary fixed satellite (earth-to-space) allocation</a:t>
            </a:r>
          </a:p>
          <a:p>
            <a:pPr>
              <a:spcBef>
                <a:spcPts val="1200"/>
              </a:spcBef>
            </a:pPr>
            <a:r>
              <a:rPr lang="en-US" sz="2400" dirty="0">
                <a:ea typeface="MS PGothic"/>
              </a:rPr>
              <a:t>A</a:t>
            </a:r>
            <a:r>
              <a:rPr lang="en-US" sz="2400" dirty="0" smtClean="0">
                <a:ea typeface="MS PGothic"/>
              </a:rPr>
              <a:t>mateur service has a secondary allocation in the band. </a:t>
            </a:r>
          </a:p>
          <a:p>
            <a:pPr>
              <a:spcBef>
                <a:spcPts val="1200"/>
              </a:spcBef>
            </a:pPr>
            <a:r>
              <a:rPr lang="en-US" sz="2400" dirty="0" smtClean="0">
                <a:ea typeface="MS PGothic"/>
              </a:rPr>
              <a:t>Industrial, Scientific and Medical (ISM) equipment can also operate in the 5.850-5.875 MHz portion of the band.</a:t>
            </a:r>
          </a:p>
        </p:txBody>
      </p:sp>
      <p:sp>
        <p:nvSpPr>
          <p:cNvPr id="4" name="Date Placeholder 3"/>
          <p:cNvSpPr>
            <a:spLocks noGrp="1"/>
          </p:cNvSpPr>
          <p:nvPr>
            <p:ph type="dt" sz="quarter" idx="10"/>
          </p:nvPr>
        </p:nvSpPr>
        <p:spPr/>
        <p:txBody>
          <a:bodyPr/>
          <a:lstStyle/>
          <a:p>
            <a:pPr>
              <a:defRPr/>
            </a:pPr>
            <a:r>
              <a:rPr lang="en-US" dirty="0" smtClean="0"/>
              <a:t>September </a:t>
            </a:r>
            <a:r>
              <a:rPr lang="en-US" dirty="0"/>
              <a:t>2012</a:t>
            </a:r>
          </a:p>
        </p:txBody>
      </p:sp>
      <p:sp>
        <p:nvSpPr>
          <p:cNvPr id="5" name="Footer Placeholder 4"/>
          <p:cNvSpPr>
            <a:spLocks noGrp="1"/>
          </p:cNvSpPr>
          <p:nvPr>
            <p:ph type="ftr" sz="quarter" idx="11"/>
          </p:nvPr>
        </p:nvSpPr>
        <p:spPr/>
        <p:txBody>
          <a:bodyPr/>
          <a:lstStyle/>
          <a:p>
            <a:pPr>
              <a:defRPr/>
            </a:pPr>
            <a:r>
              <a:rPr lang="en-US" dirty="0"/>
              <a:t>Ibrahim Muftic, Parsons Brinckerhoff</a:t>
            </a:r>
          </a:p>
        </p:txBody>
      </p:sp>
      <p:sp>
        <p:nvSpPr>
          <p:cNvPr id="2458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dirty="0" smtClean="0">
                <a:ea typeface="MS PGothic"/>
                <a:cs typeface="MS PGothic"/>
              </a:rPr>
              <a:t>Slide </a:t>
            </a:r>
            <a:fld id="{57AB9DC8-6A63-45DE-AE68-33C99EB59D48}" type="slidenum">
              <a:rPr lang="en-US" smtClean="0">
                <a:ea typeface="MS PGothic"/>
                <a:cs typeface="MS PGothic"/>
              </a:rPr>
              <a:pPr/>
              <a:t>24</a:t>
            </a:fld>
            <a:endParaRPr lang="en-US" dirty="0" smtClean="0">
              <a:ea typeface="MS PGothic"/>
              <a:cs typeface="MS PGothic"/>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685800" y="457200"/>
            <a:ext cx="7772400" cy="1066800"/>
          </a:xfrm>
        </p:spPr>
        <p:txBody>
          <a:bodyPr/>
          <a:lstStyle/>
          <a:p>
            <a:r>
              <a:rPr lang="en-US" dirty="0" smtClean="0">
                <a:ea typeface="MS PGothic"/>
              </a:rPr>
              <a:t>Licensing – Numbers and Exclusivity</a:t>
            </a:r>
          </a:p>
        </p:txBody>
      </p:sp>
      <p:sp>
        <p:nvSpPr>
          <p:cNvPr id="25602" name="Content Placeholder 2"/>
          <p:cNvSpPr>
            <a:spLocks noGrp="1"/>
          </p:cNvSpPr>
          <p:nvPr>
            <p:ph idx="1"/>
          </p:nvPr>
        </p:nvSpPr>
        <p:spPr>
          <a:xfrm>
            <a:off x="0" y="1447800"/>
            <a:ext cx="8458200" cy="4876800"/>
          </a:xfrm>
        </p:spPr>
        <p:txBody>
          <a:bodyPr/>
          <a:lstStyle/>
          <a:p>
            <a:pPr lvl="2">
              <a:spcBef>
                <a:spcPts val="1200"/>
              </a:spcBef>
            </a:pPr>
            <a:r>
              <a:rPr lang="en-US" dirty="0" smtClean="0">
                <a:ea typeface="MS PGothic"/>
              </a:rPr>
              <a:t>FCC issues an unlimited number of non-exclusive geographic-area licenses to eligible entities authorizing operation on 70 MHz of co-primary spectrum, </a:t>
            </a:r>
            <a:r>
              <a:rPr lang="en-US" b="1" i="1" dirty="0" smtClean="0">
                <a:ea typeface="MS PGothic"/>
              </a:rPr>
              <a:t>excluding the reserve channel</a:t>
            </a:r>
            <a:r>
              <a:rPr lang="en-US" dirty="0" smtClean="0">
                <a:ea typeface="MS PGothic"/>
              </a:rPr>
              <a:t>.</a:t>
            </a:r>
          </a:p>
          <a:p>
            <a:pPr lvl="2">
              <a:spcBef>
                <a:spcPts val="1200"/>
              </a:spcBef>
            </a:pPr>
            <a:r>
              <a:rPr lang="en-US" dirty="0" smtClean="0">
                <a:ea typeface="MS PGothic"/>
              </a:rPr>
              <a:t>Governmental applicants will be issued a geographic area license based on the geo-political area encompassing the legal jurisdiction of the entity. All other applicants will be issued a geographic area license for their proposed area of operation.</a:t>
            </a:r>
          </a:p>
          <a:p>
            <a:pPr lvl="2">
              <a:spcBef>
                <a:spcPts val="1200"/>
              </a:spcBef>
            </a:pPr>
            <a:r>
              <a:rPr lang="en-US" dirty="0" smtClean="0">
                <a:ea typeface="MS PGothic"/>
              </a:rPr>
              <a:t>This spectrum is not subject to any aggregation limit, so each licensee uses channels in accordance with the ASTM-DSRC Standard.</a:t>
            </a:r>
          </a:p>
          <a:p>
            <a:pPr lvl="2"/>
            <a:endParaRPr lang="en-US" dirty="0" smtClean="0">
              <a:ea typeface="MS PGothic"/>
            </a:endParaRPr>
          </a:p>
        </p:txBody>
      </p:sp>
      <p:sp>
        <p:nvSpPr>
          <p:cNvPr id="4" name="Date Placeholder 3"/>
          <p:cNvSpPr>
            <a:spLocks noGrp="1"/>
          </p:cNvSpPr>
          <p:nvPr>
            <p:ph type="dt" sz="quarter" idx="10"/>
          </p:nvPr>
        </p:nvSpPr>
        <p:spPr/>
        <p:txBody>
          <a:bodyPr/>
          <a:lstStyle/>
          <a:p>
            <a:pPr>
              <a:defRPr/>
            </a:pPr>
            <a:r>
              <a:rPr lang="en-US" dirty="0" smtClean="0"/>
              <a:t>September </a:t>
            </a:r>
            <a:r>
              <a:rPr lang="en-US" dirty="0"/>
              <a:t>2012</a:t>
            </a:r>
          </a:p>
        </p:txBody>
      </p:sp>
      <p:sp>
        <p:nvSpPr>
          <p:cNvPr id="5" name="Footer Placeholder 4"/>
          <p:cNvSpPr>
            <a:spLocks noGrp="1"/>
          </p:cNvSpPr>
          <p:nvPr>
            <p:ph type="ftr" sz="quarter" idx="11"/>
          </p:nvPr>
        </p:nvSpPr>
        <p:spPr/>
        <p:txBody>
          <a:bodyPr/>
          <a:lstStyle/>
          <a:p>
            <a:pPr>
              <a:defRPr/>
            </a:pPr>
            <a:r>
              <a:rPr lang="en-US" dirty="0"/>
              <a:t>Ibrahim Muftic, Parsons Brinckerhoff</a:t>
            </a:r>
          </a:p>
        </p:txBody>
      </p:sp>
      <p:sp>
        <p:nvSpPr>
          <p:cNvPr id="2560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dirty="0" smtClean="0">
                <a:ea typeface="MS PGothic"/>
                <a:cs typeface="MS PGothic"/>
              </a:rPr>
              <a:t>Slide </a:t>
            </a:r>
            <a:fld id="{96E77159-AF0A-4611-B4BF-D2861E835E4B}" type="slidenum">
              <a:rPr lang="en-US" smtClean="0">
                <a:ea typeface="MS PGothic"/>
                <a:cs typeface="MS PGothic"/>
              </a:rPr>
              <a:pPr/>
              <a:t>25</a:t>
            </a:fld>
            <a:endParaRPr lang="en-US" dirty="0" smtClean="0">
              <a:ea typeface="MS PGothic"/>
              <a:cs typeface="MS PGothic"/>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685800" y="457200"/>
            <a:ext cx="7772400" cy="1066800"/>
          </a:xfrm>
        </p:spPr>
        <p:txBody>
          <a:bodyPr/>
          <a:lstStyle/>
          <a:p>
            <a:r>
              <a:rPr lang="en-US" dirty="0" smtClean="0">
                <a:ea typeface="MS PGothic"/>
              </a:rPr>
              <a:t>Licensing - Registration</a:t>
            </a:r>
          </a:p>
        </p:txBody>
      </p:sp>
      <p:sp>
        <p:nvSpPr>
          <p:cNvPr id="26626" name="Content Placeholder 2"/>
          <p:cNvSpPr>
            <a:spLocks noGrp="1"/>
          </p:cNvSpPr>
          <p:nvPr>
            <p:ph idx="1"/>
          </p:nvPr>
        </p:nvSpPr>
        <p:spPr>
          <a:xfrm>
            <a:off x="685800" y="1524000"/>
            <a:ext cx="7772400" cy="4343400"/>
          </a:xfrm>
        </p:spPr>
        <p:txBody>
          <a:bodyPr/>
          <a:lstStyle/>
          <a:p>
            <a:r>
              <a:rPr lang="en-US" dirty="0" smtClean="0">
                <a:ea typeface="MS PGothic"/>
              </a:rPr>
              <a:t>Licensees must register RSU sites, channels, and other relevant data on the Universal Licensing System (</a:t>
            </a:r>
            <a:r>
              <a:rPr lang="en-US" dirty="0" smtClean="0">
                <a:ea typeface="MS PGothic"/>
                <a:hlinkClick r:id="rId2" tooltip="ULS"/>
              </a:rPr>
              <a:t>ULS</a:t>
            </a:r>
            <a:r>
              <a:rPr lang="en-US" dirty="0" smtClean="0">
                <a:ea typeface="MS PGothic"/>
              </a:rPr>
              <a:t>). ULS will refer RSU registrations through NTIA that are within 75 km of any existing Government radar sites listed in Section 90.371(b). </a:t>
            </a:r>
          </a:p>
          <a:p>
            <a:pPr lvl="1"/>
            <a:endParaRPr lang="en-US" dirty="0" smtClean="0">
              <a:ea typeface="MS PGothic"/>
            </a:endParaRPr>
          </a:p>
        </p:txBody>
      </p:sp>
      <p:sp>
        <p:nvSpPr>
          <p:cNvPr id="4" name="Date Placeholder 3"/>
          <p:cNvSpPr>
            <a:spLocks noGrp="1"/>
          </p:cNvSpPr>
          <p:nvPr>
            <p:ph type="dt" sz="quarter" idx="10"/>
          </p:nvPr>
        </p:nvSpPr>
        <p:spPr/>
        <p:txBody>
          <a:bodyPr/>
          <a:lstStyle/>
          <a:p>
            <a:pPr>
              <a:defRPr/>
            </a:pPr>
            <a:r>
              <a:rPr lang="en-US" dirty="0" smtClean="0"/>
              <a:t>September </a:t>
            </a:r>
            <a:r>
              <a:rPr lang="en-US" dirty="0"/>
              <a:t>2012</a:t>
            </a:r>
          </a:p>
        </p:txBody>
      </p:sp>
      <p:sp>
        <p:nvSpPr>
          <p:cNvPr id="5" name="Footer Placeholder 4"/>
          <p:cNvSpPr>
            <a:spLocks noGrp="1"/>
          </p:cNvSpPr>
          <p:nvPr>
            <p:ph type="ftr" sz="quarter" idx="11"/>
          </p:nvPr>
        </p:nvSpPr>
        <p:spPr/>
        <p:txBody>
          <a:bodyPr/>
          <a:lstStyle/>
          <a:p>
            <a:pPr>
              <a:defRPr/>
            </a:pPr>
            <a:r>
              <a:rPr lang="en-US" dirty="0"/>
              <a:t>Ibrahim Muftic, Parsons Brinckerhoff</a:t>
            </a:r>
          </a:p>
        </p:txBody>
      </p:sp>
      <p:sp>
        <p:nvSpPr>
          <p:cNvPr id="26629"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dirty="0" smtClean="0">
                <a:ea typeface="MS PGothic"/>
                <a:cs typeface="MS PGothic"/>
              </a:rPr>
              <a:t>Slide </a:t>
            </a:r>
            <a:fld id="{4C2EBFA3-2EF2-45D0-BBC0-69B8E1261D5E}" type="slidenum">
              <a:rPr lang="en-US" smtClean="0">
                <a:ea typeface="MS PGothic"/>
                <a:cs typeface="MS PGothic"/>
              </a:rPr>
              <a:pPr/>
              <a:t>26</a:t>
            </a:fld>
            <a:endParaRPr lang="en-US" dirty="0" smtClean="0">
              <a:ea typeface="MS PGothic"/>
              <a:cs typeface="MS PGothic"/>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685800" y="533400"/>
            <a:ext cx="7772400" cy="1066800"/>
          </a:xfrm>
        </p:spPr>
        <p:txBody>
          <a:bodyPr/>
          <a:lstStyle/>
          <a:p>
            <a:r>
              <a:rPr lang="en-US" dirty="0" smtClean="0">
                <a:ea typeface="MS PGothic"/>
              </a:rPr>
              <a:t>Next Steps</a:t>
            </a:r>
          </a:p>
        </p:txBody>
      </p:sp>
      <p:sp>
        <p:nvSpPr>
          <p:cNvPr id="27650" name="Content Placeholder 2"/>
          <p:cNvSpPr>
            <a:spLocks noGrp="1"/>
          </p:cNvSpPr>
          <p:nvPr>
            <p:ph idx="1"/>
          </p:nvPr>
        </p:nvSpPr>
        <p:spPr>
          <a:xfrm>
            <a:off x="685800" y="1524000"/>
            <a:ext cx="7772400" cy="5105400"/>
          </a:xfrm>
        </p:spPr>
        <p:txBody>
          <a:bodyPr/>
          <a:lstStyle/>
          <a:p>
            <a:pPr>
              <a:spcBef>
                <a:spcPts val="1200"/>
              </a:spcBef>
            </a:pPr>
            <a:r>
              <a:rPr lang="en-US" sz="2800" dirty="0" smtClean="0"/>
              <a:t>Explore possibility of getting 5850-5855 MHz Reserve channel for exclusive PTC system deployment (possibly nation-wide)</a:t>
            </a:r>
          </a:p>
          <a:p>
            <a:pPr>
              <a:spcBef>
                <a:spcPts val="1200"/>
              </a:spcBef>
            </a:pPr>
            <a:r>
              <a:rPr lang="en-US" sz="2800" dirty="0" smtClean="0"/>
              <a:t>Explore possibility of changing the rule to allow using  IEEE 802.15.4p with different channelization and other parameters</a:t>
            </a:r>
          </a:p>
          <a:p>
            <a:pPr>
              <a:spcBef>
                <a:spcPts val="1200"/>
              </a:spcBef>
            </a:pPr>
            <a:r>
              <a:rPr lang="en-US" sz="2800" dirty="0" smtClean="0"/>
              <a:t>Check industry support to supply products in this band ( 802.15.4 and others)</a:t>
            </a:r>
          </a:p>
          <a:p>
            <a:endParaRPr lang="en-US" dirty="0" smtClean="0">
              <a:ea typeface="MS PGothic"/>
            </a:endParaRPr>
          </a:p>
        </p:txBody>
      </p:sp>
      <p:sp>
        <p:nvSpPr>
          <p:cNvPr id="4" name="Date Placeholder 3"/>
          <p:cNvSpPr>
            <a:spLocks noGrp="1"/>
          </p:cNvSpPr>
          <p:nvPr>
            <p:ph type="dt" sz="quarter" idx="10"/>
          </p:nvPr>
        </p:nvSpPr>
        <p:spPr/>
        <p:txBody>
          <a:bodyPr/>
          <a:lstStyle/>
          <a:p>
            <a:pPr>
              <a:defRPr/>
            </a:pPr>
            <a:r>
              <a:rPr lang="en-US" dirty="0" smtClean="0"/>
              <a:t>September </a:t>
            </a:r>
            <a:r>
              <a:rPr lang="en-US" dirty="0"/>
              <a:t>2012</a:t>
            </a:r>
          </a:p>
        </p:txBody>
      </p:sp>
      <p:sp>
        <p:nvSpPr>
          <p:cNvPr id="5" name="Footer Placeholder 4"/>
          <p:cNvSpPr>
            <a:spLocks noGrp="1"/>
          </p:cNvSpPr>
          <p:nvPr>
            <p:ph type="ftr" sz="quarter" idx="11"/>
          </p:nvPr>
        </p:nvSpPr>
        <p:spPr/>
        <p:txBody>
          <a:bodyPr/>
          <a:lstStyle/>
          <a:p>
            <a:pPr>
              <a:defRPr/>
            </a:pPr>
            <a:r>
              <a:rPr lang="en-US" dirty="0"/>
              <a:t>Ibrahim Muftic, Parsons Brinckerhoff</a:t>
            </a:r>
          </a:p>
        </p:txBody>
      </p:sp>
      <p:sp>
        <p:nvSpPr>
          <p:cNvPr id="2765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dirty="0" smtClean="0">
                <a:ea typeface="MS PGothic"/>
                <a:cs typeface="MS PGothic"/>
              </a:rPr>
              <a:t>Slide </a:t>
            </a:r>
            <a:fld id="{5F1ED99B-243D-4DAA-A547-11369F59203F}" type="slidenum">
              <a:rPr lang="en-US" smtClean="0">
                <a:ea typeface="MS PGothic"/>
                <a:cs typeface="MS PGothic"/>
              </a:rPr>
              <a:pPr/>
              <a:t>27</a:t>
            </a:fld>
            <a:endParaRPr lang="en-US" dirty="0" smtClean="0">
              <a:ea typeface="MS PGothic"/>
              <a:cs typeface="MS PGothic"/>
            </a:endParaRPr>
          </a:p>
        </p:txBody>
      </p:sp>
    </p:spTree>
    <p:extLst>
      <p:ext uri="{BB962C8B-B14F-4D97-AF65-F5344CB8AC3E}">
        <p14:creationId xmlns:p14="http://schemas.microsoft.com/office/powerpoint/2010/main" xmlns="" val="35676808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xfrm>
            <a:off x="762000" y="2057400"/>
            <a:ext cx="7772400" cy="1066800"/>
          </a:xfrm>
        </p:spPr>
        <p:txBody>
          <a:bodyPr/>
          <a:lstStyle/>
          <a:p>
            <a:r>
              <a:rPr lang="en-US" sz="6000" dirty="0" smtClean="0">
                <a:ea typeface="MS PGothic"/>
              </a:rPr>
              <a:t>References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dirty="0" smtClean="0">
                <a:ea typeface="MS PGothic"/>
              </a:rPr>
              <a:t>References</a:t>
            </a:r>
          </a:p>
        </p:txBody>
      </p:sp>
      <p:sp>
        <p:nvSpPr>
          <p:cNvPr id="28674" name="Content Placeholder 2"/>
          <p:cNvSpPr>
            <a:spLocks noGrp="1"/>
          </p:cNvSpPr>
          <p:nvPr>
            <p:ph idx="1"/>
          </p:nvPr>
        </p:nvSpPr>
        <p:spPr>
          <a:xfrm>
            <a:off x="0" y="1752600"/>
            <a:ext cx="8458200" cy="4114800"/>
          </a:xfrm>
        </p:spPr>
        <p:txBody>
          <a:bodyPr/>
          <a:lstStyle/>
          <a:p>
            <a:pPr lvl="2"/>
            <a:r>
              <a:rPr lang="en-US" dirty="0" smtClean="0">
                <a:ea typeface="MS PGothic"/>
              </a:rPr>
              <a:t>(Jones, 2005) “DSRC - Linking the Vehicle and the Road”</a:t>
            </a:r>
          </a:p>
          <a:p>
            <a:pPr lvl="2"/>
            <a:r>
              <a:rPr lang="en-US" dirty="0" smtClean="0">
                <a:ea typeface="MS PGothic"/>
              </a:rPr>
              <a:t>(FC, 2004) W. Fisher and B. Cash, “IEEE 802.11p Draft Review”</a:t>
            </a:r>
          </a:p>
          <a:p>
            <a:pPr lvl="2"/>
            <a:r>
              <a:rPr lang="en-US" dirty="0" smtClean="0">
                <a:ea typeface="MS PGothic"/>
              </a:rPr>
              <a:t>(Weigle, 2008) “Standards: WAVE / DSRC / 802.11p”</a:t>
            </a:r>
          </a:p>
          <a:p>
            <a:pPr lvl="2"/>
            <a:r>
              <a:rPr lang="en-US" dirty="0" smtClean="0">
                <a:ea typeface="MS PGothic"/>
              </a:rPr>
              <a:t>(Notor, 2011) “ITS Spectrum in the 5.9 GHz Band“</a:t>
            </a:r>
          </a:p>
          <a:p>
            <a:pPr lvl="2"/>
            <a:r>
              <a:rPr lang="en-US" dirty="0" smtClean="0">
                <a:ea typeface="MS PGothic"/>
                <a:hlinkClick r:id="rId2"/>
              </a:rPr>
              <a:t>http://www.fcc.gov/</a:t>
            </a:r>
            <a:r>
              <a:rPr lang="en-US" dirty="0" smtClean="0">
                <a:ea typeface="MS PGothic"/>
              </a:rPr>
              <a:t>, </a:t>
            </a:r>
            <a:r>
              <a:rPr lang="en-US" dirty="0" smtClean="0">
                <a:ea typeface="MS PGothic"/>
              </a:rPr>
              <a:t>September </a:t>
            </a:r>
            <a:r>
              <a:rPr lang="en-US" dirty="0" smtClean="0">
                <a:ea typeface="MS PGothic"/>
              </a:rPr>
              <a:t>2012</a:t>
            </a:r>
          </a:p>
          <a:p>
            <a:pPr>
              <a:buNone/>
            </a:pPr>
            <a:endParaRPr lang="en-US" dirty="0" smtClean="0">
              <a:ea typeface="MS PGothic"/>
            </a:endParaRPr>
          </a:p>
          <a:p>
            <a:endParaRPr lang="en-US" dirty="0" smtClean="0">
              <a:ea typeface="MS PGothic"/>
            </a:endParaRPr>
          </a:p>
        </p:txBody>
      </p:sp>
      <p:sp>
        <p:nvSpPr>
          <p:cNvPr id="4" name="Date Placeholder 3"/>
          <p:cNvSpPr>
            <a:spLocks noGrp="1"/>
          </p:cNvSpPr>
          <p:nvPr>
            <p:ph type="dt" sz="quarter" idx="10"/>
          </p:nvPr>
        </p:nvSpPr>
        <p:spPr/>
        <p:txBody>
          <a:bodyPr/>
          <a:lstStyle/>
          <a:p>
            <a:pPr>
              <a:defRPr/>
            </a:pPr>
            <a:r>
              <a:rPr lang="en-US" dirty="0" smtClean="0"/>
              <a:t>September </a:t>
            </a:r>
            <a:r>
              <a:rPr lang="en-US" dirty="0"/>
              <a:t>2012</a:t>
            </a:r>
          </a:p>
        </p:txBody>
      </p:sp>
      <p:sp>
        <p:nvSpPr>
          <p:cNvPr id="5" name="Footer Placeholder 4"/>
          <p:cNvSpPr>
            <a:spLocks noGrp="1"/>
          </p:cNvSpPr>
          <p:nvPr>
            <p:ph type="ftr" sz="quarter" idx="11"/>
          </p:nvPr>
        </p:nvSpPr>
        <p:spPr/>
        <p:txBody>
          <a:bodyPr/>
          <a:lstStyle/>
          <a:p>
            <a:pPr>
              <a:defRPr/>
            </a:pPr>
            <a:r>
              <a:rPr lang="en-US" dirty="0"/>
              <a:t>Ibrahim Muftic, Parsons Brinckerhoff</a:t>
            </a:r>
          </a:p>
        </p:txBody>
      </p:sp>
      <p:sp>
        <p:nvSpPr>
          <p:cNvPr id="2867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dirty="0" smtClean="0">
                <a:ea typeface="MS PGothic"/>
                <a:cs typeface="MS PGothic"/>
              </a:rPr>
              <a:t>Slide </a:t>
            </a:r>
            <a:fld id="{98F8EFF9-D3D0-4795-971E-FB1088A2511A}" type="slidenum">
              <a:rPr lang="en-US" smtClean="0">
                <a:ea typeface="MS PGothic"/>
                <a:cs typeface="MS PGothic"/>
              </a:rPr>
              <a:pPr/>
              <a:t>29</a:t>
            </a:fld>
            <a:endParaRPr lang="en-US" dirty="0" smtClean="0">
              <a:ea typeface="MS PGothic"/>
              <a:cs typeface="MS PGothic"/>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685800" y="2209800"/>
            <a:ext cx="7772400" cy="1066800"/>
          </a:xfrm>
        </p:spPr>
        <p:txBody>
          <a:bodyPr/>
          <a:lstStyle/>
          <a:p>
            <a:pPr>
              <a:spcBef>
                <a:spcPts val="1200"/>
              </a:spcBef>
            </a:pPr>
            <a:r>
              <a:rPr lang="en-US" sz="4400" dirty="0" smtClean="0">
                <a:ea typeface="MS PGothic"/>
              </a:rPr>
              <a:t>Introduction</a:t>
            </a:r>
            <a:endParaRPr lang="en-US" sz="4400" dirty="0" smtClean="0">
              <a:ea typeface="MS PGothic"/>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p:txBody>
          <a:bodyPr/>
          <a:lstStyle/>
          <a:p>
            <a:r>
              <a:rPr lang="en-US" dirty="0" smtClean="0">
                <a:ea typeface="MS PGothic"/>
              </a:rPr>
              <a:t>Introduction</a:t>
            </a:r>
          </a:p>
        </p:txBody>
      </p:sp>
      <p:sp>
        <p:nvSpPr>
          <p:cNvPr id="41987" name="Rectangle 3"/>
          <p:cNvSpPr>
            <a:spLocks noGrp="1" noChangeArrowheads="1"/>
          </p:cNvSpPr>
          <p:nvPr>
            <p:ph type="body" idx="4294967295"/>
          </p:nvPr>
        </p:nvSpPr>
        <p:spPr>
          <a:xfrm>
            <a:off x="685800" y="1676400"/>
            <a:ext cx="7772400" cy="4114800"/>
          </a:xfrm>
        </p:spPr>
        <p:txBody>
          <a:bodyPr/>
          <a:lstStyle/>
          <a:p>
            <a:r>
              <a:rPr lang="en-US" sz="2800" dirty="0" smtClean="0">
                <a:ea typeface="MS PGothic"/>
              </a:rPr>
              <a:t>Intelligent transportation systems should include advanced rail transit vehicles and systems</a:t>
            </a:r>
          </a:p>
          <a:p>
            <a:r>
              <a:rPr lang="en-US" sz="2800" dirty="0" smtClean="0">
                <a:ea typeface="MS PGothic"/>
              </a:rPr>
              <a:t>Rail transit systems need protected bandwidth for reliable communications for train control</a:t>
            </a:r>
          </a:p>
          <a:p>
            <a:r>
              <a:rPr lang="en-US" sz="2800" dirty="0" smtClean="0">
                <a:ea typeface="MS PGothic"/>
              </a:rPr>
              <a:t>In the US, the </a:t>
            </a:r>
            <a:r>
              <a:rPr lang="en-US" sz="2800" dirty="0">
                <a:ea typeface="MS PGothic"/>
              </a:rPr>
              <a:t>Dedicated Short Range Communications </a:t>
            </a:r>
            <a:r>
              <a:rPr lang="en-US" sz="2800" dirty="0" smtClean="0">
                <a:ea typeface="MS PGothic"/>
              </a:rPr>
              <a:t>(DSRC) band is a good candidate to provide the necessary spectrum and appropriate protection</a:t>
            </a:r>
          </a:p>
        </p:txBody>
      </p:sp>
    </p:spTree>
    <p:extLst>
      <p:ext uri="{BB962C8B-B14F-4D97-AF65-F5344CB8AC3E}">
        <p14:creationId xmlns:p14="http://schemas.microsoft.com/office/powerpoint/2010/main" xmlns="" val="37189798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idx="4294967295"/>
          </p:nvPr>
        </p:nvSpPr>
        <p:spPr/>
        <p:txBody>
          <a:bodyPr/>
          <a:lstStyle/>
          <a:p>
            <a:r>
              <a:rPr lang="en-US" dirty="0" smtClean="0">
                <a:ea typeface="MS PGothic"/>
              </a:rPr>
              <a:t>Why DSRC Band?</a:t>
            </a:r>
          </a:p>
        </p:txBody>
      </p:sp>
      <p:sp>
        <p:nvSpPr>
          <p:cNvPr id="52227" name="Rectangle 3"/>
          <p:cNvSpPr>
            <a:spLocks noGrp="1" noChangeArrowheads="1"/>
          </p:cNvSpPr>
          <p:nvPr>
            <p:ph type="body" idx="4294967295"/>
          </p:nvPr>
        </p:nvSpPr>
        <p:spPr>
          <a:xfrm>
            <a:off x="685800" y="1981200"/>
            <a:ext cx="7772400" cy="4419600"/>
          </a:xfrm>
        </p:spPr>
        <p:txBody>
          <a:bodyPr/>
          <a:lstStyle/>
          <a:p>
            <a:r>
              <a:rPr lang="en-US" dirty="0" smtClean="0">
                <a:ea typeface="MS PGothic"/>
              </a:rPr>
              <a:t>Railroads have shallow vertical and horizontal curves; especially high-speed rail</a:t>
            </a:r>
          </a:p>
          <a:p>
            <a:r>
              <a:rPr lang="en-US" dirty="0" smtClean="0">
                <a:ea typeface="MS PGothic"/>
              </a:rPr>
              <a:t>Right-of-way clearance is carefully maintained</a:t>
            </a:r>
          </a:p>
          <a:p>
            <a:r>
              <a:rPr lang="en-US" dirty="0" smtClean="0">
                <a:ea typeface="MS PGothic"/>
              </a:rPr>
              <a:t>Line of sight of several km are practical</a:t>
            </a:r>
          </a:p>
          <a:p>
            <a:r>
              <a:rPr lang="en-US" dirty="0" smtClean="0">
                <a:ea typeface="MS PGothic"/>
              </a:rPr>
              <a:t>Easy installation of regular base stations along the right of way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DSRCS - Channel Allocation</a:t>
            </a:r>
            <a:endParaRPr lang="en-US" dirty="0"/>
          </a:p>
        </p:txBody>
      </p:sp>
      <p:graphicFrame>
        <p:nvGraphicFramePr>
          <p:cNvPr id="7" name="Content Placeholder 6"/>
          <p:cNvGraphicFramePr>
            <a:graphicFrameLocks noGrp="1"/>
          </p:cNvGraphicFramePr>
          <p:nvPr>
            <p:ph idx="1"/>
          </p:nvPr>
        </p:nvGraphicFramePr>
        <p:xfrm>
          <a:off x="762000" y="1905000"/>
          <a:ext cx="7772400" cy="4348480"/>
        </p:xfrm>
        <a:graphic>
          <a:graphicData uri="http://schemas.openxmlformats.org/drawingml/2006/table">
            <a:tbl>
              <a:tblPr firstRow="1" bandRow="1">
                <a:tableStyleId>{5C22544A-7EE6-4342-B048-85BDC9FD1C3A}</a:tableStyleId>
              </a:tblPr>
              <a:tblGrid>
                <a:gridCol w="1524000"/>
                <a:gridCol w="2057400"/>
                <a:gridCol w="2247900"/>
                <a:gridCol w="1943100"/>
              </a:tblGrid>
              <a:tr h="370840">
                <a:tc>
                  <a:txBody>
                    <a:bodyPr/>
                    <a:lstStyle/>
                    <a:p>
                      <a:r>
                        <a:rPr lang="en-US" dirty="0" smtClean="0"/>
                        <a:t>Ch. Number</a:t>
                      </a:r>
                      <a:endParaRPr lang="en-US" dirty="0"/>
                    </a:p>
                  </a:txBody>
                  <a:tcPr/>
                </a:tc>
                <a:tc>
                  <a:txBody>
                    <a:bodyPr/>
                    <a:lstStyle/>
                    <a:p>
                      <a:r>
                        <a:rPr lang="en-US" dirty="0" smtClean="0"/>
                        <a:t>Frequency range</a:t>
                      </a:r>
                    </a:p>
                    <a:p>
                      <a:r>
                        <a:rPr lang="en-US" dirty="0" smtClean="0"/>
                        <a:t>(MHz)</a:t>
                      </a:r>
                      <a:endParaRPr lang="en-US" dirty="0"/>
                    </a:p>
                  </a:txBody>
                  <a:tcPr/>
                </a:tc>
                <a:tc>
                  <a:txBody>
                    <a:bodyPr/>
                    <a:lstStyle/>
                    <a:p>
                      <a:r>
                        <a:rPr lang="en-US" dirty="0" smtClean="0"/>
                        <a:t>Max EIRP</a:t>
                      </a:r>
                      <a:r>
                        <a:rPr lang="en-US" baseline="30000" dirty="0" smtClean="0"/>
                        <a:t>1</a:t>
                      </a:r>
                      <a:endParaRPr lang="en-US" dirty="0" smtClean="0"/>
                    </a:p>
                    <a:p>
                      <a:r>
                        <a:rPr lang="en-US" dirty="0" smtClean="0"/>
                        <a:t>(dBm)</a:t>
                      </a:r>
                      <a:endParaRPr lang="en-US" dirty="0"/>
                    </a:p>
                  </a:txBody>
                  <a:tcPr/>
                </a:tc>
                <a:tc>
                  <a:txBody>
                    <a:bodyPr/>
                    <a:lstStyle/>
                    <a:p>
                      <a:r>
                        <a:rPr lang="en-US" dirty="0" smtClean="0"/>
                        <a:t>Channel Use</a:t>
                      </a:r>
                      <a:endParaRPr lang="en-US" dirty="0"/>
                    </a:p>
                  </a:txBody>
                  <a:tcPr/>
                </a:tc>
              </a:tr>
              <a:tr h="370840">
                <a:tc>
                  <a:txBody>
                    <a:bodyPr/>
                    <a:lstStyle/>
                    <a:p>
                      <a:r>
                        <a:rPr lang="en-US" dirty="0" smtClean="0"/>
                        <a:t>170</a:t>
                      </a:r>
                      <a:endParaRPr lang="en-US" dirty="0"/>
                    </a:p>
                  </a:txBody>
                  <a:tcPr/>
                </a:tc>
                <a:tc>
                  <a:txBody>
                    <a:bodyPr/>
                    <a:lstStyle/>
                    <a:p>
                      <a:r>
                        <a:rPr lang="en-US" dirty="0" smtClean="0"/>
                        <a:t>5850-5855</a:t>
                      </a:r>
                      <a:endParaRPr lang="en-US" dirty="0"/>
                    </a:p>
                  </a:txBody>
                  <a:tcPr/>
                </a:tc>
                <a:tc>
                  <a:txBody>
                    <a:bodyPr/>
                    <a:lstStyle/>
                    <a:p>
                      <a:r>
                        <a:rPr lang="en-US" dirty="0" smtClean="0"/>
                        <a:t>--</a:t>
                      </a:r>
                      <a:endParaRPr lang="en-US" dirty="0"/>
                    </a:p>
                  </a:txBody>
                  <a:tcPr/>
                </a:tc>
                <a:tc>
                  <a:txBody>
                    <a:bodyPr/>
                    <a:lstStyle/>
                    <a:p>
                      <a:r>
                        <a:rPr lang="en-US" dirty="0" smtClean="0"/>
                        <a:t>Reserved.</a:t>
                      </a:r>
                      <a:endParaRPr lang="en-US" dirty="0"/>
                    </a:p>
                  </a:txBody>
                  <a:tcPr/>
                </a:tc>
              </a:tr>
              <a:tr h="370840">
                <a:tc>
                  <a:txBody>
                    <a:bodyPr/>
                    <a:lstStyle/>
                    <a:p>
                      <a:r>
                        <a:rPr lang="en-US" dirty="0" smtClean="0"/>
                        <a:t>172</a:t>
                      </a:r>
                    </a:p>
                  </a:txBody>
                  <a:tcPr/>
                </a:tc>
                <a:tc>
                  <a:txBody>
                    <a:bodyPr/>
                    <a:lstStyle/>
                    <a:p>
                      <a:r>
                        <a:rPr lang="en-US" dirty="0" smtClean="0"/>
                        <a:t>5855-5865</a:t>
                      </a:r>
                    </a:p>
                  </a:txBody>
                  <a:tcPr/>
                </a:tc>
                <a:tc>
                  <a:txBody>
                    <a:bodyPr/>
                    <a:lstStyle/>
                    <a:p>
                      <a:r>
                        <a:rPr lang="en-US" dirty="0" smtClean="0"/>
                        <a:t>33</a:t>
                      </a:r>
                      <a:endParaRPr lang="en-US" dirty="0"/>
                    </a:p>
                  </a:txBody>
                  <a:tcPr/>
                </a:tc>
                <a:tc>
                  <a:txBody>
                    <a:bodyPr/>
                    <a:lstStyle/>
                    <a:p>
                      <a:r>
                        <a:rPr lang="en-US" dirty="0" smtClean="0"/>
                        <a:t>Service Ch.</a:t>
                      </a:r>
                      <a:r>
                        <a:rPr lang="en-US" baseline="30000" dirty="0" smtClean="0"/>
                        <a:t> 2</a:t>
                      </a:r>
                      <a:endParaRPr lang="en-US" dirty="0"/>
                    </a:p>
                  </a:txBody>
                  <a:tcPr/>
                </a:tc>
              </a:tr>
              <a:tr h="370840">
                <a:tc>
                  <a:txBody>
                    <a:bodyPr/>
                    <a:lstStyle/>
                    <a:p>
                      <a:r>
                        <a:rPr lang="en-US" dirty="0" smtClean="0"/>
                        <a:t>174</a:t>
                      </a:r>
                      <a:endParaRPr lang="en-US" dirty="0"/>
                    </a:p>
                  </a:txBody>
                  <a:tcPr/>
                </a:tc>
                <a:tc>
                  <a:txBody>
                    <a:bodyPr/>
                    <a:lstStyle/>
                    <a:p>
                      <a:r>
                        <a:rPr lang="en-US" dirty="0" smtClean="0"/>
                        <a:t>5865-5875</a:t>
                      </a:r>
                      <a:endParaRPr lang="en-US" dirty="0"/>
                    </a:p>
                  </a:txBody>
                  <a:tcPr/>
                </a:tc>
                <a:tc>
                  <a:txBody>
                    <a:bodyPr/>
                    <a:lstStyle/>
                    <a:p>
                      <a:r>
                        <a:rPr lang="en-US" dirty="0" smtClean="0"/>
                        <a:t>33</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Service Ch.</a:t>
                      </a:r>
                    </a:p>
                  </a:txBody>
                  <a:tcPr/>
                </a:tc>
              </a:tr>
              <a:tr h="370840">
                <a:tc>
                  <a:txBody>
                    <a:bodyPr/>
                    <a:lstStyle/>
                    <a:p>
                      <a:r>
                        <a:rPr lang="en-US" dirty="0" smtClean="0"/>
                        <a:t>175</a:t>
                      </a:r>
                      <a:endParaRPr lang="en-US" dirty="0"/>
                    </a:p>
                  </a:txBody>
                  <a:tcPr/>
                </a:tc>
                <a:tc>
                  <a:txBody>
                    <a:bodyPr/>
                    <a:lstStyle/>
                    <a:p>
                      <a:r>
                        <a:rPr lang="en-US" dirty="0" smtClean="0"/>
                        <a:t>5875-5885</a:t>
                      </a:r>
                      <a:endParaRPr lang="en-US" dirty="0"/>
                    </a:p>
                  </a:txBody>
                  <a:tcPr/>
                </a:tc>
                <a:tc>
                  <a:txBody>
                    <a:bodyPr/>
                    <a:lstStyle/>
                    <a:p>
                      <a:r>
                        <a:rPr lang="en-US" dirty="0" smtClean="0"/>
                        <a:t>23</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Service Ch.</a:t>
                      </a:r>
                      <a:r>
                        <a:rPr lang="en-US" baseline="30000" dirty="0" smtClean="0"/>
                        <a:t>3</a:t>
                      </a:r>
                      <a:endParaRPr lang="en-US" dirty="0" smtClean="0"/>
                    </a:p>
                  </a:txBody>
                  <a:tcPr/>
                </a:tc>
              </a:tr>
              <a:tr h="370840">
                <a:tc>
                  <a:txBody>
                    <a:bodyPr/>
                    <a:lstStyle/>
                    <a:p>
                      <a:r>
                        <a:rPr lang="en-US" dirty="0" smtClean="0"/>
                        <a:t>176</a:t>
                      </a:r>
                      <a:endParaRPr lang="en-US" dirty="0"/>
                    </a:p>
                  </a:txBody>
                  <a:tcPr/>
                </a:tc>
                <a:tc>
                  <a:txBody>
                    <a:bodyPr/>
                    <a:lstStyle/>
                    <a:p>
                      <a:r>
                        <a:rPr lang="en-US" dirty="0" smtClean="0"/>
                        <a:t>5885-5895</a:t>
                      </a:r>
                    </a:p>
                  </a:txBody>
                  <a:tcPr/>
                </a:tc>
                <a:tc>
                  <a:txBody>
                    <a:bodyPr/>
                    <a:lstStyle/>
                    <a:p>
                      <a:r>
                        <a:rPr lang="en-US" dirty="0" smtClean="0"/>
                        <a:t>33</a:t>
                      </a:r>
                      <a:endParaRPr lang="en-US" dirty="0"/>
                    </a:p>
                  </a:txBody>
                  <a:tcPr/>
                </a:tc>
                <a:tc>
                  <a:txBody>
                    <a:bodyPr/>
                    <a:lstStyle/>
                    <a:p>
                      <a:r>
                        <a:rPr lang="en-US" dirty="0" smtClean="0"/>
                        <a:t>Service Ch.</a:t>
                      </a:r>
                      <a:endParaRPr lang="en-US" dirty="0"/>
                    </a:p>
                  </a:txBody>
                  <a:tcPr/>
                </a:tc>
              </a:tr>
              <a:tr h="370840">
                <a:tc>
                  <a:txBody>
                    <a:bodyPr/>
                    <a:lstStyle/>
                    <a:p>
                      <a:r>
                        <a:rPr lang="en-US" dirty="0" smtClean="0"/>
                        <a:t>178</a:t>
                      </a:r>
                      <a:endParaRPr lang="en-US" dirty="0"/>
                    </a:p>
                  </a:txBody>
                  <a:tcPr/>
                </a:tc>
                <a:tc>
                  <a:txBody>
                    <a:bodyPr/>
                    <a:lstStyle/>
                    <a:p>
                      <a:r>
                        <a:rPr lang="en-US" dirty="0" smtClean="0"/>
                        <a:t>5895-5905</a:t>
                      </a:r>
                      <a:endParaRPr lang="en-US" dirty="0"/>
                    </a:p>
                  </a:txBody>
                  <a:tcPr/>
                </a:tc>
                <a:tc>
                  <a:txBody>
                    <a:bodyPr/>
                    <a:lstStyle/>
                    <a:p>
                      <a:r>
                        <a:rPr lang="en-US" dirty="0" smtClean="0"/>
                        <a:t>33/44.8</a:t>
                      </a:r>
                      <a:endParaRPr lang="en-US" dirty="0"/>
                    </a:p>
                  </a:txBody>
                  <a:tcPr/>
                </a:tc>
                <a:tc>
                  <a:txBody>
                    <a:bodyPr/>
                    <a:lstStyle/>
                    <a:p>
                      <a:r>
                        <a:rPr lang="en-US" dirty="0" smtClean="0"/>
                        <a:t>Control Ch.</a:t>
                      </a:r>
                      <a:endParaRPr lang="en-US" dirty="0"/>
                    </a:p>
                  </a:txBody>
                  <a:tcPr/>
                </a:tc>
              </a:tr>
              <a:tr h="370840">
                <a:tc>
                  <a:txBody>
                    <a:bodyPr/>
                    <a:lstStyle/>
                    <a:p>
                      <a:r>
                        <a:rPr lang="en-US" dirty="0" smtClean="0"/>
                        <a:t>180</a:t>
                      </a:r>
                      <a:endParaRPr lang="en-US" dirty="0"/>
                    </a:p>
                  </a:txBody>
                  <a:tcPr/>
                </a:tc>
                <a:tc>
                  <a:txBody>
                    <a:bodyPr/>
                    <a:lstStyle/>
                    <a:p>
                      <a:r>
                        <a:rPr lang="en-US" dirty="0" smtClean="0"/>
                        <a:t>5905-5885</a:t>
                      </a:r>
                      <a:endParaRPr lang="en-US" dirty="0"/>
                    </a:p>
                  </a:txBody>
                  <a:tcPr/>
                </a:tc>
                <a:tc>
                  <a:txBody>
                    <a:bodyPr/>
                    <a:lstStyle/>
                    <a:p>
                      <a:r>
                        <a:rPr lang="en-US" dirty="0" smtClean="0"/>
                        <a:t>23</a:t>
                      </a:r>
                      <a:endParaRPr lang="en-US" dirty="0"/>
                    </a:p>
                  </a:txBody>
                  <a:tcPr/>
                </a:tc>
                <a:tc>
                  <a:txBody>
                    <a:bodyPr/>
                    <a:lstStyle/>
                    <a:p>
                      <a:r>
                        <a:rPr lang="en-US" dirty="0" smtClean="0"/>
                        <a:t>Service Ch</a:t>
                      </a:r>
                      <a:endParaRPr lang="en-US" dirty="0"/>
                    </a:p>
                  </a:txBody>
                  <a:tcPr/>
                </a:tc>
              </a:tr>
              <a:tr h="370840">
                <a:tc>
                  <a:txBody>
                    <a:bodyPr/>
                    <a:lstStyle/>
                    <a:p>
                      <a:r>
                        <a:rPr lang="en-US" dirty="0" smtClean="0"/>
                        <a:t>181</a:t>
                      </a:r>
                      <a:endParaRPr lang="en-US" dirty="0"/>
                    </a:p>
                  </a:txBody>
                  <a:tcPr/>
                </a:tc>
                <a:tc>
                  <a:txBody>
                    <a:bodyPr/>
                    <a:lstStyle/>
                    <a:p>
                      <a:r>
                        <a:rPr lang="en-US" dirty="0" smtClean="0"/>
                        <a:t>5895-5915</a:t>
                      </a:r>
                      <a:endParaRPr lang="en-US" dirty="0"/>
                    </a:p>
                  </a:txBody>
                  <a:tcPr/>
                </a:tc>
                <a:tc>
                  <a:txBody>
                    <a:bodyPr/>
                    <a:lstStyle/>
                    <a:p>
                      <a:r>
                        <a:rPr lang="en-US" dirty="0" smtClean="0"/>
                        <a:t>23</a:t>
                      </a:r>
                      <a:endParaRPr lang="en-US" dirty="0"/>
                    </a:p>
                  </a:txBody>
                  <a:tcPr/>
                </a:tc>
                <a:tc>
                  <a:txBody>
                    <a:bodyPr/>
                    <a:lstStyle/>
                    <a:p>
                      <a:r>
                        <a:rPr lang="en-US" dirty="0" smtClean="0"/>
                        <a:t>Service Ch</a:t>
                      </a:r>
                      <a:r>
                        <a:rPr lang="en-US" baseline="30000" dirty="0" smtClean="0"/>
                        <a:t>3</a:t>
                      </a:r>
                      <a:endParaRPr lang="en-US" dirty="0"/>
                    </a:p>
                  </a:txBody>
                  <a:tcPr/>
                </a:tc>
              </a:tr>
              <a:tr h="370840">
                <a:tc>
                  <a:txBody>
                    <a:bodyPr/>
                    <a:lstStyle/>
                    <a:p>
                      <a:r>
                        <a:rPr lang="en-US" dirty="0" smtClean="0"/>
                        <a:t>182</a:t>
                      </a:r>
                      <a:endParaRPr lang="en-US" dirty="0"/>
                    </a:p>
                  </a:txBody>
                  <a:tcPr/>
                </a:tc>
                <a:tc>
                  <a:txBody>
                    <a:bodyPr/>
                    <a:lstStyle/>
                    <a:p>
                      <a:r>
                        <a:rPr lang="en-US" dirty="0" smtClean="0"/>
                        <a:t>5905-5915</a:t>
                      </a:r>
                      <a:endParaRPr lang="en-US" dirty="0"/>
                    </a:p>
                  </a:txBody>
                  <a:tcPr/>
                </a:tc>
                <a:tc>
                  <a:txBody>
                    <a:bodyPr/>
                    <a:lstStyle/>
                    <a:p>
                      <a:r>
                        <a:rPr lang="en-US" dirty="0" smtClean="0"/>
                        <a:t>23</a:t>
                      </a:r>
                      <a:endParaRPr lang="en-US" dirty="0"/>
                    </a:p>
                  </a:txBody>
                  <a:tcPr/>
                </a:tc>
                <a:tc>
                  <a:txBody>
                    <a:bodyPr/>
                    <a:lstStyle/>
                    <a:p>
                      <a:r>
                        <a:rPr lang="en-US" dirty="0" smtClean="0"/>
                        <a:t>Service Ch</a:t>
                      </a:r>
                      <a:endParaRPr lang="en-US" dirty="0"/>
                    </a:p>
                  </a:txBody>
                  <a:tcPr/>
                </a:tc>
              </a:tr>
              <a:tr h="370840">
                <a:tc>
                  <a:txBody>
                    <a:bodyPr/>
                    <a:lstStyle/>
                    <a:p>
                      <a:r>
                        <a:rPr lang="en-US" dirty="0" smtClean="0"/>
                        <a:t>184</a:t>
                      </a:r>
                      <a:endParaRPr lang="en-US" dirty="0"/>
                    </a:p>
                  </a:txBody>
                  <a:tcPr/>
                </a:tc>
                <a:tc>
                  <a:txBody>
                    <a:bodyPr/>
                    <a:lstStyle/>
                    <a:p>
                      <a:r>
                        <a:rPr lang="en-US" dirty="0" smtClean="0"/>
                        <a:t>5915-5925</a:t>
                      </a:r>
                      <a:endParaRPr lang="en-US" dirty="0"/>
                    </a:p>
                  </a:txBody>
                  <a:tcPr/>
                </a:tc>
                <a:tc>
                  <a:txBody>
                    <a:bodyPr/>
                    <a:lstStyle/>
                    <a:p>
                      <a:r>
                        <a:rPr lang="en-US" dirty="0" smtClean="0"/>
                        <a:t>33/40</a:t>
                      </a:r>
                      <a:endParaRPr lang="en-US" dirty="0"/>
                    </a:p>
                  </a:txBody>
                  <a:tcPr/>
                </a:tc>
                <a:tc>
                  <a:txBody>
                    <a:bodyPr/>
                    <a:lstStyle/>
                    <a:p>
                      <a:r>
                        <a:rPr lang="en-US" dirty="0" smtClean="0"/>
                        <a:t>Service Ch</a:t>
                      </a:r>
                      <a:r>
                        <a:rPr lang="en-US" baseline="30000" dirty="0" smtClean="0"/>
                        <a:t>4</a:t>
                      </a:r>
                      <a:endParaRPr lang="en-US" dirty="0"/>
                    </a:p>
                  </a:txBody>
                  <a:tcPr/>
                </a:tc>
              </a:tr>
            </a:tbl>
          </a:graphicData>
        </a:graphic>
      </p:graphicFrame>
      <p:sp>
        <p:nvSpPr>
          <p:cNvPr id="4" name="Date Placeholder 3"/>
          <p:cNvSpPr>
            <a:spLocks noGrp="1"/>
          </p:cNvSpPr>
          <p:nvPr>
            <p:ph type="dt" sz="half" idx="10"/>
          </p:nvPr>
        </p:nvSpPr>
        <p:spPr/>
        <p:txBody>
          <a:bodyPr/>
          <a:lstStyle/>
          <a:p>
            <a:pPr>
              <a:defRPr/>
            </a:pPr>
            <a:r>
              <a:rPr lang="en-US" dirty="0" smtClean="0"/>
              <a:t>September </a:t>
            </a:r>
            <a:r>
              <a:rPr lang="en-US" dirty="0" smtClean="0"/>
              <a:t>2012</a:t>
            </a:r>
            <a:endParaRPr lang="en-US" dirty="0"/>
          </a:p>
        </p:txBody>
      </p:sp>
      <p:sp>
        <p:nvSpPr>
          <p:cNvPr id="5" name="Footer Placeholder 4"/>
          <p:cNvSpPr>
            <a:spLocks noGrp="1"/>
          </p:cNvSpPr>
          <p:nvPr>
            <p:ph type="ftr" sz="quarter" idx="11"/>
          </p:nvPr>
        </p:nvSpPr>
        <p:spPr/>
        <p:txBody>
          <a:bodyPr/>
          <a:lstStyle/>
          <a:p>
            <a:pPr>
              <a:defRPr/>
            </a:pPr>
            <a:r>
              <a:rPr lang="en-US" dirty="0" smtClean="0"/>
              <a:t>Ibrahim Muftic, Parsons Brinckerhoff</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49BF7CCF-C4DF-4844-8E7A-73F6A57B32CE}" type="slidenum">
              <a:rPr lang="en-US" smtClean="0"/>
              <a:pPr>
                <a:defRPr/>
              </a:pPr>
              <a:t>6</a:t>
            </a:fld>
            <a:endParaRPr lang="en-US" dirty="0"/>
          </a:p>
        </p:txBody>
      </p:sp>
      <p:sp>
        <p:nvSpPr>
          <p:cNvPr id="8" name="Rounded Rectangle 7"/>
          <p:cNvSpPr/>
          <p:nvPr/>
        </p:nvSpPr>
        <p:spPr bwMode="auto">
          <a:xfrm>
            <a:off x="838200" y="2590800"/>
            <a:ext cx="7315200" cy="304800"/>
          </a:xfrm>
          <a:prstGeom prst="roundRect">
            <a:avLst/>
          </a:prstGeom>
          <a:solidFill>
            <a:srgbClr val="FFFF00">
              <a:alpha val="34000"/>
            </a:srgb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DSRCS - Channel Allocation Contd.</a:t>
            </a:r>
            <a:endParaRPr lang="en-US" dirty="0"/>
          </a:p>
        </p:txBody>
      </p:sp>
      <p:sp>
        <p:nvSpPr>
          <p:cNvPr id="3" name="Content Placeholder 2"/>
          <p:cNvSpPr>
            <a:spLocks noGrp="1"/>
          </p:cNvSpPr>
          <p:nvPr>
            <p:ph idx="1"/>
          </p:nvPr>
        </p:nvSpPr>
        <p:spPr>
          <a:xfrm>
            <a:off x="685800" y="1295400"/>
            <a:ext cx="7772400" cy="5105400"/>
          </a:xfrm>
        </p:spPr>
        <p:txBody>
          <a:bodyPr/>
          <a:lstStyle/>
          <a:p>
            <a:pPr>
              <a:buNone/>
            </a:pPr>
            <a:r>
              <a:rPr lang="en-US" sz="1800" dirty="0" smtClean="0"/>
              <a:t>1.	An RSU may employ an antenna with a height exceeding 8 m but not exceeding 15 m, provided the EIRP specified  in the table above is reduced by a factor of 20 log(Ht/8) in dB where Ht is the height of the radiation center of the antenna in meters above the roadway bed surface. The EIRP is measured as the maximum EIRP toward the horizon or horizontal, whichever is greater, of the gain associated with the main or center of the transmission beam. The RSU antenna height shall not exceed 15 m above the roadway bed surface. </a:t>
            </a:r>
          </a:p>
          <a:p>
            <a:pPr>
              <a:buNone/>
            </a:pPr>
            <a:r>
              <a:rPr lang="en-US" sz="1800" dirty="0" smtClean="0"/>
              <a:t>2.	Channel 172 is designated for public safety applications involving safety of life and property. </a:t>
            </a:r>
          </a:p>
          <a:p>
            <a:pPr>
              <a:buAutoNum type="arabicPeriod" startAt="3"/>
            </a:pPr>
            <a:r>
              <a:rPr lang="en-US" sz="1800" dirty="0" smtClean="0"/>
              <a:t>Channel Nos. 174/176 may be combined to create a 20 MHz channel, designated Channel No. 175. Channels 180/182 may be combined to create a 20 MHz channel, designated Channel No. 181. </a:t>
            </a:r>
          </a:p>
          <a:p>
            <a:pPr>
              <a:buNone/>
            </a:pPr>
            <a:r>
              <a:rPr lang="en-US" sz="1800" dirty="0" smtClean="0"/>
              <a:t>4.	Channel 184 is designated for public safety applications involving safety of life and property. Only entities meeting the requirements of § 90.373(a) can operate on this channel.</a:t>
            </a:r>
            <a:endParaRPr lang="en-US" sz="1800" dirty="0"/>
          </a:p>
        </p:txBody>
      </p:sp>
      <p:sp>
        <p:nvSpPr>
          <p:cNvPr id="4" name="Date Placeholder 3"/>
          <p:cNvSpPr>
            <a:spLocks noGrp="1"/>
          </p:cNvSpPr>
          <p:nvPr>
            <p:ph type="dt" sz="half" idx="10"/>
          </p:nvPr>
        </p:nvSpPr>
        <p:spPr/>
        <p:txBody>
          <a:bodyPr/>
          <a:lstStyle/>
          <a:p>
            <a:pPr>
              <a:defRPr/>
            </a:pPr>
            <a:r>
              <a:rPr lang="en-US" dirty="0" smtClean="0"/>
              <a:t>September </a:t>
            </a:r>
            <a:r>
              <a:rPr lang="en-US" dirty="0" smtClean="0"/>
              <a:t>2012</a:t>
            </a:r>
            <a:endParaRPr lang="en-US" dirty="0"/>
          </a:p>
        </p:txBody>
      </p:sp>
      <p:sp>
        <p:nvSpPr>
          <p:cNvPr id="5" name="Footer Placeholder 4"/>
          <p:cNvSpPr>
            <a:spLocks noGrp="1"/>
          </p:cNvSpPr>
          <p:nvPr>
            <p:ph type="ftr" sz="quarter" idx="11"/>
          </p:nvPr>
        </p:nvSpPr>
        <p:spPr/>
        <p:txBody>
          <a:bodyPr/>
          <a:lstStyle/>
          <a:p>
            <a:pPr>
              <a:defRPr/>
            </a:pPr>
            <a:r>
              <a:rPr lang="en-US" dirty="0" smtClean="0"/>
              <a:t>Ibrahim Muftic, Parsons Brinckerhoff</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49BF7CCF-C4DF-4844-8E7A-73F6A57B32CE}"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685800" y="2209800"/>
            <a:ext cx="7772400" cy="1066800"/>
          </a:xfrm>
        </p:spPr>
        <p:txBody>
          <a:bodyPr/>
          <a:lstStyle/>
          <a:p>
            <a:pPr>
              <a:spcBef>
                <a:spcPts val="1200"/>
              </a:spcBef>
            </a:pPr>
            <a:r>
              <a:rPr lang="en-US" sz="4400" dirty="0" smtClean="0">
                <a:ea typeface="MS PGothic"/>
              </a:rPr>
              <a:t>Proposal for 802.15.4p in </a:t>
            </a:r>
            <a:r>
              <a:rPr lang="en-US" sz="4400" dirty="0" smtClean="0">
                <a:ea typeface="MS PGothic"/>
              </a:rPr>
              <a:t>DSRC </a:t>
            </a:r>
            <a:r>
              <a:rPr lang="en-US" sz="4400" dirty="0" smtClean="0">
                <a:ea typeface="MS PGothic"/>
              </a:rPr>
              <a:t>Band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idx="4294967295"/>
          </p:nvPr>
        </p:nvSpPr>
        <p:spPr/>
        <p:txBody>
          <a:bodyPr/>
          <a:lstStyle/>
          <a:p>
            <a:r>
              <a:rPr lang="en-US" dirty="0" smtClean="0">
                <a:ea typeface="MS PGothic"/>
              </a:rPr>
              <a:t>Proposal</a:t>
            </a:r>
          </a:p>
        </p:txBody>
      </p:sp>
      <p:sp>
        <p:nvSpPr>
          <p:cNvPr id="43011" name="Rectangle 3"/>
          <p:cNvSpPr>
            <a:spLocks noGrp="1" noChangeArrowheads="1"/>
          </p:cNvSpPr>
          <p:nvPr>
            <p:ph type="body" idx="4294967295"/>
          </p:nvPr>
        </p:nvSpPr>
        <p:spPr/>
        <p:txBody>
          <a:bodyPr/>
          <a:lstStyle/>
          <a:p>
            <a:r>
              <a:rPr lang="en-US" dirty="0" smtClean="0">
                <a:ea typeface="MS PGothic"/>
              </a:rPr>
              <a:t>Use the bottom “reserved” 5 MHz of the current US FCC Part 95 DSRC band for wireless rail transit communications</a:t>
            </a:r>
          </a:p>
          <a:p>
            <a:r>
              <a:rPr lang="en-US" dirty="0" smtClean="0">
                <a:ea typeface="MS PGothic"/>
              </a:rPr>
              <a:t>Include in 802.11.4p.</a:t>
            </a:r>
          </a:p>
        </p:txBody>
      </p:sp>
    </p:spTree>
    <p:extLst>
      <p:ext uri="{BB962C8B-B14F-4D97-AF65-F5344CB8AC3E}">
        <p14:creationId xmlns:p14="http://schemas.microsoft.com/office/powerpoint/2010/main" xmlns="" val="57542078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2057</TotalTime>
  <Words>1499</Words>
  <Application>Microsoft Office PowerPoint</Application>
  <PresentationFormat>On-screen Show (4:3)</PresentationFormat>
  <Paragraphs>321</Paragraphs>
  <Slides>29</Slides>
  <Notes>2</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Default Design</vt:lpstr>
      <vt:lpstr>Slide 1</vt:lpstr>
      <vt:lpstr>Contents</vt:lpstr>
      <vt:lpstr>Introduction</vt:lpstr>
      <vt:lpstr>Introduction</vt:lpstr>
      <vt:lpstr>Why DSRC Band?</vt:lpstr>
      <vt:lpstr>DSRCS - Channel Allocation</vt:lpstr>
      <vt:lpstr>DSRCS - Channel Allocation Contd.</vt:lpstr>
      <vt:lpstr>Proposal for 802.15.4p in DSRC Band</vt:lpstr>
      <vt:lpstr>Proposal</vt:lpstr>
      <vt:lpstr>Typical Deployment</vt:lpstr>
      <vt:lpstr>Base Stations</vt:lpstr>
      <vt:lpstr>Proposal: Channelization</vt:lpstr>
      <vt:lpstr>Channel Centers</vt:lpstr>
      <vt:lpstr>Frequency Control</vt:lpstr>
      <vt:lpstr>Required Link Margin</vt:lpstr>
      <vt:lpstr>Modulation Modes</vt:lpstr>
      <vt:lpstr>Rules and Rulemaking</vt:lpstr>
      <vt:lpstr>History of DSRC </vt:lpstr>
      <vt:lpstr>DSRCS - Introduction</vt:lpstr>
      <vt:lpstr>DSRCS – Introduction Contd.</vt:lpstr>
      <vt:lpstr>ASTM E2213–03 DSRC Standard/ IEEE 802.11p</vt:lpstr>
      <vt:lpstr>IEEE 802.11p</vt:lpstr>
      <vt:lpstr>Licensing - Eligibility</vt:lpstr>
      <vt:lpstr>Licensing – Co-Primary Users</vt:lpstr>
      <vt:lpstr>Licensing – Numbers and Exclusivity</vt:lpstr>
      <vt:lpstr>Licensing - Registration</vt:lpstr>
      <vt:lpstr>Next Steps</vt:lpstr>
      <vt:lpstr>References</vt:lpstr>
      <vt:lpstr>References</vt:lpstr>
    </vt:vector>
  </TitlesOfParts>
  <Company>Lilee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Jon Adams</dc:creator>
  <dc:description>&lt;doc#&gt;</dc:description>
  <cp:lastModifiedBy>muftici</cp:lastModifiedBy>
  <cp:revision>128</cp:revision>
  <cp:lastPrinted>1998-02-10T13:28:06Z</cp:lastPrinted>
  <dcterms:created xsi:type="dcterms:W3CDTF">1999-11-08T18:59:45Z</dcterms:created>
  <dcterms:modified xsi:type="dcterms:W3CDTF">2012-09-18T16:51:52Z</dcterms:modified>
</cp:coreProperties>
</file>