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9" r:id="rId2"/>
    <p:sldId id="289" r:id="rId3"/>
    <p:sldId id="290" r:id="rId4"/>
    <p:sldId id="264" r:id="rId5"/>
    <p:sldId id="292" r:id="rId6"/>
    <p:sldId id="265" r:id="rId7"/>
    <p:sldId id="266" r:id="rId8"/>
    <p:sldId id="267" r:id="rId9"/>
    <p:sldId id="268" r:id="rId10"/>
    <p:sldId id="269" r:id="rId11"/>
    <p:sldId id="270" r:id="rId12"/>
    <p:sldId id="271" r:id="rId13"/>
    <p:sldId id="272" r:id="rId14"/>
    <p:sldId id="288" r:id="rId15"/>
    <p:sldId id="291"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34" autoAdjust="0"/>
  </p:normalViewPr>
  <p:slideViewPr>
    <p:cSldViewPr>
      <p:cViewPr>
        <p:scale>
          <a:sx n="99" d="100"/>
          <a:sy n="99" d="100"/>
        </p:scale>
        <p:origin x="-1816" y="-2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13</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12</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13</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F1C1B91-0891-BC44-9F47-1909457742B4}" type="slidenum">
              <a:rPr lang="en-US"/>
              <a:pPr/>
              <a:t>2</a:t>
            </a:fld>
            <a:endParaRPr lang="en-US"/>
          </a:p>
        </p:txBody>
      </p:sp>
      <p:sp>
        <p:nvSpPr>
          <p:cNvPr id="18436"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F10DA77F-9B78-3945-97EF-D14A60D735BD}" type="datetime6">
              <a:rPr lang="en-US" sz="1400" b="1"/>
              <a:pPr/>
              <a:t>September 12</a:t>
            </a:fld>
            <a:endParaRPr lang="en-US" sz="1400" b="1"/>
          </a:p>
        </p:txBody>
      </p:sp>
      <p:sp>
        <p:nvSpPr>
          <p:cNvPr id="18437"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AF2F1866-BF91-8246-BB6B-CE77391B17E8}" type="slidenum">
              <a:rPr lang="en-US"/>
              <a:pPr algn="r"/>
              <a:t>2</a:t>
            </a:fld>
            <a:endParaRPr lang="en-US"/>
          </a:p>
        </p:txBody>
      </p:sp>
      <p:sp>
        <p:nvSpPr>
          <p:cNvPr id="18438" name="Rectangle 2"/>
          <p:cNvSpPr>
            <a:spLocks noGrp="1" noRot="1" noChangeAspect="1" noChangeArrowheads="1" noTextEdit="1"/>
          </p:cNvSpPr>
          <p:nvPr>
            <p:ph type="sldImg"/>
          </p:nvPr>
        </p:nvSpPr>
        <p:spPr>
          <a:xfrm>
            <a:off x="1157288" y="701675"/>
            <a:ext cx="4624387" cy="3468688"/>
          </a:xfrm>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CAFD6CE-9631-2246-8CCF-2299FCD04DDA}" type="slidenum">
              <a:rPr lang="en-US"/>
              <a:pPr/>
              <a:t>3</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4D53F2BA-7587-AD44-9845-4D23AAA57A64}" type="datetime6">
              <a:rPr lang="en-US" sz="1400" b="1"/>
              <a:pPr/>
              <a:t>September 12</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189569FE-BBBA-4F44-BB68-3194B3D5ADC7}" type="slidenum">
              <a:rPr lang="en-US"/>
              <a:pPr algn="r"/>
              <a:t>3</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6</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6</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7</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7</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8</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8</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11</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11</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&lt;September 2012&gt;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15-12-</a:t>
            </a:r>
            <a:r>
              <a:rPr lang="en-US" b="1" dirty="0" smtClean="0"/>
              <a:t>0502-00-</a:t>
            </a:r>
            <a:r>
              <a:rPr lang="en-US" b="1" dirty="0"/>
              <a:t>004k</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ieee802.org/Mike_Spring_Article_on_Stds_Proces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a:t>
            </a:r>
            <a:r>
              <a:rPr lang="en-US" sz="1600" dirty="0" smtClean="0">
                <a:solidFill>
                  <a:srgbClr val="FF0000"/>
                </a:solidFill>
                <a:latin typeface="Times New Roman" pitchFamily="18" charset="0"/>
                <a:ea typeface="ＭＳ Ｐゴシック" pitchFamily="-65" charset="-128"/>
                <a:cs typeface="+mn-cs"/>
              </a:rPr>
              <a:t>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September 2012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17 Septem</a:t>
            </a:r>
            <a:r>
              <a:rPr lang="en-US" sz="1600" dirty="0" smtClean="0">
                <a:solidFill>
                  <a:srgbClr val="FF0000"/>
                </a:solidFill>
                <a:latin typeface="Times New Roman" pitchFamily="18" charset="0"/>
                <a:ea typeface="ＭＳ Ｐゴシック" pitchFamily="-65" charset="-128"/>
                <a:cs typeface="+mn-cs"/>
              </a:rPr>
              <a:t>ber </a:t>
            </a:r>
            <a:r>
              <a:rPr lang="en-US" sz="1600" dirty="0" smtClean="0">
                <a:solidFill>
                  <a:srgbClr val="FF0000"/>
                </a:solidFill>
                <a:latin typeface="Times New Roman" pitchFamily="18" charset="0"/>
                <a:ea typeface="ＭＳ Ｐゴシック" pitchFamily="-65" charset="-128"/>
                <a:cs typeface="+mn-cs"/>
              </a:rPr>
              <a:t>2012</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Opening Report for </a:t>
            </a:r>
            <a:r>
              <a:rPr lang="en-US" sz="1600" dirty="0" smtClean="0">
                <a:latin typeface="Times New Roman" pitchFamily="18" charset="0"/>
                <a:ea typeface="ＭＳ Ｐゴシック" pitchFamily="-65" charset="-128"/>
                <a:cs typeface="+mn-cs"/>
              </a:rPr>
              <a:t>September 2012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Opening Report for the </a:t>
            </a:r>
            <a:r>
              <a:rPr lang="en-US" sz="1600" dirty="0" smtClean="0">
                <a:latin typeface="Times New Roman" pitchFamily="18" charset="0"/>
                <a:ea typeface="ＭＳ Ｐゴシック" pitchFamily="-65" charset="-128"/>
                <a:cs typeface="+mn-cs"/>
              </a:rPr>
              <a:t>September </a:t>
            </a:r>
            <a:r>
              <a:rPr lang="en-US" sz="1600" dirty="0" smtClean="0">
                <a:latin typeface="Times New Roman" pitchFamily="18" charset="0"/>
                <a:ea typeface="ＭＳ Ｐゴシック" pitchFamily="-65" charset="-128"/>
                <a:cs typeface="+mn-cs"/>
              </a:rPr>
              <a:t>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2012&gt;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2012&gt;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10</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2012&gt;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11</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11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2012&gt;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12</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12</a:t>
            </a:fld>
            <a:endParaRPr lang="en-US"/>
          </a:p>
        </p:txBody>
      </p:sp>
      <p:sp>
        <p:nvSpPr>
          <p:cNvPr id="33797" name="Rectangle 2"/>
          <p:cNvSpPr>
            <a:spLocks noGrp="1" noChangeArrowheads="1"/>
          </p:cNvSpPr>
          <p:nvPr>
            <p:ph type="title" idx="4294967295"/>
          </p:nvPr>
        </p:nvSpPr>
        <p:spPr/>
        <p:txBody>
          <a:bodyPr/>
          <a:lstStyle/>
          <a:p>
            <a:r>
              <a:rPr lang="en-US">
                <a:latin typeface="Times New Roman" charset="0"/>
                <a:ea typeface="ＭＳ Ｐゴシック" charset="0"/>
                <a:cs typeface="ＭＳ Ｐゴシック" charset="0"/>
              </a:rPr>
              <a:t>TG4k Officers</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Chair/Secretary:	Ben Rolfe</a:t>
            </a:r>
            <a:endParaRPr lang="en-US" sz="1800" dirty="0">
              <a:latin typeface="Arial" charset="0"/>
              <a:ea typeface="ＭＳ Ｐゴシック" charset="0"/>
              <a:cs typeface="ＭＳ Ｐゴシック" charset="0"/>
            </a:endParaRP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Technical Editor	</a:t>
            </a:r>
            <a:r>
              <a:rPr lang="en-US" sz="1800" dirty="0" smtClean="0">
                <a:latin typeface="Arial" charset="0"/>
                <a:ea typeface="ＭＳ Ｐゴシック" charset="0"/>
                <a:cs typeface="ＭＳ Ｐゴシック" charset="0"/>
              </a:rPr>
              <a:t>Monique Brown</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2012&gt;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13</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13</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381000"/>
            <a:ext cx="7772400" cy="1066800"/>
          </a:xfrm>
        </p:spPr>
        <p:txBody>
          <a:bodyPr/>
          <a:lstStyle/>
          <a:p>
            <a:r>
              <a:rPr lang="en-US">
                <a:latin typeface="Times New Roman" charset="0"/>
                <a:ea typeface="ＭＳ Ｐゴシック" charset="0"/>
                <a:cs typeface="ＭＳ Ｐゴシック" charset="0"/>
              </a:rPr>
              <a:t>TG4k Schedule</a:t>
            </a:r>
          </a:p>
        </p:txBody>
      </p:sp>
      <p:sp>
        <p:nvSpPr>
          <p:cNvPr id="36866" name="Content Placeholder 2"/>
          <p:cNvSpPr>
            <a:spLocks noGrp="1"/>
          </p:cNvSpPr>
          <p:nvPr>
            <p:ph idx="1"/>
          </p:nvPr>
        </p:nvSpPr>
        <p:spPr>
          <a:xfrm>
            <a:off x="381000" y="1143000"/>
            <a:ext cx="8382000" cy="5257800"/>
          </a:xfrm>
        </p:spPr>
        <p:txBody>
          <a:bodyPr/>
          <a:lstStyle/>
          <a:p>
            <a:r>
              <a:rPr lang="en-US" sz="2400" dirty="0">
                <a:latin typeface="Arial" charset="0"/>
                <a:ea typeface="ＭＳ Ｐゴシック" charset="0"/>
                <a:cs typeface="ＭＳ Ｐゴシック" charset="0"/>
              </a:rPr>
              <a:t>Proposal Effort</a:t>
            </a:r>
          </a:p>
          <a:p>
            <a:pPr lvl="1"/>
            <a:r>
              <a:rPr lang="en-US" sz="1800" dirty="0" smtClean="0">
                <a:solidFill>
                  <a:srgbClr val="0000FF"/>
                </a:solidFill>
                <a:latin typeface="Arial" charset="0"/>
                <a:ea typeface="ＭＳ Ｐゴシック" charset="0"/>
              </a:rPr>
              <a:t>Final </a:t>
            </a:r>
            <a:r>
              <a:rPr lang="en-US" sz="1800" dirty="0">
                <a:solidFill>
                  <a:srgbClr val="0000FF"/>
                </a:solidFill>
                <a:latin typeface="Arial" charset="0"/>
                <a:ea typeface="ＭＳ Ｐゴシック" charset="0"/>
              </a:rPr>
              <a:t>Proposals				Sep 2011</a:t>
            </a:r>
          </a:p>
          <a:p>
            <a:pPr lvl="1"/>
            <a:r>
              <a:rPr lang="en-US" sz="1800" dirty="0">
                <a:solidFill>
                  <a:srgbClr val="0000FF"/>
                </a:solidFill>
                <a:latin typeface="Arial" charset="0"/>
                <a:ea typeface="ＭＳ Ｐゴシック" charset="0"/>
              </a:rPr>
              <a:t>Adopt Baseline				Nov 2011</a:t>
            </a:r>
          </a:p>
          <a:p>
            <a:r>
              <a:rPr lang="en-US" sz="2400" dirty="0">
                <a:latin typeface="Arial" charset="0"/>
                <a:ea typeface="ＭＳ Ｐゴシック" charset="0"/>
                <a:cs typeface="ＭＳ Ｐゴシック" charset="0"/>
              </a:rPr>
              <a:t>Drafting</a:t>
            </a:r>
          </a:p>
          <a:p>
            <a:pPr lvl="1"/>
            <a:r>
              <a:rPr lang="en-US" sz="1800" dirty="0" smtClean="0">
                <a:solidFill>
                  <a:srgbClr val="0000FF"/>
                </a:solidFill>
                <a:latin typeface="Arial" charset="0"/>
                <a:ea typeface="ＭＳ Ｐゴシック" charset="0"/>
              </a:rPr>
              <a:t>Circulate preliminary document for comments </a:t>
            </a:r>
            <a:r>
              <a:rPr lang="en-US" sz="1800" dirty="0">
                <a:solidFill>
                  <a:srgbClr val="0000FF"/>
                </a:solidFill>
                <a:latin typeface="Arial" charset="0"/>
                <a:ea typeface="ＭＳ Ｐゴシック" charset="0"/>
              </a:rPr>
              <a:t>	May 2012</a:t>
            </a:r>
          </a:p>
          <a:p>
            <a:pPr lvl="1"/>
            <a:r>
              <a:rPr lang="en-US" sz="1800" dirty="0">
                <a:solidFill>
                  <a:srgbClr val="0000FF"/>
                </a:solidFill>
                <a:latin typeface="Arial" charset="0"/>
                <a:ea typeface="ＭＳ Ｐゴシック" charset="0"/>
              </a:rPr>
              <a:t>Final </a:t>
            </a:r>
            <a:r>
              <a:rPr lang="en-US" sz="1800" dirty="0" smtClean="0">
                <a:solidFill>
                  <a:srgbClr val="0000FF"/>
                </a:solidFill>
                <a:latin typeface="Arial" charset="0"/>
                <a:ea typeface="ＭＳ Ｐゴシック" charset="0"/>
              </a:rPr>
              <a:t>draft editing </a:t>
            </a:r>
            <a:r>
              <a:rPr lang="en-US" sz="1800" dirty="0">
                <a:solidFill>
                  <a:srgbClr val="0000FF"/>
                </a:solidFill>
                <a:latin typeface="Arial" charset="0"/>
                <a:ea typeface="ＭＳ Ｐゴシック" charset="0"/>
              </a:rPr>
              <a:t>(ready for WG Letter Ballot)	July 2012</a:t>
            </a:r>
          </a:p>
          <a:p>
            <a:r>
              <a:rPr lang="en-US" sz="2400" dirty="0" smtClean="0">
                <a:latin typeface="Arial" charset="0"/>
                <a:ea typeface="ＭＳ Ｐゴシック" charset="0"/>
                <a:cs typeface="ＭＳ Ｐゴシック" charset="0"/>
              </a:rPr>
              <a:t>Ballot Comment Resolution</a:t>
            </a:r>
            <a:endParaRPr lang="en-US" sz="2400" dirty="0">
              <a:latin typeface="Arial" charset="0"/>
              <a:ea typeface="ＭＳ Ｐゴシック" charset="0"/>
              <a:cs typeface="ＭＳ Ｐゴシック" charset="0"/>
            </a:endParaRPr>
          </a:p>
          <a:p>
            <a:pPr lvl="1"/>
            <a:r>
              <a:rPr lang="en-US" sz="1800" dirty="0">
                <a:latin typeface="Arial" charset="0"/>
                <a:ea typeface="ＭＳ Ｐゴシック" charset="0"/>
              </a:rPr>
              <a:t>Letter </a:t>
            </a:r>
            <a:r>
              <a:rPr lang="en-US" sz="1800" dirty="0" smtClean="0">
                <a:latin typeface="Arial" charset="0"/>
                <a:ea typeface="ＭＳ Ｐゴシック" charset="0"/>
              </a:rPr>
              <a:t>ballot comment resolution</a:t>
            </a:r>
            <a:r>
              <a:rPr lang="en-US" sz="1800" dirty="0">
                <a:latin typeface="Arial" charset="0"/>
                <a:ea typeface="ＭＳ Ｐゴシック" charset="0"/>
              </a:rPr>
              <a:t>		</a:t>
            </a:r>
            <a:r>
              <a:rPr lang="en-US" sz="1800" dirty="0" smtClean="0">
                <a:latin typeface="Arial" charset="0"/>
                <a:ea typeface="ＭＳ Ｐゴシック" charset="0"/>
              </a:rPr>
              <a:t>Sep/Nov </a:t>
            </a:r>
            <a:r>
              <a:rPr lang="en-US" sz="1800" dirty="0">
                <a:latin typeface="Arial" charset="0"/>
                <a:ea typeface="ＭＳ Ｐゴシック" charset="0"/>
              </a:rPr>
              <a:t>2012</a:t>
            </a:r>
          </a:p>
          <a:p>
            <a:pPr lvl="1"/>
            <a:r>
              <a:rPr lang="en-US" sz="1800" dirty="0">
                <a:latin typeface="Arial" charset="0"/>
                <a:ea typeface="ＭＳ Ｐゴシック" charset="0"/>
              </a:rPr>
              <a:t>Recirculation I comment resolution		</a:t>
            </a:r>
            <a:r>
              <a:rPr lang="en-US" sz="1800" dirty="0" smtClean="0">
                <a:latin typeface="Arial" charset="0"/>
                <a:ea typeface="ＭＳ Ｐゴシック" charset="0"/>
              </a:rPr>
              <a:t>Jan </a:t>
            </a:r>
            <a:r>
              <a:rPr lang="en-US" sz="1800" dirty="0">
                <a:latin typeface="Arial" charset="0"/>
                <a:ea typeface="ＭＳ Ｐゴシック" charset="0"/>
              </a:rPr>
              <a:t>2013</a:t>
            </a:r>
          </a:p>
          <a:p>
            <a:pPr lvl="1"/>
            <a:r>
              <a:rPr lang="en-US" sz="1800" dirty="0">
                <a:latin typeface="Arial" charset="0"/>
                <a:ea typeface="ＭＳ Ｐゴシック" charset="0"/>
              </a:rPr>
              <a:t>Recirculation </a:t>
            </a:r>
            <a:r>
              <a:rPr lang="en-US" sz="1800" dirty="0" smtClean="0">
                <a:latin typeface="Arial" charset="0"/>
                <a:ea typeface="ＭＳ Ｐゴシック" charset="0"/>
              </a:rPr>
              <a:t>II comment </a:t>
            </a:r>
            <a:r>
              <a:rPr lang="en-US" sz="1800" dirty="0">
                <a:latin typeface="Arial" charset="0"/>
                <a:ea typeface="ＭＳ Ｐゴシック" charset="0"/>
              </a:rPr>
              <a:t>resolution		</a:t>
            </a:r>
            <a:r>
              <a:rPr lang="en-US" sz="1800" dirty="0" smtClean="0">
                <a:latin typeface="Arial" charset="0"/>
                <a:ea typeface="ＭＳ Ｐゴシック" charset="0"/>
              </a:rPr>
              <a:t>Mar </a:t>
            </a:r>
            <a:r>
              <a:rPr lang="en-US" sz="1800" dirty="0">
                <a:latin typeface="Arial" charset="0"/>
                <a:ea typeface="ＭＳ Ｐゴシック" charset="0"/>
              </a:rPr>
              <a:t>2013</a:t>
            </a:r>
          </a:p>
          <a:p>
            <a:pPr lvl="1"/>
            <a:r>
              <a:rPr lang="en-US" sz="1800" dirty="0">
                <a:latin typeface="Arial" charset="0"/>
                <a:ea typeface="ＭＳ Ｐゴシック" charset="0"/>
              </a:rPr>
              <a:t>Recirculation </a:t>
            </a:r>
            <a:r>
              <a:rPr lang="en-US" sz="1800" dirty="0" smtClean="0">
                <a:latin typeface="Arial" charset="0"/>
                <a:ea typeface="ＭＳ Ｐゴシック" charset="0"/>
              </a:rPr>
              <a:t>III</a:t>
            </a:r>
            <a:r>
              <a:rPr lang="en-US" sz="1800" dirty="0">
                <a:latin typeface="Arial" charset="0"/>
                <a:ea typeface="ＭＳ Ｐゴシック" charset="0"/>
              </a:rPr>
              <a:t> </a:t>
            </a:r>
            <a:r>
              <a:rPr lang="en-US" sz="1800" dirty="0" smtClean="0">
                <a:latin typeface="Arial" charset="0"/>
                <a:ea typeface="ＭＳ Ｐゴシック" charset="0"/>
              </a:rPr>
              <a:t>comment </a:t>
            </a:r>
            <a:r>
              <a:rPr lang="en-US" sz="1800" dirty="0">
                <a:latin typeface="Arial" charset="0"/>
                <a:ea typeface="ＭＳ Ｐゴシック" charset="0"/>
              </a:rPr>
              <a:t>resolution		</a:t>
            </a:r>
            <a:r>
              <a:rPr lang="en-US" sz="1800" dirty="0" smtClean="0">
                <a:latin typeface="Arial" charset="0"/>
                <a:ea typeface="ＭＳ Ｐゴシック" charset="0"/>
              </a:rPr>
              <a:t>May </a:t>
            </a:r>
            <a:r>
              <a:rPr lang="en-US" sz="1800" dirty="0">
                <a:latin typeface="Arial" charset="0"/>
                <a:ea typeface="ＭＳ Ｐゴシック" charset="0"/>
              </a:rPr>
              <a:t>2013</a:t>
            </a:r>
          </a:p>
          <a:p>
            <a:pPr lvl="1"/>
            <a:r>
              <a:rPr lang="en-US" sz="1800" dirty="0">
                <a:latin typeface="Arial" charset="0"/>
                <a:ea typeface="ＭＳ Ｐゴシック" charset="0"/>
              </a:rPr>
              <a:t>Sponsor </a:t>
            </a:r>
            <a:r>
              <a:rPr lang="en-US" sz="1800" dirty="0" smtClean="0">
                <a:latin typeface="Arial" charset="0"/>
                <a:ea typeface="ＭＳ Ｐゴシック" charset="0"/>
              </a:rPr>
              <a:t>Ballot (release draft for ballot)</a:t>
            </a:r>
            <a:r>
              <a:rPr lang="en-US" sz="1800" dirty="0">
                <a:latin typeface="Arial" charset="0"/>
                <a:ea typeface="ＭＳ Ｐゴシック" charset="0"/>
              </a:rPr>
              <a:t>	</a:t>
            </a:r>
            <a:r>
              <a:rPr lang="en-US" sz="1800" dirty="0" smtClean="0">
                <a:latin typeface="Arial" charset="0"/>
                <a:ea typeface="ＭＳ Ｐゴシック" charset="0"/>
              </a:rPr>
              <a:t>July 2013</a:t>
            </a:r>
          </a:p>
          <a:p>
            <a:pPr lvl="1"/>
            <a:r>
              <a:rPr lang="en-US" sz="1800" dirty="0" smtClean="0">
                <a:latin typeface="Arial" charset="0"/>
                <a:ea typeface="ＭＳ Ｐゴシック" charset="0"/>
              </a:rPr>
              <a:t>SB Recirculation </a:t>
            </a:r>
            <a:r>
              <a:rPr lang="en-US" sz="1800" dirty="0">
                <a:latin typeface="Arial" charset="0"/>
                <a:ea typeface="ＭＳ Ｐゴシック" charset="0"/>
              </a:rPr>
              <a:t>I comment </a:t>
            </a:r>
            <a:r>
              <a:rPr lang="en-US" sz="1800" dirty="0" smtClean="0">
                <a:latin typeface="Arial" charset="0"/>
                <a:ea typeface="ＭＳ Ｐゴシック" charset="0"/>
              </a:rPr>
              <a:t>resolution</a:t>
            </a:r>
            <a:r>
              <a:rPr lang="en-US" sz="1800" dirty="0">
                <a:latin typeface="Arial" charset="0"/>
                <a:ea typeface="ＭＳ Ｐゴシック" charset="0"/>
              </a:rPr>
              <a:t>	</a:t>
            </a:r>
            <a:r>
              <a:rPr lang="en-US" sz="1800" dirty="0" smtClean="0">
                <a:latin typeface="Arial" charset="0"/>
                <a:ea typeface="ＭＳ Ｐゴシック" charset="0"/>
              </a:rPr>
              <a:t>Sep </a:t>
            </a:r>
            <a:r>
              <a:rPr lang="en-US" sz="1800" dirty="0">
                <a:latin typeface="Arial" charset="0"/>
                <a:ea typeface="ＭＳ Ｐゴシック" charset="0"/>
              </a:rPr>
              <a:t>2013</a:t>
            </a:r>
          </a:p>
          <a:p>
            <a:pPr lvl="1"/>
            <a:r>
              <a:rPr lang="en-US" sz="1800" dirty="0" smtClean="0">
                <a:latin typeface="Arial" charset="0"/>
                <a:ea typeface="ＭＳ Ｐゴシック" charset="0"/>
              </a:rPr>
              <a:t>SB Recirculation </a:t>
            </a:r>
            <a:r>
              <a:rPr lang="en-US" sz="1800" dirty="0">
                <a:latin typeface="Arial" charset="0"/>
                <a:ea typeface="ＭＳ Ｐゴシック" charset="0"/>
              </a:rPr>
              <a:t>II comment resolution	</a:t>
            </a:r>
            <a:r>
              <a:rPr lang="en-US" sz="1800" dirty="0" smtClean="0">
                <a:latin typeface="Arial" charset="0"/>
                <a:ea typeface="ＭＳ Ｐゴシック" charset="0"/>
              </a:rPr>
              <a:t>Nov 2013</a:t>
            </a:r>
            <a:endParaRPr lang="en-US" sz="1800" dirty="0">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&lt;September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066800"/>
          </a:xfrm>
        </p:spPr>
        <p:txBody>
          <a:bodyPr/>
          <a:lstStyle/>
          <a:p>
            <a:r>
              <a:rPr lang="en-US" dirty="0" smtClean="0"/>
              <a:t>Overview of </a:t>
            </a:r>
            <a:r>
              <a:rPr lang="en-US" dirty="0" smtClean="0"/>
              <a:t>280 </a:t>
            </a:r>
            <a:r>
              <a:rPr lang="en-US" dirty="0" smtClean="0"/>
              <a:t>Comments </a:t>
            </a:r>
            <a:r>
              <a:rPr lang="en-US" sz="2800" dirty="0" smtClean="0"/>
              <a:t>(15-12</a:t>
            </a:r>
            <a:r>
              <a:rPr lang="en-US" sz="2800" dirty="0" smtClean="0"/>
              <a:t>-490-00)</a:t>
            </a:r>
            <a:endParaRPr lang="en-US" sz="2800" dirty="0"/>
          </a:p>
        </p:txBody>
      </p:sp>
      <p:sp>
        <p:nvSpPr>
          <p:cNvPr id="3" name="Content Placeholder 2"/>
          <p:cNvSpPr>
            <a:spLocks noGrp="1"/>
          </p:cNvSpPr>
          <p:nvPr>
            <p:ph idx="1"/>
          </p:nvPr>
        </p:nvSpPr>
        <p:spPr>
          <a:xfrm>
            <a:off x="609600" y="1219200"/>
            <a:ext cx="7772400" cy="5257800"/>
          </a:xfrm>
        </p:spPr>
        <p:txBody>
          <a:bodyPr/>
          <a:lstStyle/>
          <a:p>
            <a:r>
              <a:rPr lang="en-US" dirty="0" smtClean="0"/>
              <a:t>Clause 3	</a:t>
            </a:r>
            <a:r>
              <a:rPr lang="en-US" dirty="0" smtClean="0"/>
              <a:t>4</a:t>
            </a:r>
            <a:endParaRPr lang="en-US" dirty="0" smtClean="0"/>
          </a:p>
          <a:p>
            <a:r>
              <a:rPr lang="en-US" dirty="0" smtClean="0"/>
              <a:t>Clause 4	</a:t>
            </a:r>
            <a:r>
              <a:rPr lang="en-US" dirty="0" smtClean="0"/>
              <a:t>20</a:t>
            </a:r>
            <a:endParaRPr lang="en-US" dirty="0" smtClean="0"/>
          </a:p>
          <a:p>
            <a:r>
              <a:rPr lang="en-US" dirty="0" smtClean="0"/>
              <a:t>Clause 5	</a:t>
            </a:r>
            <a:r>
              <a:rPr lang="en-US" dirty="0" smtClean="0"/>
              <a:t>130</a:t>
            </a:r>
            <a:endParaRPr lang="en-US" dirty="0" smtClean="0"/>
          </a:p>
          <a:p>
            <a:r>
              <a:rPr lang="en-US" dirty="0" smtClean="0"/>
              <a:t>Clause 6	</a:t>
            </a:r>
            <a:r>
              <a:rPr lang="en-US" dirty="0" smtClean="0"/>
              <a:t>22</a:t>
            </a:r>
            <a:endParaRPr lang="en-US" dirty="0" smtClean="0"/>
          </a:p>
          <a:p>
            <a:r>
              <a:rPr lang="en-US" dirty="0" smtClean="0"/>
              <a:t>Clause 8	</a:t>
            </a:r>
            <a:r>
              <a:rPr lang="en-US" dirty="0" smtClean="0"/>
              <a:t>21</a:t>
            </a:r>
            <a:endParaRPr lang="en-US" dirty="0" smtClean="0"/>
          </a:p>
          <a:p>
            <a:r>
              <a:rPr lang="en-US" dirty="0" smtClean="0"/>
              <a:t>Clause 9	13</a:t>
            </a:r>
          </a:p>
          <a:p>
            <a:r>
              <a:rPr lang="en-US" dirty="0" smtClean="0"/>
              <a:t>Clause 19	</a:t>
            </a:r>
            <a:r>
              <a:rPr lang="en-US" dirty="0" smtClean="0"/>
              <a:t>42</a:t>
            </a:r>
            <a:endParaRPr lang="en-US" dirty="0" smtClean="0"/>
          </a:p>
          <a:p>
            <a:r>
              <a:rPr lang="en-US" dirty="0" smtClean="0"/>
              <a:t>Annex </a:t>
            </a:r>
            <a:r>
              <a:rPr lang="en-US" dirty="0" smtClean="0"/>
              <a:t>P	</a:t>
            </a:r>
            <a:r>
              <a:rPr lang="en-US" dirty="0" smtClean="0"/>
              <a:t>26</a:t>
            </a:r>
          </a:p>
          <a:p>
            <a:r>
              <a:rPr lang="en-US" dirty="0" smtClean="0"/>
              <a:t>Other		2</a:t>
            </a:r>
            <a:endParaRPr lang="en-US" dirty="0"/>
          </a:p>
        </p:txBody>
      </p:sp>
      <p:sp>
        <p:nvSpPr>
          <p:cNvPr id="4" name="Date Placeholder 3"/>
          <p:cNvSpPr>
            <a:spLocks noGrp="1"/>
          </p:cNvSpPr>
          <p:nvPr>
            <p:ph type="dt" sz="half" idx="10"/>
          </p:nvPr>
        </p:nvSpPr>
        <p:spPr/>
        <p:txBody>
          <a:bodyPr/>
          <a:lstStyle/>
          <a:p>
            <a:pPr>
              <a:defRPr/>
            </a:pPr>
            <a:r>
              <a:rPr lang="en-US" smtClean="0"/>
              <a:t>&lt;September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30679401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2012&gt;</a:t>
            </a:r>
            <a:endParaRPr lang="en-US" sz="1400"/>
          </a:p>
        </p:txBody>
      </p:sp>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B82ADFA-1C72-B947-B7D1-43CFD9D61430}" type="slidenum">
              <a:rPr lang="en-US"/>
              <a:pPr/>
              <a:t>2</a:t>
            </a:fld>
            <a:endParaRPr lang="en-US"/>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9F7BB2D-57FE-0D47-B439-D1484F33D226}" type="slidenum">
              <a:rPr lang="en-US"/>
              <a:pPr algn="ctr"/>
              <a:t>2</a:t>
            </a:fld>
            <a:endParaRPr lang="en-US"/>
          </a:p>
        </p:txBody>
      </p:sp>
      <p:sp>
        <p:nvSpPr>
          <p:cNvPr id="17413"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TG4k PAR Scope of Proposed Standard </a:t>
            </a:r>
          </a:p>
        </p:txBody>
      </p:sp>
      <p:sp>
        <p:nvSpPr>
          <p:cNvPr id="34822" name="Rectangle 3"/>
          <p:cNvSpPr>
            <a:spLocks noGrp="1" noChangeArrowheads="1"/>
          </p:cNvSpPr>
          <p:nvPr>
            <p:ph type="body" idx="4294967295"/>
          </p:nvPr>
        </p:nvSpPr>
        <p:spPr>
          <a:xfrm>
            <a:off x="152400" y="1143000"/>
            <a:ext cx="8839200" cy="5181600"/>
          </a:xfrm>
        </p:spPr>
        <p:txBody>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is an amendment to IEEE 802.15.4.  It addresses principally those applications such as critical infrastructure monitoring.  It defines an alternate PHY and only those MAC modifications needed to support its implementation. The amendment supports:</a:t>
            </a:r>
          </a:p>
          <a:p>
            <a:pPr>
              <a:lnSpc>
                <a:spcPct val="80000"/>
              </a:lnSpc>
              <a:defRPr/>
            </a:pPr>
            <a:r>
              <a:rPr lang="en-US" sz="1800" dirty="0" smtClean="0">
                <a:latin typeface="Arial" charset="0"/>
                <a:ea typeface="ＭＳ Ｐゴシック" charset="0"/>
                <a:cs typeface="ＭＳ Ｐゴシック" charset="0"/>
              </a:rPr>
              <a:t>Operation in any of the regionally available licensed, license exempt, and special purpose frequency bands.</a:t>
            </a:r>
          </a:p>
          <a:p>
            <a:pPr>
              <a:lnSpc>
                <a:spcPct val="80000"/>
              </a:lnSpc>
              <a:defRPr/>
            </a:pPr>
            <a:r>
              <a:rPr lang="en-US" sz="1800" dirty="0" smtClean="0">
                <a:latin typeface="Arial" charset="0"/>
                <a:ea typeface="ＭＳ Ｐゴシック" charset="0"/>
                <a:cs typeface="ＭＳ Ｐゴシック" charset="0"/>
              </a:rPr>
              <a:t>Simultaneous operation for at least 8 co-located orthogonal networks</a:t>
            </a:r>
          </a:p>
          <a:p>
            <a:pPr>
              <a:lnSpc>
                <a:spcPct val="80000"/>
              </a:lnSpc>
              <a:defRPr/>
            </a:pPr>
            <a:r>
              <a:rPr lang="en-US" sz="1800" dirty="0" smtClean="0">
                <a:latin typeface="Arial" charset="0"/>
                <a:ea typeface="ＭＳ Ｐゴシック" charset="0"/>
                <a:cs typeface="ＭＳ Ｐゴシック" charset="0"/>
              </a:rPr>
              <a:t>Application data rate of less than 40 </a:t>
            </a:r>
            <a:r>
              <a:rPr lang="en-US" sz="1800" dirty="0" err="1" smtClean="0">
                <a:latin typeface="Arial" charset="0"/>
                <a:ea typeface="ＭＳ Ｐゴシック" charset="0"/>
                <a:cs typeface="ＭＳ Ｐゴシック" charset="0"/>
              </a:rPr>
              <a:t>kbits</a:t>
            </a:r>
            <a:r>
              <a:rPr lang="en-US" sz="1800" dirty="0" smtClean="0">
                <a:latin typeface="Arial" charset="0"/>
                <a:ea typeface="ＭＳ Ｐゴシック" charset="0"/>
                <a:cs typeface="ＭＳ Ｐゴシック" charset="0"/>
              </a:rPr>
              <a:t> per second</a:t>
            </a:r>
          </a:p>
          <a:p>
            <a:pPr>
              <a:lnSpc>
                <a:spcPct val="80000"/>
              </a:lnSpc>
              <a:defRPr/>
            </a:pPr>
            <a:r>
              <a:rPr lang="en-US" sz="1800" dirty="0" smtClean="0">
                <a:latin typeface="Arial" charset="0"/>
                <a:ea typeface="ＭＳ Ｐゴシック" charset="0"/>
                <a:cs typeface="ＭＳ Ｐゴシック" charset="0"/>
              </a:rPr>
              <a:t>Propagation path loss of at least 120 dB</a:t>
            </a:r>
          </a:p>
          <a:p>
            <a:pPr>
              <a:lnSpc>
                <a:spcPct val="80000"/>
              </a:lnSpc>
              <a:defRPr/>
            </a:pPr>
            <a:r>
              <a:rPr lang="en-US" sz="1800" dirty="0" smtClean="0">
                <a:latin typeface="Arial" charset="0"/>
                <a:ea typeface="ＭＳ Ｐゴシック" charset="0"/>
                <a:cs typeface="ＭＳ Ｐゴシック" charset="0"/>
              </a:rPr>
              <a:t>&gt; 1000 endpoints per mains powered infrastructure</a:t>
            </a:r>
          </a:p>
          <a:p>
            <a:pPr>
              <a:lnSpc>
                <a:spcPct val="80000"/>
              </a:lnSpc>
              <a:defRPr/>
            </a:pPr>
            <a:r>
              <a:rPr lang="en-US" sz="1800" dirty="0" smtClean="0">
                <a:latin typeface="Arial" charset="0"/>
                <a:ea typeface="ＭＳ Ｐゴシック" charset="0"/>
                <a:cs typeface="ＭＳ Ｐゴシック" charset="0"/>
              </a:rPr>
              <a:t>Asymmetric application data flow</a:t>
            </a:r>
          </a:p>
          <a:p>
            <a:pPr>
              <a:lnSpc>
                <a:spcPct val="80000"/>
              </a:lnSpc>
              <a:defRPr/>
            </a:pPr>
            <a:r>
              <a:rPr lang="en-US" sz="1800" dirty="0" smtClean="0">
                <a:latin typeface="Arial" charset="0"/>
                <a:ea typeface="ＭＳ Ｐゴシック" charset="0"/>
                <a:cs typeface="ＭＳ Ｐゴシック" charset="0"/>
              </a:rPr>
              <a:t>Extreme difference in capabilities and performance between endpoint devices and coordinating devices (collectors)</a:t>
            </a:r>
          </a:p>
          <a:p>
            <a:pPr lvl="1">
              <a:lnSpc>
                <a:spcPct val="80000"/>
              </a:lnSpc>
              <a:defRPr/>
            </a:pPr>
            <a:r>
              <a:rPr lang="en-US" sz="1400" dirty="0" smtClean="0">
                <a:latin typeface="Arial" charset="0"/>
                <a:ea typeface="ＭＳ Ｐゴシック" charset="0"/>
                <a:cs typeface="ＭＳ Ｐゴシック" charset="0"/>
              </a:rPr>
              <a:t>Coordinator may support all standardized modulations (MCS) and data rates</a:t>
            </a:r>
          </a:p>
          <a:p>
            <a:pPr lvl="1">
              <a:lnSpc>
                <a:spcPct val="80000"/>
              </a:lnSpc>
              <a:defRPr/>
            </a:pPr>
            <a:r>
              <a:rPr lang="en-US" sz="1400" dirty="0" smtClean="0">
                <a:latin typeface="Arial" charset="0"/>
                <a:ea typeface="ＭＳ Ｐゴシック" charset="0"/>
                <a:cs typeface="ＭＳ Ｐゴシック" charset="0"/>
              </a:rPr>
              <a:t>Coordinator may be required to support antenna diversity or antenna beam steering</a:t>
            </a:r>
          </a:p>
          <a:p>
            <a:pPr lvl="1">
              <a:lnSpc>
                <a:spcPct val="80000"/>
              </a:lnSpc>
              <a:defRPr/>
            </a:pPr>
            <a:r>
              <a:rPr lang="en-US" sz="1400" dirty="0" smtClean="0">
                <a:latin typeface="Arial" charset="0"/>
                <a:ea typeface="ＭＳ Ｐゴシック" charset="0"/>
                <a:cs typeface="ＭＳ Ｐゴシック" charset="0"/>
              </a:rPr>
              <a:t>End point must be able to conserve energy</a:t>
            </a:r>
          </a:p>
          <a:p>
            <a:pPr>
              <a:lnSpc>
                <a:spcPct val="80000"/>
              </a:lnSpc>
              <a:defRPr/>
            </a:pPr>
            <a:r>
              <a:rPr lang="en-US" sz="1800" dirty="0" smtClean="0">
                <a:latin typeface="Arial" charset="0"/>
                <a:ea typeface="ＭＳ Ｐゴシック" charset="0"/>
                <a:cs typeface="ＭＳ Ｐゴシック" charset="0"/>
              </a:rPr>
              <a:t>Reliable operation in dramatically changing environments (no control over environment).  This amendment also provides mechanisms that enable coexistence with other systems in the same band(s) including IEEE 802.11, 802.15, and 802.16 systems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2012&gt;</a:t>
            </a:r>
            <a:endParaRPr lang="en-US" sz="1400" dirty="0"/>
          </a:p>
        </p:txBody>
      </p:sp>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167A4AF-9E68-4B41-B359-4CEEE308F575}" type="slidenum">
              <a:rPr lang="en-US"/>
              <a:pPr/>
              <a:t>3</a:t>
            </a:fld>
            <a:endParaRPr lang="en-US"/>
          </a:p>
        </p:txBody>
      </p:sp>
      <p:sp>
        <p:nvSpPr>
          <p:cNvPr id="1946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28E402C8-D36E-D341-AD28-D5B4CB94CC7A}" type="slidenum">
              <a:rPr lang="en-US"/>
              <a:pPr algn="ctr"/>
              <a:t>3</a:t>
            </a:fld>
            <a:endParaRPr lang="en-US"/>
          </a:p>
        </p:txBody>
      </p:sp>
      <p:sp>
        <p:nvSpPr>
          <p:cNvPr id="19461" name="Rectangle 2"/>
          <p:cNvSpPr>
            <a:spLocks noGrp="1" noChangeArrowheads="1"/>
          </p:cNvSpPr>
          <p:nvPr>
            <p:ph type="title" idx="4294967295"/>
          </p:nvPr>
        </p:nvSpPr>
        <p:spPr>
          <a:xfrm>
            <a:off x="762000" y="457200"/>
            <a:ext cx="7772400" cy="762000"/>
          </a:xfrm>
        </p:spPr>
        <p:txBody>
          <a:bodyPr/>
          <a:lstStyle/>
          <a:p>
            <a:r>
              <a:rPr lang="en-US" b="1">
                <a:latin typeface="Times New Roman" charset="0"/>
                <a:ea typeface="ＭＳ Ｐゴシック" charset="0"/>
                <a:cs typeface="ＭＳ Ｐゴシック" charset="0"/>
                <a:sym typeface="Wingdings" charset="0"/>
              </a:rPr>
              <a:t>Purpose of Proposed Standard</a:t>
            </a:r>
            <a:endParaRPr lang="en-US">
              <a:latin typeface="Times New Roman" charset="0"/>
              <a:ea typeface="ＭＳ Ｐゴシック" charset="0"/>
              <a:cs typeface="ＭＳ Ｐゴシック" charset="0"/>
            </a:endParaRPr>
          </a:p>
        </p:txBody>
      </p:sp>
      <p:sp>
        <p:nvSpPr>
          <p:cNvPr id="19462" name="Rectangle 3"/>
          <p:cNvSpPr>
            <a:spLocks noGrp="1" noChangeArrowheads="1"/>
          </p:cNvSpPr>
          <p:nvPr>
            <p:ph type="body" idx="4294967295"/>
          </p:nvPr>
        </p:nvSpPr>
        <p:spPr>
          <a:xfrm>
            <a:off x="457200" y="1143000"/>
            <a:ext cx="8229600" cy="4038600"/>
          </a:xfrm>
        </p:spPr>
        <p:txBody>
          <a:bodyPr/>
          <a:lstStyle/>
          <a:p>
            <a:pPr marL="0" indent="0">
              <a:lnSpc>
                <a:spcPct val="80000"/>
              </a:lnSpc>
              <a:buFontTx/>
              <a:buNone/>
            </a:pPr>
            <a:r>
              <a:rPr lang="en-US" sz="2400" dirty="0">
                <a:latin typeface="Arial" charset="0"/>
                <a:ea typeface="ＭＳ Ｐゴシック" charset="0"/>
                <a:cs typeface="ＭＳ Ｐゴシック" charset="0"/>
              </a:rPr>
              <a:t>The purpose of this amendment is to facilitate point to multi-thousands of points communications for critical infrastructure monitoring devices.  The amendment addresses the application’s user needs of minimal network infrastructure, and enables the collection of scheduled and event data from a large number of non-mains powered end points that are widely dispersed, or are in challenging propagation environments.  To facilitate low energy operation necessary for multi-year battery life, the amendment minimizes network maintenance traffic and device wake durations.  In addition, the amendment addresses the changing propagation and interference environments.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2012&gt;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15-12</a:t>
            </a:r>
            <a:r>
              <a:rPr lang="en-US" dirty="0" smtClean="0">
                <a:latin typeface="Times New Roman" charset="0"/>
                <a:ea typeface="ＭＳ Ｐゴシック" charset="0"/>
                <a:cs typeface="ＭＳ Ｐゴシック" charset="0"/>
              </a:rPr>
              <a:t>-479</a:t>
            </a:r>
            <a:r>
              <a:rPr lang="en-US" dirty="0" smtClean="0">
                <a:latin typeface="Times New Roman" charset="0"/>
                <a:ea typeface="ＭＳ Ｐゴシック" charset="0"/>
                <a:cs typeface="ＭＳ Ｐゴシック" charset="0"/>
              </a:rPr>
              <a:t>-</a:t>
            </a:r>
            <a:r>
              <a:rPr lang="en-US" dirty="0" smtClean="0">
                <a:latin typeface="Times New Roman" charset="0"/>
                <a:ea typeface="ＭＳ Ｐゴシック" charset="0"/>
                <a:cs typeface="ＭＳ Ｐゴシック" charset="0"/>
              </a:rPr>
              <a:t>00)</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371600"/>
            <a:ext cx="8763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Review </a:t>
            </a:r>
            <a:r>
              <a:rPr lang="en-US" sz="2800" b="1" dirty="0"/>
              <a:t>voting and comments from LB83 and categorize </a:t>
            </a:r>
            <a:r>
              <a:rPr lang="en-US" sz="2800" b="1" dirty="0" smtClean="0"/>
              <a:t>comments for </a:t>
            </a:r>
            <a:r>
              <a:rPr lang="en-US" sz="2800" b="1" dirty="0"/>
              <a:t>resolution effort</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Form </a:t>
            </a:r>
            <a:r>
              <a:rPr lang="en-US" sz="2800" b="1" dirty="0"/>
              <a:t>sub-groups responsible for resolving resolutions as per their category</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Start </a:t>
            </a:r>
            <a:r>
              <a:rPr lang="en-US" sz="2800" b="1" dirty="0"/>
              <a:t>resolving comments</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Motion </a:t>
            </a:r>
            <a:r>
              <a:rPr lang="en-US" sz="2800" b="1" dirty="0"/>
              <a:t>to approve resolved comments</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Conditional </a:t>
            </a:r>
            <a:r>
              <a:rPr lang="en-US" sz="2800" b="1" dirty="0"/>
              <a:t>WG motion to send revised draft to recirculation</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Plan </a:t>
            </a:r>
            <a:r>
              <a:rPr lang="en-US" sz="2800" b="1" dirty="0"/>
              <a:t>for conference calls to resolve comments</a:t>
            </a:r>
            <a:r>
              <a:rPr lang="en-US" sz="2800" dirty="0"/>
              <a:t> </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2012&gt;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smtClean="0">
                <a:latin typeface="Times New Roman" charset="0"/>
                <a:ea typeface="ＭＳ Ｐゴシック" charset="0"/>
                <a:cs typeface="ＭＳ Ｐゴシック" charset="0"/>
              </a:rPr>
              <a:t>LB83 results</a:t>
            </a:r>
            <a:endParaRPr lang="en-US"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chemeClr val="tx1"/>
              </a:buClr>
              <a:buFont typeface="Arial"/>
              <a:buChar char="•"/>
            </a:pPr>
            <a:r>
              <a:rPr lang="en-US" sz="2800" dirty="0"/>
              <a:t>d1P802-15-</a:t>
            </a:r>
            <a:r>
              <a:rPr lang="en-US" sz="2800" dirty="0" smtClean="0"/>
              <a:t>4k_Draft_Standard was released for ballot as LB83 on 16 August and ending on 14 September</a:t>
            </a:r>
          </a:p>
          <a:p>
            <a:pPr marL="457200" indent="-457200" eaLnBrk="0" fontAlgn="b" hangingPunct="0">
              <a:buClr>
                <a:schemeClr val="tx1"/>
              </a:buClr>
              <a:buFont typeface="Arial"/>
              <a:buChar char="•"/>
            </a:pPr>
            <a:r>
              <a:rPr lang="en-US" sz="2800" dirty="0" smtClean="0"/>
              <a:t>LB83 </a:t>
            </a:r>
            <a:r>
              <a:rPr lang="en-US" sz="2800" dirty="0"/>
              <a:t>concluded with preliminary results of 94 (65%) responded, 82 approved (92%), 8 disapproved, and 4 abstained (4%).  There were 280 comments, 95 marked as must be satisfied.</a:t>
            </a:r>
            <a:r>
              <a:rPr lang="en-US" sz="2800" dirty="0"/>
              <a:t> </a:t>
            </a:r>
            <a:endParaRPr lang="en-US" sz="2800" dirty="0" smtClean="0"/>
          </a:p>
        </p:txBody>
      </p:sp>
    </p:spTree>
    <p:extLst>
      <p:ext uri="{BB962C8B-B14F-4D97-AF65-F5344CB8AC3E}">
        <p14:creationId xmlns:p14="http://schemas.microsoft.com/office/powerpoint/2010/main" val="24729192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2012&gt;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6</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6</a:t>
            </a:fld>
            <a:endParaRPr lang="en-US"/>
          </a:p>
        </p:txBody>
      </p:sp>
      <p:sp>
        <p:nvSpPr>
          <p:cNvPr id="23557" name="Rectangle 4"/>
          <p:cNvSpPr>
            <a:spLocks noGrp="1" noChangeArrowheads="1"/>
          </p:cNvSpPr>
          <p:nvPr>
            <p:ph type="title" idx="4294967295"/>
          </p:nvPr>
        </p:nvSpPr>
        <p:spPr>
          <a:xfrm>
            <a:off x="152400" y="381000"/>
            <a:ext cx="8382000" cy="1066800"/>
          </a:xfrm>
        </p:spPr>
        <p:txBody>
          <a:bodyPr/>
          <a:lstStyle/>
          <a:p>
            <a:r>
              <a:rPr lang="en-US" b="1" dirty="0">
                <a:latin typeface="Times New Roman" charset="0"/>
                <a:ea typeface="ＭＳ Ｐゴシック" charset="0"/>
                <a:cs typeface="ＭＳ Ｐゴシック" charset="0"/>
              </a:rPr>
              <a:t>TG4k Meetings This </a:t>
            </a:r>
            <a:r>
              <a:rPr lang="en-US" b="1" dirty="0" smtClean="0">
                <a:latin typeface="Times New Roman" charset="0"/>
                <a:ea typeface="ＭＳ Ｐゴシック" charset="0"/>
                <a:cs typeface="ＭＳ Ｐゴシック" charset="0"/>
              </a:rPr>
              <a:t>Week </a:t>
            </a:r>
            <a:r>
              <a:rPr lang="en-US" dirty="0" smtClean="0">
                <a:latin typeface="Times New Roman" charset="0"/>
                <a:ea typeface="ＭＳ Ｐゴシック" charset="0"/>
                <a:cs typeface="ＭＳ Ｐゴシック" charset="0"/>
              </a:rPr>
              <a:t>(15-12</a:t>
            </a:r>
            <a:r>
              <a:rPr lang="en-US" dirty="0" smtClean="0">
                <a:latin typeface="Times New Roman" charset="0"/>
                <a:ea typeface="ＭＳ Ｐゴシック" charset="0"/>
                <a:cs typeface="ＭＳ Ｐゴシック" charset="0"/>
              </a:rPr>
              <a:t>-479</a:t>
            </a:r>
            <a:r>
              <a:rPr lang="en-US" dirty="0" smtClean="0">
                <a:latin typeface="Times New Roman" charset="0"/>
                <a:ea typeface="ＭＳ Ｐゴシック" charset="0"/>
                <a:cs typeface="ＭＳ Ｐゴシック" charset="0"/>
              </a:rPr>
              <a:t>-</a:t>
            </a:r>
            <a:r>
              <a:rPr lang="en-US" dirty="0" smtClean="0">
                <a:latin typeface="Times New Roman" charset="0"/>
                <a:ea typeface="ＭＳ Ｐゴシック" charset="0"/>
                <a:cs typeface="ＭＳ Ｐゴシック" charset="0"/>
              </a:rPr>
              <a:t>00)</a:t>
            </a:r>
            <a:endParaRPr lang="en-US"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3983559005"/>
              </p:ext>
            </p:extLst>
          </p:nvPr>
        </p:nvGraphicFramePr>
        <p:xfrm>
          <a:off x="304800" y="1295400"/>
          <a:ext cx="8610600" cy="5178245"/>
        </p:xfrm>
        <a:graphic>
          <a:graphicData uri="http://schemas.openxmlformats.org/drawingml/2006/table">
            <a:tbl>
              <a:tblPr/>
              <a:tblGrid>
                <a:gridCol w="762000"/>
                <a:gridCol w="2057400"/>
                <a:gridCol w="1828800"/>
                <a:gridCol w="1905000"/>
                <a:gridCol w="2057400"/>
              </a:tblGrid>
              <a:tr h="61874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(Indian Wells 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(Indian Wells 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 </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(Indian Wells O)</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(Indian Wells O)</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6417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Resolve comments from clause 5</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Resolve comments from clause 19 and PICS</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600" dirty="0" smtClean="0"/>
                        <a:t>Resolve remaining comments and</a:t>
                      </a:r>
                      <a:r>
                        <a:rPr lang="en-US" sz="1600" baseline="0" dirty="0" smtClean="0"/>
                        <a:t> approve database</a:t>
                      </a:r>
                      <a:endParaRPr lang="en-US" sz="16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31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t>Opening report, review LB83 results</a:t>
                      </a:r>
                      <a:r>
                        <a:rPr lang="en-US" sz="1600" baseline="0" dirty="0" smtClean="0"/>
                        <a:t>, categorize comments</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Resolve comments from clauses 5 and 6</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600" dirty="0" smtClean="0"/>
                        <a:t>Final draft review and edits</a:t>
                      </a:r>
                      <a:endParaRPr lang="en-US" sz="16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84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t>Resolve comments from clauses 3, 4, and Annex P</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Resolve comments from clauses 8 and 9</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t>Review and resolve comments from coexistence</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conditional approval to send revised draft to </a:t>
                      </a:r>
                      <a:r>
                        <a:rPr lang="en-US" sz="1600" baseline="0" dirty="0" err="1" smtClean="0"/>
                        <a:t>recirc</a:t>
                      </a:r>
                      <a:r>
                        <a:rPr lang="en-US" sz="1600" baseline="0" dirty="0" smtClean="0"/>
                        <a:t> ballot, closing report</a:t>
                      </a: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51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Resolve comments from clause 5</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Resolve comments from clauses 8 and 9</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r>
                        <a:rPr lang="en-US" sz="1600" dirty="0" smtClean="0"/>
                        <a:t>Resolve remaining comments</a:t>
                      </a:r>
                      <a:endParaRPr lang="en-US" sz="16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2012&gt;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7</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2012&gt;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8</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2012&gt;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9</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12088</TotalTime>
  <Words>1649</Words>
  <Application>Microsoft Macintosh PowerPoint</Application>
  <PresentationFormat>On-screen Show (4:3)</PresentationFormat>
  <Paragraphs>261</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TG4k PAR Scope of Proposed Standard </vt:lpstr>
      <vt:lpstr>Purpose of Proposed Standard</vt:lpstr>
      <vt:lpstr>Meeting Goals (Agenda 15-12-479-00)</vt:lpstr>
      <vt:lpstr>LB83 results</vt:lpstr>
      <vt:lpstr>TG4k Meetings This Week (15-12-479-00)</vt:lpstr>
      <vt:lpstr>Instructions for the WG Chair</vt:lpstr>
      <vt:lpstr>Participants, Patents, and Duty to Inform</vt:lpstr>
      <vt:lpstr>Patent Related Links</vt:lpstr>
      <vt:lpstr>Call for Potentially Essential Patents</vt:lpstr>
      <vt:lpstr>Other Guidelines for IEEE WG Meetings</vt:lpstr>
      <vt:lpstr>TG4k Officers</vt:lpstr>
      <vt:lpstr>Chair’s Role</vt:lpstr>
      <vt:lpstr>TG4k Schedule</vt:lpstr>
      <vt:lpstr>Overview of 280 Comments (15-12-490-00)</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Opening Report for Palm Springs</dc:title>
  <dc:subject>IEEE 802.15 &lt;TG4k Opening Report&gt;</dc:subject>
  <dc:creator>Pat Kinney</dc:creator>
  <cp:keywords/>
  <dc:description>&lt;15-12-0502-00-004k&gt;</dc:description>
  <cp:lastModifiedBy>Pat Kinney</cp:lastModifiedBy>
  <cp:revision>407</cp:revision>
  <cp:lastPrinted>1998-02-10T13:28:06Z</cp:lastPrinted>
  <dcterms:created xsi:type="dcterms:W3CDTF">2009-07-12T16:25:16Z</dcterms:created>
  <dcterms:modified xsi:type="dcterms:W3CDTF">2012-09-17T17:26:18Z</dcterms:modified>
  <cp:category/>
</cp:coreProperties>
</file>