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60" r:id="rId2"/>
    <p:sldId id="404" r:id="rId3"/>
    <p:sldId id="423" r:id="rId4"/>
    <p:sldId id="413" r:id="rId5"/>
    <p:sldId id="391" r:id="rId6"/>
    <p:sldId id="412" r:id="rId7"/>
    <p:sldId id="414" r:id="rId8"/>
    <p:sldId id="415" r:id="rId9"/>
    <p:sldId id="416" r:id="rId10"/>
    <p:sldId id="417" r:id="rId11"/>
    <p:sldId id="419" r:id="rId12"/>
    <p:sldId id="422" r:id="rId13"/>
    <p:sldId id="420" r:id="rId14"/>
    <p:sldId id="42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1" autoAdjust="0"/>
    <p:restoredTop sz="96047" autoAdjust="0"/>
  </p:normalViewPr>
  <p:slideViewPr>
    <p:cSldViewPr>
      <p:cViewPr varScale="1">
        <p:scale>
          <a:sx n="87" d="100"/>
          <a:sy n="87" d="100"/>
        </p:scale>
        <p:origin x="-1186"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001F0495-46DE-4921-B5AB-3D1D3A5BA199}" type="slidenum">
              <a:rPr lang="en-US" altLang="ko-KR"/>
              <a:pPr>
                <a:defRP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ltLang="ko-KR">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9FA78EF6-85D6-428C-8447-5377F5009B1A}" type="slidenum">
              <a:rPr lang="en-US" altLang="ko-KR"/>
              <a:pPr>
                <a:defRP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xfrm>
            <a:off x="1155700" y="701675"/>
            <a:ext cx="4622800" cy="3468688"/>
          </a:xfrm>
          <a:ln/>
        </p:spPr>
      </p:sp>
      <p:sp>
        <p:nvSpPr>
          <p:cNvPr id="27651" name="Notes Placeholder 2"/>
          <p:cNvSpPr>
            <a:spLocks noGrp="1"/>
          </p:cNvSpPr>
          <p:nvPr>
            <p:ph type="body" idx="1"/>
          </p:nvPr>
        </p:nvSpPr>
        <p:spPr>
          <a:noFill/>
          <a:ln/>
        </p:spPr>
        <p:txBody>
          <a:bodyPr/>
          <a:lstStyle/>
          <a:p>
            <a:endParaRPr lang="ko-KR" altLang="en-US" smtClean="0">
              <a:ea typeface="굴림" pitchFamily="50" charset="-127"/>
            </a:endParaRPr>
          </a:p>
        </p:txBody>
      </p:sp>
      <p:sp>
        <p:nvSpPr>
          <p:cNvPr id="27652" name="Header Placeholder 3"/>
          <p:cNvSpPr>
            <a:spLocks noGrp="1"/>
          </p:cNvSpPr>
          <p:nvPr>
            <p:ph type="hdr" sz="quarter"/>
          </p:nvPr>
        </p:nvSpPr>
        <p:spPr>
          <a:xfrm>
            <a:off x="3467100" y="-120650"/>
            <a:ext cx="2814638" cy="431800"/>
          </a:xfrm>
          <a:noFill/>
        </p:spPr>
        <p:txBody>
          <a:bodyPr/>
          <a:lstStyle/>
          <a:p>
            <a:r>
              <a:rPr lang="en-US" altLang="ko-KR" smtClean="0">
                <a:ea typeface="굴림" pitchFamily="50" charset="-127"/>
              </a:rPr>
              <a:t>doc.: IEEE 802.15-09-0114-00-004g-Trends-in-SUN-capacity</a:t>
            </a:r>
          </a:p>
        </p:txBody>
      </p:sp>
      <p:sp>
        <p:nvSpPr>
          <p:cNvPr id="27653" name="Date Placeholder 4"/>
          <p:cNvSpPr>
            <a:spLocks noGrp="1"/>
          </p:cNvSpPr>
          <p:nvPr>
            <p:ph type="dt" sz="quarter" idx="1"/>
          </p:nvPr>
        </p:nvSpPr>
        <p:spPr>
          <a:xfrm>
            <a:off x="654050" y="95250"/>
            <a:ext cx="2736850" cy="215900"/>
          </a:xfrm>
          <a:noFill/>
        </p:spPr>
        <p:txBody>
          <a:bodyPr/>
          <a:lstStyle/>
          <a:p>
            <a:r>
              <a:rPr lang="en-US" altLang="ko-KR" smtClean="0">
                <a:ea typeface="굴림" pitchFamily="50" charset="-127"/>
              </a:rPr>
              <a:t>&lt;month year&gt;</a:t>
            </a:r>
          </a:p>
        </p:txBody>
      </p:sp>
      <p:sp>
        <p:nvSpPr>
          <p:cNvPr id="27654" name="Footer Placeholder 5"/>
          <p:cNvSpPr>
            <a:spLocks noGrp="1"/>
          </p:cNvSpPr>
          <p:nvPr>
            <p:ph type="ftr" sz="quarter" idx="4"/>
          </p:nvPr>
        </p:nvSpPr>
        <p:spPr>
          <a:xfrm>
            <a:off x="3771900" y="8985250"/>
            <a:ext cx="2509838" cy="369888"/>
          </a:xfrm>
          <a:noFill/>
        </p:spPr>
        <p:txBody>
          <a:bodyPr/>
          <a:lstStyle/>
          <a:p>
            <a:pPr lvl="4"/>
            <a:r>
              <a:rPr lang="en-US" altLang="ko-KR" smtClean="0">
                <a:ea typeface="굴림" pitchFamily="50" charset="-127"/>
              </a:rPr>
              <a:t>Emmanuel Monnerie, Landis+Gyr</a:t>
            </a:r>
          </a:p>
        </p:txBody>
      </p:sp>
      <p:sp>
        <p:nvSpPr>
          <p:cNvPr id="27655" name="Slide Number Placeholder 6"/>
          <p:cNvSpPr>
            <a:spLocks noGrp="1"/>
          </p:cNvSpPr>
          <p:nvPr>
            <p:ph type="sldNum" sz="quarter" idx="5"/>
          </p:nvPr>
        </p:nvSpPr>
        <p:spPr>
          <a:xfrm>
            <a:off x="2933700" y="8985250"/>
            <a:ext cx="801688" cy="184150"/>
          </a:xfrm>
          <a:noFill/>
        </p:spPr>
        <p:txBody>
          <a:bodyPr/>
          <a:lstStyle/>
          <a:p>
            <a:r>
              <a:rPr lang="en-US" altLang="ko-KR" smtClean="0">
                <a:ea typeface="굴림" pitchFamily="50" charset="-127"/>
              </a:rPr>
              <a:t>Page </a:t>
            </a:r>
            <a:fld id="{A6C16C11-7D63-4524-943C-A2105D6FDF13}" type="slidenum">
              <a:rPr lang="en-US" altLang="ko-KR" smtClean="0">
                <a:ea typeface="굴림" pitchFamily="50" charset="-127"/>
              </a:rPr>
              <a:pPr/>
              <a:t>1</a:t>
            </a:fld>
            <a:endParaRPr lang="en-US" altLang="ko-KR" smtClean="0">
              <a:ea typeface="굴림" pitchFamily="50"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6BD3136C-CD11-4014-9837-B06F5A259770}"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9224CFD7-E48D-4D53-A04E-05F789F82165}"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5F2C52C-C013-4FF0-8D58-7B0B67DC28AC}"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154796CE-FB6C-4139-8B03-116C3F7E6ACC}"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DD7D758-B286-4FBD-BD88-45B55F9EE7DB}"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E3358B7E-99C4-44B6-A3C9-E41A39261B90}"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87641591-BFA7-4E59-BA8D-11D419BB3087}"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2D32979-B240-4A08-A350-49F1EC492079}"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4AD2A6B4-9E25-40A7-B2A0-9D90BE6ECB54}"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5C35F82-09B5-41FB-8913-2A555F7AA68E}"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July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578542EF-A978-4FDC-A6E4-312C882C0341}"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a:t>July 2012</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a:t>(ETRI)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a:t>Slide </a:t>
            </a:r>
            <a:fld id="{1E6D5438-7E87-4BCB-9D03-796773BE6E25}" type="slidenum">
              <a:rPr lang="en-US" altLang="ko-KR"/>
              <a:pPr>
                <a:defRP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a:effectLst/>
        </p:spPr>
        <p:txBody>
          <a:bodyPr lIns="0" tIns="0" rIns="0" bIns="0" anchor="b">
            <a:spAutoFit/>
          </a:bodyPr>
          <a:lstStyle/>
          <a:p>
            <a:pPr lvl="4" algn="r">
              <a:defRPr/>
            </a:pPr>
            <a:r>
              <a:rPr lang="en-US" altLang="ko-KR" sz="1400" b="1" dirty="0">
                <a:ea typeface="굴림" charset="-127"/>
              </a:rPr>
              <a:t>doc.: IEEE </a:t>
            </a:r>
            <a:r>
              <a:rPr lang="en-US" altLang="ko-KR" sz="1400" b="1" dirty="0" smtClean="0">
                <a:ea typeface="굴림" charset="-127"/>
              </a:rPr>
              <a:t>802.15-12-0499-00-004m</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shin@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txBox="1">
            <a:spLocks noGrp="1"/>
          </p:cNvSpPr>
          <p:nvPr/>
        </p:nvSpPr>
        <p:spPr bwMode="auto">
          <a:xfrm>
            <a:off x="4310063" y="6475413"/>
            <a:ext cx="600075" cy="182562"/>
          </a:xfrm>
          <a:prstGeom prst="rect">
            <a:avLst/>
          </a:prstGeom>
          <a:noFill/>
          <a:ln w="9525">
            <a:noFill/>
            <a:miter lim="800000"/>
            <a:headEnd/>
            <a:tailEnd/>
          </a:ln>
        </p:spPr>
        <p:txBody>
          <a:bodyPr wrap="none" lIns="0" tIns="0" rIns="0" bIns="0">
            <a:spAutoFit/>
          </a:bodyPr>
          <a:lstStyle/>
          <a:p>
            <a:pPr algn="ctr"/>
            <a:r>
              <a:rPr lang="en-US" altLang="ko-KR" dirty="0">
                <a:ea typeface="MS PGothic" pitchFamily="34" charset="-128"/>
              </a:rPr>
              <a:t>Slide </a:t>
            </a:r>
            <a:fld id="{89D4D282-D3F3-4F8A-A0AC-87F6AE1AC82C}" type="slidenum">
              <a:rPr lang="en-US" altLang="ko-KR">
                <a:ea typeface="MS PGothic" pitchFamily="34" charset="-128"/>
              </a:rPr>
              <a:pPr algn="ctr"/>
              <a:t>1</a:t>
            </a:fld>
            <a:endParaRPr lang="en-US" altLang="ko-KR" dirty="0">
              <a:ea typeface="MS PGothic" pitchFamily="34" charset="-128"/>
            </a:endParaRPr>
          </a:p>
        </p:txBody>
      </p:sp>
      <p:sp>
        <p:nvSpPr>
          <p:cNvPr id="3075" name="Rectangle 4"/>
          <p:cNvSpPr>
            <a:spLocks noGrp="1" noChangeArrowheads="1"/>
          </p:cNvSpPr>
          <p:nvPr>
            <p:ph type="dt" sz="quarter" idx="10"/>
          </p:nvPr>
        </p:nvSpPr>
        <p:spPr>
          <a:noFill/>
        </p:spPr>
        <p:txBody>
          <a:bodyPr/>
          <a:lstStyle/>
          <a:p>
            <a:r>
              <a:rPr lang="en-US" altLang="ko-KR" dirty="0" smtClean="0">
                <a:ea typeface="MS PGothic" pitchFamily="34" charset="-128"/>
              </a:rPr>
              <a:t>September 2012</a:t>
            </a:r>
          </a:p>
        </p:txBody>
      </p:sp>
      <p:sp>
        <p:nvSpPr>
          <p:cNvPr id="6" name="Rectangle 4"/>
          <p:cNvSpPr>
            <a:spLocks noChangeArrowheads="1"/>
          </p:cNvSpPr>
          <p:nvPr/>
        </p:nvSpPr>
        <p:spPr bwMode="auto">
          <a:xfrm>
            <a:off x="228600" y="765175"/>
            <a:ext cx="8610600" cy="5247590"/>
          </a:xfrm>
          <a:prstGeom prst="rect">
            <a:avLst/>
          </a:prstGeom>
          <a:noFill/>
          <a:ln w="12700">
            <a:noFill/>
            <a:miter lim="800000"/>
            <a:headEnd type="none" w="sm" len="sm"/>
            <a:tailEnd type="none" w="sm" len="sm"/>
          </a:ln>
          <a:effectLst/>
        </p:spPr>
        <p:txBody>
          <a:bodyPr>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Networks(WPANs)</a:t>
            </a:r>
            <a:endParaRPr lang="en-US" altLang="ko-KR" sz="1800" b="1" dirty="0">
              <a:ea typeface="굴림" pitchFamily="50" charset="-127"/>
            </a:endParaRPr>
          </a:p>
          <a:p>
            <a:pPr marL="914400" indent="-914400">
              <a:defRPr/>
            </a:pPr>
            <a:endParaRPr lang="en-US" altLang="ko-KR" sz="1600" dirty="0">
              <a:ea typeface="굴림" pitchFamily="50" charset="-127"/>
            </a:endParaRPr>
          </a:p>
          <a:p>
            <a:pPr marL="914400" indent="-914400">
              <a:defRPr/>
            </a:pPr>
            <a:r>
              <a:rPr lang="en-US" altLang="ko-KR" sz="1600" b="1" dirty="0">
                <a:ea typeface="굴림" pitchFamily="50" charset="-127"/>
              </a:rPr>
              <a:t>Submission Title:</a:t>
            </a:r>
            <a:r>
              <a:rPr lang="en-US" altLang="ko-KR" sz="1600" dirty="0">
                <a:ea typeface="굴림" pitchFamily="50" charset="-127"/>
              </a:rPr>
              <a:t> </a:t>
            </a:r>
            <a:r>
              <a:rPr lang="en-US" altLang="ko-KR" sz="1600" dirty="0" smtClean="0"/>
              <a:t>Simulation Results of the Merged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Date Submitted: </a:t>
            </a:r>
            <a:r>
              <a:rPr lang="en-US" altLang="ko-KR" sz="1600" dirty="0" smtClean="0">
                <a:ea typeface="굴림" pitchFamily="50" charset="-127"/>
              </a:rPr>
              <a:t>September </a:t>
            </a:r>
            <a:r>
              <a:rPr lang="en-US" altLang="ko-KR" sz="1600" dirty="0">
                <a:ea typeface="굴림" pitchFamily="50" charset="-127"/>
              </a:rPr>
              <a:t>2012</a:t>
            </a:r>
          </a:p>
          <a:p>
            <a:pPr marL="914400" indent="-914400">
              <a:spcBef>
                <a:spcPts val="600"/>
              </a:spcBef>
              <a:defRPr/>
            </a:pPr>
            <a:r>
              <a:rPr lang="en-US" altLang="ko-KR" sz="1600" b="1" dirty="0">
                <a:ea typeface="굴림" pitchFamily="50" charset="-127"/>
              </a:rPr>
              <a:t>Source:</a:t>
            </a:r>
            <a:r>
              <a:rPr lang="en-US" altLang="ko-KR" sz="1600" dirty="0">
                <a:ea typeface="굴림" pitchFamily="50" charset="-127"/>
              </a:rPr>
              <a:t>  </a:t>
            </a:r>
            <a:r>
              <a:rPr lang="en-US" altLang="ko-KR" sz="1600" dirty="0" err="1">
                <a:ea typeface="굴림" pitchFamily="50" charset="-127"/>
              </a:rPr>
              <a:t>Cheol</a:t>
            </a:r>
            <a:r>
              <a:rPr lang="en-US" altLang="ko-KR" sz="1600" dirty="0">
                <a:ea typeface="굴림" pitchFamily="50" charset="-127"/>
              </a:rPr>
              <a:t>-ho Shin</a:t>
            </a:r>
            <a:r>
              <a:rPr lang="en-US" altLang="ko-KR" sz="1600" dirty="0">
                <a:solidFill>
                  <a:schemeClr val="tx2"/>
                </a:solidFill>
                <a:ea typeface="굴림" charset="-127"/>
              </a:rPr>
              <a:t> , </a:t>
            </a:r>
            <a:r>
              <a:rPr lang="en-US" altLang="ko-KR" sz="1600" dirty="0" err="1" smtClean="0">
                <a:solidFill>
                  <a:schemeClr val="tx2"/>
                </a:solidFill>
                <a:ea typeface="굴림" charset="-127"/>
              </a:rPr>
              <a:t>Byoung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Hak</a:t>
            </a:r>
            <a:r>
              <a:rPr lang="en-US" altLang="ko-KR" sz="1600" dirty="0" smtClean="0">
                <a:solidFill>
                  <a:schemeClr val="tx2"/>
                </a:solidFill>
                <a:ea typeface="굴림" charset="-127"/>
              </a:rPr>
              <a:t> </a:t>
            </a:r>
            <a:r>
              <a:rPr lang="en-US" altLang="ko-KR" sz="1600" dirty="0" err="1" smtClean="0">
                <a:solidFill>
                  <a:schemeClr val="tx2"/>
                </a:solidFill>
                <a:ea typeface="굴림" charset="-127"/>
              </a:rPr>
              <a:t>kim</a:t>
            </a:r>
            <a:r>
              <a:rPr lang="en-US" altLang="ko-KR" sz="1600" dirty="0" smtClean="0">
                <a:solidFill>
                  <a:schemeClr val="tx2"/>
                </a:solidFill>
                <a:ea typeface="굴림" charset="-127"/>
              </a:rPr>
              <a:t>, </a:t>
            </a:r>
            <a:r>
              <a:rPr lang="en-US" altLang="ko-KR" sz="1600" dirty="0" err="1" smtClean="0">
                <a:solidFill>
                  <a:schemeClr val="tx2"/>
                </a:solidFill>
                <a:ea typeface="굴림" charset="-127"/>
              </a:rPr>
              <a:t>Seung</a:t>
            </a:r>
            <a:r>
              <a:rPr lang="en-US" altLang="ko-KR" sz="1600" dirty="0" smtClean="0">
                <a:solidFill>
                  <a:schemeClr val="tx2"/>
                </a:solidFill>
                <a:ea typeface="굴림" charset="-127"/>
              </a:rPr>
              <a:t> </a:t>
            </a:r>
            <a:r>
              <a:rPr lang="en-US" altLang="ko-KR" sz="1600" dirty="0" err="1" smtClean="0">
                <a:solidFill>
                  <a:schemeClr val="tx2"/>
                </a:solidFill>
                <a:ea typeface="굴림" charset="-127"/>
              </a:rPr>
              <a:t>Sik</a:t>
            </a:r>
            <a:r>
              <a:rPr lang="en-US" altLang="ko-KR" sz="1600" dirty="0" smtClean="0">
                <a:solidFill>
                  <a:schemeClr val="tx2"/>
                </a:solidFill>
                <a:ea typeface="굴림" charset="-127"/>
              </a:rPr>
              <a:t> Lee </a:t>
            </a:r>
            <a:r>
              <a:rPr lang="en-US" altLang="ko-KR" sz="1600" dirty="0">
                <a:solidFill>
                  <a:schemeClr val="tx2"/>
                </a:solidFill>
                <a:ea typeface="굴림" charset="-127"/>
              </a:rPr>
              <a:t>and </a:t>
            </a:r>
            <a:r>
              <a:rPr lang="en-US" altLang="ko-KR" sz="1600" dirty="0" err="1">
                <a:solidFill>
                  <a:schemeClr val="tx2"/>
                </a:solidFill>
                <a:ea typeface="굴림" charset="-127"/>
              </a:rPr>
              <a:t>Sangsung</a:t>
            </a:r>
            <a:r>
              <a:rPr lang="en-US" altLang="ko-KR" sz="1600" dirty="0">
                <a:solidFill>
                  <a:schemeClr val="tx2"/>
                </a:solidFill>
                <a:ea typeface="굴림" charset="-127"/>
              </a:rPr>
              <a:t> </a:t>
            </a:r>
            <a:r>
              <a:rPr lang="en-US" altLang="ko-KR" sz="1600" dirty="0" err="1">
                <a:solidFill>
                  <a:schemeClr val="tx2"/>
                </a:solidFill>
                <a:ea typeface="굴림" charset="-127"/>
              </a:rPr>
              <a:t>Choi</a:t>
            </a:r>
            <a:r>
              <a:rPr lang="en-US" altLang="ko-KR" sz="1600" dirty="0">
                <a:solidFill>
                  <a:schemeClr val="tx2"/>
                </a:solidFill>
                <a:ea typeface="굴림" charset="-127"/>
              </a:rPr>
              <a:t> </a:t>
            </a:r>
            <a:r>
              <a:rPr lang="en-US" altLang="ko-KR" sz="1600" dirty="0">
                <a:solidFill>
                  <a:schemeClr val="tx2"/>
                </a:solidFill>
                <a:ea typeface="굴림" pitchFamily="50" charset="-127"/>
              </a:rPr>
              <a:t>(ETRI), </a:t>
            </a:r>
            <a:r>
              <a:rPr lang="en-GB" altLang="ko-KR" sz="1600" dirty="0" err="1"/>
              <a:t>Soo</a:t>
            </a:r>
            <a:r>
              <a:rPr lang="en-GB" altLang="ko-KR" sz="1600" dirty="0"/>
              <a:t>-Young Chang </a:t>
            </a:r>
            <a:r>
              <a:rPr lang="en-GB" altLang="ko-KR" sz="1600" dirty="0" smtClean="0"/>
              <a:t>(</a:t>
            </a:r>
            <a:r>
              <a:rPr lang="en-US" altLang="ko-KR" sz="1600" dirty="0" smtClean="0"/>
              <a:t>SYCA</a:t>
            </a:r>
            <a:r>
              <a:rPr lang="en-GB" altLang="ko-KR" sz="1600" dirty="0" smtClean="0"/>
              <a:t>)</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Contact: </a:t>
            </a:r>
            <a:r>
              <a:rPr lang="en-US" altLang="ko-KR" sz="1600" dirty="0">
                <a:ea typeface="굴림" pitchFamily="50" charset="-127"/>
                <a:hlinkClick r:id="rId3"/>
              </a:rPr>
              <a:t>chshin@etri.re.kr</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Voice:</a:t>
            </a:r>
            <a:r>
              <a:rPr lang="en-US" altLang="ko-KR" sz="1600" dirty="0">
                <a:ea typeface="굴림" pitchFamily="50" charset="-127"/>
              </a:rPr>
              <a:t> </a:t>
            </a:r>
            <a:r>
              <a:rPr lang="en-US" altLang="ko-KR" sz="1600" dirty="0">
                <a:solidFill>
                  <a:schemeClr val="tx2"/>
                </a:solidFill>
                <a:ea typeface="굴림" pitchFamily="50" charset="-127"/>
              </a:rPr>
              <a:t>+82 42 860 6831</a:t>
            </a:r>
            <a:r>
              <a:rPr lang="en-US" altLang="ko-KR" sz="1600" dirty="0">
                <a:ea typeface="굴림" pitchFamily="50" charset="-127"/>
              </a:rPr>
              <a:t>, E-Mail: chshin@etri.re.kr 	</a:t>
            </a:r>
          </a:p>
          <a:p>
            <a:pPr marL="914400" indent="-914400">
              <a:spcBef>
                <a:spcPts val="600"/>
              </a:spcBef>
              <a:defRPr/>
            </a:pPr>
            <a:r>
              <a:rPr lang="en-US" altLang="ko-KR" sz="1600" b="1" dirty="0">
                <a:ea typeface="굴림" pitchFamily="50" charset="-127"/>
              </a:rPr>
              <a:t>Re:</a:t>
            </a:r>
            <a:r>
              <a:rPr lang="en-US" altLang="ko-KR" sz="1600" dirty="0">
                <a:ea typeface="굴림" pitchFamily="50" charset="-127"/>
              </a:rPr>
              <a:t> </a:t>
            </a:r>
            <a:r>
              <a:rPr lang="en-US" altLang="ko-KR" sz="1600" dirty="0"/>
              <a:t>Call for proposals</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Abstract: </a:t>
            </a:r>
            <a:r>
              <a:rPr lang="en-US" altLang="ko-KR" sz="1600" dirty="0" smtClean="0">
                <a:solidFill>
                  <a:schemeClr val="tx2"/>
                </a:solidFill>
                <a:ea typeface="굴림" charset="-127"/>
              </a:rPr>
              <a:t>This presentation summarizes the performance results of the Merged TVWS-OFDM PHY</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Purpose: </a:t>
            </a:r>
            <a:r>
              <a:rPr lang="en-US" altLang="ko-KR" sz="1600" dirty="0" smtClean="0">
                <a:solidFill>
                  <a:schemeClr val="tx2"/>
                </a:solidFill>
                <a:ea typeface="굴림" charset="-127"/>
              </a:rPr>
              <a:t>Simulation Results demonstrating the performance of the Merged TVWS-OFDM proposal for 802.15.4m PHY</a:t>
            </a:r>
            <a:endParaRPr lang="en-US" altLang="ko-KR" sz="1600" dirty="0">
              <a:ea typeface="굴림" pitchFamily="50" charset="-127"/>
            </a:endParaRPr>
          </a:p>
          <a:p>
            <a:pPr marL="811213" indent="-811213">
              <a:spcBef>
                <a:spcPts val="600"/>
              </a:spcBef>
              <a:defRPr/>
            </a:pPr>
            <a:r>
              <a:rPr lang="en-US" altLang="ko-KR" sz="1600" b="1" dirty="0">
                <a:ea typeface="굴림" pitchFamily="50" charset="-127"/>
              </a:rPr>
              <a:t>Notice: </a:t>
            </a:r>
            <a:r>
              <a:rPr lang="en-US" altLang="ko-KR" sz="16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idx="4294967295"/>
          </p:nvPr>
        </p:nvSpPr>
        <p:spPr>
          <a:xfrm>
            <a:off x="685800" y="692696"/>
            <a:ext cx="7772400" cy="79216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Simulation Results – MCS2</a:t>
            </a:r>
          </a:p>
        </p:txBody>
      </p:sp>
      <p:sp>
        <p:nvSpPr>
          <p:cNvPr id="2150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3C645082-72BA-4474-A755-05CC9A4C06B4}" type="slidenum">
              <a:rPr lang="en-US" altLang="ko-KR">
                <a:ea typeface="굴림" charset="-127"/>
              </a:rPr>
              <a:pPr algn="ctr" eaLnBrk="0" hangingPunct="0"/>
              <a:t>10</a:t>
            </a:fld>
            <a:endParaRPr lang="en-US" altLang="ko-KR">
              <a:ea typeface="굴림"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pic>
        <p:nvPicPr>
          <p:cNvPr id="7" name="그림 6" descr="1562.emf"/>
          <p:cNvPicPr>
            <a:picLocks noChangeAspect="1"/>
          </p:cNvPicPr>
          <p:nvPr/>
        </p:nvPicPr>
        <p:blipFill>
          <a:blip r:embed="rId2" cstate="print"/>
          <a:stretch>
            <a:fillRect/>
          </a:stretch>
        </p:blipFill>
        <p:spPr>
          <a:xfrm>
            <a:off x="1403648" y="1268760"/>
            <a:ext cx="6834316" cy="5130801"/>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685800" y="692696"/>
            <a:ext cx="7772400" cy="79216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Summary of Simulation Results</a:t>
            </a:r>
          </a:p>
        </p:txBody>
      </p:sp>
      <p:sp>
        <p:nvSpPr>
          <p:cNvPr id="23555"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328686BD-38D3-4F41-9BA4-099B6701731D}" type="slidenum">
              <a:rPr lang="en-US" altLang="ko-KR">
                <a:ea typeface="굴림" charset="-127"/>
              </a:rPr>
              <a:pPr algn="ctr" eaLnBrk="0" hangingPunct="0"/>
              <a:t>11</a:t>
            </a:fld>
            <a:endParaRPr lang="en-US" altLang="ko-KR">
              <a:ea typeface="굴림" charset="-127"/>
            </a:endParaRPr>
          </a:p>
        </p:txBody>
      </p:sp>
      <p:sp>
        <p:nvSpPr>
          <p:cNvPr id="23595" name="Rectangle 3"/>
          <p:cNvSpPr>
            <a:spLocks noChangeArrowheads="1"/>
          </p:cNvSpPr>
          <p:nvPr/>
        </p:nvSpPr>
        <p:spPr bwMode="auto">
          <a:xfrm>
            <a:off x="685800" y="1524000"/>
            <a:ext cx="7543800" cy="44958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1800" dirty="0" smtClean="0">
                <a:latin typeface="Arial" charset="0"/>
                <a:ea typeface="굴림" charset="-127"/>
              </a:rPr>
              <a:t>Use 3,000 Packets with 100Byte LENGTH </a:t>
            </a:r>
            <a:r>
              <a:rPr lang="en-US" altLang="ko-KR" sz="1800" dirty="0">
                <a:latin typeface="Arial" charset="0"/>
                <a:ea typeface="굴림" charset="-127"/>
              </a:rPr>
              <a:t>for </a:t>
            </a:r>
            <a:r>
              <a:rPr lang="en-US" altLang="ko-KR" sz="1800" dirty="0" smtClean="0">
                <a:latin typeface="Arial" charset="0"/>
                <a:ea typeface="굴림" charset="-127"/>
              </a:rPr>
              <a:t>simulations</a:t>
            </a:r>
            <a:endParaRPr lang="en-US" altLang="ko-KR" sz="1800" dirty="0">
              <a:latin typeface="Arial" charset="0"/>
              <a:ea typeface="굴림" charset="-127"/>
            </a:endParaRPr>
          </a:p>
          <a:p>
            <a:pPr marL="342900" indent="-342900" eaLnBrk="0" hangingPunct="0">
              <a:spcBef>
                <a:spcPct val="20000"/>
              </a:spcBef>
              <a:buFontTx/>
              <a:buChar char="•"/>
            </a:pPr>
            <a:r>
              <a:rPr lang="en-US" altLang="ko-KR" sz="1800" dirty="0">
                <a:latin typeface="Arial" charset="0"/>
                <a:ea typeface="굴림" charset="-127"/>
              </a:rPr>
              <a:t>SNRs for 10% Packet Error Rate</a:t>
            </a:r>
          </a:p>
          <a:p>
            <a:pPr marL="342900" indent="-342900" eaLnBrk="0" hangingPunct="0">
              <a:spcBef>
                <a:spcPct val="20000"/>
              </a:spcBef>
              <a:buFontTx/>
              <a:buChar char="•"/>
            </a:pPr>
            <a:r>
              <a:rPr lang="en-US" altLang="ko-KR" sz="1800" dirty="0">
                <a:latin typeface="Arial" charset="0"/>
                <a:ea typeface="굴림" charset="-127"/>
              </a:rPr>
              <a:t>Channel Models used are from ETSI EN 300 392-2 v3.2.1 </a:t>
            </a:r>
          </a:p>
          <a:p>
            <a:pPr marL="342900" indent="-342900" eaLnBrk="0" hangingPunct="0">
              <a:spcBef>
                <a:spcPct val="20000"/>
              </a:spcBef>
            </a:pPr>
            <a:r>
              <a:rPr lang="en-US" altLang="ko-KR" sz="1800" dirty="0" smtClean="0">
                <a:latin typeface="Arial" charset="0"/>
                <a:ea typeface="굴림" charset="-127"/>
              </a:rPr>
              <a:t>.</a:t>
            </a:r>
            <a:endParaRPr lang="ko-KR" altLang="en-US" sz="1800" dirty="0">
              <a:latin typeface="Arial" charset="0"/>
              <a:ea typeface="굴림" charset="-127"/>
            </a:endParaRPr>
          </a:p>
        </p:txBody>
      </p:sp>
      <p:graphicFrame>
        <p:nvGraphicFramePr>
          <p:cNvPr id="7" name="표 6"/>
          <p:cNvGraphicFramePr>
            <a:graphicFrameLocks noGrp="1"/>
          </p:cNvGraphicFramePr>
          <p:nvPr/>
        </p:nvGraphicFramePr>
        <p:xfrm>
          <a:off x="1043608" y="2996952"/>
          <a:ext cx="7046963" cy="2638279"/>
        </p:xfrm>
        <a:graphic>
          <a:graphicData uri="http://schemas.openxmlformats.org/drawingml/2006/table">
            <a:tbl>
              <a:tblPr/>
              <a:tblGrid>
                <a:gridCol w="1955880"/>
                <a:gridCol w="1172425"/>
                <a:gridCol w="1173804"/>
                <a:gridCol w="1172425"/>
                <a:gridCol w="1572429"/>
              </a:tblGrid>
              <a:tr h="608834">
                <a:tc>
                  <a:txBody>
                    <a:bodyPr/>
                    <a:lstStyle/>
                    <a:p>
                      <a:pPr algn="ctr">
                        <a:spcAft>
                          <a:spcPts val="0"/>
                        </a:spcAft>
                      </a:pP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spcAft>
                          <a:spcPts val="0"/>
                        </a:spcAft>
                      </a:pPr>
                      <a:r>
                        <a:rPr lang="en-US" sz="1800" b="1" kern="100">
                          <a:latin typeface="Times New Roman"/>
                          <a:ea typeface="맑은 고딕"/>
                          <a:cs typeface="Times New Roman"/>
                        </a:rPr>
                        <a:t>SNR For PER = 10%(dB)</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811778">
                <a:tc>
                  <a:txBody>
                    <a:bodyPr/>
                    <a:lstStyle/>
                    <a:p>
                      <a:pPr algn="ctr">
                        <a:spcAft>
                          <a:spcPts val="0"/>
                        </a:spcAft>
                      </a:pPr>
                      <a:r>
                        <a:rPr lang="en-US" sz="1800" b="1" kern="100" dirty="0">
                          <a:latin typeface="Times New Roman"/>
                          <a:ea typeface="맑은 고딕"/>
                          <a:cs typeface="Times New Roman"/>
                        </a:rPr>
                        <a:t>            Channel</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smtClean="0">
                          <a:latin typeface="Times New Roman"/>
                          <a:ea typeface="맑은 고딕"/>
                          <a:cs typeface="Times New Roman"/>
                        </a:rPr>
                        <a:t>AWGN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Typical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Urban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Bad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Urban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Hilly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Terrain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sz="1800" b="1" kern="100" dirty="0" smtClean="0">
                          <a:latin typeface="Times New Roman"/>
                          <a:ea typeface="맑은 고딕"/>
                          <a:cs typeface="Times New Roman"/>
                        </a:rPr>
                        <a:t>MCS0</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smtClean="0">
                          <a:latin typeface="Times New Roman"/>
                          <a:ea typeface="맑은 고딕"/>
                          <a:cs typeface="Times New Roman"/>
                        </a:rPr>
                        <a:t>0.9</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10.8</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Times New Roman"/>
                          <a:ea typeface="맑은 고딕"/>
                          <a:cs typeface="Times New Roman"/>
                        </a:rPr>
                        <a:t>8.6</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Times New Roman"/>
                          <a:ea typeface="맑은 고딕"/>
                          <a:cs typeface="Times New Roman"/>
                        </a:rPr>
                        <a:t>10.4</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MCS1</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Times New Roman"/>
                          <a:ea typeface="맑은 고딕"/>
                          <a:cs typeface="Times New Roman"/>
                        </a:rPr>
                        <a:t>3.9</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13.0</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10.9</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Times New Roman"/>
                          <a:ea typeface="맑은 고딕"/>
                          <a:cs typeface="Times New Roman"/>
                        </a:rPr>
                        <a:t>12.2</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MCS2</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a:latin typeface="Times New Roman"/>
                          <a:ea typeface="맑은 고딕"/>
                          <a:cs typeface="Times New Roman"/>
                        </a:rPr>
                        <a:t>9.6</a:t>
                      </a:r>
                      <a:endParaRPr lang="ko-KR" sz="1800" b="1" kern="10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18.8</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17.0</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17.9</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328686BD-38D3-4F41-9BA4-099B6701731D}" type="slidenum">
              <a:rPr lang="en-US" altLang="ko-KR">
                <a:ea typeface="굴림" charset="-127"/>
              </a:rPr>
              <a:pPr algn="ctr" eaLnBrk="0" hangingPunct="0"/>
              <a:t>12</a:t>
            </a:fld>
            <a:endParaRPr lang="en-US" altLang="ko-KR">
              <a:ea typeface="굴림" charset="-127"/>
            </a:endParaRPr>
          </a:p>
        </p:txBody>
      </p:sp>
      <p:sp>
        <p:nvSpPr>
          <p:cNvPr id="23595" name="Rectangle 3"/>
          <p:cNvSpPr>
            <a:spLocks noChangeArrowheads="1"/>
          </p:cNvSpPr>
          <p:nvPr/>
        </p:nvSpPr>
        <p:spPr bwMode="auto">
          <a:xfrm>
            <a:off x="685800" y="1524000"/>
            <a:ext cx="7543800" cy="44958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1800" dirty="0" smtClean="0">
                <a:latin typeface="Arial" charset="0"/>
                <a:ea typeface="굴림" charset="-127"/>
              </a:rPr>
              <a:t>The PSD (Power Spectral Density) limits according to types of TV bands device are defined in FCC-12-36A1.</a:t>
            </a:r>
            <a:endParaRPr lang="en-US" altLang="ko-KR" sz="1800" dirty="0">
              <a:latin typeface="Arial" charset="0"/>
              <a:ea typeface="굴림" charset="-127"/>
            </a:endParaRPr>
          </a:p>
          <a:p>
            <a:pPr marL="342900" indent="-342900">
              <a:spcBef>
                <a:spcPct val="20000"/>
              </a:spcBef>
              <a:buFontTx/>
              <a:buChar char="•"/>
            </a:pPr>
            <a:r>
              <a:rPr lang="en-US" altLang="ko-KR" sz="1800" dirty="0" smtClean="0">
                <a:latin typeface="Arial" charset="0"/>
                <a:ea typeface="굴림" charset="-127"/>
              </a:rPr>
              <a:t>The maximum power limits of TVWS-OFDM PHY are defined  as shown below because its nominal bandwidth is 1,060kHz.</a:t>
            </a:r>
          </a:p>
        </p:txBody>
      </p:sp>
      <p:graphicFrame>
        <p:nvGraphicFramePr>
          <p:cNvPr id="8" name="표 7"/>
          <p:cNvGraphicFramePr>
            <a:graphicFrameLocks noGrp="1"/>
          </p:cNvGraphicFramePr>
          <p:nvPr/>
        </p:nvGraphicFramePr>
        <p:xfrm>
          <a:off x="899592" y="2924944"/>
          <a:ext cx="7482255" cy="3168353"/>
        </p:xfrm>
        <a:graphic>
          <a:graphicData uri="http://schemas.openxmlformats.org/drawingml/2006/table">
            <a:tbl>
              <a:tblPr/>
              <a:tblGrid>
                <a:gridCol w="2232248"/>
                <a:gridCol w="2520280"/>
                <a:gridCol w="2729727"/>
              </a:tblGrid>
              <a:tr h="1267341">
                <a:tc>
                  <a:txBody>
                    <a:bodyPr/>
                    <a:lstStyle/>
                    <a:p>
                      <a:pPr algn="ctr">
                        <a:spcAft>
                          <a:spcPts val="0"/>
                        </a:spcAft>
                      </a:pPr>
                      <a:r>
                        <a:rPr lang="en-US" sz="1800" b="1" kern="100" dirty="0">
                          <a:latin typeface="Times New Roman"/>
                          <a:ea typeface="맑은 고딕"/>
                          <a:cs typeface="Times New Roman"/>
                        </a:rPr>
                        <a:t>Parameter </a:t>
                      </a:r>
                      <a:endParaRPr lang="ko-KR" sz="1800" b="1" kern="100" dirty="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PSD limit (100KHz) </a:t>
                      </a:r>
                      <a:endParaRPr lang="ko-KR" sz="1800" b="1" kern="100" dirty="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The maximum power of TVWS OFDM </a:t>
                      </a:r>
                      <a:r>
                        <a:rPr lang="en-US" sz="1800" b="1" kern="100" dirty="0" smtClean="0">
                          <a:latin typeface="Times New Roman"/>
                          <a:ea typeface="맑은 고딕"/>
                          <a:cs typeface="Times New Roman"/>
                        </a:rPr>
                        <a:t>PHY</a:t>
                      </a:r>
                    </a:p>
                    <a:p>
                      <a:pPr algn="ctr">
                        <a:spcAft>
                          <a:spcPts val="0"/>
                        </a:spcAft>
                      </a:pPr>
                      <a:r>
                        <a:rPr lang="en-US" altLang="ko-KR" sz="1800" b="0" kern="100" dirty="0" smtClean="0">
                          <a:solidFill>
                            <a:srgbClr val="00B050"/>
                          </a:solidFill>
                          <a:latin typeface="Times New Roman"/>
                          <a:ea typeface="맑은 고딕"/>
                          <a:cs typeface="Times New Roman"/>
                        </a:rPr>
                        <a:t>for</a:t>
                      </a:r>
                      <a:r>
                        <a:rPr lang="en-US" altLang="ko-KR" sz="1800" b="0" kern="100" baseline="0" dirty="0" smtClean="0">
                          <a:solidFill>
                            <a:srgbClr val="00B050"/>
                          </a:solidFill>
                          <a:latin typeface="Times New Roman"/>
                          <a:ea typeface="맑은 고딕"/>
                          <a:cs typeface="Times New Roman"/>
                        </a:rPr>
                        <a:t> nominal BW of 1060kHz</a:t>
                      </a:r>
                      <a:endParaRPr lang="ko-KR" sz="1800" b="0" kern="100" dirty="0">
                        <a:solidFill>
                          <a:srgbClr val="00B050"/>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835">
                <a:tc>
                  <a:txBody>
                    <a:bodyPr/>
                    <a:lstStyle/>
                    <a:p>
                      <a:pPr algn="ctr">
                        <a:spcAft>
                          <a:spcPts val="0"/>
                        </a:spcAft>
                      </a:pPr>
                      <a:r>
                        <a:rPr lang="en-US" sz="1800" b="1" kern="100" dirty="0">
                          <a:latin typeface="Times New Roman"/>
                          <a:ea typeface="맑은 고딕"/>
                          <a:cs typeface="Times New Roman"/>
                        </a:rPr>
                        <a:t>Fixed</a:t>
                      </a:r>
                      <a:endParaRPr lang="ko-KR" sz="1800" b="1" kern="100" dirty="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12.6 </a:t>
                      </a:r>
                      <a:r>
                        <a:rPr lang="en-US" sz="1800" b="1" kern="100" dirty="0" err="1">
                          <a:solidFill>
                            <a:schemeClr val="tx1"/>
                          </a:solidFill>
                          <a:latin typeface="Times New Roman"/>
                          <a:ea typeface="맑은 고딕"/>
                          <a:cs typeface="Times New Roman"/>
                        </a:rPr>
                        <a:t>dBm</a:t>
                      </a:r>
                      <a:r>
                        <a:rPr lang="en-US" sz="1800" b="1" kern="100" dirty="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22.85  dBm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71">
                <a:tc>
                  <a:txBody>
                    <a:bodyPr/>
                    <a:lstStyle/>
                    <a:p>
                      <a:pPr algn="ctr">
                        <a:spcAft>
                          <a:spcPts val="0"/>
                        </a:spcAft>
                      </a:pPr>
                      <a:r>
                        <a:rPr lang="en-US" sz="1800" b="1" kern="100">
                          <a:latin typeface="Times New Roman"/>
                          <a:ea typeface="맑은 고딕"/>
                          <a:cs typeface="Times New Roman"/>
                        </a:rPr>
                        <a:t>Personal/portable </a:t>
                      </a:r>
                      <a:endParaRPr lang="ko-KR" sz="1800" b="1" kern="100">
                        <a:latin typeface="Times New Roman"/>
                        <a:ea typeface="맑은 고딕"/>
                        <a:cs typeface="Times New Roman"/>
                      </a:endParaRPr>
                    </a:p>
                    <a:p>
                      <a:pPr algn="ctr">
                        <a:spcAft>
                          <a:spcPts val="0"/>
                        </a:spcAft>
                      </a:pPr>
                      <a:r>
                        <a:rPr lang="en-US" sz="1800" b="1" kern="100">
                          <a:latin typeface="Times New Roman"/>
                          <a:ea typeface="맑은 고딕"/>
                          <a:cs typeface="Times New Roman"/>
                        </a:rPr>
                        <a:t>(adj. channel) </a:t>
                      </a:r>
                      <a:endParaRPr lang="ko-KR" sz="1800" b="1" kern="10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smtClean="0">
                          <a:solidFill>
                            <a:schemeClr val="tx1"/>
                          </a:solidFill>
                          <a:latin typeface="Times New Roman"/>
                          <a:ea typeface="맑은 고딕"/>
                          <a:cs typeface="Times New Roman"/>
                        </a:rPr>
                        <a:t>-1.4 </a:t>
                      </a:r>
                      <a:r>
                        <a:rPr lang="en-US" sz="1800" b="1" kern="100" dirty="0" err="1" smtClean="0">
                          <a:solidFill>
                            <a:schemeClr val="tx1"/>
                          </a:solidFill>
                          <a:latin typeface="Times New Roman"/>
                          <a:ea typeface="맑은 고딕"/>
                          <a:cs typeface="Times New Roman"/>
                        </a:rPr>
                        <a:t>dBm</a:t>
                      </a:r>
                      <a:r>
                        <a:rPr lang="en-US" sz="1800" b="1" kern="100" dirty="0" smtClean="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8.85  </a:t>
                      </a:r>
                      <a:r>
                        <a:rPr lang="en-US" sz="1800" b="1" kern="100" dirty="0" err="1">
                          <a:solidFill>
                            <a:schemeClr val="tx1"/>
                          </a:solidFill>
                          <a:latin typeface="Times New Roman"/>
                          <a:ea typeface="맑은 고딕"/>
                          <a:cs typeface="Times New Roman"/>
                        </a:rPr>
                        <a:t>dBm</a:t>
                      </a:r>
                      <a:r>
                        <a:rPr lang="en-US" sz="1800" b="1" kern="100" dirty="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835">
                <a:tc>
                  <a:txBody>
                    <a:bodyPr/>
                    <a:lstStyle/>
                    <a:p>
                      <a:pPr algn="ctr">
                        <a:spcAft>
                          <a:spcPts val="0"/>
                        </a:spcAft>
                      </a:pPr>
                      <a:r>
                        <a:rPr lang="en-US" sz="1800" b="1" kern="100">
                          <a:latin typeface="Times New Roman"/>
                          <a:ea typeface="맑은 고딕"/>
                          <a:cs typeface="Times New Roman"/>
                        </a:rPr>
                        <a:t>Sensing only</a:t>
                      </a:r>
                      <a:endParaRPr lang="ko-KR" sz="1800" b="1" kern="10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-0.4 dBm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9.85  </a:t>
                      </a:r>
                      <a:r>
                        <a:rPr lang="en-US" sz="1800" b="1" kern="100" dirty="0" err="1">
                          <a:solidFill>
                            <a:schemeClr val="tx1"/>
                          </a:solidFill>
                          <a:latin typeface="Times New Roman"/>
                          <a:ea typeface="맑은 고딕"/>
                          <a:cs typeface="Times New Roman"/>
                        </a:rPr>
                        <a:t>dBm</a:t>
                      </a:r>
                      <a:r>
                        <a:rPr lang="en-US" sz="1800" b="1" kern="100" dirty="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3671">
                <a:tc>
                  <a:txBody>
                    <a:bodyPr/>
                    <a:lstStyle/>
                    <a:p>
                      <a:pPr algn="ctr">
                        <a:spcAft>
                          <a:spcPts val="0"/>
                        </a:spcAft>
                      </a:pPr>
                      <a:r>
                        <a:rPr lang="en-US" sz="1800" b="1" kern="100" dirty="0">
                          <a:latin typeface="Times New Roman"/>
                          <a:ea typeface="맑은 고딕"/>
                          <a:cs typeface="Times New Roman"/>
                        </a:rPr>
                        <a:t>All other </a:t>
                      </a:r>
                      <a:r>
                        <a:rPr lang="en-US" sz="1800" b="1" kern="100" dirty="0" smtClean="0">
                          <a:latin typeface="Times New Roman"/>
                          <a:ea typeface="맑은 고딕"/>
                          <a:cs typeface="Times New Roman"/>
                        </a:rPr>
                        <a:t>personal</a:t>
                      </a:r>
                    </a:p>
                    <a:p>
                      <a:pPr algn="ctr">
                        <a:spcAft>
                          <a:spcPts val="0"/>
                        </a:spcAft>
                      </a:pPr>
                      <a:r>
                        <a:rPr lang="en-US" sz="1800" b="1" kern="100" dirty="0" smtClean="0">
                          <a:latin typeface="Times New Roman"/>
                          <a:ea typeface="맑은 고딕"/>
                          <a:cs typeface="Times New Roman"/>
                        </a:rPr>
                        <a:t>/</a:t>
                      </a:r>
                      <a:r>
                        <a:rPr lang="en-US" sz="1800" b="1" kern="100" dirty="0">
                          <a:latin typeface="Times New Roman"/>
                          <a:ea typeface="맑은 고딕"/>
                          <a:cs typeface="Times New Roman"/>
                        </a:rPr>
                        <a:t>portable</a:t>
                      </a:r>
                      <a:endParaRPr lang="ko-KR" sz="1800" b="1" kern="100" dirty="0">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smtClean="0">
                          <a:solidFill>
                            <a:schemeClr val="tx1"/>
                          </a:solidFill>
                          <a:latin typeface="Times New Roman"/>
                          <a:ea typeface="맑은 고딕"/>
                          <a:cs typeface="Times New Roman"/>
                        </a:rPr>
                        <a:t>2.6 </a:t>
                      </a:r>
                      <a:r>
                        <a:rPr lang="en-US" sz="1800" b="1" kern="100" dirty="0" err="1">
                          <a:solidFill>
                            <a:schemeClr val="tx1"/>
                          </a:solidFill>
                          <a:latin typeface="Times New Roman"/>
                          <a:ea typeface="맑은 고딕"/>
                          <a:cs typeface="Times New Roman"/>
                        </a:rPr>
                        <a:t>dBm</a:t>
                      </a:r>
                      <a:r>
                        <a:rPr lang="en-US" sz="1800" b="1" kern="100" dirty="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solidFill>
                            <a:schemeClr val="tx1"/>
                          </a:solidFill>
                          <a:latin typeface="Times New Roman"/>
                          <a:ea typeface="맑은 고딕"/>
                          <a:cs typeface="Times New Roman"/>
                        </a:rPr>
                        <a:t>12.85  </a:t>
                      </a:r>
                      <a:r>
                        <a:rPr lang="en-US" sz="1800" b="1" kern="100" dirty="0" err="1">
                          <a:solidFill>
                            <a:schemeClr val="tx1"/>
                          </a:solidFill>
                          <a:latin typeface="Times New Roman"/>
                          <a:ea typeface="맑은 고딕"/>
                          <a:cs typeface="Times New Roman"/>
                        </a:rPr>
                        <a:t>dBm</a:t>
                      </a:r>
                      <a:r>
                        <a:rPr lang="en-US" sz="1800" b="1" kern="100" dirty="0">
                          <a:solidFill>
                            <a:schemeClr val="tx1"/>
                          </a:solidFill>
                          <a:latin typeface="Times New Roman"/>
                          <a:ea typeface="맑은 고딕"/>
                          <a:cs typeface="Times New Roman"/>
                        </a:rPr>
                        <a:t> </a:t>
                      </a:r>
                      <a:endParaRPr lang="ko-KR" sz="1800" b="1" kern="100" dirty="0">
                        <a:solidFill>
                          <a:schemeClr val="tx1"/>
                        </a:solidFill>
                        <a:latin typeface="Times New Roman"/>
                        <a:ea typeface="맑은 고딕"/>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itle 1"/>
          <p:cNvSpPr txBox="1">
            <a:spLocks/>
          </p:cNvSpPr>
          <p:nvPr/>
        </p:nvSpPr>
        <p:spPr bwMode="auto">
          <a:xfrm>
            <a:off x="685800" y="692696"/>
            <a:ext cx="7772400" cy="72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t>Link Margin Calculations (1)</a:t>
            </a:r>
            <a:br>
              <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rPr>
            </a:br>
            <a:endParaRPr kumimoji="0" lang="en-US" altLang="ko-KR" sz="3200" b="0" i="1" u="none" strike="noStrike" kern="0" cap="none" spc="0" normalizeH="0" baseline="0" noProof="0" dirty="0" smtClean="0">
              <a:ln>
                <a:noFill/>
              </a:ln>
              <a:solidFill>
                <a:schemeClr val="tx1"/>
              </a:solidFill>
              <a:effectLst/>
              <a:uLnTx/>
              <a:uFillTx/>
              <a:latin typeface="Calibri" pitchFamily="34" charset="0"/>
              <a:ea typeface="굴림" charset="-127"/>
              <a:cs typeface="+mj-cs"/>
            </a:endParaRPr>
          </a:p>
        </p:txBody>
      </p:sp>
      <p:sp>
        <p:nvSpPr>
          <p:cNvPr id="9"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idx="4294967295"/>
          </p:nvPr>
        </p:nvSpPr>
        <p:spPr>
          <a:xfrm>
            <a:off x="685800" y="692696"/>
            <a:ext cx="7772400" cy="72008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Link Margin Calculations (2)</a:t>
            </a:r>
            <a:br>
              <a:rPr lang="en-US" altLang="ko-KR" sz="3200" i="1" dirty="0" smtClean="0">
                <a:solidFill>
                  <a:schemeClr val="tx1"/>
                </a:solidFill>
                <a:latin typeface="Calibri" pitchFamily="34" charset="0"/>
                <a:ea typeface="굴림" charset="-127"/>
              </a:rPr>
            </a:br>
            <a:endParaRPr lang="en-US" altLang="ko-KR" sz="3200" i="1" dirty="0" smtClean="0">
              <a:solidFill>
                <a:schemeClr val="tx1"/>
              </a:solidFill>
              <a:latin typeface="Calibri" pitchFamily="34" charset="0"/>
              <a:ea typeface="굴림" charset="-127"/>
            </a:endParaRPr>
          </a:p>
        </p:txBody>
      </p:sp>
      <p:sp>
        <p:nvSpPr>
          <p:cNvPr id="24579"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1F32A5EB-ADFE-4E52-B458-BA446879BA8D}" type="slidenum">
              <a:rPr lang="en-US" altLang="ko-KR">
                <a:ea typeface="굴림" charset="-127"/>
              </a:rPr>
              <a:pPr algn="ctr" eaLnBrk="0" hangingPunct="0"/>
              <a:t>13</a:t>
            </a:fld>
            <a:endParaRPr lang="en-US" altLang="ko-KR">
              <a:ea typeface="굴림" charset="-127"/>
            </a:endParaRPr>
          </a:p>
        </p:txBody>
      </p:sp>
      <p:sp>
        <p:nvSpPr>
          <p:cNvPr id="24619" name="Rectangle 3"/>
          <p:cNvSpPr>
            <a:spLocks noChangeArrowheads="1"/>
          </p:cNvSpPr>
          <p:nvPr/>
        </p:nvSpPr>
        <p:spPr bwMode="auto">
          <a:xfrm>
            <a:off x="685800" y="1484784"/>
            <a:ext cx="7543800" cy="4896544"/>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1800" dirty="0">
                <a:latin typeface="Arial" charset="0"/>
                <a:ea typeface="굴림" charset="-127"/>
              </a:rPr>
              <a:t>TX </a:t>
            </a:r>
            <a:r>
              <a:rPr lang="en-US" altLang="ko-KR" sz="1800" dirty="0" smtClean="0">
                <a:latin typeface="Arial" charset="0"/>
                <a:ea typeface="굴림" charset="-127"/>
              </a:rPr>
              <a:t>Power: About 12dBm (All other personal/portable device of the previous slide is assumed)</a:t>
            </a:r>
            <a:endParaRPr lang="en-US" altLang="ko-KR" sz="1800" dirty="0">
              <a:latin typeface="Arial" charset="0"/>
              <a:ea typeface="굴림" charset="-127"/>
            </a:endParaRPr>
          </a:p>
          <a:p>
            <a:pPr marL="342900" indent="-342900" eaLnBrk="0" hangingPunct="0">
              <a:spcBef>
                <a:spcPct val="20000"/>
              </a:spcBef>
              <a:buFontTx/>
              <a:buChar char="•"/>
            </a:pPr>
            <a:r>
              <a:rPr lang="en-US" altLang="ko-KR" sz="1800" dirty="0">
                <a:latin typeface="Arial" charset="0"/>
                <a:ea typeface="굴림" charset="-127"/>
              </a:rPr>
              <a:t>Noise floor: -114 </a:t>
            </a:r>
            <a:r>
              <a:rPr lang="en-US" altLang="ko-KR" sz="1800" dirty="0" err="1">
                <a:latin typeface="Arial" charset="0"/>
                <a:ea typeface="굴림" charset="-127"/>
              </a:rPr>
              <a:t>dBm</a:t>
            </a:r>
            <a:r>
              <a:rPr lang="en-US" altLang="ko-KR" sz="1800" dirty="0">
                <a:latin typeface="Arial" charset="0"/>
                <a:ea typeface="굴림" charset="-127"/>
              </a:rPr>
              <a:t>/MHz * </a:t>
            </a:r>
            <a:r>
              <a:rPr lang="en-US" altLang="ko-KR" sz="1800" dirty="0" smtClean="0">
                <a:latin typeface="Arial" charset="0"/>
                <a:ea typeface="굴림" charset="-127"/>
              </a:rPr>
              <a:t>10*log(1.06MHz</a:t>
            </a:r>
            <a:r>
              <a:rPr lang="en-US" altLang="ko-KR" sz="1800" dirty="0">
                <a:latin typeface="Arial" charset="0"/>
                <a:ea typeface="굴림" charset="-127"/>
              </a:rPr>
              <a:t>)  = -</a:t>
            </a:r>
            <a:r>
              <a:rPr lang="en-US" altLang="ko-KR" sz="1800" dirty="0" smtClean="0">
                <a:latin typeface="Arial" charset="0"/>
                <a:ea typeface="굴림" charset="-127"/>
              </a:rPr>
              <a:t>113.7dBm</a:t>
            </a:r>
            <a:endParaRPr lang="en-US" altLang="ko-KR" sz="1800" dirty="0">
              <a:latin typeface="Arial" charset="0"/>
              <a:ea typeface="굴림" charset="-127"/>
            </a:endParaRPr>
          </a:p>
          <a:p>
            <a:pPr marL="342900" indent="-342900" eaLnBrk="0" hangingPunct="0">
              <a:spcBef>
                <a:spcPct val="20000"/>
              </a:spcBef>
              <a:buFontTx/>
              <a:buChar char="•"/>
            </a:pPr>
            <a:r>
              <a:rPr lang="en-US" altLang="ko-KR" sz="1800" dirty="0" smtClean="0">
                <a:latin typeface="Arial" charset="0"/>
                <a:ea typeface="굴림" charset="-127"/>
              </a:rPr>
              <a:t>10 </a:t>
            </a:r>
            <a:r>
              <a:rPr lang="en-US" altLang="ko-KR" sz="1800" dirty="0">
                <a:latin typeface="Arial" charset="0"/>
                <a:ea typeface="굴림" charset="-127"/>
              </a:rPr>
              <a:t>dB noise figure &amp; implementation loss </a:t>
            </a:r>
            <a:r>
              <a:rPr lang="en-US" altLang="ko-KR" sz="1800" dirty="0" smtClean="0">
                <a:latin typeface="Arial" charset="0"/>
                <a:ea typeface="굴림" charset="-127"/>
              </a:rPr>
              <a:t>assumed</a:t>
            </a: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b="1" dirty="0">
              <a:latin typeface="Arial" charset="0"/>
              <a:ea typeface="굴림" charset="-127"/>
            </a:endParaRPr>
          </a:p>
          <a:p>
            <a:pPr marL="342900" indent="-342900" eaLnBrk="0" hangingPunct="0">
              <a:spcBef>
                <a:spcPct val="20000"/>
              </a:spcBef>
              <a:buFontTx/>
              <a:buChar char="•"/>
            </a:pPr>
            <a:endParaRPr lang="en-US" altLang="ko-KR" sz="1800" i="1"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endParaRPr lang="en-US" altLang="ko-KR" sz="1800" dirty="0">
              <a:latin typeface="Arial" charset="0"/>
              <a:ea typeface="굴림" charset="-127"/>
            </a:endParaRPr>
          </a:p>
          <a:p>
            <a:pPr marL="342900" indent="-342900" eaLnBrk="0" hangingPunct="0">
              <a:spcBef>
                <a:spcPct val="20000"/>
              </a:spcBef>
              <a:buFontTx/>
              <a:buChar char="•"/>
            </a:pPr>
            <a:r>
              <a:rPr lang="en-US" altLang="ko-KR" sz="1600" dirty="0">
                <a:latin typeface="Arial" charset="0"/>
                <a:ea typeface="굴림" charset="-127"/>
              </a:rPr>
              <a:t>Link Margin(dB) = TX Power – (Noise floor  + required SNR + (NF + IL</a:t>
            </a:r>
            <a:r>
              <a:rPr lang="en-US" altLang="ko-KR" sz="1600" dirty="0" smtClean="0">
                <a:latin typeface="Arial" charset="0"/>
                <a:ea typeface="굴림" charset="-127"/>
              </a:rPr>
              <a:t>))</a:t>
            </a:r>
          </a:p>
          <a:p>
            <a:pPr marL="342900" indent="-342900" eaLnBrk="0" hangingPunct="0">
              <a:spcBef>
                <a:spcPct val="20000"/>
              </a:spcBef>
              <a:buFontTx/>
              <a:buChar char="•"/>
            </a:pPr>
            <a:r>
              <a:rPr lang="en-US" altLang="ko-KR" sz="1600" dirty="0" smtClean="0">
                <a:latin typeface="Arial" charset="0"/>
                <a:ea typeface="굴림" charset="-127"/>
              </a:rPr>
              <a:t>Free space Path Loss at 1 km and TV Channel 51 (695MHz) is  89.3 dB.</a:t>
            </a:r>
            <a:endParaRPr lang="en-US" altLang="ko-KR" sz="1600" dirty="0">
              <a:latin typeface="Arial" charset="0"/>
              <a:ea typeface="굴림" charset="-127"/>
            </a:endParaRPr>
          </a:p>
        </p:txBody>
      </p:sp>
      <p:graphicFrame>
        <p:nvGraphicFramePr>
          <p:cNvPr id="7" name="표 6"/>
          <p:cNvGraphicFramePr>
            <a:graphicFrameLocks noGrp="1"/>
          </p:cNvGraphicFramePr>
          <p:nvPr/>
        </p:nvGraphicFramePr>
        <p:xfrm>
          <a:off x="1043608" y="2950961"/>
          <a:ext cx="7046963" cy="2638279"/>
        </p:xfrm>
        <a:graphic>
          <a:graphicData uri="http://schemas.openxmlformats.org/drawingml/2006/table">
            <a:tbl>
              <a:tblPr/>
              <a:tblGrid>
                <a:gridCol w="1955880"/>
                <a:gridCol w="1172425"/>
                <a:gridCol w="1173804"/>
                <a:gridCol w="1172425"/>
                <a:gridCol w="1572429"/>
              </a:tblGrid>
              <a:tr h="608834">
                <a:tc>
                  <a:txBody>
                    <a:bodyPr/>
                    <a:lstStyle/>
                    <a:p>
                      <a:pPr algn="ctr">
                        <a:spcAft>
                          <a:spcPts val="0"/>
                        </a:spcAft>
                      </a:pP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ctr">
                        <a:spcAft>
                          <a:spcPts val="0"/>
                        </a:spcAft>
                      </a:pPr>
                      <a:r>
                        <a:rPr lang="en-US" sz="1800" b="1" kern="100" dirty="0" smtClean="0">
                          <a:latin typeface="Times New Roman"/>
                          <a:ea typeface="맑은 고딕"/>
                          <a:cs typeface="Times New Roman"/>
                        </a:rPr>
                        <a:t>Link Margin(dB)</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811778">
                <a:tc>
                  <a:txBody>
                    <a:bodyPr/>
                    <a:lstStyle/>
                    <a:p>
                      <a:pPr algn="ctr">
                        <a:spcAft>
                          <a:spcPts val="0"/>
                        </a:spcAft>
                      </a:pPr>
                      <a:r>
                        <a:rPr lang="en-US" sz="1800" b="1" kern="100" dirty="0">
                          <a:latin typeface="Times New Roman"/>
                          <a:ea typeface="맑은 고딕"/>
                          <a:cs typeface="Times New Roman"/>
                        </a:rPr>
                        <a:t>            Channel</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smtClean="0">
                          <a:latin typeface="Times New Roman"/>
                          <a:ea typeface="맑은 고딕"/>
                          <a:cs typeface="Times New Roman"/>
                        </a:rPr>
                        <a:t>AWGN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Typical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Urban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Bad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Urban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800" b="1" kern="100" dirty="0">
                          <a:latin typeface="Times New Roman"/>
                          <a:ea typeface="맑은 고딕"/>
                          <a:cs typeface="Times New Roman"/>
                        </a:rPr>
                        <a:t>Hilly </a:t>
                      </a:r>
                      <a:endParaRPr lang="en-US" sz="1800" b="1" kern="100" dirty="0" smtClean="0">
                        <a:latin typeface="Times New Roman"/>
                        <a:ea typeface="맑은 고딕"/>
                        <a:cs typeface="Times New Roman"/>
                      </a:endParaRPr>
                    </a:p>
                    <a:p>
                      <a:pPr algn="ctr">
                        <a:spcAft>
                          <a:spcPts val="0"/>
                        </a:spcAft>
                      </a:pPr>
                      <a:r>
                        <a:rPr lang="en-US" sz="1800" b="1" kern="100" dirty="0" smtClean="0">
                          <a:latin typeface="Times New Roman"/>
                          <a:ea typeface="맑은 고딕"/>
                          <a:cs typeface="Times New Roman"/>
                        </a:rPr>
                        <a:t>Terrain</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sz="1800" b="1" kern="100" dirty="0" smtClean="0">
                          <a:latin typeface="Times New Roman"/>
                          <a:ea typeface="맑은 고딕"/>
                          <a:cs typeface="Times New Roman"/>
                        </a:rPr>
                        <a:t>MCS0</a:t>
                      </a:r>
                      <a:endParaRPr 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114.8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104.9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107.1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105.3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MCS1</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111.8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102.7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104.8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103.5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889">
                <a:tc>
                  <a:txBody>
                    <a:bodyPr/>
                    <a:lstStyle/>
                    <a:p>
                      <a:pPr algn="ctr">
                        <a:spcAft>
                          <a:spcPts val="0"/>
                        </a:spcAft>
                      </a:pPr>
                      <a:r>
                        <a:rPr lang="en-US" altLang="ko-KR" sz="1800" b="1" kern="100" dirty="0" smtClean="0">
                          <a:latin typeface="Times New Roman"/>
                          <a:ea typeface="맑은 고딕"/>
                          <a:cs typeface="Times New Roman"/>
                        </a:rPr>
                        <a:t>MCS2</a:t>
                      </a:r>
                      <a:endParaRPr lang="ko-KR" altLang="ko-KR" sz="1800" b="1"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106.1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96.9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98.7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n-US" altLang="ko-KR" sz="1800" b="1" kern="100" dirty="0" smtClean="0">
                          <a:solidFill>
                            <a:schemeClr val="tx1"/>
                          </a:solidFill>
                          <a:latin typeface="Times New Roman"/>
                          <a:ea typeface="맑은 고딕"/>
                          <a:cs typeface="Times New Roman"/>
                        </a:rPr>
                        <a:t>97.8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idx="4294967295"/>
          </p:nvPr>
        </p:nvSpPr>
        <p:spPr>
          <a:xfrm>
            <a:off x="533400" y="685800"/>
            <a:ext cx="8229600" cy="65496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Conclusion</a:t>
            </a:r>
          </a:p>
        </p:txBody>
      </p:sp>
      <p:sp>
        <p:nvSpPr>
          <p:cNvPr id="25603"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72DE1764-039D-40F2-87D1-88031BCD9795}" type="slidenum">
              <a:rPr lang="en-US" altLang="ko-KR">
                <a:ea typeface="굴림" charset="-127"/>
              </a:rPr>
              <a:pPr algn="ctr" eaLnBrk="0" hangingPunct="0"/>
              <a:t>14</a:t>
            </a:fld>
            <a:endParaRPr lang="en-US" altLang="ko-KR">
              <a:ea typeface="굴림" charset="-127"/>
            </a:endParaRPr>
          </a:p>
        </p:txBody>
      </p:sp>
      <p:sp>
        <p:nvSpPr>
          <p:cNvPr id="25605" name="Rectangle 3"/>
          <p:cNvSpPr>
            <a:spLocks noChangeArrowheads="1"/>
          </p:cNvSpPr>
          <p:nvPr/>
        </p:nvSpPr>
        <p:spPr bwMode="auto">
          <a:xfrm>
            <a:off x="755576" y="1524000"/>
            <a:ext cx="7978080" cy="4713312"/>
          </a:xfrm>
          <a:prstGeom prst="rect">
            <a:avLst/>
          </a:prstGeom>
          <a:noFill/>
          <a:ln w="9525">
            <a:noFill/>
            <a:miter lim="800000"/>
            <a:headEnd/>
            <a:tailEnd/>
          </a:ln>
        </p:spPr>
        <p:txBody>
          <a:bodyPr lIns="92075" tIns="46038" rIns="92075" bIns="46038"/>
          <a:lstStyle/>
          <a:p>
            <a:pPr marL="342900" indent="-342900" eaLnBrk="0" hangingPunct="0">
              <a:lnSpc>
                <a:spcPct val="150000"/>
              </a:lnSpc>
              <a:spcBef>
                <a:spcPct val="20000"/>
              </a:spcBef>
              <a:buFont typeface="Arial" charset="0"/>
              <a:buChar char="•"/>
            </a:pPr>
            <a:r>
              <a:rPr lang="en-US" altLang="ko-KR" sz="1800" b="1" dirty="0">
                <a:latin typeface="Arial" charset="0"/>
                <a:ea typeface="굴림" charset="-127"/>
              </a:rPr>
              <a:t>Multipath </a:t>
            </a:r>
            <a:r>
              <a:rPr lang="en-US" altLang="ko-KR" sz="1800" b="1" dirty="0" smtClean="0">
                <a:latin typeface="Arial" charset="0"/>
                <a:ea typeface="굴림" charset="-127"/>
              </a:rPr>
              <a:t>reflections considered in this work result in </a:t>
            </a:r>
            <a:r>
              <a:rPr lang="en-US" altLang="ko-KR" sz="1800" b="1" dirty="0">
                <a:latin typeface="Arial" charset="0"/>
                <a:ea typeface="굴림" charset="-127"/>
              </a:rPr>
              <a:t>the frequency selective </a:t>
            </a:r>
            <a:r>
              <a:rPr lang="en-US" altLang="ko-KR" sz="1800" b="1" dirty="0" smtClean="0">
                <a:latin typeface="Arial" charset="0"/>
                <a:ea typeface="굴림" charset="-127"/>
              </a:rPr>
              <a:t>channels.</a:t>
            </a:r>
            <a:endParaRPr lang="sv-SE" altLang="ko-KR" sz="1800" b="1" dirty="0">
              <a:latin typeface="Arial" charset="0"/>
              <a:ea typeface="굴림" charset="-127"/>
            </a:endParaRPr>
          </a:p>
          <a:p>
            <a:pPr marL="342900" indent="-342900" eaLnBrk="0" hangingPunct="0">
              <a:lnSpc>
                <a:spcPct val="150000"/>
              </a:lnSpc>
              <a:spcBef>
                <a:spcPts val="600"/>
              </a:spcBef>
            </a:pPr>
            <a:r>
              <a:rPr lang="sv-SE" altLang="ko-KR" sz="1600" b="1" dirty="0">
                <a:latin typeface="Arial" charset="0"/>
                <a:ea typeface="굴림" charset="-127"/>
              </a:rPr>
              <a:t>     - Channel Models taken from ETSI ETSI EN 300 392-2 V3.2.1</a:t>
            </a:r>
          </a:p>
          <a:p>
            <a:pPr marL="342900" indent="-342900" eaLnBrk="0" hangingPunct="0">
              <a:lnSpc>
                <a:spcPct val="150000"/>
              </a:lnSpc>
              <a:spcBef>
                <a:spcPct val="20000"/>
              </a:spcBef>
              <a:buFont typeface="Arial" charset="0"/>
              <a:buChar char="•"/>
            </a:pPr>
            <a:r>
              <a:rPr lang="en-US" altLang="ko-KR" sz="1800" b="1" dirty="0" smtClean="0">
                <a:latin typeface="Arial" charset="0"/>
                <a:ea typeface="굴림" charset="-127"/>
              </a:rPr>
              <a:t>The </a:t>
            </a:r>
            <a:r>
              <a:rPr lang="en-US" altLang="ko-KR" sz="1800" b="1" dirty="0">
                <a:latin typeface="Arial" charset="0"/>
                <a:ea typeface="굴림" charset="-127"/>
              </a:rPr>
              <a:t>simulation results of </a:t>
            </a:r>
            <a:r>
              <a:rPr lang="en-US" altLang="ko-KR" sz="1800" b="1" dirty="0" smtClean="0">
                <a:latin typeface="Arial" charset="0"/>
                <a:ea typeface="굴림" charset="-127"/>
              </a:rPr>
              <a:t>TVWS-OFDM </a:t>
            </a:r>
            <a:r>
              <a:rPr lang="en-US" altLang="ko-KR" sz="1800" b="1" dirty="0">
                <a:latin typeface="Arial" charset="0"/>
                <a:ea typeface="굴림" charset="-127"/>
              </a:rPr>
              <a:t>Proposal </a:t>
            </a:r>
            <a:r>
              <a:rPr lang="en-US" altLang="ko-KR" sz="1800" b="1" dirty="0" smtClean="0">
                <a:latin typeface="Arial" charset="0"/>
                <a:ea typeface="굴림" charset="-127"/>
              </a:rPr>
              <a:t>for IEEE802.15.4m </a:t>
            </a:r>
            <a:r>
              <a:rPr lang="en-US" altLang="ko-KR" sz="1800" b="1" dirty="0">
                <a:latin typeface="Arial" charset="0"/>
                <a:ea typeface="굴림" charset="-127"/>
              </a:rPr>
              <a:t>show  the robustness of OFDM method against the multipath </a:t>
            </a:r>
          </a:p>
          <a:p>
            <a:pPr marL="342900" indent="-342900" eaLnBrk="0" hangingPunct="0">
              <a:lnSpc>
                <a:spcPct val="150000"/>
              </a:lnSpc>
              <a:spcBef>
                <a:spcPct val="20000"/>
              </a:spcBef>
            </a:pPr>
            <a:r>
              <a:rPr lang="en-US" altLang="ko-KR" sz="1800" b="1" dirty="0">
                <a:latin typeface="Arial" charset="0"/>
                <a:ea typeface="굴림" charset="-127"/>
              </a:rPr>
              <a:t>      reflections.</a:t>
            </a:r>
          </a:p>
          <a:p>
            <a:pPr marL="342900" indent="-342900">
              <a:lnSpc>
                <a:spcPct val="150000"/>
              </a:lnSpc>
              <a:spcBef>
                <a:spcPts val="600"/>
              </a:spcBef>
            </a:pPr>
            <a:r>
              <a:rPr lang="en-US" altLang="ko-KR" sz="1600" b="1" dirty="0">
                <a:latin typeface="Arial" charset="0"/>
                <a:ea typeface="굴림" charset="-127"/>
              </a:rPr>
              <a:t>      - </a:t>
            </a:r>
            <a:r>
              <a:rPr lang="en-US" altLang="ko-KR" sz="1600" b="1" dirty="0" smtClean="0">
                <a:latin typeface="Arial" charset="0"/>
                <a:ea typeface="굴림" charset="-127"/>
              </a:rPr>
              <a:t>The differences in performance between AWGN and fading channels are about from 7.0 dB to 9.9 dB in various modes of TVWS-OFDM PHY according to outdoor channel environments.</a:t>
            </a:r>
            <a:endParaRPr lang="en-US" altLang="ko-KR" sz="1600" b="1" dirty="0">
              <a:latin typeface="Arial" charset="0"/>
              <a:ea typeface="굴림" charset="-127"/>
            </a:endParaRPr>
          </a:p>
          <a:p>
            <a:pPr marL="342900" indent="-342900" eaLnBrk="0" hangingPunct="0">
              <a:lnSpc>
                <a:spcPct val="150000"/>
              </a:lnSpc>
              <a:spcBef>
                <a:spcPts val="600"/>
              </a:spcBef>
            </a:pPr>
            <a:r>
              <a:rPr lang="en-US" altLang="ko-KR" sz="1600" b="1" dirty="0">
                <a:latin typeface="Arial" charset="0"/>
                <a:ea typeface="굴림" charset="-127"/>
              </a:rPr>
              <a:t>      - </a:t>
            </a:r>
            <a:r>
              <a:rPr lang="en-US" altLang="ko-KR" sz="1600" b="1" dirty="0" smtClean="0">
                <a:latin typeface="Arial" charset="0"/>
                <a:ea typeface="굴림" charset="-127"/>
              </a:rPr>
              <a:t>The </a:t>
            </a:r>
            <a:r>
              <a:rPr lang="en-US" altLang="ko-KR" sz="1600" b="1" dirty="0">
                <a:latin typeface="Arial" charset="0"/>
                <a:ea typeface="굴림" charset="-127"/>
              </a:rPr>
              <a:t>link </a:t>
            </a:r>
            <a:r>
              <a:rPr lang="en-US" altLang="ko-KR" sz="1600" b="1" dirty="0" smtClean="0">
                <a:latin typeface="Arial" charset="0"/>
                <a:ea typeface="굴림" charset="-127"/>
              </a:rPr>
              <a:t>margins are enough to cover operating range of at least 1Km  even though the highest TV Channel that is 51 (center frequency = 695MHz).</a:t>
            </a:r>
            <a:endParaRPr lang="en-US" altLang="ko-KR" sz="1600" b="1" dirty="0">
              <a:latin typeface="Arial" charset="0"/>
              <a:ea typeface="굴림"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제목 1"/>
          <p:cNvSpPr txBox="1">
            <a:spLocks/>
          </p:cNvSpPr>
          <p:nvPr/>
        </p:nvSpPr>
        <p:spPr>
          <a:xfrm>
            <a:off x="685800" y="765175"/>
            <a:ext cx="7772400" cy="863600"/>
          </a:xfrm>
          <a:prstGeom prst="rect">
            <a:avLst/>
          </a:prstGeom>
        </p:spPr>
        <p:txBody>
          <a:bodyPr/>
          <a:lstStyle/>
          <a:p>
            <a:pPr algn="ctr">
              <a:defRPr/>
            </a:pPr>
            <a:r>
              <a:rPr lang="en-US" altLang="ko-KR" sz="3600" kern="0" dirty="0">
                <a:solidFill>
                  <a:schemeClr val="tx2"/>
                </a:solidFill>
                <a:latin typeface="+mj-lt"/>
                <a:ea typeface="굴림" pitchFamily="50" charset="-127"/>
                <a:cs typeface="+mj-cs"/>
              </a:rPr>
              <a:t>Contents</a:t>
            </a:r>
            <a:endParaRPr lang="ko-KR" altLang="en-US" sz="3600" kern="0" dirty="0">
              <a:solidFill>
                <a:schemeClr val="tx2"/>
              </a:solidFill>
              <a:latin typeface="+mj-lt"/>
              <a:ea typeface="굴림" pitchFamily="50" charset="-127"/>
              <a:cs typeface="+mj-cs"/>
            </a:endParaRPr>
          </a:p>
        </p:txBody>
      </p:sp>
      <p:sp>
        <p:nvSpPr>
          <p:cNvPr id="4" name="내용 개체 틀 2"/>
          <p:cNvSpPr txBox="1">
            <a:spLocks/>
          </p:cNvSpPr>
          <p:nvPr/>
        </p:nvSpPr>
        <p:spPr>
          <a:xfrm>
            <a:off x="685800" y="1773238"/>
            <a:ext cx="7772400" cy="4322762"/>
          </a:xfrm>
          <a:prstGeom prst="rect">
            <a:avLst/>
          </a:prstGeom>
        </p:spPr>
        <p:txBody>
          <a:bodyPr/>
          <a:lstStyle/>
          <a:p>
            <a:pPr marL="342900" indent="-342900">
              <a:spcBef>
                <a:spcPct val="20000"/>
              </a:spcBef>
              <a:buFontTx/>
              <a:buChar char="•"/>
              <a:defRPr/>
            </a:pPr>
            <a:r>
              <a:rPr lang="en-US" altLang="ko-KR" sz="2400" i="1" dirty="0" smtClean="0">
                <a:latin typeface="Calibri" pitchFamily="34" charset="0"/>
                <a:ea typeface="굴림" charset="-127"/>
              </a:rPr>
              <a:t>Requirements Overview</a:t>
            </a:r>
          </a:p>
          <a:p>
            <a:pPr marL="342900" indent="-342900">
              <a:spcBef>
                <a:spcPct val="20000"/>
              </a:spcBef>
              <a:buFontTx/>
              <a:buChar char="•"/>
              <a:defRPr/>
            </a:pPr>
            <a:r>
              <a:rPr lang="en-US" altLang="ko-KR" sz="2400" i="1" dirty="0" smtClean="0">
                <a:latin typeface="Calibri" pitchFamily="34" charset="0"/>
                <a:ea typeface="굴림" charset="-127"/>
              </a:rPr>
              <a:t>KEY PARAMETERS AND DATA RATES</a:t>
            </a:r>
          </a:p>
          <a:p>
            <a:pPr marL="342900" indent="-342900">
              <a:spcBef>
                <a:spcPct val="20000"/>
              </a:spcBef>
              <a:buFontTx/>
              <a:buChar char="•"/>
              <a:defRPr/>
            </a:pPr>
            <a:r>
              <a:rPr lang="en-US" altLang="ko-KR" sz="2400" i="1" dirty="0" smtClean="0">
                <a:latin typeface="Calibri" pitchFamily="34" charset="0"/>
                <a:ea typeface="굴림" charset="-127"/>
              </a:rPr>
              <a:t>REFERENCE MODULATOR DIAGRAM</a:t>
            </a:r>
          </a:p>
          <a:p>
            <a:pPr marL="342900" indent="-342900">
              <a:spcBef>
                <a:spcPct val="20000"/>
              </a:spcBef>
              <a:buFontTx/>
              <a:buChar char="•"/>
              <a:defRPr/>
            </a:pPr>
            <a:r>
              <a:rPr lang="en-US" altLang="ko-KR" sz="2400" i="1" dirty="0" smtClean="0">
                <a:latin typeface="Calibri" pitchFamily="34" charset="0"/>
                <a:ea typeface="굴림" charset="-127"/>
              </a:rPr>
              <a:t>Timing-related parameter of OFDM PHY</a:t>
            </a:r>
          </a:p>
          <a:p>
            <a:pPr marL="342900" indent="-342900">
              <a:spcBef>
                <a:spcPct val="20000"/>
              </a:spcBef>
              <a:buFontTx/>
              <a:buChar char="•"/>
              <a:defRPr/>
            </a:pPr>
            <a:r>
              <a:rPr lang="en-US" altLang="ko-KR" sz="2400" i="1" dirty="0" smtClean="0">
                <a:latin typeface="Calibri" pitchFamily="34" charset="0"/>
                <a:ea typeface="굴림" charset="-127"/>
              </a:rPr>
              <a:t>Channel Model for Simulation</a:t>
            </a:r>
          </a:p>
          <a:p>
            <a:pPr marL="342900" indent="-342900">
              <a:spcBef>
                <a:spcPct val="20000"/>
              </a:spcBef>
              <a:buFontTx/>
              <a:buChar char="•"/>
              <a:defRPr/>
            </a:pPr>
            <a:r>
              <a:rPr lang="en-US" altLang="ko-KR" sz="2400" i="1" dirty="0" smtClean="0">
                <a:latin typeface="Calibri" pitchFamily="34" charset="0"/>
                <a:ea typeface="굴림" charset="-127"/>
              </a:rPr>
              <a:t>Simulation Results</a:t>
            </a:r>
          </a:p>
          <a:p>
            <a:pPr marL="342900" indent="-342900">
              <a:spcBef>
                <a:spcPct val="20000"/>
              </a:spcBef>
              <a:buFontTx/>
              <a:buChar char="•"/>
              <a:defRPr/>
            </a:pPr>
            <a:r>
              <a:rPr lang="en-US" altLang="ko-KR" sz="2400" i="1" kern="0" dirty="0" smtClean="0">
                <a:latin typeface="Calibri" pitchFamily="34" charset="0"/>
                <a:ea typeface="굴림" charset="-127"/>
              </a:rPr>
              <a:t>Link Margin Calculations</a:t>
            </a:r>
          </a:p>
          <a:p>
            <a:pPr marL="342900" indent="-342900">
              <a:spcBef>
                <a:spcPct val="20000"/>
              </a:spcBef>
              <a:buFontTx/>
              <a:buChar char="•"/>
              <a:defRPr/>
            </a:pPr>
            <a:r>
              <a:rPr lang="en-US" altLang="ko-KR" sz="2400" i="1" dirty="0" smtClean="0">
                <a:latin typeface="Calibri" pitchFamily="34" charset="0"/>
                <a:ea typeface="굴림" charset="-127"/>
              </a:rPr>
              <a:t>Conclusion</a:t>
            </a:r>
            <a:endParaRPr lang="en-US" altLang="ko-KR" sz="2400" kern="0" dirty="0">
              <a:latin typeface="+mn-lt"/>
              <a:ea typeface="굴림" pitchFamily="50" charset="-127"/>
            </a:endParaRP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2</a:t>
            </a:fld>
            <a:endParaRPr lang="en-US" altLang="ko-KR" dirty="0" smtClean="0">
              <a:ea typeface="굴림" pitchFamily="50"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a:xfrm>
            <a:off x="685800" y="765175"/>
            <a:ext cx="7772400" cy="863600"/>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3200" i="1" dirty="0" smtClean="0">
                <a:solidFill>
                  <a:schemeClr val="tx1"/>
                </a:solidFill>
                <a:latin typeface="Calibri" pitchFamily="34" charset="0"/>
                <a:ea typeface="굴림" charset="-127"/>
              </a:rPr>
              <a:t>Requirements Overview</a:t>
            </a:r>
          </a:p>
        </p:txBody>
      </p:sp>
      <p:sp>
        <p:nvSpPr>
          <p:cNvPr id="6147" name="내용 개체 틀 2"/>
          <p:cNvSpPr>
            <a:spLocks noGrp="1"/>
          </p:cNvSpPr>
          <p:nvPr>
            <p:ph idx="1"/>
          </p:nvPr>
        </p:nvSpPr>
        <p:spPr>
          <a:xfrm>
            <a:off x="685800" y="1773238"/>
            <a:ext cx="7772400" cy="4322762"/>
          </a:xfrm>
        </p:spPr>
        <p:txBody>
          <a:bodyPr/>
          <a:lstStyle/>
          <a:p>
            <a:r>
              <a:rPr lang="en-US" altLang="ko-KR" dirty="0" smtClean="0">
                <a:ea typeface="굴림" charset="-127"/>
              </a:rPr>
              <a:t>Key requirements for TVWS WPAN</a:t>
            </a:r>
          </a:p>
          <a:p>
            <a:pPr lvl="1"/>
            <a:r>
              <a:rPr lang="en-US" altLang="ko-KR" dirty="0" smtClean="0">
                <a:ea typeface="굴림" charset="-127"/>
              </a:rPr>
              <a:t>Operations in </a:t>
            </a:r>
            <a:r>
              <a:rPr lang="en-US" altLang="ko-KR" u="sng" dirty="0" smtClean="0">
                <a:ea typeface="굴림" charset="-127"/>
              </a:rPr>
              <a:t>TVWS frequency bands under regulatory constraints</a:t>
            </a:r>
          </a:p>
          <a:p>
            <a:pPr lvl="1"/>
            <a:r>
              <a:rPr lang="en-US" altLang="ko-KR" dirty="0" smtClean="0">
                <a:ea typeface="굴림" charset="-127"/>
              </a:rPr>
              <a:t>Data rate of </a:t>
            </a:r>
            <a:r>
              <a:rPr lang="en-US" altLang="ko-KR" u="sng" dirty="0" smtClean="0">
                <a:ea typeface="굴림" charset="-127"/>
              </a:rPr>
              <a:t>typically 40Kbps to 2Mbps</a:t>
            </a:r>
            <a:r>
              <a:rPr lang="en-US" altLang="ko-KR" dirty="0" smtClean="0">
                <a:ea typeface="굴림" charset="-127"/>
              </a:rPr>
              <a:t> &amp; </a:t>
            </a:r>
            <a:r>
              <a:rPr lang="en-US" altLang="ko-KR" u="sng" dirty="0" smtClean="0">
                <a:ea typeface="굴림" charset="-127"/>
              </a:rPr>
              <a:t>optionally 10Mbps</a:t>
            </a:r>
          </a:p>
          <a:p>
            <a:pPr lvl="1"/>
            <a:r>
              <a:rPr lang="en-US" altLang="ko-KR" u="sng" dirty="0" smtClean="0">
                <a:ea typeface="굴림" charset="-127"/>
              </a:rPr>
              <a:t>Optimal &amp; power efficient device command &amp; control applications</a:t>
            </a:r>
          </a:p>
          <a:p>
            <a:pPr lvl="1"/>
            <a:r>
              <a:rPr lang="en-US" altLang="ko-KR" dirty="0" smtClean="0">
                <a:ea typeface="굴림" charset="-127"/>
              </a:rPr>
              <a:t>Operating range of </a:t>
            </a:r>
            <a:r>
              <a:rPr lang="en-US" altLang="ko-KR" u="sng" dirty="0" smtClean="0">
                <a:ea typeface="굴림" charset="-127"/>
              </a:rPr>
              <a:t>at least 1Km</a:t>
            </a:r>
          </a:p>
          <a:p>
            <a:pPr lvl="1"/>
            <a:r>
              <a:rPr lang="en-US" altLang="ko-KR" dirty="0" smtClean="0">
                <a:ea typeface="굴림" charset="-127"/>
              </a:rPr>
              <a:t>At least </a:t>
            </a:r>
            <a:r>
              <a:rPr lang="en-US" altLang="ko-KR" u="sng" dirty="0" smtClean="0">
                <a:ea typeface="굴림" charset="-127"/>
              </a:rPr>
              <a:t>1000 direct neighboring devices</a:t>
            </a:r>
          </a:p>
          <a:p>
            <a:pPr lvl="1"/>
            <a:r>
              <a:rPr lang="en-US" altLang="ko-KR" u="sng" dirty="0" smtClean="0">
                <a:ea typeface="굴림" charset="-127"/>
              </a:rPr>
              <a:t>Opportunistic coexistence</a:t>
            </a:r>
            <a:r>
              <a:rPr lang="en-US" altLang="ko-KR" dirty="0" smtClean="0">
                <a:ea typeface="굴림" charset="-127"/>
              </a:rPr>
              <a:t> with primary users (TV broadcasting): not interfere with other primary users </a:t>
            </a:r>
          </a:p>
        </p:txBody>
      </p:sp>
      <p:sp>
        <p:nvSpPr>
          <p:cNvPr id="5"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3</a:t>
            </a:fld>
            <a:endParaRPr lang="en-US" altLang="ko-KR" dirty="0" smtClean="0">
              <a:ea typeface="굴림" pitchFamily="50"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내용 개체 틀 2"/>
          <p:cNvSpPr>
            <a:spLocks noGrp="1"/>
          </p:cNvSpPr>
          <p:nvPr>
            <p:ph idx="1"/>
          </p:nvPr>
        </p:nvSpPr>
        <p:spPr>
          <a:xfrm>
            <a:off x="685800" y="1341438"/>
            <a:ext cx="8062913" cy="4895850"/>
          </a:xfrm>
        </p:spPr>
        <p:txBody>
          <a:bodyPr/>
          <a:lstStyle/>
          <a:p>
            <a:pPr lvl="1" eaLnBrk="1" hangingPunct="1">
              <a:defRPr/>
            </a:pPr>
            <a:endParaRPr lang="en-US" altLang="ko-KR" dirty="0" smtClean="0">
              <a:latin typeface="+mj-lt"/>
              <a:ea typeface="굴림" pitchFamily="50" charset="-127"/>
            </a:endParaRPr>
          </a:p>
          <a:p>
            <a:pPr lvl="1" eaLnBrk="1" hangingPunct="1">
              <a:defRPr/>
            </a:pPr>
            <a:endParaRPr lang="en-US" altLang="ko-KR" dirty="0" smtClean="0">
              <a:latin typeface="+mj-lt"/>
              <a:ea typeface="굴림" pitchFamily="50" charset="-127"/>
            </a:endParaRPr>
          </a:p>
        </p:txBody>
      </p:sp>
      <p:sp>
        <p:nvSpPr>
          <p:cNvPr id="10243" name="Rectangle 5"/>
          <p:cNvSpPr>
            <a:spLocks noChangeArrowheads="1"/>
          </p:cNvSpPr>
          <p:nvPr/>
        </p:nvSpPr>
        <p:spPr bwMode="auto">
          <a:xfrm>
            <a:off x="0" y="-395288"/>
            <a:ext cx="9144000" cy="0"/>
          </a:xfrm>
          <a:prstGeom prst="rect">
            <a:avLst/>
          </a:prstGeom>
          <a:noFill/>
          <a:ln w="9525">
            <a:noFill/>
            <a:miter lim="800000"/>
            <a:headEnd/>
            <a:tailEnd/>
          </a:ln>
        </p:spPr>
        <p:txBody>
          <a:bodyPr wrap="none" anchor="ctr">
            <a:spAutoFit/>
          </a:bodyPr>
          <a:lstStyle/>
          <a:p>
            <a:endParaRPr lang="ko-KR" altLang="en-US"/>
          </a:p>
        </p:txBody>
      </p:sp>
      <p:graphicFrame>
        <p:nvGraphicFramePr>
          <p:cNvPr id="9" name="Group 55"/>
          <p:cNvGraphicFramePr>
            <a:graphicFrameLocks/>
          </p:cNvGraphicFramePr>
          <p:nvPr/>
        </p:nvGraphicFramePr>
        <p:xfrm>
          <a:off x="611561" y="1772816"/>
          <a:ext cx="7992887" cy="3998296"/>
        </p:xfrm>
        <a:graphic>
          <a:graphicData uri="http://schemas.openxmlformats.org/drawingml/2006/table">
            <a:tbl>
              <a:tblPr>
                <a:tableStyleId>{BC89EF96-8CEA-46FF-86C4-4CE0E7609802}</a:tableStyleId>
              </a:tblPr>
              <a:tblGrid>
                <a:gridCol w="2736304"/>
                <a:gridCol w="2520280"/>
                <a:gridCol w="2736303"/>
              </a:tblGrid>
              <a:tr h="38862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1" u="none" strike="noStrike" cap="none" normalizeH="0" baseline="0" dirty="0" smtClean="0">
                          <a:ln>
                            <a:noFill/>
                          </a:ln>
                          <a:solidFill>
                            <a:srgbClr val="00B050"/>
                          </a:solidFill>
                          <a:effectLst/>
                          <a:latin typeface="+mj-lt"/>
                        </a:rPr>
                        <a:t>Description</a:t>
                      </a:r>
                      <a:endParaRPr kumimoji="0" lang="en-US" altLang="ko-KR" sz="1800" b="1" i="0" u="none" strike="noStrike" cap="none" normalizeH="0" baseline="0" dirty="0" smtClean="0">
                        <a:ln>
                          <a:noFill/>
                        </a:ln>
                        <a:solidFill>
                          <a:srgbClr val="00B050"/>
                        </a:solidFill>
                        <a:effectLst/>
                        <a:latin typeface="+mj-lt"/>
                        <a:ea typeface="HY견고딕" pitchFamily="18" charset="-127"/>
                      </a:endParaRP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00B050"/>
                          </a:solidFill>
                          <a:effectLst/>
                          <a:latin typeface="+mj-lt"/>
                          <a:ea typeface="HY견고딕" pitchFamily="18" charset="-127"/>
                        </a:rPr>
                        <a:t>Mandatory mode</a:t>
                      </a:r>
                    </a:p>
                  </a:txBody>
                  <a:tcPr horzOverflow="overflow">
                    <a:solidFill>
                      <a:schemeClr val="accent5">
                        <a:lumMod val="20000"/>
                        <a:lumOff val="8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00B050"/>
                          </a:solidFill>
                          <a:effectLst/>
                          <a:latin typeface="+mj-lt"/>
                          <a:ea typeface="HY견고딕" pitchFamily="18" charset="-127"/>
                        </a:rPr>
                        <a:t>Optional mode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rgbClr val="00B050"/>
                          </a:solidFill>
                          <a:effectLst/>
                          <a:latin typeface="+mj-lt"/>
                          <a:ea typeface="HY견고딕" pitchFamily="18" charset="-127"/>
                        </a:rPr>
                        <a:t>(4 times </a:t>
                      </a:r>
                      <a:r>
                        <a:rPr kumimoji="0" lang="en-US" altLang="ko-KR" sz="1800" b="1" i="0" u="none" strike="noStrike" cap="none" normalizeH="0" baseline="0" dirty="0" err="1" smtClean="0">
                          <a:ln>
                            <a:noFill/>
                          </a:ln>
                          <a:solidFill>
                            <a:srgbClr val="00B050"/>
                          </a:solidFill>
                          <a:effectLst/>
                          <a:latin typeface="+mj-lt"/>
                          <a:ea typeface="HY견고딕" pitchFamily="18" charset="-127"/>
                        </a:rPr>
                        <a:t>overclock</a:t>
                      </a:r>
                      <a:r>
                        <a:rPr kumimoji="0" lang="en-US" altLang="ko-KR" sz="1800" b="1" i="0" u="none" strike="noStrike" cap="none" normalizeH="0" baseline="0" dirty="0" smtClean="0">
                          <a:ln>
                            <a:noFill/>
                          </a:ln>
                          <a:solidFill>
                            <a:srgbClr val="00B050"/>
                          </a:solidFill>
                          <a:effectLst/>
                          <a:latin typeface="+mj-lt"/>
                          <a:ea typeface="HY견고딕" pitchFamily="18" charset="-127"/>
                        </a:rPr>
                        <a:t> mode)</a:t>
                      </a:r>
                    </a:p>
                  </a:txBody>
                  <a:tcPr horzOverflow="overflow">
                    <a:solidFill>
                      <a:schemeClr val="accent5">
                        <a:lumMod val="20000"/>
                        <a:lumOff val="80000"/>
                      </a:schemeClr>
                    </a:solidFill>
                  </a:tcPr>
                </a:tc>
              </a:tr>
              <a:tr h="2712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Nominal bandwidth (kHz)</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1064.5</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algn="ctr"/>
                      <a:r>
                        <a:rPr lang="en-US" sz="1800" b="0" dirty="0" smtClean="0">
                          <a:latin typeface="+mj-lt"/>
                        </a:rPr>
                        <a:t>4258</a:t>
                      </a:r>
                      <a:endParaRPr lang="en-US" sz="1800" b="0" dirty="0">
                        <a:latin typeface="+mj-lt"/>
                      </a:endParaRPr>
                    </a:p>
                  </a:txBody>
                  <a:tcPr horzOverflow="overflow"/>
                </a:tc>
              </a:tr>
              <a:tr h="271264">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Channel spacing (kHz)</a:t>
                      </a: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HY견고딕" pitchFamily="18" charset="-127"/>
                        </a:rPr>
                        <a:t>1250</a:t>
                      </a:r>
                    </a:p>
                  </a:txBody>
                  <a:tcPr horzOverflow="overflow"/>
                </a:tc>
                <a:tc>
                  <a:txBody>
                    <a:bodyPr/>
                    <a:lstStyle/>
                    <a:p>
                      <a:pPr algn="ctr"/>
                      <a:r>
                        <a:rPr lang="en-US" sz="1800" b="0" dirty="0" smtClean="0">
                          <a:solidFill>
                            <a:schemeClr val="tx1"/>
                          </a:solidFill>
                          <a:latin typeface="+mj-lt"/>
                        </a:rPr>
                        <a:t>4*1250</a:t>
                      </a:r>
                      <a:endParaRPr lang="en-US" sz="1800" b="0" dirty="0">
                        <a:solidFill>
                          <a:schemeClr val="tx1"/>
                        </a:solidFill>
                        <a:latin typeface="+mj-lt"/>
                      </a:endParaRP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HY견고딕" pitchFamily="18" charset="-127"/>
                          <a:cs typeface="+mn-cs"/>
                        </a:rPr>
                        <a:t>Subcarrier spacing (kHz)</a:t>
                      </a: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1250/128</a:t>
                      </a:r>
                    </a:p>
                  </a:txBody>
                  <a:tcPr horzOverflow="overflow"/>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800" b="0" i="0" u="none" strike="noStrike" kern="1200" cap="none" normalizeH="0" baseline="0" dirty="0" smtClean="0">
                          <a:ln>
                            <a:noFill/>
                          </a:ln>
                          <a:solidFill>
                            <a:schemeClr val="tx1"/>
                          </a:solidFill>
                          <a:effectLst/>
                          <a:latin typeface="+mn-lt"/>
                          <a:ea typeface="굴림" pitchFamily="50" charset="-127"/>
                          <a:cs typeface="+mn-cs"/>
                        </a:rPr>
                        <a:t>4*1250/128</a:t>
                      </a: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DFT Size</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128</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algn="ctr"/>
                      <a:r>
                        <a:rPr lang="en-US" sz="1800" b="0" dirty="0" smtClean="0">
                          <a:latin typeface="+mj-lt"/>
                        </a:rPr>
                        <a:t>128</a:t>
                      </a:r>
                      <a:endParaRPr lang="en-US" sz="1800" b="0" dirty="0">
                        <a:latin typeface="+mj-lt"/>
                      </a:endParaRPr>
                    </a:p>
                  </a:txBody>
                  <a:tcPr horzOverflow="overflow"/>
                </a:tc>
              </a:tr>
              <a:tr h="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pilot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chemeClr val="tx1"/>
                          </a:solidFill>
                          <a:effectLst/>
                          <a:latin typeface="+mj-lt"/>
                          <a:ea typeface="+mn-ea"/>
                        </a:rPr>
                        <a:t>8</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c>
                  <a:txBody>
                    <a:bodyPr/>
                    <a:lstStyle/>
                    <a:p>
                      <a:pPr algn="ctr"/>
                      <a:r>
                        <a:rPr lang="en-US" sz="1800" b="0" dirty="0" smtClean="0">
                          <a:latin typeface="+mj-lt"/>
                        </a:rPr>
                        <a:t>8</a:t>
                      </a:r>
                      <a:endParaRPr lang="en-US" sz="1800" b="0" dirty="0">
                        <a:latin typeface="+mj-lt"/>
                      </a:endParaRPr>
                    </a:p>
                  </a:txBody>
                  <a:tcPr horzOverflow="overflow"/>
                </a:tc>
              </a:tr>
              <a:tr h="14895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Number of data tones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100</a:t>
                      </a:r>
                      <a:endParaRPr kumimoji="0" lang="en-US" altLang="ko-KR" sz="1800" b="0" i="0" u="none" strike="noStrike" cap="none" normalizeH="0" baseline="0" dirty="0" smtClean="0">
                        <a:ln>
                          <a:noFill/>
                        </a:ln>
                        <a:solidFill>
                          <a:schemeClr val="tx1"/>
                        </a:solidFill>
                        <a:effectLst/>
                        <a:latin typeface="+mj-lt"/>
                        <a:ea typeface="굴림" pitchFamily="50" charset="-127"/>
                      </a:endParaRPr>
                    </a:p>
                  </a:txBody>
                  <a:tcPr horzOverflow="overflow"/>
                </a:tc>
                <a:tc>
                  <a:txBody>
                    <a:bodyPr/>
                    <a:lstStyle/>
                    <a:p>
                      <a:pPr algn="ctr"/>
                      <a:r>
                        <a:rPr lang="en-US" sz="1800" b="0" dirty="0" smtClean="0">
                          <a:latin typeface="+mj-lt"/>
                        </a:rPr>
                        <a:t>100</a:t>
                      </a:r>
                      <a:endParaRPr lang="en-US" sz="1800" b="0" dirty="0">
                        <a:latin typeface="+mj-lt"/>
                      </a:endParaRPr>
                    </a:p>
                  </a:txBody>
                  <a:tcPr horzOverflow="overflow"/>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BPSK ½ rate (kbps)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390.625:  </a:t>
                      </a:r>
                      <a:r>
                        <a:rPr kumimoji="0" lang="en-US" altLang="ko-KR" sz="1800" b="0" i="0" u="none" strike="noStrike" cap="none" normalizeH="0" baseline="0" dirty="0" smtClean="0">
                          <a:ln>
                            <a:noFill/>
                          </a:ln>
                          <a:solidFill>
                            <a:srgbClr val="FF0000"/>
                          </a:solidFill>
                          <a:effectLst/>
                          <a:latin typeface="+mj-lt"/>
                          <a:ea typeface="굴림" pitchFamily="50" charset="-127"/>
                        </a:rPr>
                        <a:t>MCS0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1562.5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MCS3 Mode</a:t>
                      </a:r>
                      <a:endParaRPr lang="en-US" sz="1800" b="0" dirty="0">
                        <a:solidFill>
                          <a:srgbClr val="FF0000"/>
                        </a:solidFill>
                        <a:latin typeface="+mj-lt"/>
                      </a:endParaRPr>
                    </a:p>
                  </a:txBody>
                  <a:tcPr horzOverflow="overflow">
                    <a:solidFill>
                      <a:schemeClr val="accent6">
                        <a:lumMod val="20000"/>
                        <a:lumOff val="80000"/>
                      </a:schemeClr>
                    </a:solidFill>
                  </a:tcPr>
                </a:tc>
              </a:tr>
              <a:tr h="40737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QPSK ½ rate (kbps)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781.250</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MCS1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3125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MCS4 Mode</a:t>
                      </a:r>
                      <a:endParaRPr lang="en-US" sz="1800" b="0" dirty="0">
                        <a:solidFill>
                          <a:srgbClr val="FF0000"/>
                        </a:solidFill>
                        <a:latin typeface="+mj-lt"/>
                      </a:endParaRPr>
                    </a:p>
                  </a:txBody>
                  <a:tcPr horzOverflow="overflow">
                    <a:solidFill>
                      <a:schemeClr val="accent6">
                        <a:lumMod val="20000"/>
                        <a:lumOff val="80000"/>
                      </a:schemeClr>
                    </a:solidFill>
                  </a:tcPr>
                </a:tc>
              </a:tr>
              <a:tr h="2984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800" b="0" u="none" strike="noStrike" cap="none" normalizeH="0" baseline="0" dirty="0" smtClean="0">
                          <a:ln>
                            <a:noFill/>
                          </a:ln>
                          <a:effectLst/>
                          <a:latin typeface="+mj-lt"/>
                        </a:rPr>
                        <a:t>16-QAM ½ rate (kbps)</a:t>
                      </a:r>
                      <a:endParaRPr kumimoji="0" lang="en-US" altLang="ko-KR" sz="1800" b="0" i="0" u="none" strike="noStrike" cap="none" normalizeH="0" baseline="0" dirty="0" smtClean="0">
                        <a:ln>
                          <a:noFill/>
                        </a:ln>
                        <a:solidFill>
                          <a:schemeClr val="tx1"/>
                        </a:solidFill>
                        <a:effectLst/>
                        <a:latin typeface="+mj-lt"/>
                        <a:ea typeface="HY견고딕" pitchFamily="18" charset="-127"/>
                      </a:endParaRPr>
                    </a:p>
                  </a:txBody>
                  <a:tcPr horzOverflow="overflow">
                    <a:solidFill>
                      <a:schemeClr val="accent6">
                        <a:lumMod val="20000"/>
                        <a:lumOff val="80000"/>
                      </a:schemeClr>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800" b="0" i="0" u="none" strike="noStrike" cap="none" normalizeH="0" baseline="0" dirty="0" smtClean="0">
                          <a:ln>
                            <a:noFill/>
                          </a:ln>
                          <a:solidFill>
                            <a:srgbClr val="000000"/>
                          </a:solidFill>
                          <a:effectLst/>
                          <a:latin typeface="+mj-lt"/>
                          <a:ea typeface="굴림" pitchFamily="50" charset="-127"/>
                        </a:rPr>
                        <a:t>1562.5</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MCS2 Mode</a:t>
                      </a:r>
                      <a:endParaRPr kumimoji="0" lang="ko-KR" altLang="en-US" sz="1800" b="0" i="0" u="none" strike="noStrike" cap="none" normalizeH="0" baseline="0" dirty="0" smtClean="0">
                        <a:ln>
                          <a:noFill/>
                        </a:ln>
                        <a:solidFill>
                          <a:srgbClr val="FF0000"/>
                        </a:solidFill>
                        <a:effectLst/>
                        <a:latin typeface="+mj-lt"/>
                        <a:ea typeface="굴림" pitchFamily="50" charset="-127"/>
                      </a:endParaRPr>
                    </a:p>
                  </a:txBody>
                  <a:tcPr horzOverflow="overflow">
                    <a:solidFill>
                      <a:schemeClr val="accent6">
                        <a:lumMod val="20000"/>
                        <a:lumOff val="80000"/>
                      </a:schemeClr>
                    </a:solidFill>
                  </a:tcPr>
                </a:tc>
                <a:tc>
                  <a:txBody>
                    <a:bodyPr/>
                    <a:lstStyle/>
                    <a:p>
                      <a:pPr algn="ctr"/>
                      <a:r>
                        <a:rPr lang="en-US" sz="1800" b="0" dirty="0" smtClean="0">
                          <a:latin typeface="+mj-lt"/>
                        </a:rPr>
                        <a:t>6250</a:t>
                      </a:r>
                      <a:r>
                        <a:rPr kumimoji="0" lang="en-US" altLang="ko-KR" sz="1800" b="0" i="0" u="none" strike="noStrike" kern="1200" cap="none" normalizeH="0" baseline="0" dirty="0" smtClean="0">
                          <a:ln>
                            <a:noFill/>
                          </a:ln>
                          <a:solidFill>
                            <a:srgbClr val="000000"/>
                          </a:solidFill>
                          <a:effectLst/>
                          <a:latin typeface="+mj-lt"/>
                          <a:ea typeface="굴림" pitchFamily="50" charset="-127"/>
                          <a:cs typeface="+mn-cs"/>
                        </a:rPr>
                        <a:t>:  </a:t>
                      </a:r>
                      <a:r>
                        <a:rPr kumimoji="0" lang="en-US" altLang="ko-KR" sz="1800" b="0" i="0" u="none" strike="noStrike" kern="1200" cap="none" normalizeH="0" baseline="0" dirty="0" smtClean="0">
                          <a:ln>
                            <a:noFill/>
                          </a:ln>
                          <a:solidFill>
                            <a:srgbClr val="FF0000"/>
                          </a:solidFill>
                          <a:effectLst/>
                          <a:latin typeface="+mj-lt"/>
                          <a:ea typeface="굴림" pitchFamily="50" charset="-127"/>
                          <a:cs typeface="+mn-cs"/>
                        </a:rPr>
                        <a:t>MCS5 Mode</a:t>
                      </a:r>
                      <a:endParaRPr lang="en-US" sz="1800" b="0" dirty="0">
                        <a:solidFill>
                          <a:srgbClr val="FF0000"/>
                        </a:solidFill>
                        <a:latin typeface="+mj-lt"/>
                      </a:endParaRPr>
                    </a:p>
                  </a:txBody>
                  <a:tcPr horzOverflow="overflow">
                    <a:solidFill>
                      <a:schemeClr val="accent6">
                        <a:lumMod val="20000"/>
                        <a:lumOff val="80000"/>
                      </a:schemeClr>
                    </a:solidFill>
                  </a:tcPr>
                </a:tc>
              </a:tr>
            </a:tbl>
          </a:graphicData>
        </a:graphic>
      </p:graphicFrame>
      <p:sp>
        <p:nvSpPr>
          <p:cNvPr id="10290" name="제목 1"/>
          <p:cNvSpPr>
            <a:spLocks noGrp="1"/>
          </p:cNvSpPr>
          <p:nvPr>
            <p:ph type="title"/>
          </p:nvPr>
        </p:nvSpPr>
        <p:spPr bwMode="auto">
          <a:xfrm>
            <a:off x="685800" y="908720"/>
            <a:ext cx="7772400" cy="863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lnSpc>
                <a:spcPts val="3200"/>
              </a:lnSpc>
            </a:pPr>
            <a:r>
              <a:rPr lang="en-US" altLang="ko-KR" sz="3200" i="1" dirty="0" smtClean="0">
                <a:solidFill>
                  <a:schemeClr val="tx1"/>
                </a:solidFill>
                <a:latin typeface="Calibri" pitchFamily="34" charset="0"/>
                <a:ea typeface="굴림" charset="-127"/>
              </a:rPr>
              <a:t>KEY PARAMETERS AND DATA RATES</a:t>
            </a:r>
          </a:p>
        </p:txBody>
      </p:sp>
      <p:sp>
        <p:nvSpPr>
          <p:cNvPr id="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4</a:t>
            </a:fld>
            <a:endParaRPr lang="en-US" altLang="ko-KR" dirty="0">
              <a:ea typeface="굴림" charset="-127"/>
            </a:endParaRPr>
          </a:p>
        </p:txBody>
      </p:sp>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5</a:t>
            </a:fld>
            <a:endParaRPr lang="en-US" altLang="ko-KR" dirty="0" smtClean="0">
              <a:ea typeface="굴림" pitchFamily="50" charset="-127"/>
            </a:endParaRPr>
          </a:p>
        </p:txBody>
      </p:sp>
      <p:pic>
        <p:nvPicPr>
          <p:cNvPr id="2" name="Picture 1"/>
          <p:cNvPicPr>
            <a:picLocks noChangeAspect="1" noChangeArrowheads="1"/>
          </p:cNvPicPr>
          <p:nvPr/>
        </p:nvPicPr>
        <p:blipFill>
          <a:blip r:embed="rId2" cstate="print"/>
          <a:srcRect/>
          <a:stretch>
            <a:fillRect/>
          </a:stretch>
        </p:blipFill>
        <p:spPr bwMode="auto">
          <a:xfrm>
            <a:off x="971600" y="1844824"/>
            <a:ext cx="7416824" cy="4549450"/>
          </a:xfrm>
          <a:prstGeom prst="rect">
            <a:avLst/>
          </a:prstGeom>
          <a:noFill/>
          <a:ln w="9525">
            <a:noFill/>
            <a:miter lim="800000"/>
            <a:headEnd/>
            <a:tailEnd/>
          </a:ln>
        </p:spPr>
      </p:pic>
      <p:sp>
        <p:nvSpPr>
          <p:cNvPr id="9" name="제목 1"/>
          <p:cNvSpPr>
            <a:spLocks noGrp="1"/>
          </p:cNvSpPr>
          <p:nvPr>
            <p:ph type="title"/>
          </p:nvPr>
        </p:nvSpPr>
        <p:spPr bwMode="auto">
          <a:xfrm>
            <a:off x="685800" y="765200"/>
            <a:ext cx="7772400" cy="863600"/>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REFERENCE MODULATOR DIAGRAM</a:t>
            </a:r>
            <a:endParaRPr lang="ko-KR" altLang="en-US" sz="3200" i="1" dirty="0" smtClean="0">
              <a:solidFill>
                <a:schemeClr val="tx1"/>
              </a:solidFill>
              <a:latin typeface="Calibri" pitchFamily="34" charset="0"/>
              <a:ea typeface="굴림"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Group 55"/>
          <p:cNvGraphicFramePr>
            <a:graphicFrameLocks/>
          </p:cNvGraphicFramePr>
          <p:nvPr/>
        </p:nvGraphicFramePr>
        <p:xfrm>
          <a:off x="899592" y="1772816"/>
          <a:ext cx="7620000" cy="3810001"/>
        </p:xfrm>
        <a:graphic>
          <a:graphicData uri="http://schemas.openxmlformats.org/drawingml/2006/table">
            <a:tbl>
              <a:tblPr/>
              <a:tblGrid>
                <a:gridCol w="1981200"/>
                <a:gridCol w="3657600"/>
                <a:gridCol w="1981200"/>
              </a:tblGrid>
              <a:tr h="742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Arial" pitchFamily="34" charset="0"/>
                          <a:ea typeface="HY견고딕" pitchFamily="18" charset="-127"/>
                        </a:rPr>
                        <a:t>Parameter</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Description</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Value</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270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fs</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Sampling frequency</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1250 KHz</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NFFT</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FFT Size</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128</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∆f</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Subcarrier frequency spacing</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Arial" pitchFamily="34" charset="0"/>
                          <a:ea typeface="굴림" pitchFamily="50" charset="-127"/>
                        </a:rPr>
                        <a:t>1250/128 KHz </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89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TFFT</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IFFT and FFT period</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굴림" pitchFamily="50" charset="-127"/>
                        </a:rPr>
                        <a:t>102.4 us </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NCP</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Number of samples in cyclic prefix</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32</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37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TCP</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Cyclic prefix duration in time</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굴림" pitchFamily="50" charset="-127"/>
                        </a:rPr>
                        <a:t>25.6 us </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10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NSYM</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Total Number of samples per symbol</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160</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84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Arial" pitchFamily="34" charset="0"/>
                          <a:ea typeface="HY견고딕" pitchFamily="18" charset="-127"/>
                        </a:rPr>
                        <a:t>TSYM</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Arial" pitchFamily="34" charset="0"/>
                          <a:ea typeface="HY견고딕" pitchFamily="18" charset="-127"/>
                        </a:rPr>
                        <a:t>Symbol Duration</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Arial" pitchFamily="34" charset="0"/>
                          <a:ea typeface="HY견고딕" pitchFamily="18" charset="-127"/>
                        </a:rPr>
                        <a:t>128 us</a:t>
                      </a: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슬라이드 번호 개체 틀 5"/>
          <p:cNvSpPr>
            <a:spLocks noGrp="1"/>
          </p:cNvSpPr>
          <p:nvPr>
            <p:ph type="sldNum" sz="quarter" idx="12"/>
          </p:nvPr>
        </p:nvSpPr>
        <p:spPr>
          <a:xfrm>
            <a:off x="4344988" y="6475413"/>
            <a:ext cx="530225" cy="182562"/>
          </a:xfrm>
          <a:noFill/>
        </p:spPr>
        <p:txBody>
          <a:bodyPr/>
          <a:lstStyle/>
          <a:p>
            <a:r>
              <a:rPr lang="en-US" altLang="ko-KR" dirty="0" smtClean="0">
                <a:ea typeface="굴림" pitchFamily="50" charset="-127"/>
              </a:rPr>
              <a:t>Slide </a:t>
            </a:r>
            <a:fld id="{F9B940B4-DF7A-4700-9A8B-BB293AEE414D}" type="slidenum">
              <a:rPr lang="en-US" altLang="ko-KR" smtClean="0">
                <a:ea typeface="굴림" pitchFamily="50" charset="-127"/>
              </a:rPr>
              <a:pPr/>
              <a:t>6</a:t>
            </a:fld>
            <a:endParaRPr lang="en-US" altLang="ko-KR" dirty="0" smtClean="0">
              <a:ea typeface="굴림" pitchFamily="50" charset="-127"/>
            </a:endParaRPr>
          </a:p>
        </p:txBody>
      </p:sp>
      <p:sp>
        <p:nvSpPr>
          <p:cNvPr id="11" name="제목 1"/>
          <p:cNvSpPr>
            <a:spLocks noGrp="1"/>
          </p:cNvSpPr>
          <p:nvPr>
            <p:ph type="title"/>
          </p:nvPr>
        </p:nvSpPr>
        <p:spPr bwMode="auto">
          <a:xfrm>
            <a:off x="685800" y="765200"/>
            <a:ext cx="7772400" cy="647576"/>
          </a:xfrm>
          <a:noFill/>
          <a:ln>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Timing-related parameter of OFDM PHY</a:t>
            </a:r>
            <a:endParaRPr lang="ko-KR" altLang="en-US" sz="3200" i="1" dirty="0" smtClean="0">
              <a:solidFill>
                <a:schemeClr val="tx1"/>
              </a:solidFill>
              <a:latin typeface="Calibri" pitchFamily="34" charset="0"/>
              <a:ea typeface="굴림" charset="-127"/>
            </a:endParaRPr>
          </a:p>
        </p:txBody>
      </p:sp>
      <p:sp>
        <p:nvSpPr>
          <p:cNvPr id="8"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685800" y="620688"/>
            <a:ext cx="7772400" cy="79216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Channel Model for Simulation</a:t>
            </a:r>
          </a:p>
        </p:txBody>
      </p:sp>
      <p:sp>
        <p:nvSpPr>
          <p:cNvPr id="18435"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dirty="0">
                <a:ea typeface="굴림" charset="-127"/>
              </a:rPr>
              <a:t>Slide </a:t>
            </a:r>
            <a:fld id="{88ECC44A-4A00-4BE5-8AA6-4F9F52010CA0}" type="slidenum">
              <a:rPr lang="en-US" altLang="ko-KR">
                <a:ea typeface="굴림" charset="-127"/>
              </a:rPr>
              <a:pPr algn="ctr" eaLnBrk="0" hangingPunct="0"/>
              <a:t>7</a:t>
            </a:fld>
            <a:endParaRPr lang="en-US" altLang="ko-KR" dirty="0">
              <a:ea typeface="굴림" charset="-127"/>
            </a:endParaRPr>
          </a:p>
        </p:txBody>
      </p:sp>
      <p:pic>
        <p:nvPicPr>
          <p:cNvPr id="18436" name="Picture 4" descr="C:\Documents and Settings\Administrator\Desktop\badUrban.jpg"/>
          <p:cNvPicPr>
            <a:picLocks noChangeAspect="1" noChangeArrowheads="1"/>
          </p:cNvPicPr>
          <p:nvPr/>
        </p:nvPicPr>
        <p:blipFill>
          <a:blip r:embed="rId2" cstate="print"/>
          <a:srcRect/>
          <a:stretch>
            <a:fillRect/>
          </a:stretch>
        </p:blipFill>
        <p:spPr bwMode="auto">
          <a:xfrm>
            <a:off x="6858000" y="1524000"/>
            <a:ext cx="2133600" cy="1978025"/>
          </a:xfrm>
          <a:prstGeom prst="rect">
            <a:avLst/>
          </a:prstGeom>
          <a:noFill/>
          <a:ln w="9525">
            <a:noFill/>
            <a:miter lim="800000"/>
            <a:headEnd/>
            <a:tailEnd/>
          </a:ln>
        </p:spPr>
      </p:pic>
      <p:sp>
        <p:nvSpPr>
          <p:cNvPr id="18437" name="Content Placeholder 2"/>
          <p:cNvSpPr>
            <a:spLocks/>
          </p:cNvSpPr>
          <p:nvPr/>
        </p:nvSpPr>
        <p:spPr bwMode="auto">
          <a:xfrm>
            <a:off x="457200" y="1600200"/>
            <a:ext cx="3429000" cy="1600200"/>
          </a:xfrm>
          <a:prstGeom prst="rect">
            <a:avLst/>
          </a:prstGeom>
          <a:noFill/>
          <a:ln w="9525">
            <a:noFill/>
            <a:miter lim="800000"/>
            <a:headEnd/>
            <a:tailEnd/>
          </a:ln>
        </p:spPr>
        <p:txBody>
          <a:bodyPr/>
          <a:lstStyle/>
          <a:p>
            <a:pPr marL="342900" indent="-342900" eaLnBrk="0" hangingPunct="0">
              <a:spcBef>
                <a:spcPct val="20000"/>
              </a:spcBef>
              <a:buFontTx/>
              <a:buChar char="•"/>
            </a:pPr>
            <a:r>
              <a:rPr lang="en-US" altLang="ko-KR" sz="2000">
                <a:latin typeface="Arial" charset="0"/>
                <a:ea typeface="굴림" charset="-127"/>
              </a:rPr>
              <a:t> </a:t>
            </a:r>
          </a:p>
        </p:txBody>
      </p:sp>
      <p:pic>
        <p:nvPicPr>
          <p:cNvPr id="18438" name="Picture 2" descr="C:\Documents and Settings\Administrator\Desktop\hillyterrain.jpg"/>
          <p:cNvPicPr>
            <a:picLocks noChangeAspect="1" noChangeArrowheads="1"/>
          </p:cNvPicPr>
          <p:nvPr/>
        </p:nvPicPr>
        <p:blipFill>
          <a:blip r:embed="rId3" cstate="print"/>
          <a:srcRect/>
          <a:stretch>
            <a:fillRect/>
          </a:stretch>
        </p:blipFill>
        <p:spPr bwMode="auto">
          <a:xfrm>
            <a:off x="6019800" y="3956050"/>
            <a:ext cx="2819400" cy="2444750"/>
          </a:xfrm>
          <a:prstGeom prst="rect">
            <a:avLst/>
          </a:prstGeom>
          <a:noFill/>
          <a:ln w="9525">
            <a:noFill/>
            <a:miter lim="800000"/>
            <a:headEnd/>
            <a:tailEnd/>
          </a:ln>
        </p:spPr>
      </p:pic>
      <p:pic>
        <p:nvPicPr>
          <p:cNvPr id="18439" name="Picture 3" descr="C:\Documents and Settings\Administrator\Desktop\semirural.jpg"/>
          <p:cNvPicPr>
            <a:picLocks noChangeAspect="1" noChangeArrowheads="1"/>
          </p:cNvPicPr>
          <p:nvPr/>
        </p:nvPicPr>
        <p:blipFill>
          <a:blip r:embed="rId4" cstate="print"/>
          <a:srcRect/>
          <a:stretch>
            <a:fillRect/>
          </a:stretch>
        </p:blipFill>
        <p:spPr bwMode="auto">
          <a:xfrm>
            <a:off x="152400" y="1524000"/>
            <a:ext cx="2286000" cy="2119313"/>
          </a:xfrm>
          <a:prstGeom prst="rect">
            <a:avLst/>
          </a:prstGeom>
          <a:noFill/>
          <a:ln w="9525">
            <a:noFill/>
            <a:miter lim="800000"/>
            <a:headEnd/>
            <a:tailEnd/>
          </a:ln>
        </p:spPr>
      </p:pic>
      <p:graphicFrame>
        <p:nvGraphicFramePr>
          <p:cNvPr id="64573" name="Group 61"/>
          <p:cNvGraphicFramePr>
            <a:graphicFrameLocks noGrp="1"/>
          </p:cNvGraphicFramePr>
          <p:nvPr/>
        </p:nvGraphicFramePr>
        <p:xfrm>
          <a:off x="3200400" y="1600200"/>
          <a:ext cx="2971800" cy="2166940"/>
        </p:xfrm>
        <a:graphic>
          <a:graphicData uri="http://schemas.openxmlformats.org/drawingml/2006/table">
            <a:tbl>
              <a:tblPr/>
              <a:tblGrid>
                <a:gridCol w="1238250"/>
                <a:gridCol w="504825"/>
                <a:gridCol w="588963"/>
                <a:gridCol w="639762"/>
              </a:tblGrid>
              <a:tr h="336550">
                <a:tc gridSpan="4">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sv-SE" altLang="ko-KR" sz="1000" b="1" i="0" u="none" strike="noStrike" cap="none" normalizeH="0" baseline="0" dirty="0" smtClean="0">
                          <a:ln>
                            <a:noFill/>
                          </a:ln>
                          <a:solidFill>
                            <a:srgbClr val="000000"/>
                          </a:solidFill>
                          <a:effectLst/>
                          <a:latin typeface="Arial" charset="0"/>
                          <a:ea typeface="굴림" charset="-127"/>
                        </a:rPr>
                        <a:t>Channel Models taken from ETSI EN 300 392-2 V3.2.1 (2007-09)</a:t>
                      </a:r>
                    </a:p>
                  </a:txBody>
                  <a:tcPr marL="9525" marR="9525" marT="9525" marB="0" anchor="b"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509588">
                <a:tc>
                  <a:txBody>
                    <a:bodyPr/>
                    <a:lstStyle/>
                    <a:p>
                      <a:pPr marL="0" marR="0" lvl="0" indent="0" algn="l" defTabSz="914400" rtl="0" eaLnBrk="0" fontAlgn="ctr"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Propagation Model</a:t>
                      </a:r>
                    </a:p>
                  </a:txBody>
                  <a:tcPr marL="9525" marR="9525" marT="9525" marB="0" anchor="ctr"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Tap Number</a:t>
                      </a:r>
                    </a:p>
                  </a:txBody>
                  <a:tcPr marL="9525" marR="9525" marT="9525" marB="0" anchor="ctr"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Relative delay (us)</a:t>
                      </a:r>
                    </a:p>
                  </a:txBody>
                  <a:tcPr marL="9525" marR="9525" marT="9525" marB="0" anchor="ctr"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Average relative power (dB)</a:t>
                      </a:r>
                    </a:p>
                  </a:txBody>
                  <a:tcPr marL="9525" marR="9525" marT="9525" marB="0" anchor="ctr"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r>
              <a:tr h="17303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Arial" charset="0"/>
                          <a:ea typeface="굴림" charset="-127"/>
                        </a:rPr>
                        <a:t>Rural Area (</a:t>
                      </a:r>
                      <a:r>
                        <a:rPr kumimoji="0" lang="en-US" altLang="ko-KR" sz="1000" b="1" i="0" u="none" strike="noStrike" cap="none" normalizeH="0" baseline="0" dirty="0" err="1" smtClean="0">
                          <a:ln>
                            <a:noFill/>
                          </a:ln>
                          <a:solidFill>
                            <a:srgbClr val="000000"/>
                          </a:solidFill>
                          <a:effectLst/>
                          <a:latin typeface="Arial" charset="0"/>
                          <a:ea typeface="굴림" charset="-127"/>
                        </a:rPr>
                        <a:t>Rax</a:t>
                      </a:r>
                      <a:r>
                        <a:rPr kumimoji="0" lang="en-US" altLang="ko-KR" sz="1000" b="1" i="0" u="none" strike="noStrike" cap="none" normalizeH="0" baseline="0" dirty="0" smtClean="0">
                          <a:ln>
                            <a:noFill/>
                          </a:ln>
                          <a:solidFill>
                            <a:srgbClr val="000000"/>
                          </a:solidFill>
                          <a:effectLst/>
                          <a:latin typeface="Arial" charset="0"/>
                          <a:ea typeface="굴림" charset="-127"/>
                        </a:rPr>
                        <a:t>)</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1</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r>
              <a:tr h="17303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Typical Urban (Tux)</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1</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r>
              <a:tr h="17303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2</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5</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-22.3</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r>
              <a:tr h="17303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Bad Urban (Bux)</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1</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r>
              <a:tr h="173038">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2</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5</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-3</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r>
              <a:tr h="174625">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Hilly Terrain (HTx)</a:t>
                      </a:r>
                    </a:p>
                  </a:txBody>
                  <a:tcPr marL="9525" marR="9525" marT="9525" marB="0" anchor="b" horzOverflow="overflow">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1</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a:noFill/>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0</a:t>
                      </a:r>
                    </a:p>
                  </a:txBody>
                  <a:tcPr marL="9525" marR="9525" marT="9525" marB="0" anchor="b" horzOverflow="overflow">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a:noFill/>
                    </a:lnTlToBr>
                    <a:lnBlToTr>
                      <a:noFill/>
                    </a:lnBlToTr>
                    <a:solidFill>
                      <a:srgbClr val="D7E4BD"/>
                    </a:solidFill>
                  </a:tcPr>
                </a:tc>
              </a:tr>
              <a:tr h="171450">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 </a:t>
                      </a:r>
                    </a:p>
                  </a:txBody>
                  <a:tcPr marL="9525" marR="9525" marT="9525" marB="0" anchor="b" horzOverflow="overflow">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2</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Arial" charset="0"/>
                          <a:ea typeface="굴림" charset="-127"/>
                        </a:rPr>
                        <a:t>15</a:t>
                      </a:r>
                    </a:p>
                  </a:txBody>
                  <a:tcPr marL="9525" marR="9525" marT="9525" marB="0" anchor="b"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Arial" charset="0"/>
                          <a:ea typeface="굴림" charset="-127"/>
                        </a:rPr>
                        <a:t>-8.6</a:t>
                      </a:r>
                    </a:p>
                  </a:txBody>
                  <a:tcPr marL="9525" marR="9525" marT="9525" marB="0" anchor="b" horzOverflow="overflow">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a:noFill/>
                    </a:lnTlToBr>
                    <a:lnBlToTr>
                      <a:noFill/>
                    </a:lnBlToTr>
                    <a:solidFill>
                      <a:srgbClr val="D7E4BD"/>
                    </a:solidFill>
                  </a:tcPr>
                </a:tc>
              </a:tr>
            </a:tbl>
          </a:graphicData>
        </a:graphic>
      </p:graphicFrame>
      <p:cxnSp>
        <p:nvCxnSpPr>
          <p:cNvPr id="11" name="Straight Arrow Connector 10"/>
          <p:cNvCxnSpPr/>
          <p:nvPr/>
        </p:nvCxnSpPr>
        <p:spPr>
          <a:xfrm>
            <a:off x="6156176" y="3573016"/>
            <a:ext cx="397024" cy="313184"/>
          </a:xfrm>
          <a:prstGeom prst="straightConnector1">
            <a:avLst/>
          </a:prstGeom>
          <a:ln w="3492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156176" y="2514600"/>
            <a:ext cx="625624" cy="698376"/>
          </a:xfrm>
          <a:prstGeom prst="straightConnector1">
            <a:avLst/>
          </a:prstGeom>
          <a:ln w="3492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18485" name="Straight Arrow Connector 13"/>
          <p:cNvCxnSpPr>
            <a:cxnSpLocks noChangeShapeType="1"/>
          </p:cNvCxnSpPr>
          <p:nvPr/>
        </p:nvCxnSpPr>
        <p:spPr bwMode="auto">
          <a:xfrm flipH="1">
            <a:off x="2743200" y="2996952"/>
            <a:ext cx="460648" cy="965448"/>
          </a:xfrm>
          <a:prstGeom prst="straightConnector1">
            <a:avLst/>
          </a:prstGeom>
          <a:noFill/>
          <a:ln w="34925" algn="ctr">
            <a:solidFill>
              <a:schemeClr val="tx2"/>
            </a:solidFill>
            <a:round/>
            <a:headEnd/>
            <a:tailEnd type="arrow" w="med" len="med"/>
          </a:ln>
        </p:spPr>
      </p:cxnSp>
      <p:cxnSp>
        <p:nvCxnSpPr>
          <p:cNvPr id="19" name="Straight Arrow Connector 18"/>
          <p:cNvCxnSpPr/>
          <p:nvPr/>
        </p:nvCxnSpPr>
        <p:spPr>
          <a:xfrm flipH="1">
            <a:off x="2438400" y="2708920"/>
            <a:ext cx="765448" cy="567680"/>
          </a:xfrm>
          <a:prstGeom prst="straightConnector1">
            <a:avLst/>
          </a:prstGeom>
          <a:ln w="34925">
            <a:solidFill>
              <a:schemeClr val="tx2"/>
            </a:solidFill>
            <a:tailEnd type="arrow"/>
          </a:ln>
        </p:spPr>
        <p:style>
          <a:lnRef idx="1">
            <a:schemeClr val="accent1"/>
          </a:lnRef>
          <a:fillRef idx="0">
            <a:schemeClr val="accent1"/>
          </a:fillRef>
          <a:effectRef idx="0">
            <a:schemeClr val="accent1"/>
          </a:effectRef>
          <a:fontRef idx="minor">
            <a:schemeClr val="tx1"/>
          </a:fontRef>
        </p:style>
      </p:cxnSp>
      <p:pic>
        <p:nvPicPr>
          <p:cNvPr id="18487" name="Picture 2"/>
          <p:cNvPicPr>
            <a:picLocks noChangeAspect="1" noChangeArrowheads="1"/>
          </p:cNvPicPr>
          <p:nvPr/>
        </p:nvPicPr>
        <p:blipFill>
          <a:blip r:embed="rId5" cstate="print"/>
          <a:srcRect/>
          <a:stretch>
            <a:fillRect/>
          </a:stretch>
        </p:blipFill>
        <p:spPr bwMode="auto">
          <a:xfrm>
            <a:off x="152400" y="4049713"/>
            <a:ext cx="2819400" cy="2122487"/>
          </a:xfrm>
          <a:prstGeom prst="rect">
            <a:avLst/>
          </a:prstGeom>
          <a:noFill/>
          <a:ln w="9525">
            <a:noFill/>
            <a:miter lim="800000"/>
            <a:headEnd/>
            <a:tailEnd/>
          </a:ln>
        </p:spPr>
      </p:pic>
      <p:sp>
        <p:nvSpPr>
          <p:cNvPr id="15"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sp>
        <p:nvSpPr>
          <p:cNvPr id="25" name="Rectangle 24"/>
          <p:cNvSpPr/>
          <p:nvPr/>
        </p:nvSpPr>
        <p:spPr>
          <a:xfrm>
            <a:off x="3131840" y="5949280"/>
            <a:ext cx="2757486" cy="276999"/>
          </a:xfrm>
          <a:prstGeom prst="rect">
            <a:avLst/>
          </a:prstGeom>
        </p:spPr>
        <p:txBody>
          <a:bodyPr wrap="none">
            <a:spAutoFit/>
          </a:bodyPr>
          <a:lstStyle/>
          <a:p>
            <a:r>
              <a:rPr lang="en-US" dirty="0" smtClean="0"/>
              <a:t>Ref: doc. IEEE 802.15-09-0279-01-004g</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a:xfrm>
            <a:off x="685800" y="692696"/>
            <a:ext cx="7772400" cy="79216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Simulation Results – MCS0 </a:t>
            </a:r>
          </a:p>
        </p:txBody>
      </p:sp>
      <p:sp>
        <p:nvSpPr>
          <p:cNvPr id="19459"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26C5707B-BBDE-4541-92E6-FC1BEE7E4FBA}" type="slidenum">
              <a:rPr lang="en-US" altLang="ko-KR">
                <a:ea typeface="굴림" charset="-127"/>
              </a:rPr>
              <a:pPr algn="ctr" eaLnBrk="0" hangingPunct="0"/>
              <a:t>8</a:t>
            </a:fld>
            <a:endParaRPr lang="en-US" altLang="ko-KR">
              <a:ea typeface="굴림"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pic>
        <p:nvPicPr>
          <p:cNvPr id="7" name="그림 6" descr="391.emf"/>
          <p:cNvPicPr>
            <a:picLocks noChangeAspect="1"/>
          </p:cNvPicPr>
          <p:nvPr/>
        </p:nvPicPr>
        <p:blipFill>
          <a:blip r:embed="rId2" cstate="print"/>
          <a:stretch>
            <a:fillRect/>
          </a:stretch>
        </p:blipFill>
        <p:spPr>
          <a:xfrm>
            <a:off x="1547664" y="1268760"/>
            <a:ext cx="6834316" cy="513080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685800" y="692696"/>
            <a:ext cx="7772400" cy="792162"/>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US" altLang="ko-KR" sz="3200" i="1" dirty="0" smtClean="0">
                <a:solidFill>
                  <a:schemeClr val="tx1"/>
                </a:solidFill>
                <a:latin typeface="Calibri" pitchFamily="34" charset="0"/>
                <a:ea typeface="굴림" charset="-127"/>
              </a:rPr>
              <a:t>Simulation Results – MCS1</a:t>
            </a:r>
          </a:p>
        </p:txBody>
      </p:sp>
      <p:sp>
        <p:nvSpPr>
          <p:cNvPr id="20483"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charset="-127"/>
              </a:rPr>
              <a:t>Slide </a:t>
            </a:r>
            <a:fld id="{9E031C96-99F7-4A0A-B921-EC0CC654DAE4}" type="slidenum">
              <a:rPr lang="en-US" altLang="ko-KR">
                <a:ea typeface="굴림" charset="-127"/>
              </a:rPr>
              <a:pPr algn="ctr" eaLnBrk="0" hangingPunct="0"/>
              <a:t>9</a:t>
            </a:fld>
            <a:endParaRPr lang="en-US" altLang="ko-KR">
              <a:ea typeface="굴림" charset="-127"/>
            </a:endParaRPr>
          </a:p>
        </p:txBody>
      </p:sp>
      <p:sp>
        <p:nvSpPr>
          <p:cNvPr id="6" name="Rectangle 4"/>
          <p:cNvSpPr>
            <a:spLocks noGrp="1" noChangeArrowheads="1"/>
          </p:cNvSpPr>
          <p:nvPr>
            <p:ph type="dt" sz="quarter" idx="10"/>
          </p:nvPr>
        </p:nvSpPr>
        <p:spPr>
          <a:xfrm>
            <a:off x="685800" y="381000"/>
            <a:ext cx="1600200" cy="215900"/>
          </a:xfrm>
          <a:noFill/>
        </p:spPr>
        <p:txBody>
          <a:bodyPr/>
          <a:lstStyle/>
          <a:p>
            <a:r>
              <a:rPr lang="en-US" altLang="ko-KR" dirty="0" smtClean="0">
                <a:ea typeface="MS PGothic" pitchFamily="34" charset="-128"/>
              </a:rPr>
              <a:t>September 2012</a:t>
            </a:r>
          </a:p>
        </p:txBody>
      </p:sp>
      <p:pic>
        <p:nvPicPr>
          <p:cNvPr id="7" name="그림 6" descr="781.emf"/>
          <p:cNvPicPr>
            <a:picLocks noChangeAspect="1"/>
          </p:cNvPicPr>
          <p:nvPr/>
        </p:nvPicPr>
        <p:blipFill>
          <a:blip r:embed="rId2" cstate="print"/>
          <a:stretch>
            <a:fillRect/>
          </a:stretch>
        </p:blipFill>
        <p:spPr>
          <a:xfrm>
            <a:off x="1547664" y="1268760"/>
            <a:ext cx="6834316" cy="5130801"/>
          </a:xfrm>
          <a:prstGeom prst="rect">
            <a:avLst/>
          </a:prstGeom>
        </p:spPr>
      </p:pic>
    </p:spTree>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28242</TotalTime>
  <Words>844</Words>
  <Application>Microsoft Office PowerPoint</Application>
  <PresentationFormat>화면 슬라이드 쇼(4:3)</PresentationFormat>
  <Paragraphs>257</Paragraphs>
  <Slides>14</Slides>
  <Notes>1</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Office 테마</vt:lpstr>
      <vt:lpstr>슬라이드 1</vt:lpstr>
      <vt:lpstr>슬라이드 2</vt:lpstr>
      <vt:lpstr>Requirements Overview</vt:lpstr>
      <vt:lpstr>KEY PARAMETERS AND DATA RATES</vt:lpstr>
      <vt:lpstr>REFERENCE MODULATOR DIAGRAM</vt:lpstr>
      <vt:lpstr>Timing-related parameter of OFDM PHY</vt:lpstr>
      <vt:lpstr>Channel Model for Simulation</vt:lpstr>
      <vt:lpstr>Simulation Results – MCS0 </vt:lpstr>
      <vt:lpstr>Simulation Results – MCS1</vt:lpstr>
      <vt:lpstr>Simulation Results – MCS2</vt:lpstr>
      <vt:lpstr>Summary of Simulation Results</vt:lpstr>
      <vt:lpstr>슬라이드 12</vt:lpstr>
      <vt:lpstr>Link Margin Calculations (2) </vt:lpstr>
      <vt:lpstr>Conclusion</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sbear</cp:lastModifiedBy>
  <cp:revision>462</cp:revision>
  <cp:lastPrinted>1998-02-10T13:28:06Z</cp:lastPrinted>
  <dcterms:created xsi:type="dcterms:W3CDTF">1999-11-08T18:59:45Z</dcterms:created>
  <dcterms:modified xsi:type="dcterms:W3CDTF">2012-09-17T17:12:10Z</dcterms:modified>
</cp:coreProperties>
</file>