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84681946-B33A-4016-9AC9-05BB84BD3519}"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813C34E1-6410-449C-A9BA-203E251C0223}"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E6496ADB-59C9-4CA8-A46D-28FBA0C8C4D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B485D6BC-8503-435D-BEA5-7DBB856B1AA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C302D9F1-FEB4-4D34-97E2-F8A0C5BD943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6FCA45A6-C5E7-4574-9512-C6F545B1107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B1144C27-BCA9-4E90-9B39-A7B2CB058F5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46F3EB0C-66DD-4952-9772-F3115AFC72E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&lt;month year&gt;</a:t>
            </a:r>
          </a:p>
        </p:txBody>
      </p:sp>
      <p:sp>
        <p:nvSpPr>
          <p:cNvPr id="8" name="Footer Placeholder 7"/>
          <p:cNvSpPr>
            <a:spLocks noGrp="1"/>
          </p:cNvSpPr>
          <p:nvPr>
            <p:ph type="ftr" sz="quarter" idx="11"/>
          </p:nvPr>
        </p:nvSpPr>
        <p:spPr/>
        <p:txBody>
          <a:bodyPr/>
          <a:lstStyle>
            <a:lvl1pPr>
              <a:defRPr/>
            </a:lvl1pPr>
          </a:lstStyle>
          <a:p>
            <a:r>
              <a:rPr lang="en-US"/>
              <a:t>&lt;author&gt;, &lt;company&gt;</a:t>
            </a:r>
          </a:p>
        </p:txBody>
      </p:sp>
      <p:sp>
        <p:nvSpPr>
          <p:cNvPr id="9" name="Slide Number Placeholder 8"/>
          <p:cNvSpPr>
            <a:spLocks noGrp="1"/>
          </p:cNvSpPr>
          <p:nvPr>
            <p:ph type="sldNum" sz="quarter" idx="12"/>
          </p:nvPr>
        </p:nvSpPr>
        <p:spPr/>
        <p:txBody>
          <a:bodyPr/>
          <a:lstStyle>
            <a:lvl1pPr>
              <a:defRPr/>
            </a:lvl1pPr>
          </a:lstStyle>
          <a:p>
            <a:r>
              <a:rPr lang="en-US"/>
              <a:t>Slide </a:t>
            </a:r>
            <a:fld id="{AA5FEC83-168C-4713-A270-4544A4C4535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&lt;month year&gt;</a:t>
            </a:r>
          </a:p>
        </p:txBody>
      </p:sp>
      <p:sp>
        <p:nvSpPr>
          <p:cNvPr id="4" name="Footer Placeholder 3"/>
          <p:cNvSpPr>
            <a:spLocks noGrp="1"/>
          </p:cNvSpPr>
          <p:nvPr>
            <p:ph type="ftr" sz="quarter" idx="11"/>
          </p:nvPr>
        </p:nvSpPr>
        <p:spPr/>
        <p:txBody>
          <a:bodyPr/>
          <a:lstStyle>
            <a:lvl1pPr>
              <a:defRPr/>
            </a:lvl1pPr>
          </a:lstStyle>
          <a:p>
            <a:r>
              <a:rPr lang="en-US"/>
              <a:t>&lt;author&gt;, &lt;company&gt;</a:t>
            </a:r>
          </a:p>
        </p:txBody>
      </p:sp>
      <p:sp>
        <p:nvSpPr>
          <p:cNvPr id="5" name="Slide Number Placeholder 4"/>
          <p:cNvSpPr>
            <a:spLocks noGrp="1"/>
          </p:cNvSpPr>
          <p:nvPr>
            <p:ph type="sldNum" sz="quarter" idx="12"/>
          </p:nvPr>
        </p:nvSpPr>
        <p:spPr/>
        <p:txBody>
          <a:bodyPr/>
          <a:lstStyle>
            <a:lvl1pPr>
              <a:defRPr/>
            </a:lvl1pPr>
          </a:lstStyle>
          <a:p>
            <a:r>
              <a:rPr lang="en-US"/>
              <a:t>Slide </a:t>
            </a:r>
            <a:fld id="{417E3E13-79EE-4FFA-BE73-6E6C0329006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&lt;month year&gt;</a:t>
            </a:r>
            <a:endParaRPr lang="en-US" dirty="0"/>
          </a:p>
        </p:txBody>
      </p:sp>
      <p:sp>
        <p:nvSpPr>
          <p:cNvPr id="3" name="Footer Placeholder 2"/>
          <p:cNvSpPr>
            <a:spLocks noGrp="1"/>
          </p:cNvSpPr>
          <p:nvPr>
            <p:ph type="ftr" sz="quarter" idx="11"/>
          </p:nvPr>
        </p:nvSpPr>
        <p:spPr/>
        <p:txBody>
          <a:bodyPr/>
          <a:lstStyle>
            <a:lvl1pPr>
              <a:defRPr/>
            </a:lvl1pPr>
          </a:lstStyle>
          <a:p>
            <a:r>
              <a:rPr lang="en-US"/>
              <a:t>&lt;author&gt;, &lt;company&gt;</a:t>
            </a:r>
          </a:p>
        </p:txBody>
      </p:sp>
      <p:sp>
        <p:nvSpPr>
          <p:cNvPr id="4" name="Slide Number Placeholder 3"/>
          <p:cNvSpPr>
            <a:spLocks noGrp="1"/>
          </p:cNvSpPr>
          <p:nvPr>
            <p:ph type="sldNum" sz="quarter" idx="12"/>
          </p:nvPr>
        </p:nvSpPr>
        <p:spPr/>
        <p:txBody>
          <a:bodyPr/>
          <a:lstStyle>
            <a:lvl1pPr>
              <a:defRPr/>
            </a:lvl1pPr>
          </a:lstStyle>
          <a:p>
            <a:r>
              <a:rPr lang="en-US"/>
              <a:t>Slide </a:t>
            </a:r>
            <a:fld id="{9BFE4486-6FEA-42B0-BA06-5D88C0A14D5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ED15606C-786E-4326-9BF2-DFBB2307B6A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CF8E9ED6-697C-4482-A1AB-07A27123052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Sept 2012</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err="1" smtClean="0"/>
              <a:t>Flammer</a:t>
            </a:r>
            <a:r>
              <a:rPr lang="en-US" dirty="0" smtClean="0"/>
              <a:t>, Silver Spring Networks</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1C5AE4F3-0F45-4BD6-BDEC-432128E9B714}" type="slidenum">
              <a:rPr lang="en-US"/>
              <a:pPr/>
              <a:t>‹#›</a:t>
            </a:fld>
            <a:endParaRPr lang="en-US"/>
          </a:p>
        </p:txBody>
      </p:sp>
      <p:sp>
        <p:nvSpPr>
          <p:cNvPr id="1031" name="Rectangle 7"/>
          <p:cNvSpPr>
            <a:spLocks noChangeArrowheads="1"/>
          </p:cNvSpPr>
          <p:nvPr/>
        </p:nvSpPr>
        <p:spPr bwMode="auto">
          <a:xfrm>
            <a:off x="3810000" y="394156"/>
            <a:ext cx="4648200" cy="215444"/>
          </a:xfrm>
          <a:prstGeom prst="rect">
            <a:avLst/>
          </a:prstGeom>
          <a:noFill/>
          <a:ln w="9525">
            <a:noFill/>
            <a:miter lim="800000"/>
            <a:headEnd/>
            <a:tailEnd/>
          </a:ln>
          <a:effectLst/>
        </p:spPr>
        <p:txBody>
          <a:bodyPr wrap="square" lIns="0" tIns="0" rIns="0" bIns="0" anchor="b">
            <a:spAutoFit/>
          </a:bodyPr>
          <a:lstStyle/>
          <a:p>
            <a:pPr lvl="4" algn="r"/>
            <a:r>
              <a:rPr lang="en-US" sz="1400" b="1" dirty="0"/>
              <a:t>doc.: IEEE </a:t>
            </a:r>
            <a:r>
              <a:rPr lang="en-US" sz="1400" b="1" dirty="0" smtClean="0"/>
              <a:t>802. 15-12-0496-00-004m</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zdnet.com/microsoft-bt-test-white-space-broadband-in-cambridge-304009323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igitalnewsasia.com/node/367" TargetMode="External"/><Relationship Id="rId2" Type="http://schemas.openxmlformats.org/officeDocument/2006/relationships/hyperlink" Target="http://www.whatech.com.au/technology-releases/wireless/11074-commercial-pilots-begin-for-white-spaces-technology-in-singapor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researchspace.csir.co.za/dspace/bitstream/10204/5912/1/Masonta_2012.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ktswireless.com/wp-content/uploads/2012/08/AWR-Product-Brief-4.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ublicknowledge.org/files/HTSC%20E&amp;C%20Letter%2011-2-11.pdf" TargetMode="External"/><Relationship Id="rId2" Type="http://schemas.openxmlformats.org/officeDocument/2006/relationships/hyperlink" Target="http://www.fiercebroadbandwireless.com/story/att-shreds-pcasts-shared-spectrum-vision/2012-08-05" TargetMode="External"/><Relationship Id="rId1" Type="http://schemas.openxmlformats.org/officeDocument/2006/relationships/slideLayout" Target="../slideLayouts/slideLayout2.xml"/><Relationship Id="rId5" Type="http://schemas.openxmlformats.org/officeDocument/2006/relationships/hyperlink" Target="http://coalitionforfreetvandbroadband.org/?page_id=65" TargetMode="External"/><Relationship Id="rId4" Type="http://schemas.openxmlformats.org/officeDocument/2006/relationships/hyperlink" Target="http://www.hightechspectrumcoalition.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ept.org/Documents/se-43/6354/SE43(12)73_ECC-Report-159-on-further-definition-of-technical-and-operational-requirements-for-the-operation-of-WSD-in-470-790-MHz-band" TargetMode="External"/><Relationship Id="rId2" Type="http://schemas.openxmlformats.org/officeDocument/2006/relationships/hyperlink" Target="http://cept.org/Documents/se-43/6270/SE43(12)60_Proposed-text-for-executive-summary-of-Report-A2-(geo-location" TargetMode="External"/><Relationship Id="rId1" Type="http://schemas.openxmlformats.org/officeDocument/2006/relationships/slideLayout" Target="../slideLayouts/slideLayout2.xml"/><Relationship Id="rId4" Type="http://schemas.openxmlformats.org/officeDocument/2006/relationships/hyperlink" Target="http://cept.org/Documents/se-43/6353/SE43(12)72_Draft-Report-A1-complementary-to-ECC-Report-15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smtClean="0"/>
              <a:t>Sept 2012</a:t>
            </a:r>
            <a:endParaRPr lang="en-US"/>
          </a:p>
        </p:txBody>
      </p:sp>
      <p:sp>
        <p:nvSpPr>
          <p:cNvPr id="5" name="Footer Placeholder 2"/>
          <p:cNvSpPr>
            <a:spLocks noGrp="1"/>
          </p:cNvSpPr>
          <p:nvPr>
            <p:ph type="ftr" sz="quarter" idx="11"/>
          </p:nvPr>
        </p:nvSpPr>
        <p:spPr/>
        <p:txBody>
          <a:bodyPr/>
          <a:lstStyle/>
          <a:p>
            <a:r>
              <a:rPr lang="en-US" dirty="0" smtClean="0"/>
              <a:t>George </a:t>
            </a:r>
            <a:r>
              <a:rPr lang="en-US" dirty="0" err="1" smtClean="0"/>
              <a:t>Flammer</a:t>
            </a:r>
            <a:r>
              <a:rPr lang="en-US" dirty="0" smtClean="0"/>
              <a:t>, Silver Spring Networks</a:t>
            </a:r>
            <a:endParaRPr lang="en-US" dirty="0"/>
          </a:p>
        </p:txBody>
      </p:sp>
      <p:sp>
        <p:nvSpPr>
          <p:cNvPr id="6" name="Slide Number Placeholder 3"/>
          <p:cNvSpPr>
            <a:spLocks noGrp="1"/>
          </p:cNvSpPr>
          <p:nvPr>
            <p:ph type="sldNum" sz="quarter" idx="12"/>
          </p:nvPr>
        </p:nvSpPr>
        <p:spPr/>
        <p:txBody>
          <a:bodyPr/>
          <a:lstStyle/>
          <a:p>
            <a:r>
              <a:rPr lang="en-US"/>
              <a:t>Slide </a:t>
            </a:r>
            <a:fld id="{79B4A00D-EEEB-4D5D-A761-F9F6B46BC682}" type="slidenum">
              <a:rPr lang="en-US"/>
              <a:pPr/>
              <a:t>1</a:t>
            </a:fld>
            <a:endParaRPr lang="en-US"/>
          </a:p>
        </p:txBody>
      </p:sp>
      <p:sp>
        <p:nvSpPr>
          <p:cNvPr id="27651" name="Rectangle 3"/>
          <p:cNvSpPr>
            <a:spLocks noChangeArrowheads="1"/>
          </p:cNvSpPr>
          <p:nvPr/>
        </p:nvSpPr>
        <p:spPr bwMode="auto">
          <a:xfrm>
            <a:off x="152400" y="609600"/>
            <a:ext cx="8991600" cy="4734629"/>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State of TVWS</a:t>
            </a:r>
            <a:endParaRPr lang="en-US" sz="1600" dirty="0">
              <a:solidFill>
                <a:schemeClr val="tx2"/>
              </a:solidFill>
            </a:endParaRPr>
          </a:p>
          <a:p>
            <a:r>
              <a:rPr lang="en-US" sz="1600" b="1" dirty="0">
                <a:solidFill>
                  <a:schemeClr val="tx2"/>
                </a:solidFill>
              </a:rPr>
              <a:t>Date Submitted: </a:t>
            </a:r>
            <a:r>
              <a:rPr lang="en-US" sz="1600" b="1" dirty="0" smtClean="0">
                <a:solidFill>
                  <a:schemeClr val="tx2"/>
                </a:solidFill>
              </a:rPr>
              <a:t>Sept 17, 2012</a:t>
            </a:r>
            <a:r>
              <a:rPr lang="en-US" sz="1600" dirty="0">
                <a:solidFill>
                  <a:schemeClr val="tx2"/>
                </a:solidFill>
              </a:rPr>
              <a:t>	</a:t>
            </a:r>
          </a:p>
          <a:p>
            <a:r>
              <a:rPr lang="en-US" sz="1600" b="1" dirty="0" smtClean="0">
                <a:solidFill>
                  <a:schemeClr val="tx2"/>
                </a:solidFill>
              </a:rPr>
              <a:t>Source: George </a:t>
            </a:r>
            <a:r>
              <a:rPr lang="en-US" sz="1600" b="1" dirty="0" err="1" smtClean="0">
                <a:solidFill>
                  <a:schemeClr val="tx2"/>
                </a:solidFill>
              </a:rPr>
              <a:t>Flammer</a:t>
            </a:r>
            <a:r>
              <a:rPr lang="en-US" sz="1600" dirty="0" smtClean="0">
                <a:solidFill>
                  <a:schemeClr val="tx2"/>
                </a:solidFill>
              </a:rPr>
              <a:t> </a:t>
            </a:r>
            <a:r>
              <a:rPr lang="en-US" sz="1600" dirty="0">
                <a:solidFill>
                  <a:schemeClr val="tx2"/>
                </a:solidFill>
              </a:rPr>
              <a:t>Company </a:t>
            </a:r>
            <a:r>
              <a:rPr lang="en-US" sz="1600" dirty="0" smtClean="0">
                <a:solidFill>
                  <a:schemeClr val="tx2"/>
                </a:solidFill>
              </a:rPr>
              <a:t>Silver Spring Networks</a:t>
            </a:r>
            <a:endParaRPr lang="en-US" sz="1600" dirty="0">
              <a:solidFill>
                <a:schemeClr val="tx2"/>
              </a:solidFill>
            </a:endParaRPr>
          </a:p>
          <a:p>
            <a:r>
              <a:rPr lang="en-US" sz="1600" dirty="0">
                <a:solidFill>
                  <a:schemeClr val="tx2"/>
                </a:solidFill>
              </a:rPr>
              <a:t>Address </a:t>
            </a:r>
            <a:r>
              <a:rPr lang="en-US" sz="1600" dirty="0" smtClean="0">
                <a:solidFill>
                  <a:schemeClr val="tx2"/>
                </a:solidFill>
              </a:rPr>
              <a:t>555 Broadway, Redwood City CA 94063</a:t>
            </a:r>
            <a:endParaRPr lang="en-US" sz="1600" dirty="0">
              <a:solidFill>
                <a:schemeClr val="tx2"/>
              </a:solidFill>
            </a:endParaRPr>
          </a:p>
          <a:p>
            <a:r>
              <a:rPr lang="en-US" sz="1600" dirty="0" smtClean="0">
                <a:solidFill>
                  <a:schemeClr val="tx2"/>
                </a:solidFill>
              </a:rPr>
              <a:t>Voice: </a:t>
            </a:r>
            <a:r>
              <a:rPr lang="en-US" sz="1600" dirty="0" smtClean="0"/>
              <a:t>650-298-4200 </a:t>
            </a:r>
            <a:r>
              <a:rPr lang="en-US" sz="1600" dirty="0" smtClean="0">
                <a:solidFill>
                  <a:schemeClr val="tx2"/>
                </a:solidFill>
              </a:rPr>
              <a:t>FAX</a:t>
            </a:r>
            <a:r>
              <a:rPr lang="en-US" sz="1600" dirty="0">
                <a:solidFill>
                  <a:schemeClr val="tx2"/>
                </a:solidFill>
              </a:rPr>
              <a:t>: </a:t>
            </a:r>
            <a:r>
              <a:rPr lang="en-US" sz="1600" dirty="0" smtClean="0">
                <a:solidFill>
                  <a:schemeClr val="tx2"/>
                </a:solidFill>
              </a:rPr>
              <a:t>Deprecated  </a:t>
            </a:r>
            <a:r>
              <a:rPr lang="en-US" sz="1600" dirty="0">
                <a:solidFill>
                  <a:schemeClr val="tx2"/>
                </a:solidFill>
              </a:rPr>
              <a:t>E-Mail</a:t>
            </a:r>
            <a:r>
              <a:rPr lang="en-US" sz="1600" dirty="0" smtClean="0">
                <a:solidFill>
                  <a:schemeClr val="tx2"/>
                </a:solidFill>
              </a:rPr>
              <a:t>:[</a:t>
            </a:r>
            <a:r>
              <a:rPr lang="en-US" sz="1600" dirty="0" err="1" smtClean="0">
                <a:solidFill>
                  <a:schemeClr val="tx2"/>
                </a:solidFill>
              </a:rPr>
              <a:t>gflammer</a:t>
            </a:r>
            <a:r>
              <a:rPr lang="en-US" sz="1600" dirty="0" smtClean="0">
                <a:solidFill>
                  <a:schemeClr val="tx2"/>
                </a:solidFill>
              </a:rPr>
              <a:t>  @  silverspringnet.com</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Update on the state of TVWS around the world</a:t>
            </a:r>
            <a:endParaRPr lang="en-US" sz="1600" dirty="0">
              <a:solidFill>
                <a:schemeClr val="tx2"/>
              </a:solidFill>
            </a:endParaRPr>
          </a:p>
          <a:p>
            <a:pPr>
              <a:spcBef>
                <a:spcPts val="100"/>
              </a:spcBef>
              <a:spcAft>
                <a:spcPts val="100"/>
              </a:spcAft>
            </a:pPr>
            <a:r>
              <a:rPr lang="en-US" dirty="0" smtClean="0">
                <a:solidFill>
                  <a:schemeClr val="accent2"/>
                </a:solidFill>
              </a:rPr>
              <a:t>[</a:t>
            </a:r>
            <a:r>
              <a:rPr lang="en-US" dirty="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 Update on the state of TVWS around the world</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Support task group in proposal development</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Kingdom</a:t>
            </a:r>
            <a:endParaRPr lang="en-US" dirty="0"/>
          </a:p>
        </p:txBody>
      </p:sp>
      <p:sp>
        <p:nvSpPr>
          <p:cNvPr id="3" name="Content Placeholder 2"/>
          <p:cNvSpPr>
            <a:spLocks noGrp="1"/>
          </p:cNvSpPr>
          <p:nvPr>
            <p:ph idx="1"/>
          </p:nvPr>
        </p:nvSpPr>
        <p:spPr>
          <a:xfrm>
            <a:off x="457200" y="1600201"/>
            <a:ext cx="8229600" cy="3887712"/>
          </a:xfrm>
        </p:spPr>
        <p:txBody>
          <a:bodyPr>
            <a:normAutofit fontScale="85000" lnSpcReduction="10000"/>
          </a:bodyPr>
          <a:lstStyle/>
          <a:p>
            <a:r>
              <a:rPr lang="en-US" dirty="0" smtClean="0"/>
              <a:t>Cambridge trial still unique:  Microsoft, British Telecom, BBC, Nokia, Neul, </a:t>
            </a:r>
            <a:r>
              <a:rPr lang="en-US" dirty="0" err="1" smtClean="0"/>
              <a:t>BskyB</a:t>
            </a:r>
            <a:r>
              <a:rPr lang="en-US" dirty="0" smtClean="0"/>
              <a:t>, Spectrum Bridge, etc.</a:t>
            </a:r>
          </a:p>
          <a:p>
            <a:endParaRPr lang="en-US" dirty="0"/>
          </a:p>
          <a:p>
            <a:r>
              <a:rPr lang="en-US" dirty="0" err="1" smtClean="0"/>
              <a:t>Ofcom</a:t>
            </a:r>
            <a:r>
              <a:rPr lang="en-US" dirty="0" smtClean="0"/>
              <a:t> expected to complete regulation third quarter – after UK Olympics</a:t>
            </a:r>
          </a:p>
          <a:p>
            <a:endParaRPr lang="en-US" dirty="0"/>
          </a:p>
          <a:p>
            <a:r>
              <a:rPr lang="en-US" dirty="0" smtClean="0"/>
              <a:t>TVWS vendors polled say that first commercial services should happen first quarter 2013</a:t>
            </a:r>
            <a:endParaRPr lang="en-US" dirty="0"/>
          </a:p>
        </p:txBody>
      </p:sp>
      <p:sp>
        <p:nvSpPr>
          <p:cNvPr id="4" name="TextBox 3"/>
          <p:cNvSpPr txBox="1"/>
          <p:nvPr/>
        </p:nvSpPr>
        <p:spPr>
          <a:xfrm>
            <a:off x="162054" y="6001970"/>
            <a:ext cx="8981946" cy="369332"/>
          </a:xfrm>
          <a:prstGeom prst="rect">
            <a:avLst/>
          </a:prstGeom>
          <a:noFill/>
        </p:spPr>
        <p:txBody>
          <a:bodyPr wrap="none" rtlCol="0">
            <a:spAutoFit/>
          </a:bodyPr>
          <a:lstStyle/>
          <a:p>
            <a:r>
              <a:rPr lang="en-US" dirty="0">
                <a:hlinkClick r:id="rId2"/>
              </a:rPr>
              <a:t>http://www.zdnet.com/microsoft-bt-test-white-space-broadband-in-cambridge-3040093231</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xmlns="" val="286474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48"/>
            <a:ext cx="5257800" cy="768518"/>
          </a:xfrm>
        </p:spPr>
        <p:txBody>
          <a:bodyPr/>
          <a:lstStyle/>
          <a:p>
            <a:r>
              <a:rPr lang="en-US" dirty="0" smtClean="0"/>
              <a:t>Singapore &amp; Philippines</a:t>
            </a:r>
            <a:endParaRPr lang="en-US" dirty="0"/>
          </a:p>
        </p:txBody>
      </p:sp>
      <p:sp>
        <p:nvSpPr>
          <p:cNvPr id="3" name="Content Placeholder 2"/>
          <p:cNvSpPr>
            <a:spLocks noGrp="1"/>
          </p:cNvSpPr>
          <p:nvPr>
            <p:ph idx="1"/>
          </p:nvPr>
        </p:nvSpPr>
        <p:spPr>
          <a:xfrm>
            <a:off x="457200" y="995475"/>
            <a:ext cx="8229600" cy="4525963"/>
          </a:xfrm>
        </p:spPr>
        <p:txBody>
          <a:bodyPr>
            <a:normAutofit/>
          </a:bodyPr>
          <a:lstStyle/>
          <a:p>
            <a:r>
              <a:rPr lang="en-US" sz="2800" dirty="0" smtClean="0"/>
              <a:t>Singapore </a:t>
            </a:r>
            <a:r>
              <a:rPr lang="en-US" sz="2800" dirty="0"/>
              <a:t>- September 5, </a:t>
            </a:r>
            <a:r>
              <a:rPr lang="en-US" sz="2800" dirty="0" smtClean="0"/>
              <a:t>2012</a:t>
            </a:r>
          </a:p>
          <a:p>
            <a:pPr lvl="1"/>
            <a:r>
              <a:rPr lang="en-US" sz="2000" dirty="0" smtClean="0"/>
              <a:t>Microsoft </a:t>
            </a:r>
            <a:r>
              <a:rPr lang="en-US" sz="2000" dirty="0"/>
              <a:t>Singapore, </a:t>
            </a:r>
            <a:r>
              <a:rPr lang="en-US" sz="2000" dirty="0" err="1"/>
              <a:t>StarHub</a:t>
            </a:r>
            <a:r>
              <a:rPr lang="en-US" sz="2000" dirty="0"/>
              <a:t>, and the Institute for </a:t>
            </a:r>
            <a:r>
              <a:rPr lang="en-US" sz="2000" dirty="0" err="1"/>
              <a:t>Infocomm</a:t>
            </a:r>
            <a:r>
              <a:rPr lang="en-US" sz="2000" dirty="0"/>
              <a:t> Research (I²R), the founding members of the Singapore White Spaces Pilot Group (SWSPG</a:t>
            </a:r>
            <a:r>
              <a:rPr lang="en-US" sz="2000" dirty="0" smtClean="0"/>
              <a:t>)</a:t>
            </a:r>
            <a:br>
              <a:rPr lang="en-US" sz="2000" dirty="0" smtClean="0"/>
            </a:br>
            <a:endParaRPr lang="en-US" sz="2000" dirty="0" smtClean="0"/>
          </a:p>
          <a:p>
            <a:pPr lvl="1"/>
            <a:r>
              <a:rPr lang="en-US" sz="2000" dirty="0" smtClean="0"/>
              <a:t>This is similar to the Cambridge UK trial with vendors: </a:t>
            </a:r>
            <a:r>
              <a:rPr lang="en-US" sz="2000" dirty="0" err="1" smtClean="0"/>
              <a:t>Adaptrum</a:t>
            </a:r>
            <a:r>
              <a:rPr lang="en-US" sz="2000" dirty="0" smtClean="0"/>
              <a:t> (hardware) and Spectrum Bridge (geo-database)</a:t>
            </a:r>
          </a:p>
          <a:p>
            <a:endParaRPr lang="en-US" sz="2400" dirty="0"/>
          </a:p>
          <a:p>
            <a:r>
              <a:rPr lang="en-US" sz="2800" dirty="0" smtClean="0"/>
              <a:t>Philippines – June 19, 2012</a:t>
            </a:r>
          </a:p>
          <a:p>
            <a:pPr lvl="1"/>
            <a:r>
              <a:rPr lang="en-US" sz="2000" dirty="0"/>
              <a:t>The Information and Communications Technology Office of the Department of Science and Technology (DOST-ICTO) officially rolled outs its TV White Space (TVWS) </a:t>
            </a:r>
            <a:r>
              <a:rPr lang="en-US" sz="2000" dirty="0" smtClean="0"/>
              <a:t>project</a:t>
            </a:r>
            <a:endParaRPr lang="en-US" sz="2000" dirty="0"/>
          </a:p>
          <a:p>
            <a:endParaRPr lang="en-US" sz="2400" dirty="0" smtClean="0"/>
          </a:p>
          <a:p>
            <a:endParaRPr lang="en-US" sz="2400" dirty="0" smtClean="0"/>
          </a:p>
          <a:p>
            <a:pPr lvl="1"/>
            <a:endParaRPr lang="en-US" sz="2000" dirty="0"/>
          </a:p>
        </p:txBody>
      </p:sp>
      <p:sp>
        <p:nvSpPr>
          <p:cNvPr id="4" name="TextBox 3"/>
          <p:cNvSpPr txBox="1"/>
          <p:nvPr/>
        </p:nvSpPr>
        <p:spPr>
          <a:xfrm>
            <a:off x="457200" y="5410200"/>
            <a:ext cx="8121724" cy="1323439"/>
          </a:xfrm>
          <a:prstGeom prst="rect">
            <a:avLst/>
          </a:prstGeom>
          <a:noFill/>
        </p:spPr>
        <p:txBody>
          <a:bodyPr wrap="square" rtlCol="0">
            <a:spAutoFit/>
          </a:bodyPr>
          <a:lstStyle/>
          <a:p>
            <a:r>
              <a:rPr lang="en-US" sz="1600" dirty="0">
                <a:hlinkClick r:id="rId2"/>
              </a:rPr>
              <a:t>http://www.whatech.com.au/technology-releases/wireless/11074-commercial-pilots-begin-for-white-spaces-technology-in-</a:t>
            </a:r>
            <a:r>
              <a:rPr lang="en-US" sz="1600" dirty="0" smtClean="0">
                <a:hlinkClick r:id="rId2"/>
              </a:rPr>
              <a:t>singapore</a:t>
            </a:r>
            <a:r>
              <a:rPr lang="en-US" sz="1600" dirty="0" smtClean="0"/>
              <a:t> </a:t>
            </a:r>
          </a:p>
          <a:p>
            <a:endParaRPr lang="en-US" sz="1600" dirty="0"/>
          </a:p>
          <a:p>
            <a:r>
              <a:rPr lang="en-US" sz="1600" dirty="0">
                <a:hlinkClick r:id="rId3"/>
              </a:rPr>
              <a:t>http://www.digitalnewsasia.com/node/367</a:t>
            </a:r>
            <a:r>
              <a:rPr lang="en-US" sz="1600" dirty="0"/>
              <a:t> </a:t>
            </a:r>
          </a:p>
          <a:p>
            <a:endParaRPr lang="en-US" sz="1600" dirty="0" smtClean="0"/>
          </a:p>
        </p:txBody>
      </p:sp>
    </p:spTree>
    <p:extLst>
      <p:ext uri="{BB962C8B-B14F-4D97-AF65-F5344CB8AC3E}">
        <p14:creationId xmlns:p14="http://schemas.microsoft.com/office/powerpoint/2010/main" xmlns="" val="316017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295"/>
            <a:ext cx="8229600" cy="662691"/>
          </a:xfrm>
        </p:spPr>
        <p:txBody>
          <a:bodyPr>
            <a:normAutofit/>
          </a:bodyPr>
          <a:lstStyle/>
          <a:p>
            <a:r>
              <a:rPr lang="en-US" dirty="0" smtClean="0"/>
              <a:t>South Africa, et. al.</a:t>
            </a:r>
            <a:endParaRPr lang="en-US" dirty="0"/>
          </a:p>
        </p:txBody>
      </p:sp>
      <p:sp>
        <p:nvSpPr>
          <p:cNvPr id="3" name="Content Placeholder 2"/>
          <p:cNvSpPr>
            <a:spLocks noGrp="1"/>
          </p:cNvSpPr>
          <p:nvPr>
            <p:ph idx="1"/>
          </p:nvPr>
        </p:nvSpPr>
        <p:spPr>
          <a:xfrm>
            <a:off x="457200" y="1493837"/>
            <a:ext cx="8229600" cy="4525963"/>
          </a:xfrm>
        </p:spPr>
        <p:txBody>
          <a:bodyPr>
            <a:normAutofit fontScale="62500" lnSpcReduction="20000"/>
          </a:bodyPr>
          <a:lstStyle/>
          <a:p>
            <a:pPr marL="0" indent="0">
              <a:buNone/>
            </a:pPr>
            <a:endParaRPr lang="en-US" dirty="0" smtClean="0"/>
          </a:p>
          <a:p>
            <a:r>
              <a:rPr lang="en-US" dirty="0" smtClean="0"/>
              <a:t>CSIR </a:t>
            </a:r>
            <a:r>
              <a:rPr lang="en-US" dirty="0" err="1" smtClean="0"/>
              <a:t>Meraka</a:t>
            </a:r>
            <a:r>
              <a:rPr lang="en-US" dirty="0" smtClean="0"/>
              <a:t> Institute has been chartered to study TVWS by </a:t>
            </a:r>
            <a:r>
              <a:rPr lang="en-US" dirty="0"/>
              <a:t>Independent Communications Authority of South Africa (ICASA</a:t>
            </a:r>
            <a:r>
              <a:rPr lang="en-US" dirty="0" smtClean="0"/>
              <a:t>)</a:t>
            </a:r>
          </a:p>
          <a:p>
            <a:endParaRPr lang="en-US" dirty="0"/>
          </a:p>
          <a:p>
            <a:r>
              <a:rPr lang="en-US" dirty="0" smtClean="0"/>
              <a:t>The authors (</a:t>
            </a:r>
            <a:r>
              <a:rPr lang="en-US" dirty="0" err="1" smtClean="0"/>
              <a:t>Masonta</a:t>
            </a:r>
            <a:r>
              <a:rPr lang="en-US" dirty="0" smtClean="0"/>
              <a:t>, et. al.) note that ‘sensing’ TVWS regulations have given way to </a:t>
            </a:r>
            <a:r>
              <a:rPr lang="en-US" dirty="0" err="1" smtClean="0"/>
              <a:t>geolocation</a:t>
            </a:r>
            <a:r>
              <a:rPr lang="en-US" dirty="0" smtClean="0"/>
              <a:t> data base approaches.</a:t>
            </a:r>
          </a:p>
          <a:p>
            <a:endParaRPr lang="en-US" dirty="0"/>
          </a:p>
          <a:p>
            <a:r>
              <a:rPr lang="en-US" dirty="0" smtClean="0"/>
              <a:t>Building upon work in the US and UK.  Google once again sponsoring unlicensed TVWS work</a:t>
            </a:r>
          </a:p>
          <a:p>
            <a:endParaRPr lang="en-US" dirty="0"/>
          </a:p>
          <a:p>
            <a:r>
              <a:rPr lang="en-US" dirty="0" smtClean="0"/>
              <a:t>Representatives from Mozambique</a:t>
            </a:r>
            <a:r>
              <a:rPr lang="en-US" dirty="0"/>
              <a:t>, Kenya and </a:t>
            </a:r>
            <a:r>
              <a:rPr lang="en-US" dirty="0" smtClean="0"/>
              <a:t>Nigeria reported to have expressed interest in TVWS as cellular offload.</a:t>
            </a:r>
          </a:p>
          <a:p>
            <a:endParaRPr lang="en-US" dirty="0"/>
          </a:p>
          <a:p>
            <a:endParaRPr lang="en-US" dirty="0"/>
          </a:p>
        </p:txBody>
      </p:sp>
      <p:sp>
        <p:nvSpPr>
          <p:cNvPr id="4" name="TextBox 3"/>
          <p:cNvSpPr txBox="1"/>
          <p:nvPr/>
        </p:nvSpPr>
        <p:spPr>
          <a:xfrm>
            <a:off x="457200" y="6019800"/>
            <a:ext cx="5044971" cy="261610"/>
          </a:xfrm>
          <a:prstGeom prst="rect">
            <a:avLst/>
          </a:prstGeom>
          <a:noFill/>
        </p:spPr>
        <p:txBody>
          <a:bodyPr wrap="none" rtlCol="0">
            <a:spAutoFit/>
          </a:bodyPr>
          <a:lstStyle/>
          <a:p>
            <a:r>
              <a:rPr lang="en-US" sz="1100" dirty="0" smtClean="0">
                <a:hlinkClick r:id="rId2"/>
              </a:rPr>
              <a:t>http://researchspace.csir.co.za/dspace/bitstream/10204/5912/1/Masonta_2012.pdf</a:t>
            </a:r>
            <a:r>
              <a:rPr lang="en-US" sz="1100" dirty="0" smtClean="0"/>
              <a:t> </a:t>
            </a:r>
            <a:endParaRPr lang="en-US" sz="1100" dirty="0"/>
          </a:p>
        </p:txBody>
      </p:sp>
    </p:spTree>
    <p:extLst>
      <p:ext uri="{BB962C8B-B14F-4D97-AF65-F5344CB8AC3E}">
        <p14:creationId xmlns:p14="http://schemas.microsoft.com/office/powerpoint/2010/main" xmlns="" val="171080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807"/>
            <a:ext cx="8229600" cy="753401"/>
          </a:xfrm>
        </p:spPr>
        <p:txBody>
          <a:bodyPr>
            <a:normAutofit/>
          </a:bodyPr>
          <a:lstStyle/>
          <a:p>
            <a:r>
              <a:rPr lang="en-US" dirty="0" smtClean="0"/>
              <a:t>Non-IEEE Standards in the US</a:t>
            </a:r>
            <a:endParaRPr lang="en-US" dirty="0"/>
          </a:p>
        </p:txBody>
      </p:sp>
      <p:sp>
        <p:nvSpPr>
          <p:cNvPr id="3" name="Content Placeholder 2"/>
          <p:cNvSpPr>
            <a:spLocks noGrp="1"/>
          </p:cNvSpPr>
          <p:nvPr>
            <p:ph idx="1"/>
          </p:nvPr>
        </p:nvSpPr>
        <p:spPr>
          <a:xfrm>
            <a:off x="457200" y="1240114"/>
            <a:ext cx="8229600" cy="4779686"/>
          </a:xfrm>
        </p:spPr>
        <p:txBody>
          <a:bodyPr>
            <a:normAutofit fontScale="85000" lnSpcReduction="20000"/>
          </a:bodyPr>
          <a:lstStyle/>
          <a:p>
            <a:r>
              <a:rPr lang="en-US" dirty="0"/>
              <a:t>Meanwhile, slow </a:t>
            </a:r>
            <a:r>
              <a:rPr lang="en-US" dirty="0" smtClean="0"/>
              <a:t>progress:</a:t>
            </a:r>
          </a:p>
          <a:p>
            <a:endParaRPr lang="en-US" dirty="0"/>
          </a:p>
          <a:p>
            <a:pPr lvl="1"/>
            <a:r>
              <a:rPr lang="en-US" sz="2400" dirty="0" smtClean="0"/>
              <a:t>KTS Wireless of Lake Mary, FL, (</a:t>
            </a:r>
            <a:r>
              <a:rPr lang="en-US" sz="2400" dirty="0"/>
              <a:t>hardware) and Spectrum Bridge (data base) piloting TVWS in Wilmington, North </a:t>
            </a:r>
            <a:r>
              <a:rPr lang="en-US" sz="2400" dirty="0" smtClean="0"/>
              <a:t>Carolina.</a:t>
            </a:r>
          </a:p>
          <a:p>
            <a:pPr lvl="1"/>
            <a:endParaRPr lang="en-US" sz="2400" dirty="0"/>
          </a:p>
          <a:p>
            <a:pPr lvl="1"/>
            <a:r>
              <a:rPr lang="en-US" sz="2400" dirty="0" err="1" smtClean="0"/>
              <a:t>Adaptrum</a:t>
            </a:r>
            <a:r>
              <a:rPr lang="en-US" sz="2400" dirty="0" smtClean="0"/>
              <a:t>, San Jose, CA, originally started as a ‘cognitive’ sensing radio system – now used with geo-location data base deployments – in UK and Singapore and elsewhere.</a:t>
            </a:r>
          </a:p>
          <a:p>
            <a:pPr lvl="1"/>
            <a:endParaRPr lang="en-US" dirty="0"/>
          </a:p>
          <a:p>
            <a:r>
              <a:rPr lang="en-US" dirty="0" smtClean="0"/>
              <a:t>These two companies supply most of the TVWS cognitive radios worldwide.</a:t>
            </a:r>
          </a:p>
          <a:p>
            <a:endParaRPr lang="en-US" dirty="0"/>
          </a:p>
          <a:p>
            <a:r>
              <a:rPr lang="en-US" dirty="0" smtClean="0"/>
              <a:t>Neither use 802.11af or 802.22 standards</a:t>
            </a:r>
            <a:endParaRPr lang="en-US" dirty="0"/>
          </a:p>
        </p:txBody>
      </p:sp>
      <p:sp>
        <p:nvSpPr>
          <p:cNvPr id="5" name="Rectangle 4"/>
          <p:cNvSpPr/>
          <p:nvPr/>
        </p:nvSpPr>
        <p:spPr>
          <a:xfrm>
            <a:off x="457200" y="6114331"/>
            <a:ext cx="8373810" cy="369332"/>
          </a:xfrm>
          <a:prstGeom prst="rect">
            <a:avLst/>
          </a:prstGeom>
        </p:spPr>
        <p:txBody>
          <a:bodyPr wrap="square">
            <a:spAutoFit/>
          </a:bodyPr>
          <a:lstStyle/>
          <a:p>
            <a:r>
              <a:rPr lang="en-US" dirty="0">
                <a:hlinkClick r:id="rId2"/>
              </a:rPr>
              <a:t>http://www.ktswireless.com/wp-content/uploads/2012/08/AWR-Product-Brief-4.</a:t>
            </a:r>
            <a:r>
              <a:rPr lang="en-US" dirty="0" smtClean="0">
                <a:hlinkClick r:id="rId2"/>
              </a:rPr>
              <a:t>pdf</a:t>
            </a:r>
            <a:r>
              <a:rPr lang="en-US" dirty="0" smtClean="0"/>
              <a:t> </a:t>
            </a:r>
            <a:endParaRPr lang="en-US" dirty="0"/>
          </a:p>
        </p:txBody>
      </p:sp>
    </p:spTree>
    <p:extLst>
      <p:ext uri="{BB962C8B-B14F-4D97-AF65-F5344CB8AC3E}">
        <p14:creationId xmlns:p14="http://schemas.microsoft.com/office/powerpoint/2010/main" xmlns="" val="240980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946"/>
            <a:ext cx="8229600" cy="680319"/>
          </a:xfrm>
        </p:spPr>
        <p:txBody>
          <a:bodyPr>
            <a:normAutofit/>
          </a:bodyPr>
          <a:lstStyle/>
          <a:p>
            <a:r>
              <a:rPr lang="en-US" dirty="0" smtClean="0"/>
              <a:t>Business model shift?</a:t>
            </a:r>
            <a:endParaRPr lang="en-US" dirty="0"/>
          </a:p>
        </p:txBody>
      </p:sp>
      <p:sp>
        <p:nvSpPr>
          <p:cNvPr id="3" name="Content Placeholder 2"/>
          <p:cNvSpPr>
            <a:spLocks noGrp="1"/>
          </p:cNvSpPr>
          <p:nvPr>
            <p:ph idx="1"/>
          </p:nvPr>
        </p:nvSpPr>
        <p:spPr>
          <a:xfrm>
            <a:off x="457200" y="926277"/>
            <a:ext cx="8229600" cy="1129800"/>
          </a:xfrm>
        </p:spPr>
        <p:txBody>
          <a:bodyPr>
            <a:normAutofit fontScale="92500"/>
          </a:bodyPr>
          <a:lstStyle/>
          <a:p>
            <a:r>
              <a:rPr lang="en-US" dirty="0" smtClean="0"/>
              <a:t>Gradual trend away from ‘WiFi on Steroids’ to Machine-to-machine applications:</a:t>
            </a:r>
          </a:p>
          <a:p>
            <a:endParaRPr lang="en-US" dirty="0"/>
          </a:p>
        </p:txBody>
      </p:sp>
      <p:pic>
        <p:nvPicPr>
          <p:cNvPr id="4" name="Picture 3" descr="Screenshot-2012-09-17-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605" y="2313088"/>
            <a:ext cx="4568379" cy="3477189"/>
          </a:xfrm>
          <a:prstGeom prst="rect">
            <a:avLst/>
          </a:prstGeom>
        </p:spPr>
      </p:pic>
      <p:pic>
        <p:nvPicPr>
          <p:cNvPr id="5" name="Picture 4" descr="Screenshot-2012-09-17-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6235" y="2434033"/>
            <a:ext cx="4383348" cy="3356244"/>
          </a:xfrm>
          <a:prstGeom prst="rect">
            <a:avLst/>
          </a:prstGeom>
        </p:spPr>
      </p:pic>
      <p:sp>
        <p:nvSpPr>
          <p:cNvPr id="6" name="TextBox 5"/>
          <p:cNvSpPr txBox="1"/>
          <p:nvPr/>
        </p:nvSpPr>
        <p:spPr>
          <a:xfrm>
            <a:off x="347767" y="6001931"/>
            <a:ext cx="3403496" cy="369332"/>
          </a:xfrm>
          <a:prstGeom prst="rect">
            <a:avLst/>
          </a:prstGeom>
          <a:noFill/>
        </p:spPr>
        <p:txBody>
          <a:bodyPr wrap="none" rtlCol="0">
            <a:spAutoFit/>
          </a:bodyPr>
          <a:lstStyle/>
          <a:p>
            <a:r>
              <a:rPr lang="en-US" dirty="0" smtClean="0"/>
              <a:t>Type II (Mobile / portable) devices</a:t>
            </a:r>
            <a:endParaRPr lang="en-US" dirty="0"/>
          </a:p>
        </p:txBody>
      </p:sp>
      <p:sp>
        <p:nvSpPr>
          <p:cNvPr id="7" name="TextBox 6"/>
          <p:cNvSpPr txBox="1"/>
          <p:nvPr/>
        </p:nvSpPr>
        <p:spPr>
          <a:xfrm>
            <a:off x="4702984" y="5790277"/>
            <a:ext cx="4269205" cy="646331"/>
          </a:xfrm>
          <a:prstGeom prst="rect">
            <a:avLst/>
          </a:prstGeom>
          <a:noFill/>
        </p:spPr>
        <p:txBody>
          <a:bodyPr wrap="none" rtlCol="0">
            <a:spAutoFit/>
          </a:bodyPr>
          <a:lstStyle/>
          <a:p>
            <a:r>
              <a:rPr lang="en-US" dirty="0" smtClean="0"/>
              <a:t>Fixed devices – professionally installed with</a:t>
            </a:r>
          </a:p>
          <a:p>
            <a:r>
              <a:rPr lang="en-US" dirty="0" smtClean="0"/>
              <a:t>access to a data base  </a:t>
            </a:r>
            <a:endParaRPr lang="en-US" dirty="0"/>
          </a:p>
        </p:txBody>
      </p:sp>
    </p:spTree>
    <p:extLst>
      <p:ext uri="{BB962C8B-B14F-4D97-AF65-F5344CB8AC3E}">
        <p14:creationId xmlns:p14="http://schemas.microsoft.com/office/powerpoint/2010/main" xmlns="" val="32014402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181600" cy="876856"/>
          </a:xfrm>
        </p:spPr>
        <p:txBody>
          <a:bodyPr>
            <a:normAutofit/>
          </a:bodyPr>
          <a:lstStyle/>
          <a:p>
            <a:r>
              <a:rPr lang="en-US" sz="2800" dirty="0" smtClean="0"/>
              <a:t>TVWS as an M2M Opportunity</a:t>
            </a:r>
            <a:endParaRPr lang="en-US" sz="2800" dirty="0"/>
          </a:p>
        </p:txBody>
      </p:sp>
      <p:pic>
        <p:nvPicPr>
          <p:cNvPr id="4" name="Picture 3"/>
          <p:cNvPicPr>
            <a:picLocks noChangeAspect="1"/>
          </p:cNvPicPr>
          <p:nvPr/>
        </p:nvPicPr>
        <p:blipFill>
          <a:blip r:embed="rId2" cstate="print"/>
          <a:stretch>
            <a:fillRect/>
          </a:stretch>
        </p:blipFill>
        <p:spPr>
          <a:xfrm>
            <a:off x="838200" y="762000"/>
            <a:ext cx="7272863" cy="5431920"/>
          </a:xfrm>
          <a:prstGeom prst="rect">
            <a:avLst/>
          </a:prstGeom>
        </p:spPr>
      </p:pic>
    </p:spTree>
    <p:extLst>
      <p:ext uri="{BB962C8B-B14F-4D97-AF65-F5344CB8AC3E}">
        <p14:creationId xmlns:p14="http://schemas.microsoft.com/office/powerpoint/2010/main" xmlns="" val="179231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8976"/>
            <a:ext cx="7772400" cy="1470025"/>
          </a:xfrm>
        </p:spPr>
        <p:txBody>
          <a:bodyPr/>
          <a:lstStyle/>
          <a:p>
            <a:r>
              <a:rPr lang="en-US" dirty="0" smtClean="0"/>
              <a:t>State of TVWS</a:t>
            </a:r>
            <a:endParaRPr lang="en-US" dirty="0"/>
          </a:p>
        </p:txBody>
      </p:sp>
    </p:spTree>
    <p:extLst>
      <p:ext uri="{BB962C8B-B14F-4D97-AF65-F5344CB8AC3E}">
        <p14:creationId xmlns:p14="http://schemas.microsoft.com/office/powerpoint/2010/main" xmlns="" val="422511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Adoption of TVWS has been slow:</a:t>
            </a:r>
          </a:p>
          <a:p>
            <a:pPr marL="857250" lvl="1" indent="-457200"/>
            <a:r>
              <a:rPr lang="en-US" dirty="0"/>
              <a:t>Regulation is slow: The US took a decade</a:t>
            </a:r>
          </a:p>
          <a:p>
            <a:pPr marL="857250" lvl="1" indent="-457200"/>
            <a:r>
              <a:rPr lang="en-US" dirty="0"/>
              <a:t>Competition for spectrum is fierce: Sub-GHz spectrum is very valuable</a:t>
            </a:r>
          </a:p>
          <a:p>
            <a:pPr marL="857250" lvl="1" indent="-457200"/>
            <a:r>
              <a:rPr lang="en-US" dirty="0"/>
              <a:t>Ecosystem is immature: few products from few vendors</a:t>
            </a:r>
          </a:p>
          <a:p>
            <a:pPr marL="0" indent="0">
              <a:buNone/>
            </a:pPr>
            <a:endParaRPr lang="en-US" dirty="0"/>
          </a:p>
          <a:p>
            <a:r>
              <a:rPr lang="en-US" dirty="0" smtClean="0"/>
              <a:t>Vested interests oppose unlicensed model</a:t>
            </a:r>
          </a:p>
          <a:p>
            <a:endParaRPr lang="en-US" dirty="0"/>
          </a:p>
          <a:p>
            <a:r>
              <a:rPr lang="en-US" dirty="0" smtClean="0"/>
              <a:t>Worldwide interest continues</a:t>
            </a:r>
          </a:p>
          <a:p>
            <a:endParaRPr lang="en-US" dirty="0"/>
          </a:p>
          <a:p>
            <a:r>
              <a:rPr lang="en-US" dirty="0" smtClean="0"/>
              <a:t>Not necessarily adopting IEEE TVWS standards: did we miss the mark?</a:t>
            </a:r>
          </a:p>
          <a:p>
            <a:endParaRPr lang="en-US" dirty="0"/>
          </a:p>
          <a:p>
            <a:pPr marL="342900" lvl="1" indent="-342900">
              <a:buFont typeface="Arial"/>
              <a:buChar char="•"/>
            </a:pPr>
            <a:r>
              <a:rPr lang="en-US" sz="3100" dirty="0"/>
              <a:t>Business models are still being refined: </a:t>
            </a:r>
            <a:r>
              <a:rPr lang="en-US" sz="3100" dirty="0" smtClean="0"/>
              <a:t>is it ‘WiFi on Steroids’ or long range, low cost M2M?</a:t>
            </a:r>
            <a:endParaRPr lang="en-US" sz="3100" dirty="0"/>
          </a:p>
          <a:p>
            <a:endParaRPr lang="en-US" dirty="0"/>
          </a:p>
        </p:txBody>
      </p:sp>
    </p:spTree>
    <p:extLst>
      <p:ext uri="{BB962C8B-B14F-4D97-AF65-F5344CB8AC3E}">
        <p14:creationId xmlns:p14="http://schemas.microsoft.com/office/powerpoint/2010/main" xmlns="" val="390721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6400800" cy="562952"/>
          </a:xfrm>
        </p:spPr>
        <p:txBody>
          <a:bodyPr>
            <a:normAutofit fontScale="90000"/>
          </a:bodyPr>
          <a:lstStyle/>
          <a:p>
            <a:pPr marL="0" indent="0"/>
            <a:r>
              <a:rPr lang="en-US" b="1" dirty="0"/>
              <a:t>U.S. </a:t>
            </a:r>
            <a:r>
              <a:rPr lang="en-US" b="1" dirty="0" smtClean="0"/>
              <a:t>TVWS regulations</a:t>
            </a:r>
            <a:endParaRPr lang="en-US" dirty="0"/>
          </a:p>
        </p:txBody>
      </p:sp>
      <p:sp>
        <p:nvSpPr>
          <p:cNvPr id="3" name="Content Placeholder 2"/>
          <p:cNvSpPr>
            <a:spLocks noGrp="1"/>
          </p:cNvSpPr>
          <p:nvPr>
            <p:ph idx="1"/>
          </p:nvPr>
        </p:nvSpPr>
        <p:spPr>
          <a:xfrm>
            <a:off x="457200" y="1828800"/>
            <a:ext cx="8229600" cy="4445260"/>
          </a:xfrm>
        </p:spPr>
        <p:txBody>
          <a:bodyPr>
            <a:normAutofit fontScale="92500" lnSpcReduction="10000"/>
          </a:bodyPr>
          <a:lstStyle/>
          <a:p>
            <a:r>
              <a:rPr lang="en-US" sz="2800" dirty="0" smtClean="0"/>
              <a:t>2002 </a:t>
            </a:r>
            <a:r>
              <a:rPr lang="en-US" sz="2800" dirty="0"/>
              <a:t>ET Docket No. 02-380 Additional Spectrum for Unlicensed Devices below 900 MHz </a:t>
            </a:r>
          </a:p>
          <a:p>
            <a:r>
              <a:rPr lang="en-US" sz="2800" dirty="0"/>
              <a:t>2003 ET Docket No. 03-108 Cognitive Radio NPRM </a:t>
            </a:r>
          </a:p>
          <a:p>
            <a:r>
              <a:rPr lang="en-US" sz="2800" dirty="0"/>
              <a:t>2004 ET Docket No. 04-186 Unlicensed Operation in the TV Broadcast Bands </a:t>
            </a:r>
          </a:p>
          <a:p>
            <a:r>
              <a:rPr lang="en-US" sz="2800" dirty="0"/>
              <a:t>2008 FCC 08-260 2nd Report and Order and Memorandum Opinion and Order</a:t>
            </a:r>
          </a:p>
          <a:p>
            <a:r>
              <a:rPr lang="en-US" sz="2800" dirty="0"/>
              <a:t>2010 FCC 10-174 2nd Memorandum Opinion and Order</a:t>
            </a:r>
          </a:p>
          <a:p>
            <a:r>
              <a:rPr lang="en-US" sz="2800" dirty="0"/>
              <a:t>2011 Sept 19 begin 45-day trial of </a:t>
            </a:r>
            <a:r>
              <a:rPr lang="en-US" sz="2800" dirty="0" err="1"/>
              <a:t>SpectrumBridge</a:t>
            </a:r>
            <a:r>
              <a:rPr lang="en-US" sz="2800" dirty="0"/>
              <a:t> TV bands </a:t>
            </a:r>
            <a:r>
              <a:rPr lang="en-US" sz="2800" dirty="0" smtClean="0"/>
              <a:t>database</a:t>
            </a:r>
            <a:endParaRPr lang="en-US" sz="2800" dirty="0"/>
          </a:p>
        </p:txBody>
      </p:sp>
    </p:spTree>
    <p:extLst>
      <p:ext uri="{BB962C8B-B14F-4D97-AF65-F5344CB8AC3E}">
        <p14:creationId xmlns:p14="http://schemas.microsoft.com/office/powerpoint/2010/main" xmlns="" val="360993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Vested interests in Opposition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Originally Broadcasters and DTV receiver manufacturers were major opposition to TVWS legislation</a:t>
            </a:r>
          </a:p>
          <a:p>
            <a:pPr lvl="1"/>
            <a:r>
              <a:rPr lang="en-US" dirty="0" smtClean="0"/>
              <a:t>Broadcasters were losing spectrum</a:t>
            </a:r>
          </a:p>
          <a:p>
            <a:pPr lvl="1"/>
            <a:r>
              <a:rPr lang="en-US" dirty="0" smtClean="0"/>
              <a:t>DTV manufacturers were concerned that their products would not work well.</a:t>
            </a:r>
          </a:p>
          <a:p>
            <a:endParaRPr lang="en-US" dirty="0" smtClean="0"/>
          </a:p>
          <a:p>
            <a:r>
              <a:rPr lang="en-US" dirty="0" smtClean="0"/>
              <a:t>Today it is the cellular ecosystem in opposition</a:t>
            </a:r>
          </a:p>
          <a:p>
            <a:pPr lvl="1"/>
            <a:r>
              <a:rPr lang="en-US" dirty="0" smtClean="0"/>
              <a:t>they simply want the spectrum</a:t>
            </a:r>
          </a:p>
          <a:p>
            <a:endParaRPr lang="en-US" dirty="0" smtClean="0"/>
          </a:p>
          <a:p>
            <a:endParaRPr lang="en-US" dirty="0"/>
          </a:p>
        </p:txBody>
      </p:sp>
    </p:spTree>
    <p:extLst>
      <p:ext uri="{BB962C8B-B14F-4D97-AF65-F5344CB8AC3E}">
        <p14:creationId xmlns:p14="http://schemas.microsoft.com/office/powerpoint/2010/main" xmlns="" val="36677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28" y="450666"/>
            <a:ext cx="8229600" cy="1065747"/>
          </a:xfrm>
        </p:spPr>
        <p:txBody>
          <a:bodyPr>
            <a:noAutofit/>
          </a:bodyPr>
          <a:lstStyle/>
          <a:p>
            <a:r>
              <a:rPr lang="en-US" sz="2800" dirty="0" smtClean="0"/>
              <a:t>US: Carriers, and cellular vendors continue to</a:t>
            </a:r>
            <a:br>
              <a:rPr lang="en-US" sz="2800" dirty="0" smtClean="0"/>
            </a:br>
            <a:r>
              <a:rPr lang="en-US" sz="2800" dirty="0" smtClean="0"/>
              <a:t>oppose unlicensed TVWS allocations</a:t>
            </a:r>
            <a:endParaRPr lang="en-US" sz="2800" dirty="0"/>
          </a:p>
        </p:txBody>
      </p:sp>
      <p:sp>
        <p:nvSpPr>
          <p:cNvPr id="3" name="Content Placeholder 2"/>
          <p:cNvSpPr>
            <a:spLocks noGrp="1"/>
          </p:cNvSpPr>
          <p:nvPr>
            <p:ph idx="1"/>
          </p:nvPr>
        </p:nvSpPr>
        <p:spPr>
          <a:xfrm>
            <a:off x="295728" y="1817280"/>
            <a:ext cx="8579316" cy="2830920"/>
          </a:xfrm>
        </p:spPr>
        <p:txBody>
          <a:bodyPr>
            <a:normAutofit fontScale="85000" lnSpcReduction="20000"/>
          </a:bodyPr>
          <a:lstStyle/>
          <a:p>
            <a:r>
              <a:rPr lang="en-US" sz="2800" i="1" dirty="0" smtClean="0"/>
              <a:t>High Tech Spectrum Coalition</a:t>
            </a:r>
            <a:r>
              <a:rPr lang="en-US" sz="2800" dirty="0" smtClean="0"/>
              <a:t> is arguing for ‘incentive auctions’ by accentuating the near-term revenue accruing to the government. From Apple, to Cisco to Qualcomm major corporations are opposing US unlicensed TVWS.</a:t>
            </a:r>
          </a:p>
          <a:p>
            <a:endParaRPr lang="en-US" sz="2800" dirty="0"/>
          </a:p>
          <a:p>
            <a:r>
              <a:rPr lang="en-US" sz="2800" i="1" dirty="0" smtClean="0"/>
              <a:t>Coalition for Free TV and Broadband</a:t>
            </a:r>
            <a:r>
              <a:rPr lang="en-US" sz="2800" dirty="0" smtClean="0"/>
              <a:t> is the unlikely alliance between unlicensed TVWS advocates and legacy TV broadcasters </a:t>
            </a:r>
          </a:p>
          <a:p>
            <a:endParaRPr lang="en-US" sz="2800" dirty="0"/>
          </a:p>
          <a:p>
            <a:endParaRPr lang="en-US" sz="2800" dirty="0"/>
          </a:p>
          <a:p>
            <a:endParaRPr lang="en-US" sz="2800" dirty="0"/>
          </a:p>
          <a:p>
            <a:endParaRPr lang="en-US" sz="2800" dirty="0" smtClean="0"/>
          </a:p>
          <a:p>
            <a:pPr marL="0" indent="0">
              <a:buNone/>
            </a:pPr>
            <a:endParaRPr lang="en-US" sz="2800" dirty="0"/>
          </a:p>
        </p:txBody>
      </p:sp>
      <p:sp>
        <p:nvSpPr>
          <p:cNvPr id="4" name="TextBox 3"/>
          <p:cNvSpPr txBox="1"/>
          <p:nvPr/>
        </p:nvSpPr>
        <p:spPr>
          <a:xfrm>
            <a:off x="457200" y="4572000"/>
            <a:ext cx="6631743" cy="1754327"/>
          </a:xfrm>
          <a:prstGeom prst="rect">
            <a:avLst/>
          </a:prstGeom>
          <a:noFill/>
        </p:spPr>
        <p:txBody>
          <a:bodyPr wrap="none" rtlCol="0">
            <a:spAutoFit/>
          </a:bodyPr>
          <a:lstStyle/>
          <a:p>
            <a:r>
              <a:rPr lang="en-US" sz="1200" dirty="0">
                <a:solidFill>
                  <a:srgbClr val="7F7F7F"/>
                </a:solidFill>
                <a:hlinkClick r:id="rId2"/>
              </a:rPr>
              <a:t>http://hraunfoss.fcc.gov/edocs_public/attachmatch/DOC-311652A1.</a:t>
            </a:r>
            <a:r>
              <a:rPr lang="en-US" sz="1200" dirty="0" smtClean="0">
                <a:solidFill>
                  <a:srgbClr val="7F7F7F"/>
                </a:solidFill>
                <a:hlinkClick r:id="rId2"/>
              </a:rPr>
              <a:t>pdf </a:t>
            </a:r>
          </a:p>
          <a:p>
            <a:endParaRPr lang="en-US" sz="1200" dirty="0">
              <a:solidFill>
                <a:srgbClr val="7F7F7F"/>
              </a:solidFill>
              <a:hlinkClick r:id="rId2"/>
            </a:endParaRPr>
          </a:p>
          <a:p>
            <a:r>
              <a:rPr lang="en-US" sz="1200" dirty="0" smtClean="0">
                <a:solidFill>
                  <a:srgbClr val="7F7F7F"/>
                </a:solidFill>
                <a:hlinkClick r:id="rId2"/>
              </a:rPr>
              <a:t>http://www.fiercebroadbandwireless.com/story/att-shreds-pcasts-shared-spectrum-vision/2012-08-05</a:t>
            </a:r>
            <a:endParaRPr lang="en-US" sz="1200" dirty="0" smtClean="0">
              <a:solidFill>
                <a:srgbClr val="7F7F7F"/>
              </a:solidFill>
            </a:endParaRPr>
          </a:p>
          <a:p>
            <a:endParaRPr lang="en-US" sz="1200" dirty="0">
              <a:solidFill>
                <a:srgbClr val="7F7F7F"/>
              </a:solidFill>
            </a:endParaRPr>
          </a:p>
          <a:p>
            <a:r>
              <a:rPr lang="en-US" sz="1200" dirty="0" smtClean="0">
                <a:solidFill>
                  <a:srgbClr val="7F7F7F"/>
                </a:solidFill>
                <a:hlinkClick r:id="rId3"/>
              </a:rPr>
              <a:t>http://www.publicknowledge.org/files/HTSC%20E&amp;C%20Letter%2011-2-11.pdf</a:t>
            </a:r>
            <a:endParaRPr lang="en-US" sz="1200" dirty="0" smtClean="0">
              <a:solidFill>
                <a:srgbClr val="7F7F7F"/>
              </a:solidFill>
            </a:endParaRPr>
          </a:p>
          <a:p>
            <a:endParaRPr lang="en-US" sz="1200" dirty="0">
              <a:solidFill>
                <a:srgbClr val="7F7F7F"/>
              </a:solidFill>
            </a:endParaRPr>
          </a:p>
          <a:p>
            <a:r>
              <a:rPr lang="en-US" sz="1200" dirty="0" smtClean="0">
                <a:solidFill>
                  <a:srgbClr val="7F7F7F"/>
                </a:solidFill>
              </a:rPr>
              <a:t>List of HTSC members: </a:t>
            </a:r>
            <a:r>
              <a:rPr lang="en-US" sz="1200" dirty="0">
                <a:solidFill>
                  <a:srgbClr val="7F7F7F"/>
                </a:solidFill>
              </a:rPr>
              <a:t> </a:t>
            </a:r>
            <a:r>
              <a:rPr lang="en-US" sz="1200" dirty="0" smtClean="0">
                <a:solidFill>
                  <a:srgbClr val="7F7F7F"/>
                </a:solidFill>
                <a:hlinkClick r:id="rId4"/>
              </a:rPr>
              <a:t>http://www.hightechspectrumcoalition.org</a:t>
            </a:r>
            <a:r>
              <a:rPr lang="en-US" sz="1200" dirty="0" smtClean="0">
                <a:solidFill>
                  <a:srgbClr val="7F7F7F"/>
                </a:solidFill>
              </a:rPr>
              <a:t>  </a:t>
            </a:r>
          </a:p>
          <a:p>
            <a:endParaRPr lang="en-US" sz="1200" dirty="0">
              <a:solidFill>
                <a:srgbClr val="7F7F7F"/>
              </a:solidFill>
            </a:endParaRPr>
          </a:p>
          <a:p>
            <a:r>
              <a:rPr lang="en-US" sz="1200" dirty="0">
                <a:solidFill>
                  <a:srgbClr val="7F7F7F"/>
                </a:solidFill>
                <a:hlinkClick r:id="rId5"/>
              </a:rPr>
              <a:t>http://coalitionforfreetvandbroadband.org/?page_id=</a:t>
            </a:r>
            <a:r>
              <a:rPr lang="en-US" sz="1200" dirty="0" smtClean="0">
                <a:solidFill>
                  <a:srgbClr val="7F7F7F"/>
                </a:solidFill>
                <a:hlinkClick r:id="rId5"/>
              </a:rPr>
              <a:t>65</a:t>
            </a:r>
            <a:r>
              <a:rPr lang="en-US" sz="1200" dirty="0" smtClean="0">
                <a:solidFill>
                  <a:srgbClr val="7F7F7F"/>
                </a:solidFill>
              </a:rPr>
              <a:t> </a:t>
            </a:r>
            <a:endParaRPr lang="en-US" sz="1200" dirty="0">
              <a:solidFill>
                <a:srgbClr val="7F7F7F"/>
              </a:solidFill>
            </a:endParaRPr>
          </a:p>
        </p:txBody>
      </p:sp>
    </p:spTree>
    <p:extLst>
      <p:ext uri="{BB962C8B-B14F-4D97-AF65-F5344CB8AC3E}">
        <p14:creationId xmlns:p14="http://schemas.microsoft.com/office/powerpoint/2010/main" xmlns="" val="303544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 Interest</a:t>
            </a:r>
            <a:endParaRPr lang="en-US" dirty="0"/>
          </a:p>
        </p:txBody>
      </p:sp>
      <p:sp>
        <p:nvSpPr>
          <p:cNvPr id="3" name="Content Placeholder 2"/>
          <p:cNvSpPr>
            <a:spLocks noGrp="1"/>
          </p:cNvSpPr>
          <p:nvPr>
            <p:ph idx="1"/>
          </p:nvPr>
        </p:nvSpPr>
        <p:spPr/>
        <p:txBody>
          <a:bodyPr>
            <a:normAutofit/>
          </a:bodyPr>
          <a:lstStyle/>
          <a:p>
            <a:r>
              <a:rPr lang="en-US" dirty="0" smtClean="0"/>
              <a:t>Finland</a:t>
            </a:r>
          </a:p>
          <a:p>
            <a:r>
              <a:rPr lang="en-US" dirty="0" smtClean="0"/>
              <a:t>European Union</a:t>
            </a:r>
          </a:p>
          <a:p>
            <a:r>
              <a:rPr lang="en-US" dirty="0" smtClean="0"/>
              <a:t>United Kingdom</a:t>
            </a:r>
          </a:p>
          <a:p>
            <a:r>
              <a:rPr lang="en-US" dirty="0" smtClean="0"/>
              <a:t>Singapore</a:t>
            </a:r>
          </a:p>
          <a:p>
            <a:r>
              <a:rPr lang="en-US" dirty="0" smtClean="0"/>
              <a:t>Philippines</a:t>
            </a:r>
          </a:p>
          <a:p>
            <a:r>
              <a:rPr lang="en-US" dirty="0" smtClean="0"/>
              <a:t>South Africa</a:t>
            </a:r>
          </a:p>
          <a:p>
            <a:r>
              <a:rPr lang="en-US" dirty="0" smtClean="0"/>
              <a:t>US</a:t>
            </a:r>
          </a:p>
          <a:p>
            <a:endParaRPr lang="en-US" dirty="0"/>
          </a:p>
        </p:txBody>
      </p:sp>
    </p:spTree>
    <p:extLst>
      <p:ext uri="{BB962C8B-B14F-4D97-AF65-F5344CB8AC3E}">
        <p14:creationId xmlns:p14="http://schemas.microsoft.com/office/powerpoint/2010/main" xmlns="" val="184582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Finland gets first EU TVWS</a:t>
            </a:r>
            <a:br>
              <a:rPr lang="en-US" dirty="0" smtClean="0"/>
            </a:br>
            <a:r>
              <a:rPr lang="en-US" dirty="0" smtClean="0"/>
              <a:t>Geo-location licensee</a:t>
            </a:r>
            <a:endParaRPr lang="en-US" dirty="0"/>
          </a:p>
        </p:txBody>
      </p:sp>
      <p:sp>
        <p:nvSpPr>
          <p:cNvPr id="3" name="Content Placeholder 2"/>
          <p:cNvSpPr>
            <a:spLocks noGrp="1"/>
          </p:cNvSpPr>
          <p:nvPr>
            <p:ph idx="1"/>
          </p:nvPr>
        </p:nvSpPr>
        <p:spPr>
          <a:xfrm>
            <a:off x="457200" y="1600200"/>
            <a:ext cx="8229600" cy="4779686"/>
          </a:xfrm>
        </p:spPr>
        <p:txBody>
          <a:bodyPr>
            <a:normAutofit lnSpcReduction="10000"/>
          </a:bodyPr>
          <a:lstStyle/>
          <a:p>
            <a:r>
              <a:rPr lang="en-US" sz="2400" dirty="0"/>
              <a:t>Helsinki-based </a:t>
            </a:r>
            <a:r>
              <a:rPr lang="en-US" sz="2400" dirty="0" err="1" smtClean="0"/>
              <a:t>Fairspectrum</a:t>
            </a:r>
            <a:r>
              <a:rPr lang="en-US" sz="2400" dirty="0" smtClean="0"/>
              <a:t> will provide a TVWS </a:t>
            </a:r>
            <a:r>
              <a:rPr lang="en-US" sz="2400" dirty="0" err="1"/>
              <a:t>geolocation</a:t>
            </a:r>
            <a:r>
              <a:rPr lang="en-US" sz="2400" dirty="0"/>
              <a:t> </a:t>
            </a:r>
            <a:r>
              <a:rPr lang="en-US" sz="2400" dirty="0" smtClean="0"/>
              <a:t>database</a:t>
            </a:r>
            <a:br>
              <a:rPr lang="en-US" sz="2400" dirty="0" smtClean="0"/>
            </a:br>
            <a:endParaRPr lang="en-US" sz="2400" dirty="0" smtClean="0"/>
          </a:p>
          <a:p>
            <a:r>
              <a:rPr lang="en-US" sz="2400" dirty="0"/>
              <a:t>F</a:t>
            </a:r>
            <a:r>
              <a:rPr lang="en-US" sz="2400" dirty="0" smtClean="0"/>
              <a:t>or </a:t>
            </a:r>
            <a:r>
              <a:rPr lang="en-US" sz="2400" dirty="0"/>
              <a:t>cognitive radio devices issued by the Finnish Communications Regulatory Authority (</a:t>
            </a:r>
            <a:r>
              <a:rPr lang="en-US" sz="2400" dirty="0" err="1"/>
              <a:t>Ficora</a:t>
            </a:r>
            <a:r>
              <a:rPr lang="en-US" sz="2400" dirty="0"/>
              <a:t>) to Turku University of Applied Sciences</a:t>
            </a:r>
            <a:r>
              <a:rPr lang="en-US" sz="2400" dirty="0" smtClean="0"/>
              <a:t>.</a:t>
            </a:r>
            <a:br>
              <a:rPr lang="en-US" sz="2400" dirty="0" smtClean="0"/>
            </a:br>
            <a:endParaRPr lang="en-US" sz="2400" dirty="0" smtClean="0"/>
          </a:p>
          <a:p>
            <a:pPr marL="0" indent="0">
              <a:buNone/>
            </a:pPr>
            <a:endParaRPr lang="en-US" sz="2400" dirty="0"/>
          </a:p>
          <a:p>
            <a:r>
              <a:rPr lang="en-US" sz="2400" dirty="0"/>
              <a:t>The one-year license, which is the first one in Europe to allow for the </a:t>
            </a:r>
            <a:r>
              <a:rPr lang="en-US" sz="2400" dirty="0" smtClean="0"/>
              <a:t>geo-location </a:t>
            </a:r>
            <a:r>
              <a:rPr lang="en-US" sz="2400" dirty="0"/>
              <a:t>database control of frequencies, covers the 470-790 MHz frequency range in a 24 square-mile (40 square-kilometer) area surrounding Turku, Finland.</a:t>
            </a:r>
          </a:p>
        </p:txBody>
      </p:sp>
      <p:pic>
        <p:nvPicPr>
          <p:cNvPr id="4" name="Picture 3" descr="Screenshot-2012-09-17-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45463" y="3505200"/>
            <a:ext cx="3327400" cy="889000"/>
          </a:xfrm>
          <a:prstGeom prst="rect">
            <a:avLst/>
          </a:prstGeom>
        </p:spPr>
      </p:pic>
    </p:spTree>
    <p:extLst>
      <p:ext uri="{BB962C8B-B14F-4D97-AF65-F5344CB8AC3E}">
        <p14:creationId xmlns:p14="http://schemas.microsoft.com/office/powerpoint/2010/main" xmlns="" val="387075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143"/>
            <a:ext cx="8229600" cy="688913"/>
          </a:xfrm>
        </p:spPr>
        <p:txBody>
          <a:bodyPr>
            <a:normAutofit/>
          </a:bodyPr>
          <a:lstStyle/>
          <a:p>
            <a:r>
              <a:rPr lang="en-US" dirty="0" smtClean="0"/>
              <a:t>EU – ETSI TR 101 571</a:t>
            </a:r>
            <a:endParaRPr lang="en-US" dirty="0"/>
          </a:p>
        </p:txBody>
      </p:sp>
      <p:sp>
        <p:nvSpPr>
          <p:cNvPr id="3" name="Content Placeholder 2"/>
          <p:cNvSpPr>
            <a:spLocks noGrp="1"/>
          </p:cNvSpPr>
          <p:nvPr>
            <p:ph idx="1"/>
          </p:nvPr>
        </p:nvSpPr>
        <p:spPr>
          <a:xfrm>
            <a:off x="302093" y="1482845"/>
            <a:ext cx="8229600" cy="3393955"/>
          </a:xfrm>
        </p:spPr>
        <p:txBody>
          <a:bodyPr>
            <a:normAutofit fontScale="55000" lnSpcReduction="20000"/>
          </a:bodyPr>
          <a:lstStyle/>
          <a:p>
            <a:r>
              <a:rPr lang="en-GB" dirty="0" smtClean="0"/>
              <a:t>“</a:t>
            </a:r>
            <a:r>
              <a:rPr lang="en-US" dirty="0"/>
              <a:t>Feasibility study for coexistence between CRS operating in TV WS band and RF Cable Networks services</a:t>
            </a:r>
            <a:r>
              <a:rPr lang="en-GB" dirty="0" smtClean="0"/>
              <a:t>” (Cognitive Radio Service)</a:t>
            </a:r>
          </a:p>
          <a:p>
            <a:endParaRPr lang="en-GB" dirty="0"/>
          </a:p>
          <a:p>
            <a:r>
              <a:rPr lang="en-GB" dirty="0" smtClean="0"/>
              <a:t>Executive summary for Report A2 from SE 43 Cognitive Radio Systems posted</a:t>
            </a:r>
            <a:r>
              <a:rPr lang="en-GB" dirty="0"/>
              <a:t> </a:t>
            </a:r>
            <a:r>
              <a:rPr lang="en-GB" dirty="0" smtClean="0"/>
              <a:t>– Finally.</a:t>
            </a:r>
          </a:p>
          <a:p>
            <a:endParaRPr lang="en-GB" dirty="0"/>
          </a:p>
          <a:p>
            <a:r>
              <a:rPr lang="en-GB" dirty="0" smtClean="0"/>
              <a:t>Still challenges:  Feasibility </a:t>
            </a:r>
            <a:r>
              <a:rPr lang="en-GB" dirty="0"/>
              <a:t>study for the coexistence between Cognitive Radio Systems operating in white spaces of the 470 – 790 MHz band and services delivered by existing RF Cable Networks operating in fixed wires</a:t>
            </a:r>
            <a:r>
              <a:rPr lang="en-US" dirty="0" smtClean="0">
                <a:effectLst/>
              </a:rPr>
              <a:t> </a:t>
            </a:r>
          </a:p>
          <a:p>
            <a:endParaRPr lang="en-US" dirty="0"/>
          </a:p>
          <a:p>
            <a:r>
              <a:rPr lang="en-US" dirty="0" smtClean="0"/>
              <a:t>Likely conclusion: Is it </a:t>
            </a:r>
            <a:r>
              <a:rPr lang="en-US" b="1" dirty="0" smtClean="0"/>
              <a:t>not reasonable for </a:t>
            </a:r>
            <a:r>
              <a:rPr lang="en-US" dirty="0" smtClean="0"/>
              <a:t>RF Cable Networks to be protected to the same level as domestic off-air transmissions</a:t>
            </a:r>
          </a:p>
          <a:p>
            <a:endParaRPr lang="en-US" dirty="0"/>
          </a:p>
          <a:p>
            <a:endParaRPr lang="en-US" dirty="0"/>
          </a:p>
        </p:txBody>
      </p:sp>
      <p:sp>
        <p:nvSpPr>
          <p:cNvPr id="5" name="TextBox 4"/>
          <p:cNvSpPr txBox="1"/>
          <p:nvPr/>
        </p:nvSpPr>
        <p:spPr>
          <a:xfrm>
            <a:off x="228195" y="4579208"/>
            <a:ext cx="8611955" cy="1938992"/>
          </a:xfrm>
          <a:prstGeom prst="rect">
            <a:avLst/>
          </a:prstGeom>
          <a:noFill/>
        </p:spPr>
        <p:txBody>
          <a:bodyPr wrap="square" rtlCol="0">
            <a:spAutoFit/>
          </a:bodyPr>
          <a:lstStyle/>
          <a:p>
            <a:r>
              <a:rPr lang="en-US" sz="1000" dirty="0" smtClean="0">
                <a:solidFill>
                  <a:schemeClr val="bg1">
                    <a:lumMod val="50000"/>
                  </a:schemeClr>
                </a:solidFill>
              </a:rPr>
              <a:t>Executive summary:</a:t>
            </a:r>
          </a:p>
          <a:p>
            <a:endParaRPr lang="en-US" sz="1000" dirty="0" smtClean="0">
              <a:solidFill>
                <a:schemeClr val="bg1">
                  <a:lumMod val="50000"/>
                </a:schemeClr>
              </a:solidFill>
            </a:endParaRPr>
          </a:p>
          <a:p>
            <a:r>
              <a:rPr lang="en-US" sz="1000" dirty="0" smtClean="0">
                <a:solidFill>
                  <a:schemeClr val="bg1">
                    <a:lumMod val="50000"/>
                  </a:schemeClr>
                </a:solidFill>
                <a:hlinkClick r:id="rId2"/>
              </a:rPr>
              <a:t>http://cept.org/Documents/se-43/6270/SE43(12)60_Proposed-text-for-executive-summary-of-Report-A2-(geo-location</a:t>
            </a:r>
            <a:r>
              <a:rPr lang="en-US" sz="1000" dirty="0" smtClean="0">
                <a:solidFill>
                  <a:schemeClr val="bg1">
                    <a:lumMod val="50000"/>
                  </a:schemeClr>
                </a:solidFill>
              </a:rPr>
              <a:t>) </a:t>
            </a:r>
          </a:p>
          <a:p>
            <a:endParaRPr lang="en-US" sz="1000" dirty="0">
              <a:solidFill>
                <a:schemeClr val="bg1">
                  <a:lumMod val="50000"/>
                </a:schemeClr>
              </a:solidFill>
            </a:endParaRPr>
          </a:p>
          <a:p>
            <a:r>
              <a:rPr lang="en-US" sz="1000" dirty="0" smtClean="0">
                <a:solidFill>
                  <a:schemeClr val="bg1">
                    <a:lumMod val="50000"/>
                  </a:schemeClr>
                </a:solidFill>
              </a:rPr>
              <a:t>ECC Report:</a:t>
            </a:r>
          </a:p>
          <a:p>
            <a:endParaRPr lang="en-US" sz="1000" dirty="0" smtClean="0">
              <a:solidFill>
                <a:schemeClr val="bg1">
                  <a:lumMod val="50000"/>
                </a:schemeClr>
              </a:solidFill>
              <a:hlinkClick r:id="rId3"/>
            </a:endParaRPr>
          </a:p>
          <a:p>
            <a:r>
              <a:rPr lang="en-US" sz="1000" dirty="0" smtClean="0">
                <a:solidFill>
                  <a:schemeClr val="bg1">
                    <a:lumMod val="50000"/>
                  </a:schemeClr>
                </a:solidFill>
                <a:hlinkClick r:id="rId3"/>
              </a:rPr>
              <a:t>http://cept.org/Documents/se-43/6354/SE43(12)73_ECC-Report-159-on-further-definition-of-technical-and-operational-requirements-for-the-operation-of-WSD-in-470-790-MHz-band</a:t>
            </a:r>
            <a:endParaRPr lang="en-US" sz="1000" dirty="0" smtClean="0">
              <a:solidFill>
                <a:schemeClr val="bg1">
                  <a:lumMod val="50000"/>
                </a:schemeClr>
              </a:solidFill>
            </a:endParaRPr>
          </a:p>
          <a:p>
            <a:endParaRPr lang="en-US" sz="1000" dirty="0">
              <a:solidFill>
                <a:schemeClr val="bg1">
                  <a:lumMod val="50000"/>
                </a:schemeClr>
              </a:solidFill>
            </a:endParaRPr>
          </a:p>
          <a:p>
            <a:r>
              <a:rPr lang="en-US" sz="1000" dirty="0" smtClean="0">
                <a:solidFill>
                  <a:schemeClr val="bg1">
                    <a:lumMod val="50000"/>
                  </a:schemeClr>
                </a:solidFill>
              </a:rPr>
              <a:t>Cable Industry counter:</a:t>
            </a:r>
          </a:p>
          <a:p>
            <a:endParaRPr lang="en-US" sz="1000" dirty="0">
              <a:solidFill>
                <a:schemeClr val="bg1">
                  <a:lumMod val="50000"/>
                </a:schemeClr>
              </a:solidFill>
              <a:hlinkClick r:id="rId4"/>
            </a:endParaRPr>
          </a:p>
          <a:p>
            <a:r>
              <a:rPr lang="en-US" sz="1000" dirty="0" smtClean="0">
                <a:solidFill>
                  <a:schemeClr val="bg1">
                    <a:lumMod val="50000"/>
                  </a:schemeClr>
                </a:solidFill>
                <a:hlinkClick r:id="rId4"/>
              </a:rPr>
              <a:t>http://cept.org/Documents/se-43/6353/SE43(12)72_Draft-Report-A1-complementary-to-ECC-Report-159</a:t>
            </a:r>
            <a:r>
              <a:rPr lang="en-US" sz="1000" dirty="0" smtClean="0">
                <a:solidFill>
                  <a:schemeClr val="bg1">
                    <a:lumMod val="50000"/>
                  </a:schemeClr>
                </a:solidFill>
              </a:rPr>
              <a:t> </a:t>
            </a:r>
            <a:endParaRPr lang="en-US" sz="1000" dirty="0">
              <a:solidFill>
                <a:schemeClr val="bg1">
                  <a:lumMod val="50000"/>
                </a:schemeClr>
              </a:solidFill>
            </a:endParaRPr>
          </a:p>
        </p:txBody>
      </p:sp>
    </p:spTree>
    <p:extLst>
      <p:ext uri="{BB962C8B-B14F-4D97-AF65-F5344CB8AC3E}">
        <p14:creationId xmlns:p14="http://schemas.microsoft.com/office/powerpoint/2010/main" xmlns="" val="4117211401"/>
      </p:ext>
    </p:extLst>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12</TotalTime>
  <Words>783</Words>
  <Application>Microsoft Office PowerPoint</Application>
  <PresentationFormat>On-screen Show (4:3)</PresentationFormat>
  <Paragraphs>137</Paragraphs>
  <Slides>15</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Times New Roman</vt:lpstr>
      <vt:lpstr>Arial</vt:lpstr>
      <vt:lpstr>IEEE-P802_15</vt:lpstr>
      <vt:lpstr>Slide 1</vt:lpstr>
      <vt:lpstr>State of TVWS</vt:lpstr>
      <vt:lpstr>Summary</vt:lpstr>
      <vt:lpstr>U.S. TVWS regulations</vt:lpstr>
      <vt:lpstr>Vested interests in Opposition</vt:lpstr>
      <vt:lpstr>US: Carriers, and cellular vendors continue to oppose unlicensed TVWS allocations</vt:lpstr>
      <vt:lpstr>Worldwide Interest</vt:lpstr>
      <vt:lpstr>Finland gets first EU TVWS Geo-location licensee</vt:lpstr>
      <vt:lpstr>EU – ETSI TR 101 571</vt:lpstr>
      <vt:lpstr>United Kingdom</vt:lpstr>
      <vt:lpstr>Singapore &amp; Philippines</vt:lpstr>
      <vt:lpstr>South Africa, et. al.</vt:lpstr>
      <vt:lpstr>Non-IEEE Standards in the US</vt:lpstr>
      <vt:lpstr>Business model shift?</vt:lpstr>
      <vt:lpstr>TVWS as an M2M Opportunity</vt:lpstr>
    </vt:vector>
  </TitlesOfParts>
  <Company>GTE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Ben</dc:creator>
  <dc:description>&lt;doc#&gt;</dc:description>
  <cp:lastModifiedBy>Ben</cp:lastModifiedBy>
  <cp:revision>3</cp:revision>
  <cp:lastPrinted>1998-02-10T13:28:06Z</cp:lastPrinted>
  <dcterms:created xsi:type="dcterms:W3CDTF">2012-09-17T16:26:11Z</dcterms:created>
  <dcterms:modified xsi:type="dcterms:W3CDTF">2012-09-17T16:38:15Z</dcterms:modified>
</cp:coreProperties>
</file>