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7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56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200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802.19-09/1120r0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802.19-09/1120r0-draft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10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11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13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14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15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16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17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18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19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20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21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3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4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5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6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7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8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9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17, 2012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50000" y="332601"/>
            <a:ext cx="2295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15-12-0495r0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ne.struik@intrinsic-i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925848" cy="276999"/>
          </a:xfrm>
          <a:noFill/>
        </p:spPr>
        <p:txBody>
          <a:bodyPr/>
          <a:lstStyle/>
          <a:p>
            <a:r>
              <a:rPr lang="en-US" altLang="ja-JP" dirty="0" smtClean="0"/>
              <a:t>September 17, 2012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76188" y="6475413"/>
            <a:ext cx="1567737" cy="184666"/>
          </a:xfrm>
          <a:noFill/>
        </p:spPr>
        <p:txBody>
          <a:bodyPr/>
          <a:lstStyle/>
          <a:p>
            <a:r>
              <a:rPr lang="en-US" altLang="ja-JP" dirty="0" smtClean="0"/>
              <a:t>René </a:t>
            </a:r>
            <a:r>
              <a:rPr lang="en-US" altLang="ja-JP" dirty="0" err="1" smtClean="0"/>
              <a:t>Struik</a:t>
            </a:r>
            <a:r>
              <a:rPr lang="en-US" altLang="ja-JP" dirty="0" smtClean="0"/>
              <a:t> (Intrinsic-Id)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400" dirty="0" smtClean="0"/>
              <a:t>Secure Key Storage</a:t>
            </a:r>
            <a:br>
              <a:rPr lang="en-US" sz="2400" dirty="0" smtClean="0"/>
            </a:br>
            <a:r>
              <a:rPr lang="en-US" sz="2400" dirty="0" smtClean="0"/>
              <a:t>and</a:t>
            </a:r>
            <a:br>
              <a:rPr lang="en-US" sz="2400" dirty="0" smtClean="0"/>
            </a:br>
            <a:r>
              <a:rPr lang="en-US" sz="2400" dirty="0" smtClean="0"/>
              <a:t>True Random Number Generation</a:t>
            </a:r>
            <a:endParaRPr lang="en-US" altLang="ja-JP" sz="2100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2012-09-17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Intrinsic-Id BV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High Tech Campus 9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5656 AE  Eindhoven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The Netherlands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  <a:hlinkClick r:id="rId3"/>
                        </a:rPr>
                        <a:t>rene.struik@intrinsic-id.com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(1)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Randomness 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Requirement</a:t>
            </a:r>
            <a:r>
              <a:rPr lang="en-US" sz="2000" dirty="0" smtClean="0">
                <a:sym typeface="Symbol" pitchFamily="18" charset="2"/>
              </a:rPr>
              <a:t>	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ym typeface="Symbol" pitchFamily="18" charset="2"/>
              </a:rPr>
              <a:t>  PUF read-out </a:t>
            </a:r>
            <a:r>
              <a:rPr lang="en-US" sz="2000" i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should have high min-entropy 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 (then,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makes this key random if key extractor </a:t>
            </a:r>
            <a:r>
              <a:rPr lang="en-US" sz="2000" i="1" dirty="0" smtClean="0"/>
              <a:t>H</a:t>
            </a:r>
            <a:r>
              <a:rPr lang="en-US" sz="2000" dirty="0" smtClean="0"/>
              <a:t> properly picked )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PUF read-out between different devices should be unpredictable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sym typeface="Symbol"/>
              </a:rPr>
              <a:t> 50%)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i="1" dirty="0" smtClean="0">
                <a:sym typeface="Symbol" pitchFamily="18" charset="2"/>
              </a:rPr>
              <a:t>PUF example: SRAM Memory Cell (6T)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– on next slides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pPr marL="457200" indent="-457200"/>
            <a:r>
              <a:rPr lang="en-US" sz="2000" dirty="0" smtClean="0"/>
              <a:t>Typical min-entropy with SRAM-based PUFs </a:t>
            </a:r>
            <a:r>
              <a:rPr lang="en-US" sz="2000" dirty="0" smtClean="0">
                <a:sym typeface="Symbol"/>
              </a:rPr>
              <a:t> 75% or more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(So, 171 SRAM cells have 128-bits of entropy)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Dependency on chip process technology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Smaller technologies tend to have higher min-entropy ( 88%)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r>
              <a:rPr lang="en-US" sz="2000" i="1" dirty="0" smtClean="0">
                <a:sym typeface="Symbol" pitchFamily="18" charset="2"/>
              </a:rPr>
              <a:t>More PUF examples:</a:t>
            </a:r>
            <a:r>
              <a:rPr lang="en-US" sz="2000" dirty="0" smtClean="0">
                <a:sym typeface="Symbol"/>
              </a:rPr>
              <a:t> D-Flip Flop,	</a:t>
            </a:r>
            <a:r>
              <a:rPr lang="en-US" sz="2000" dirty="0" err="1" smtClean="0">
                <a:sym typeface="Symbol"/>
              </a:rPr>
              <a:t>Buskeeper</a:t>
            </a:r>
            <a:r>
              <a:rPr lang="en-US" sz="2000" dirty="0" smtClean="0">
                <a:sym typeface="Symbol"/>
              </a:rPr>
              <a:t> logic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Examples above are all 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standard 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semiconductor components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Easy to integrate (no need to introduce new components)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Easy to evaluate (digital read-out)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endParaRPr lang="en-US" sz="2000" i="1" dirty="0">
              <a:solidFill>
                <a:srgbClr val="FF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(2)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1554163"/>
            <a:ext cx="7215187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(3)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462421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2819400" y="3581400"/>
            <a:ext cx="1295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:\Documents and Settings\cortez\My Documents\Downloads\mosf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057400"/>
            <a:ext cx="4114800" cy="2431205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>
            <a:off x="6324600" y="3733800"/>
            <a:ext cx="1066800" cy="1588"/>
          </a:xfrm>
          <a:prstGeom prst="straightConnector1">
            <a:avLst/>
          </a:prstGeom>
          <a:ln w="28575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3733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L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581400" y="1676400"/>
            <a:ext cx="2286000" cy="19050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4495800"/>
            <a:ext cx="2819400" cy="533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(4)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Dominant factor is Threshold voltage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(Simulation results: 2x more dominant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  than other parameters</a:t>
            </a:r>
            <a:r>
              <a:rPr lang="en-US" sz="2000" baseline="30000" dirty="0" smtClean="0">
                <a:solidFill>
                  <a:schemeClr val="tx2"/>
                </a:solidFill>
                <a:sym typeface="Symbol" pitchFamily="18" charset="2"/>
              </a:rPr>
              <a:t>1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)</a:t>
            </a:r>
          </a:p>
          <a:p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224548" y="1524000"/>
          <a:ext cx="4919452" cy="3886200"/>
        </p:xfrm>
        <a:graphic>
          <a:graphicData uri="http://schemas.openxmlformats.org/presentationml/2006/ole">
            <p:oleObj spid="_x0000_s2050" name="Acrobat Document" r:id="rId4" imgW="3816000" imgH="3015000" progId="AcroExch.Document.7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0370" y="5867400"/>
            <a:ext cx="8422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</a:t>
            </a:r>
            <a:r>
              <a:rPr lang="en-US" sz="1600" dirty="0" smtClean="0"/>
              <a:t> A. </a:t>
            </a:r>
            <a:r>
              <a:rPr lang="en-US" sz="1600" dirty="0" err="1" smtClean="0"/>
              <a:t>Dargar</a:t>
            </a:r>
            <a:r>
              <a:rPr lang="en-US" sz="1600" dirty="0" smtClean="0"/>
              <a:t>, “Modeling SRAM Start-up Characteristics For Physical Unclonable Functions,” </a:t>
            </a:r>
          </a:p>
          <a:p>
            <a:r>
              <a:rPr lang="en-US" sz="1600" dirty="0" smtClean="0"/>
              <a:t>Delft University of Technology, </a:t>
            </a:r>
            <a:r>
              <a:rPr lang="en-US" sz="1600" dirty="0" err="1" smtClean="0"/>
              <a:t>MSc</a:t>
            </a:r>
            <a:r>
              <a:rPr lang="en-US" sz="1600" dirty="0" smtClean="0"/>
              <a:t>. Thesis, 2011.</a:t>
            </a:r>
            <a:endParaRPr lang="en-US" sz="1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(5)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ym typeface="Symbol" pitchFamily="18" charset="2"/>
              </a:rPr>
              <a:t>Strongest inverter determines start-up preference of SRAM cell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667000" y="1371600"/>
            <a:ext cx="4954865" cy="4143375"/>
            <a:chOff x="304800" y="1447800"/>
            <a:chExt cx="4954865" cy="4143375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752600"/>
              <a:ext cx="378142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362200" y="1447800"/>
              <a:ext cx="609604" cy="381005"/>
              <a:chOff x="4214810" y="1777284"/>
              <a:chExt cx="609608" cy="380433"/>
            </a:xfrm>
          </p:grpSpPr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4214810" y="1788383"/>
                <a:ext cx="559769" cy="36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baseline="-25000" dirty="0">
                    <a:solidFill>
                      <a:srgbClr val="FF0000"/>
                    </a:solidFill>
                  </a:rPr>
                  <a:t>DD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ight Arrow 22"/>
              <p:cNvSpPr/>
              <p:nvPr/>
            </p:nvSpPr>
            <p:spPr bwMode="auto">
              <a:xfrm rot="16200000">
                <a:off x="4591323" y="1900840"/>
                <a:ext cx="356652" cy="10953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3" name="TextBox 8"/>
            <p:cNvSpPr txBox="1">
              <a:spLocks noChangeArrowheads="1"/>
            </p:cNvSpPr>
            <p:nvPr/>
          </p:nvSpPr>
          <p:spPr bwMode="auto">
            <a:xfrm>
              <a:off x="4724400" y="3124200"/>
              <a:ext cx="3127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8956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304800" y="3440112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411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3962400" y="2514600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8"/>
            <p:cNvSpPr txBox="1">
              <a:spLocks noChangeArrowheads="1"/>
            </p:cNvSpPr>
            <p:nvPr/>
          </p:nvSpPr>
          <p:spPr bwMode="auto">
            <a:xfrm>
              <a:off x="304800" y="2526268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30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(6)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ym typeface="Symbol" pitchFamily="18" charset="2"/>
              </a:rPr>
              <a:t>Strongest inverter determines start-up preference of SRAM cell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667000" y="1371600"/>
            <a:ext cx="4954865" cy="4143375"/>
            <a:chOff x="304800" y="1447800"/>
            <a:chExt cx="4954865" cy="4143375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752600"/>
              <a:ext cx="378142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362200" y="1447800"/>
              <a:ext cx="609604" cy="381005"/>
              <a:chOff x="4214810" y="1777284"/>
              <a:chExt cx="609608" cy="380433"/>
            </a:xfrm>
          </p:grpSpPr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4214810" y="1788383"/>
                <a:ext cx="559769" cy="36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baseline="-25000" dirty="0">
                    <a:solidFill>
                      <a:srgbClr val="FF0000"/>
                    </a:solidFill>
                  </a:rPr>
                  <a:t>DD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ight Arrow 22"/>
              <p:cNvSpPr/>
              <p:nvPr/>
            </p:nvSpPr>
            <p:spPr bwMode="auto">
              <a:xfrm rot="16200000">
                <a:off x="4591323" y="1900840"/>
                <a:ext cx="356652" cy="10953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3" name="TextBox 8"/>
            <p:cNvSpPr txBox="1">
              <a:spLocks noChangeArrowheads="1"/>
            </p:cNvSpPr>
            <p:nvPr/>
          </p:nvSpPr>
          <p:spPr bwMode="auto">
            <a:xfrm>
              <a:off x="4724400" y="3124200"/>
              <a:ext cx="3127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8956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304800" y="3440112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411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3962400" y="2514600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8"/>
            <p:cNvSpPr txBox="1">
              <a:spLocks noChangeArrowheads="1"/>
            </p:cNvSpPr>
            <p:nvPr/>
          </p:nvSpPr>
          <p:spPr bwMode="auto">
            <a:xfrm>
              <a:off x="304800" y="2526268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30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724400" y="2057400"/>
            <a:ext cx="938077" cy="646339"/>
            <a:chOff x="4214818" y="2357429"/>
            <a:chExt cx="938084" cy="645369"/>
          </a:xfrm>
        </p:grpSpPr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4214818" y="2357437"/>
              <a:ext cx="938084" cy="645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V</a:t>
              </a:r>
              <a:r>
                <a:rPr lang="en-US" sz="3600" b="1" baseline="-25000" dirty="0">
                  <a:solidFill>
                    <a:srgbClr val="FF0000"/>
                  </a:solidFill>
                </a:rPr>
                <a:t>DD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 bwMode="auto">
            <a:xfrm rot="16200000">
              <a:off x="4607989" y="2464317"/>
              <a:ext cx="356651" cy="142876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7" name="Oval 26"/>
          <p:cNvSpPr/>
          <p:nvPr/>
        </p:nvSpPr>
        <p:spPr bwMode="auto">
          <a:xfrm>
            <a:off x="5943600" y="3733800"/>
            <a:ext cx="1857375" cy="1143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6934200" y="4419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</a:rPr>
              <a:t>T</a:t>
            </a:r>
            <a:r>
              <a:rPr lang="en-US" sz="2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2514600" y="4419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</a:rPr>
              <a:t>T</a:t>
            </a:r>
            <a:r>
              <a:rPr lang="en-US" sz="2000" b="1" dirty="0">
                <a:solidFill>
                  <a:srgbClr val="FF0000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16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419600" y="4191000"/>
            <a:ext cx="472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True Random Number Generation via PUFs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Randomness Extraction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Seeds via PUFs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17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True Random Number Generation – Main Idea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99411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Recap of secure key storage with PUFs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Device enrollment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						    </a:t>
            </a:r>
            <a:r>
              <a:rPr lang="en-US" sz="2000" b="1" i="1" dirty="0" smtClean="0">
                <a:solidFill>
                  <a:srgbClr val="00B0F0"/>
                </a:solidFill>
              </a:rPr>
              <a:t>h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Subsequent read-out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Error pattern </a:t>
            </a:r>
            <a:r>
              <a:rPr lang="en-US" sz="2000" i="1" dirty="0" smtClean="0">
                <a:solidFill>
                  <a:srgbClr val="0070C0"/>
                </a:solidFill>
              </a:rPr>
              <a:t>e:</a:t>
            </a:r>
            <a:r>
              <a:rPr lang="en-US" sz="2000" dirty="0" smtClean="0">
                <a:solidFill>
                  <a:srgbClr val="FF0000"/>
                </a:solidFill>
              </a:rPr>
              <a:t>=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is good source of randomness (!)</a:t>
            </a:r>
            <a:endParaRPr lang="en-US" sz="2000" u="sng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						</a:t>
            </a:r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303158" y="1143000"/>
            <a:ext cx="2840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helper data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   </a:t>
            </a:r>
            <a:r>
              <a:rPr lang="en-US" sz="2000" i="1" dirty="0" smtClean="0">
                <a:solidFill>
                  <a:srgbClr val="0070C0"/>
                </a:solidFill>
              </a:rPr>
              <a:t>h:=f + c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that can be </a:t>
            </a:r>
          </a:p>
          <a:p>
            <a:r>
              <a:rPr lang="en-US" sz="2000" dirty="0" smtClean="0"/>
              <a:t>   public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/>
              <a:t> is random word of </a:t>
            </a:r>
            <a:r>
              <a:rPr lang="en-US" sz="2000" i="1" dirty="0" smtClean="0"/>
              <a:t>t-</a:t>
            </a:r>
            <a:r>
              <a:rPr lang="en-US" sz="2000" dirty="0" smtClean="0"/>
              <a:t>error-correcting code)</a:t>
            </a:r>
          </a:p>
          <a:p>
            <a:endParaRPr lang="en-US" sz="2000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Decodes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r>
              <a:rPr lang="en-US" sz="2000" dirty="0" smtClean="0"/>
              <a:t> to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from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+ </a:t>
            </a:r>
            <a:r>
              <a:rPr lang="en-US" sz="2000" i="1" dirty="0" smtClean="0">
                <a:solidFill>
                  <a:srgbClr val="0070C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=(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)+ 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>
                <a:solidFill>
                  <a:schemeClr val="accent4"/>
                </a:solidFill>
              </a:rPr>
              <a:t>, if</a:t>
            </a:r>
          </a:p>
          <a:p>
            <a:r>
              <a:rPr lang="en-US" sz="2000" i="1" dirty="0" smtClean="0">
                <a:solidFill>
                  <a:schemeClr val="accent4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r>
              <a:rPr lang="en-US" sz="2000" dirty="0" smtClean="0">
                <a:solidFill>
                  <a:schemeClr val="accent4"/>
                </a:solidFill>
                <a:sym typeface="Symbol"/>
              </a:rPr>
              <a:t></a:t>
            </a:r>
            <a:r>
              <a:rPr lang="en-US" sz="2000" i="1" dirty="0" smtClean="0">
                <a:solidFill>
                  <a:schemeClr val="accent4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(less than </a:t>
            </a:r>
            <a:r>
              <a:rPr lang="en-US" sz="2000" i="1" dirty="0" smtClean="0"/>
              <a:t>t</a:t>
            </a:r>
            <a:r>
              <a:rPr lang="en-US" sz="2000" dirty="0" smtClean="0"/>
              <a:t> errors)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</p:txBody>
      </p:sp>
      <p:grpSp>
        <p:nvGrpSpPr>
          <p:cNvPr id="2" name="Group 203"/>
          <p:cNvGrpSpPr>
            <a:grpSpLocks noChangeAspect="1"/>
          </p:cNvGrpSpPr>
          <p:nvPr/>
        </p:nvGrpSpPr>
        <p:grpSpPr>
          <a:xfrm>
            <a:off x="0" y="4191000"/>
            <a:ext cx="4149419" cy="1885505"/>
            <a:chOff x="2393164" y="4343400"/>
            <a:chExt cx="2963871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10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f’</a:t>
                </a:r>
                <a:endParaRPr lang="en-CA" sz="1600" b="1" i="1" dirty="0"/>
              </a:p>
            </p:txBody>
          </p:sp>
        </p:grpSp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121" name="Straight Arrow Connector 120"/>
            <p:cNvCxnSpPr>
              <a:stCxn id="63" idx="3"/>
              <a:endCxn id="119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4" name="Straight Connector 123"/>
            <p:cNvCxnSpPr>
              <a:stCxn id="117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Straight Connector 126"/>
            <p:cNvCxnSpPr>
              <a:stCxn id="61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Straight Arrow Connector 134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2" name="Group 209"/>
          <p:cNvGrpSpPr>
            <a:grpSpLocks noChangeAspect="1"/>
          </p:cNvGrpSpPr>
          <p:nvPr/>
        </p:nvGrpSpPr>
        <p:grpSpPr>
          <a:xfrm>
            <a:off x="0" y="1828800"/>
            <a:ext cx="4149419" cy="1885505"/>
            <a:chOff x="2393164" y="4343400"/>
            <a:chExt cx="2963871" cy="1346789"/>
          </a:xfrm>
        </p:grpSpPr>
        <p:grpSp>
          <p:nvGrpSpPr>
            <p:cNvPr id="1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14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22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2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5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6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23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7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23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233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22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222" name="Straight Arrow Connector 221"/>
              <p:cNvCxnSpPr>
                <a:endCxn id="233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22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</p:grpSp>
        <p:sp>
          <p:nvSpPr>
            <p:cNvPr id="212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h</a:t>
              </a:r>
              <a:endParaRPr lang="en-CA" sz="1600" b="1" i="1" dirty="0"/>
            </a:p>
          </p:txBody>
        </p:sp>
        <p:sp>
          <p:nvSpPr>
            <p:cNvPr id="21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Enc</a:t>
              </a:r>
              <a:endParaRPr lang="en-CA" b="1" dirty="0"/>
            </a:p>
          </p:txBody>
        </p:sp>
        <p:cxnSp>
          <p:nvCxnSpPr>
            <p:cNvPr id="214" name="Straight Arrow Connector 213"/>
            <p:cNvCxnSpPr>
              <a:stCxn id="223" idx="3"/>
              <a:endCxn id="21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5" name="Straight Arrow Connector 214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7" name="Straight Connector 216"/>
            <p:cNvCxnSpPr>
              <a:endCxn id="223" idx="2"/>
            </p:cNvCxnSpPr>
            <p:nvPr/>
          </p:nvCxnSpPr>
          <p:spPr bwMode="auto">
            <a:xfrm flipV="1">
              <a:off x="3845676" y="4728626"/>
              <a:ext cx="2424" cy="1704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cxnSp>
        <p:nvCxnSpPr>
          <p:cNvPr id="238" name="Straight Arrow Connector 237"/>
          <p:cNvCxnSpPr>
            <a:stCxn id="212" idx="3"/>
          </p:cNvCxnSpPr>
          <p:nvPr/>
        </p:nvCxnSpPr>
        <p:spPr bwMode="auto">
          <a:xfrm flipV="1">
            <a:off x="3575769" y="2156346"/>
            <a:ext cx="914344" cy="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Flowchart: Magnetic Disk 242"/>
          <p:cNvSpPr/>
          <p:nvPr/>
        </p:nvSpPr>
        <p:spPr bwMode="auto">
          <a:xfrm>
            <a:off x="4495800" y="1905000"/>
            <a:ext cx="457200" cy="533400"/>
          </a:xfrm>
          <a:prstGeom prst="flowChartMagneticDisk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5" name="Straight Connector 244"/>
          <p:cNvCxnSpPr/>
          <p:nvPr/>
        </p:nvCxnSpPr>
        <p:spPr bwMode="auto">
          <a:xfrm>
            <a:off x="4724400" y="2514600"/>
            <a:ext cx="0" cy="1447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7" name="Straight Connector 246"/>
          <p:cNvCxnSpPr/>
          <p:nvPr/>
        </p:nvCxnSpPr>
        <p:spPr bwMode="auto">
          <a:xfrm flipH="1">
            <a:off x="2743200" y="3962400"/>
            <a:ext cx="198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9" name="Straight Connector 248"/>
          <p:cNvCxnSpPr>
            <a:endCxn id="119" idx="0"/>
          </p:cNvCxnSpPr>
          <p:nvPr/>
        </p:nvCxnSpPr>
        <p:spPr bwMode="auto">
          <a:xfrm flipH="1">
            <a:off x="2730330" y="3962400"/>
            <a:ext cx="12870" cy="348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4724400" y="25908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H="1">
            <a:off x="3657600" y="39624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2" name="TextBox 261"/>
          <p:cNvSpPr txBox="1"/>
          <p:nvPr/>
        </p:nvSpPr>
        <p:spPr>
          <a:xfrm>
            <a:off x="4953000" y="1905000"/>
            <a:ext cx="92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Public </a:t>
            </a:r>
          </a:p>
          <a:p>
            <a:pPr algn="ctr"/>
            <a:r>
              <a:rPr lang="en-US" sz="1600" i="1" dirty="0" smtClean="0"/>
              <a:t>database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True Random Number Generation – Randomness Seed</a:t>
            </a:r>
            <a:endParaRPr lang="en-US" sz="2400" b="1" dirty="0"/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 smtClean="0"/>
              <a:t>Entropy of error “side channel” depends on error sources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i="1" dirty="0" smtClean="0"/>
              <a:t>Sources of errors with PUF value read-outs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Chip process technology, PUF details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Temperature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Voltage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Time (“aging”)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min-entropy of errors with PUFs </a:t>
            </a:r>
            <a:r>
              <a:rPr lang="en-US" sz="2000" dirty="0" smtClean="0">
                <a:sym typeface="Symbol"/>
              </a:rPr>
              <a:t> 2-4% or more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Extensive tests with SRAM: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Cypress 65nm/150nm	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pPr marL="457200" indent="-457200"/>
            <a:r>
              <a:rPr lang="en-US" sz="2000" dirty="0" smtClean="0"/>
              <a:t>Typical PUF size (with SRAM) </a:t>
            </a:r>
            <a:r>
              <a:rPr lang="en-US" sz="2000" dirty="0" smtClean="0">
                <a:sym typeface="Symbol"/>
              </a:rPr>
              <a:t> 0.8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feasible (for 128-bit truly random seeds)</a:t>
            </a:r>
          </a:p>
          <a:p>
            <a:pPr marL="457200" indent="-457200"/>
            <a:endParaRPr lang="en-US" sz="20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19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419600" y="4191000"/>
            <a:ext cx="472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Conclusions and Future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969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Putting Trust in Devices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Conventional Approach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Exploiting “physical” device properties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Secure Key Storage via PUFs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Reliability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Randomness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Instantiations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True Random Number Generation via PUFs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Randomness Extraction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Seeds via PUFs</a:t>
            </a:r>
          </a:p>
          <a:p>
            <a:pPr marL="457200" indent="-457200">
              <a:buAutoNum type="arabicPeriod" startAt="5"/>
            </a:pPr>
            <a:r>
              <a:rPr lang="en-US" sz="2000" dirty="0" smtClean="0"/>
              <a:t>Conclusions &amp; Future Directions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20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Conclusions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Use of PUFs for secure key storage attractive</a:t>
            </a:r>
            <a:r>
              <a:rPr lang="en-US" sz="2000" dirty="0" smtClean="0">
                <a:sym typeface="Symbol"/>
              </a:rPr>
              <a:t> ( 0.5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for 128-bit keys) </a:t>
            </a:r>
            <a:endParaRPr lang="en-US" sz="2000" dirty="0" smtClean="0"/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No persistent, secure key storage needed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No attacks on key storage in “Device OFF” state possible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Helper data may be stored outside device (or added later in lifecycle)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Potential other uses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Anti-cloning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True random number generation</a:t>
            </a:r>
            <a:r>
              <a:rPr lang="en-US" sz="2000" dirty="0" smtClean="0">
                <a:sym typeface="Symbol"/>
              </a:rPr>
              <a:t>  ( 0.8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for 128-bit true seed) </a:t>
            </a:r>
            <a:endParaRPr lang="en-US" sz="2000" dirty="0" smtClean="0"/>
          </a:p>
          <a:p>
            <a:pPr marL="914400" lvl="1" indent="-457200"/>
            <a:r>
              <a:rPr lang="en-US" sz="2000" dirty="0" smtClean="0"/>
              <a:t>	(useful with NIST RNG specifications)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21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Further Reading</a:t>
            </a:r>
            <a:endParaRPr lang="en-US" sz="2400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1600" u="sng" dirty="0" smtClean="0"/>
              <a:t>Physically Unclonable Functions: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Y. </a:t>
            </a:r>
            <a:r>
              <a:rPr lang="en-US" sz="1600" dirty="0" err="1" smtClean="0"/>
              <a:t>Dodis</a:t>
            </a:r>
            <a:r>
              <a:rPr lang="en-US" sz="1600" dirty="0" smtClean="0"/>
              <a:t>, R. </a:t>
            </a:r>
            <a:r>
              <a:rPr lang="en-US" sz="1600" dirty="0" err="1" smtClean="0"/>
              <a:t>Ostrovsky</a:t>
            </a:r>
            <a:r>
              <a:rPr lang="en-US" sz="1600" dirty="0" smtClean="0"/>
              <a:t>, L. </a:t>
            </a:r>
            <a:r>
              <a:rPr lang="en-US" sz="1600" dirty="0" err="1" smtClean="0"/>
              <a:t>Reyzin</a:t>
            </a:r>
            <a:r>
              <a:rPr lang="en-US" sz="1600" dirty="0" smtClean="0"/>
              <a:t>,  A. Smith, “Fuzzy Extractors: How to Generate Strong Keys from Biometrics and Other Noisy Data,” International Association for </a:t>
            </a:r>
            <a:r>
              <a:rPr lang="en-US" sz="1600" dirty="0" err="1" smtClean="0"/>
              <a:t>Cryptologic</a:t>
            </a:r>
            <a:r>
              <a:rPr lang="en-US" sz="1600" dirty="0" smtClean="0"/>
              <a:t> Research, IACR </a:t>
            </a:r>
            <a:r>
              <a:rPr lang="en-US" sz="1600" dirty="0" err="1" smtClean="0"/>
              <a:t>ePrint</a:t>
            </a:r>
            <a:r>
              <a:rPr lang="en-US" sz="1600" dirty="0" smtClean="0"/>
              <a:t> 2003/235, 2003.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J. Guajardo, S.S. Kumar, 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P. </a:t>
            </a:r>
            <a:r>
              <a:rPr lang="en-US" sz="1600" dirty="0" err="1" smtClean="0"/>
              <a:t>Tuyls</a:t>
            </a:r>
            <a:r>
              <a:rPr lang="en-US" sz="1600" dirty="0" smtClean="0"/>
              <a:t>, “FPGA Intrinsic PUFs and Their Use for IP Protection,” in </a:t>
            </a:r>
            <a:r>
              <a:rPr lang="en-US" sz="1600" i="1" dirty="0" smtClean="0"/>
              <a:t>Proceedings of Cryptographic Hardware and Embedded Systems – CHES 2007</a:t>
            </a:r>
            <a:r>
              <a:rPr lang="en-US" sz="1600" dirty="0" smtClean="0"/>
              <a:t>, P. </a:t>
            </a:r>
            <a:r>
              <a:rPr lang="en-US" sz="1600" dirty="0" err="1" smtClean="0"/>
              <a:t>Paillier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Eds., Lecture Notes in Computer Science, Vol. 4727, pp. 63-80, 2007.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R. </a:t>
            </a:r>
            <a:r>
              <a:rPr lang="en-US" sz="1600" dirty="0" err="1" smtClean="0"/>
              <a:t>Maes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“Physically Unclonable Functions: a Study on the State of the Art and Future Research Directions,” in </a:t>
            </a:r>
            <a:r>
              <a:rPr lang="en-US" sz="1600" i="1" dirty="0" smtClean="0"/>
              <a:t>Towards Hardware-Intrinsic Security – Foundations and Practice, Part I</a:t>
            </a:r>
            <a:r>
              <a:rPr lang="en-US" sz="1600" dirty="0" smtClean="0"/>
              <a:t>,  A-R. </a:t>
            </a:r>
            <a:r>
              <a:rPr lang="en-US" sz="1600" dirty="0" err="1" smtClean="0"/>
              <a:t>Sadeghi</a:t>
            </a:r>
            <a:r>
              <a:rPr lang="en-US" sz="1600" dirty="0" smtClean="0"/>
              <a:t>, D. </a:t>
            </a:r>
            <a:r>
              <a:rPr lang="en-US" sz="1600" dirty="0" err="1" smtClean="0"/>
              <a:t>Naccache</a:t>
            </a:r>
            <a:r>
              <a:rPr lang="en-US" sz="1600" dirty="0" smtClean="0"/>
              <a:t>, Eds., pp. 3-37, 2010.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P. </a:t>
            </a:r>
            <a:r>
              <a:rPr lang="en-US" sz="1600" dirty="0" err="1" smtClean="0"/>
              <a:t>Tuyls</a:t>
            </a:r>
            <a:r>
              <a:rPr lang="en-US" sz="1600" dirty="0" smtClean="0"/>
              <a:t>, H. </a:t>
            </a:r>
            <a:r>
              <a:rPr lang="en-US" sz="1600" dirty="0" err="1" smtClean="0"/>
              <a:t>Handschuh</a:t>
            </a:r>
            <a:r>
              <a:rPr lang="en-US" sz="1600" dirty="0" smtClean="0"/>
              <a:t>, “Efficient Implementation of True Random Number Generator Based on SRAM PUFs,‘” in </a:t>
            </a:r>
            <a:r>
              <a:rPr lang="en-US" sz="1600" i="1" dirty="0" smtClean="0"/>
              <a:t>Cryptography and Security: From Theory to Applications</a:t>
            </a:r>
            <a:r>
              <a:rPr lang="en-US" sz="1600" dirty="0" smtClean="0"/>
              <a:t>, Lecture Notes in Computer Science, Vol. 6805, pp. 300-318, 2012.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B. </a:t>
            </a:r>
            <a:r>
              <a:rPr lang="en-US" sz="1600" dirty="0" err="1" smtClean="0"/>
              <a:t>Preneel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“Soft Decision Error Correction for Compact Memory-Based PUFs Using a Single Enrollment,” to be presented at </a:t>
            </a:r>
            <a:r>
              <a:rPr lang="en-US" sz="1600" i="1" dirty="0" smtClean="0"/>
              <a:t>Cryptographic Hardware and Embedded Security – CHES 2012</a:t>
            </a:r>
            <a:r>
              <a:rPr lang="en-US" sz="1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R. </a:t>
            </a:r>
            <a:r>
              <a:rPr lang="en-US" sz="1600" dirty="0" err="1" smtClean="0"/>
              <a:t>Maes</a:t>
            </a:r>
            <a:r>
              <a:rPr lang="en-US" sz="1600" dirty="0" smtClean="0"/>
              <a:t>, V. </a:t>
            </a:r>
            <a:r>
              <a:rPr lang="en-US" sz="1600" dirty="0" err="1" smtClean="0"/>
              <a:t>Rozic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P. </a:t>
            </a:r>
            <a:r>
              <a:rPr lang="en-US" sz="1600" dirty="0" err="1" smtClean="0"/>
              <a:t>Koeberl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“Experimental Evaluation of Physically Unclonable Functions in 65 nm CMOS,” in </a:t>
            </a:r>
            <a:r>
              <a:rPr lang="en-US" sz="1600" i="1" dirty="0" smtClean="0"/>
              <a:t>Proceedings of 38th European Solid-State Circuits Conference – ESSCIRC 2012</a:t>
            </a:r>
            <a:r>
              <a:rPr lang="en-US" sz="1600" dirty="0" smtClean="0"/>
              <a:t>, IEEE, 2012.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 “Comparative Analysis of SRAM Memories Used as PUF Primitives,” DATE 2012.</a:t>
            </a:r>
            <a:endParaRPr lang="en-US" sz="1600" i="1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22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Further Reading (cont’d)</a:t>
            </a:r>
            <a:endParaRPr lang="en-US" sz="2400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3662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1600" u="sng" dirty="0" smtClean="0"/>
              <a:t>NIST Standards and Guidelines related to RNGs and to Secure Key Storage: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800-90A, </a:t>
            </a:r>
            <a:r>
              <a:rPr lang="en-US" sz="1600" i="1" dirty="0" smtClean="0"/>
              <a:t>Recommendation for Random Number Generation Using Deterministic Random Bit Generators (Revised)</a:t>
            </a:r>
            <a:r>
              <a:rPr lang="en-US" sz="1600" dirty="0" smtClean="0"/>
              <a:t>, January 25,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800-90B, </a:t>
            </a:r>
            <a:r>
              <a:rPr lang="en-US" sz="1600" i="1" dirty="0" smtClean="0"/>
              <a:t>Recommendation for the Entropy Sources Used for Random Bit Generation</a:t>
            </a:r>
            <a:r>
              <a:rPr lang="en-US" sz="1600" dirty="0" smtClean="0"/>
              <a:t>, Draft, September 6,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800-90C, </a:t>
            </a:r>
            <a:r>
              <a:rPr lang="en-US" sz="1600" i="1" dirty="0" smtClean="0"/>
              <a:t>Recommendation for Random Bit Generator (RBG) Constructions, </a:t>
            </a:r>
            <a:r>
              <a:rPr lang="en-US" sz="1600" dirty="0" smtClean="0"/>
              <a:t>Draft, September 6,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800-22,  </a:t>
            </a:r>
            <a:r>
              <a:rPr lang="en-US" sz="1600" i="1" dirty="0" smtClean="0"/>
              <a:t>A Statistical Test Suite for Random and Pseudorandom Number Generators for Cryptographic Applications</a:t>
            </a:r>
            <a:r>
              <a:rPr lang="en-US" sz="1600" dirty="0" smtClean="0"/>
              <a:t>, May 15,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FIPS 140-2, </a:t>
            </a:r>
            <a:r>
              <a:rPr lang="en-US" sz="1600" i="1" dirty="0" smtClean="0"/>
              <a:t>Implementation Guidance for FIPS Pub 140-2 and the Cryptographic Module Validation Program</a:t>
            </a:r>
            <a:r>
              <a:rPr lang="en-US" sz="1600" dirty="0" smtClean="0"/>
              <a:t>, July 15, 2011.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FIPS Pub 140-2, </a:t>
            </a:r>
            <a:r>
              <a:rPr lang="en-US" sz="1600" i="1" dirty="0" smtClean="0"/>
              <a:t>Annex C: Approved Random Number Generators for FIPS Pub 140-2, Security Requirements for Cryptographic Modules</a:t>
            </a:r>
            <a:r>
              <a:rPr lang="en-US" sz="1600" dirty="0" smtClean="0"/>
              <a:t>, Draft, February 16, 2012.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800-147B, </a:t>
            </a:r>
            <a:r>
              <a:rPr lang="en-US" sz="1600" i="1" dirty="0" smtClean="0"/>
              <a:t>BIOS Protection Guidelines for Servers</a:t>
            </a:r>
            <a:r>
              <a:rPr lang="en-US" sz="1600" dirty="0" smtClean="0"/>
              <a:t>, Draft, July 31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3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Putting Trust in Devices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Conventional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Trusted implementation of crypto,</a:t>
            </a:r>
          </a:p>
          <a:p>
            <a:pPr marL="457200" indent="-457200"/>
            <a:r>
              <a:rPr lang="en-US" sz="2000" dirty="0" smtClean="0"/>
              <a:t> 	including side channel resistance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Trusted security policy routines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and authentic key storage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RNG (or RNG seed)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This requires persistent, secure key storage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What to do if </a:t>
            </a:r>
            <a:r>
              <a:rPr lang="en-US" sz="2000" i="1" dirty="0" smtClean="0"/>
              <a:t>no</a:t>
            </a:r>
            <a:r>
              <a:rPr lang="en-US" sz="2000" dirty="0" smtClean="0"/>
              <a:t> persistent storage on device?</a:t>
            </a:r>
          </a:p>
          <a:p>
            <a:pPr marL="457200" indent="-457200"/>
            <a:r>
              <a:rPr lang="en-US" sz="2000" dirty="0" smtClean="0"/>
              <a:t>(or, not yet)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What to do if attacks target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Key storage location?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Seeds for random number generator?</a:t>
            </a:r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>
          <a:xfrm>
            <a:off x="5257800" y="1219200"/>
            <a:ext cx="4274732" cy="5425278"/>
            <a:chOff x="4200525" y="1905000"/>
            <a:chExt cx="2968564" cy="3767554"/>
          </a:xfrm>
        </p:grpSpPr>
        <p:sp>
          <p:nvSpPr>
            <p:cNvPr id="10" name="Rectangle 9"/>
            <p:cNvSpPr/>
            <p:nvPr/>
          </p:nvSpPr>
          <p:spPr bwMode="auto">
            <a:xfrm>
              <a:off x="4200525" y="1905000"/>
              <a:ext cx="1524000" cy="3429000"/>
            </a:xfrm>
            <a:prstGeom prst="rect">
              <a:avLst/>
            </a:prstGeom>
            <a:solidFill>
              <a:srgbClr val="BBB84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267200" y="3962400"/>
              <a:ext cx="1362075" cy="6191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dirty="0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4276725" y="4638674"/>
              <a:ext cx="1362075" cy="6191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dirty="0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4774414" y="2438400"/>
              <a:ext cx="287346" cy="346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0" y="5334000"/>
              <a:ext cx="7665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CA" sz="1600" dirty="0" smtClean="0">
                  <a:solidFill>
                    <a:srgbClr val="000000"/>
                  </a:solidFill>
                </a:rPr>
                <a:t>Device</a:t>
              </a:r>
              <a:endParaRPr lang="en-CA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3" name="Group 185"/>
            <p:cNvGrpSpPr/>
            <p:nvPr/>
          </p:nvGrpSpPr>
          <p:grpSpPr>
            <a:xfrm>
              <a:off x="4343400" y="4191000"/>
              <a:ext cx="1181100" cy="304395"/>
              <a:chOff x="4362450" y="4419600"/>
              <a:chExt cx="1181100" cy="304395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4362450" y="4419600"/>
                <a:ext cx="457200" cy="3043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AES</a:t>
                </a:r>
                <a:endParaRPr lang="en-CA" dirty="0"/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4362450" y="4419600"/>
                <a:ext cx="381000" cy="304395"/>
              </a:xfrm>
              <a:prstGeom prst="rect">
                <a:avLst/>
              </a:prstGeom>
              <a:solidFill>
                <a:srgbClr val="99FF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AES</a:t>
                </a:r>
                <a:endParaRPr lang="en-CA" dirty="0"/>
              </a:p>
            </p:txBody>
          </p:sp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5162550" y="4419600"/>
                <a:ext cx="381000" cy="304395"/>
              </a:xfrm>
              <a:prstGeom prst="rect">
                <a:avLst/>
              </a:prstGeom>
              <a:solidFill>
                <a:srgbClr val="66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RNG</a:t>
                </a:r>
                <a:endParaRPr lang="en-CA" dirty="0"/>
              </a:p>
            </p:txBody>
          </p:sp>
          <p:sp>
            <p:nvSpPr>
              <p:cNvPr id="37" name="Rectangle 7"/>
              <p:cNvSpPr>
                <a:spLocks noChangeArrowheads="1"/>
              </p:cNvSpPr>
              <p:nvPr/>
            </p:nvSpPr>
            <p:spPr bwMode="auto">
              <a:xfrm>
                <a:off x="4762500" y="4419600"/>
                <a:ext cx="381000" cy="304395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ECC</a:t>
                </a:r>
                <a:endParaRPr lang="en-CA" dirty="0"/>
              </a:p>
            </p:txBody>
          </p:sp>
        </p:grpSp>
        <p:grpSp>
          <p:nvGrpSpPr>
            <p:cNvPr id="9" name="Group 197"/>
            <p:cNvGrpSpPr/>
            <p:nvPr/>
          </p:nvGrpSpPr>
          <p:grpSpPr>
            <a:xfrm>
              <a:off x="4364567" y="4876800"/>
              <a:ext cx="1181100" cy="394335"/>
              <a:chOff x="4362450" y="3762375"/>
              <a:chExt cx="1181100" cy="394335"/>
            </a:xfrm>
          </p:grpSpPr>
          <p:sp>
            <p:nvSpPr>
              <p:cNvPr id="28" name="Text Box 8"/>
              <p:cNvSpPr txBox="1">
                <a:spLocks noChangeArrowheads="1"/>
              </p:cNvSpPr>
              <p:nvPr/>
            </p:nvSpPr>
            <p:spPr bwMode="auto">
              <a:xfrm>
                <a:off x="4774414" y="3810000"/>
                <a:ext cx="287346" cy="346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endParaRPr lang="en-US" dirty="0"/>
              </a:p>
            </p:txBody>
          </p:sp>
          <p:grpSp>
            <p:nvGrpSpPr>
              <p:cNvPr id="15" name="Group 186"/>
              <p:cNvGrpSpPr/>
              <p:nvPr/>
            </p:nvGrpSpPr>
            <p:grpSpPr>
              <a:xfrm>
                <a:off x="4362450" y="3762375"/>
                <a:ext cx="1181100" cy="304395"/>
                <a:chOff x="4362450" y="4419600"/>
                <a:chExt cx="1181100" cy="304395"/>
              </a:xfrm>
            </p:grpSpPr>
            <p:sp>
              <p:nvSpPr>
                <p:cNvPr id="30" name="Rectangle 7"/>
                <p:cNvSpPr>
                  <a:spLocks noChangeArrowheads="1"/>
                </p:cNvSpPr>
                <p:nvPr/>
              </p:nvSpPr>
              <p:spPr bwMode="auto">
                <a:xfrm>
                  <a:off x="4362450" y="4419600"/>
                  <a:ext cx="457200" cy="30439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AES</a:t>
                  </a:r>
                  <a:endParaRPr lang="en-CA" dirty="0"/>
                </a:p>
              </p:txBody>
            </p:sp>
            <p:sp>
              <p:nvSpPr>
                <p:cNvPr id="31" name="Rectangle 7"/>
                <p:cNvSpPr>
                  <a:spLocks noChangeArrowheads="1"/>
                </p:cNvSpPr>
                <p:nvPr/>
              </p:nvSpPr>
              <p:spPr bwMode="auto">
                <a:xfrm>
                  <a:off x="4362450" y="4419600"/>
                  <a:ext cx="381000" cy="304395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olidFill>
                        <a:srgbClr val="FF0000"/>
                      </a:solidFill>
                    </a:rPr>
                    <a:t>K</a:t>
                  </a:r>
                  <a:endParaRPr lang="en-CA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2" name="Rectangle 7"/>
                <p:cNvSpPr>
                  <a:spLocks noChangeArrowheads="1"/>
                </p:cNvSpPr>
                <p:nvPr/>
              </p:nvSpPr>
              <p:spPr bwMode="auto">
                <a:xfrm>
                  <a:off x="5162550" y="4419600"/>
                  <a:ext cx="381000" cy="304395"/>
                </a:xfrm>
                <a:prstGeom prst="rect">
                  <a:avLst/>
                </a:prstGeom>
                <a:solidFill>
                  <a:srgbClr val="66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olidFill>
                        <a:srgbClr val="FF0000"/>
                      </a:solidFill>
                    </a:rPr>
                    <a:t>seed</a:t>
                  </a:r>
                  <a:endParaRPr lang="en-CA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3" name="Rectangle 7"/>
                <p:cNvSpPr>
                  <a:spLocks noChangeArrowheads="1"/>
                </p:cNvSpPr>
                <p:nvPr/>
              </p:nvSpPr>
              <p:spPr bwMode="auto">
                <a:xfrm>
                  <a:off x="4762500" y="4419600"/>
                  <a:ext cx="381000" cy="304395"/>
                </a:xfrm>
                <a:prstGeom prst="rect">
                  <a:avLst/>
                </a:prstGeom>
                <a:solidFill>
                  <a:srgbClr val="BBB848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dirty="0" smtClean="0"/>
                    <a:t>(</a:t>
                  </a:r>
                  <a:r>
                    <a:rPr lang="en-CA" b="1" i="1" dirty="0" smtClean="0">
                      <a:solidFill>
                        <a:srgbClr val="FF0000"/>
                      </a:solidFill>
                    </a:rPr>
                    <a:t>d</a:t>
                  </a:r>
                  <a:r>
                    <a:rPr lang="en-CA" b="1" dirty="0" smtClean="0"/>
                    <a:t>, </a:t>
                  </a:r>
                  <a:r>
                    <a:rPr lang="en-CA" b="1" i="1" dirty="0" smtClean="0">
                      <a:solidFill>
                        <a:srgbClr val="002060"/>
                      </a:solidFill>
                    </a:rPr>
                    <a:t>Q</a:t>
                  </a:r>
                  <a:r>
                    <a:rPr lang="en-CA" b="1" dirty="0" smtClean="0"/>
                    <a:t>)</a:t>
                  </a:r>
                  <a:endParaRPr lang="en-CA" b="1" dirty="0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4686300" y="4619625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7200" y="3933825"/>
              <a:ext cx="13348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 Functions</a:t>
              </a:r>
              <a:endParaRPr lang="en-US" dirty="0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267200" y="3581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Security Functions</a:t>
              </a:r>
              <a:endParaRPr lang="en-CA" dirty="0"/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267200" y="3200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Security Policies</a:t>
              </a:r>
              <a:endParaRPr lang="en-CA" dirty="0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4267200" y="2819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Key Management</a:t>
              </a:r>
              <a:endParaRPr lang="en-CA" dirty="0"/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4267200" y="19812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Applications</a:t>
              </a:r>
              <a:endParaRPr lang="en-CA" dirty="0"/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4953000" y="23622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>
              <a:off x="5943600" y="4629150"/>
              <a:ext cx="9525" cy="6477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5943600" y="2645833"/>
              <a:ext cx="3175" cy="19547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19800" y="4724400"/>
              <a:ext cx="11492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Confidentiality,</a:t>
              </a:r>
            </a:p>
            <a:p>
              <a:r>
                <a:rPr lang="en-US" dirty="0" smtClean="0"/>
                <a:t>authenticity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19800" y="3505200"/>
              <a:ext cx="9573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Authenticity</a:t>
              </a:r>
              <a:endParaRPr lang="en-US" dirty="0"/>
            </a:p>
          </p:txBody>
        </p:sp>
      </p:grpSp>
      <p:cxnSp>
        <p:nvCxnSpPr>
          <p:cNvPr id="38" name="Straight Arrow Connector 37"/>
          <p:cNvCxnSpPr/>
          <p:nvPr/>
        </p:nvCxnSpPr>
        <p:spPr bwMode="auto">
          <a:xfrm>
            <a:off x="7772400" y="1344305"/>
            <a:ext cx="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924800" y="16002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(Some)</a:t>
            </a:r>
          </a:p>
          <a:p>
            <a:r>
              <a:rPr lang="en-US" dirty="0" smtClean="0"/>
              <a:t>authenticity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4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Main Idea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Conventional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Persistent, secure key storage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i="1" dirty="0" smtClean="0"/>
              <a:t>Potential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r>
              <a:rPr lang="en-US" sz="2000" dirty="0" smtClean="0"/>
              <a:t>(physically unclonable functions – PUFs)</a:t>
            </a:r>
          </a:p>
          <a:p>
            <a:pPr marL="457200" indent="-457200"/>
            <a:endParaRPr lang="en-US" sz="2000" dirty="0" smtClean="0"/>
          </a:p>
        </p:txBody>
      </p:sp>
      <p:grpSp>
        <p:nvGrpSpPr>
          <p:cNvPr id="2" name="Group 45"/>
          <p:cNvGrpSpPr/>
          <p:nvPr/>
        </p:nvGrpSpPr>
        <p:grpSpPr>
          <a:xfrm>
            <a:off x="990600" y="1894212"/>
            <a:ext cx="4366435" cy="1346789"/>
            <a:chOff x="990600" y="1894212"/>
            <a:chExt cx="4366435" cy="1346789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069689" y="18942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3" name="Group 65"/>
            <p:cNvGrpSpPr/>
            <p:nvPr/>
          </p:nvGrpSpPr>
          <p:grpSpPr>
            <a:xfrm>
              <a:off x="990600" y="1905000"/>
              <a:ext cx="1689910" cy="1336001"/>
              <a:chOff x="4495800" y="3733800"/>
              <a:chExt cx="1689910" cy="133600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5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5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  <p:cxnSp>
          <p:nvCxnSpPr>
            <p:cNvPr id="68" name="Straight Connector 67"/>
            <p:cNvCxnSpPr/>
            <p:nvPr/>
          </p:nvCxnSpPr>
          <p:spPr bwMode="auto">
            <a:xfrm>
              <a:off x="2743200" y="25146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0" name="Group 68"/>
            <p:cNvGrpSpPr/>
            <p:nvPr/>
          </p:nvGrpSpPr>
          <p:grpSpPr>
            <a:xfrm>
              <a:off x="3581400" y="1905000"/>
              <a:ext cx="1689910" cy="1336001"/>
              <a:chOff x="4495800" y="3733800"/>
              <a:chExt cx="1689910" cy="1336001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2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7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7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grpSp>
        <p:nvGrpSpPr>
          <p:cNvPr id="13" name="Group 44"/>
          <p:cNvGrpSpPr/>
          <p:nvPr/>
        </p:nvGrpSpPr>
        <p:grpSpPr>
          <a:xfrm>
            <a:off x="990600" y="4256412"/>
            <a:ext cx="4366435" cy="1346789"/>
            <a:chOff x="990600" y="4256412"/>
            <a:chExt cx="4366435" cy="1346789"/>
          </a:xfrm>
        </p:grpSpPr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>
              <a:off x="5069689" y="42564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14" name="Group 77"/>
            <p:cNvGrpSpPr/>
            <p:nvPr/>
          </p:nvGrpSpPr>
          <p:grpSpPr>
            <a:xfrm>
              <a:off x="990600" y="4267200"/>
              <a:ext cx="1689910" cy="1336001"/>
              <a:chOff x="4495800" y="3733800"/>
              <a:chExt cx="1689910" cy="1336001"/>
            </a:xfrm>
          </p:grpSpPr>
          <p:sp>
            <p:nvSpPr>
              <p:cNvPr id="79" name="Rectangle 78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5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8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6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8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8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BBB848"/>
                  </a:solidFill>
                  <a:ln w="9525">
                    <a:solidFill>
                      <a:schemeClr val="tx1"/>
                    </a:solidFill>
                    <a:prstDash val="sysDash"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b="1" i="1" dirty="0" smtClean="0">
                        <a:sym typeface="Symbol"/>
                      </a:rPr>
                      <a:t></a:t>
                    </a:r>
                    <a:endParaRPr lang="en-CA" b="1" i="1" dirty="0"/>
                  </a:p>
                </p:txBody>
              </p:sp>
            </p:grpSp>
          </p:grpSp>
        </p:grpSp>
        <p:cxnSp>
          <p:nvCxnSpPr>
            <p:cNvPr id="86" name="Straight Connector 85"/>
            <p:cNvCxnSpPr/>
            <p:nvPr/>
          </p:nvCxnSpPr>
          <p:spPr bwMode="auto">
            <a:xfrm>
              <a:off x="2743200" y="48768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7" name="Group 86"/>
            <p:cNvGrpSpPr/>
            <p:nvPr/>
          </p:nvGrpSpPr>
          <p:grpSpPr>
            <a:xfrm>
              <a:off x="3581400" y="4267200"/>
              <a:ext cx="1689910" cy="1336001"/>
              <a:chOff x="4495800" y="3733800"/>
              <a:chExt cx="1689910" cy="1336001"/>
            </a:xfrm>
          </p:grpSpPr>
          <p:sp>
            <p:nvSpPr>
              <p:cNvPr id="88" name="Rectangle 87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9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9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9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sp>
        <p:nvSpPr>
          <p:cNvPr id="95" name="TextBox 94"/>
          <p:cNvSpPr txBox="1"/>
          <p:nvPr/>
        </p:nvSpPr>
        <p:spPr>
          <a:xfrm>
            <a:off x="6147667" y="1143000"/>
            <a:ext cx="299633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Persistent, secure</a:t>
            </a:r>
          </a:p>
          <a:p>
            <a:r>
              <a:rPr lang="en-US" sz="2000" dirty="0" smtClean="0"/>
              <a:t>   key storage required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Potential attacks on key </a:t>
            </a:r>
          </a:p>
          <a:p>
            <a:r>
              <a:rPr lang="en-US" sz="2000" dirty="0" smtClean="0"/>
              <a:t>   storage in “Device OFF” </a:t>
            </a:r>
          </a:p>
          <a:p>
            <a:r>
              <a:rPr lang="en-US" sz="2000" dirty="0" smtClean="0"/>
              <a:t>   state </a:t>
            </a:r>
          </a:p>
          <a:p>
            <a:endParaRPr lang="en-US" sz="2000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The promise…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persistent, secure</a:t>
            </a:r>
          </a:p>
          <a:p>
            <a:r>
              <a:rPr lang="en-US" sz="2000" dirty="0" smtClean="0"/>
              <a:t>   key storage needed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attacks on key</a:t>
            </a:r>
          </a:p>
          <a:p>
            <a:r>
              <a:rPr lang="en-US" sz="2000" dirty="0" smtClean="0"/>
              <a:t>   storage in “Device OFF” </a:t>
            </a:r>
          </a:p>
          <a:p>
            <a:r>
              <a:rPr lang="en-US" sz="2000" dirty="0" smtClean="0"/>
              <a:t>   state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5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648200" y="4191000"/>
            <a:ext cx="4495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Secure Key Storage via PUFs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Reliability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Randomness 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Instantiations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6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(1)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Basic approach – uniform, exact distribution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i="1" dirty="0" smtClean="0"/>
              <a:t>Alleviated constraints – biased, exact distribution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259877" y="1143000"/>
            <a:ext cx="288412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Assumptions on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random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 </a:t>
            </a:r>
          </a:p>
          <a:p>
            <a:r>
              <a:rPr lang="en-US" sz="2000" dirty="0" smtClean="0"/>
              <a:t>   of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possible</a:t>
            </a:r>
          </a:p>
          <a:p>
            <a:endParaRPr lang="en-US" sz="2000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PUF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possible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990600" y="1894212"/>
            <a:ext cx="4366435" cy="1346789"/>
            <a:chOff x="990600" y="1894212"/>
            <a:chExt cx="4366435" cy="1346789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069689" y="18942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3" name="Group 65"/>
            <p:cNvGrpSpPr/>
            <p:nvPr/>
          </p:nvGrpSpPr>
          <p:grpSpPr>
            <a:xfrm>
              <a:off x="990600" y="1905000"/>
              <a:ext cx="1689910" cy="1336001"/>
              <a:chOff x="4495800" y="3733800"/>
              <a:chExt cx="1689910" cy="133600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5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5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BBB848"/>
                  </a:solidFill>
                  <a:ln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b="1" i="1" dirty="0" smtClean="0">
                        <a:sym typeface="Symbol"/>
                      </a:rPr>
                      <a:t></a:t>
                    </a:r>
                    <a:endParaRPr lang="en-CA" b="1" i="1" dirty="0"/>
                  </a:p>
                </p:txBody>
              </p:sp>
            </p:grpSp>
          </p:grpSp>
        </p:grpSp>
        <p:cxnSp>
          <p:nvCxnSpPr>
            <p:cNvPr id="68" name="Straight Connector 67"/>
            <p:cNvCxnSpPr/>
            <p:nvPr/>
          </p:nvCxnSpPr>
          <p:spPr bwMode="auto">
            <a:xfrm>
              <a:off x="2743200" y="25146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0" name="Group 68"/>
            <p:cNvGrpSpPr/>
            <p:nvPr/>
          </p:nvGrpSpPr>
          <p:grpSpPr>
            <a:xfrm>
              <a:off x="3581400" y="1905000"/>
              <a:ext cx="1689910" cy="1336001"/>
              <a:chOff x="4495800" y="3733800"/>
              <a:chExt cx="1689910" cy="1336001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2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7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7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cxnSp>
        <p:nvCxnSpPr>
          <p:cNvPr id="108" name="Straight Arrow Connector 107"/>
          <p:cNvCxnSpPr/>
          <p:nvPr/>
        </p:nvCxnSpPr>
        <p:spPr bwMode="auto">
          <a:xfrm>
            <a:off x="7467600" y="2819400"/>
            <a:ext cx="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5"/>
          <p:cNvGrpSpPr/>
          <p:nvPr/>
        </p:nvGrpSpPr>
        <p:grpSpPr>
          <a:xfrm>
            <a:off x="990600" y="4343400"/>
            <a:ext cx="4366435" cy="1346789"/>
            <a:chOff x="990600" y="4800600"/>
            <a:chExt cx="4366435" cy="1346789"/>
          </a:xfrm>
        </p:grpSpPr>
        <p:grpSp>
          <p:nvGrpSpPr>
            <p:cNvPr id="14" name="Group 58"/>
            <p:cNvGrpSpPr/>
            <p:nvPr/>
          </p:nvGrpSpPr>
          <p:grpSpPr>
            <a:xfrm>
              <a:off x="990600" y="4800600"/>
              <a:ext cx="4366435" cy="1346789"/>
              <a:chOff x="990600" y="1894212"/>
              <a:chExt cx="4366435" cy="1346789"/>
            </a:xfrm>
          </p:grpSpPr>
          <p:grpSp>
            <p:nvGrpSpPr>
              <p:cNvPr id="15" name="Group 45"/>
              <p:cNvGrpSpPr/>
              <p:nvPr/>
            </p:nvGrpSpPr>
            <p:grpSpPr>
              <a:xfrm>
                <a:off x="990600" y="1894212"/>
                <a:ext cx="4366435" cy="1346789"/>
                <a:chOff x="990600" y="1894212"/>
                <a:chExt cx="4366435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6" name="Group 65"/>
                <p:cNvGrpSpPr/>
                <p:nvPr/>
              </p:nvGrpSpPr>
              <p:grpSpPr>
                <a:xfrm>
                  <a:off x="9906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100" name="Rectangle 99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>
                  <a:xfrm>
                    <a:off x="4654076" y="4731247"/>
                    <a:ext cx="119295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OFF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10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8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105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106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BBB848"/>
                      </a:solidFill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b="1" i="1" dirty="0" smtClean="0">
                            <a:sym typeface="Symbol"/>
                          </a:rPr>
                          <a:t></a:t>
                        </a:r>
                        <a:endParaRPr lang="en-CA" b="1" i="1" dirty="0"/>
                      </a:p>
                    </p:txBody>
                  </p:sp>
                </p:grpSp>
              </p:grpSp>
            </p:grp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2743200" y="2514600"/>
                  <a:ext cx="685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1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2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  <p:cxnSp>
            <p:nvCxnSpPr>
              <p:cNvPr id="64" name="Straight Arrow Connector 63"/>
              <p:cNvCxnSpPr>
                <a:stCxn id="63" idx="2"/>
              </p:cNvCxnSpPr>
              <p:nvPr/>
            </p:nvCxnSpPr>
            <p:spPr bwMode="auto">
              <a:xfrm>
                <a:off x="3848100" y="2279438"/>
                <a:ext cx="0" cy="1684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grpSp>
          <p:nvGrpSpPr>
            <p:cNvPr id="22" name="Group 124"/>
            <p:cNvGrpSpPr/>
            <p:nvPr/>
          </p:nvGrpSpPr>
          <p:grpSpPr>
            <a:xfrm>
              <a:off x="1066800" y="4876800"/>
              <a:ext cx="914400" cy="617107"/>
              <a:chOff x="1066800" y="4876800"/>
              <a:chExt cx="914400" cy="617107"/>
            </a:xfrm>
          </p:grpSpPr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066800" y="4876800"/>
                <a:ext cx="381000" cy="298238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b="1" i="1" dirty="0" smtClean="0">
                    <a:sym typeface="Symbol"/>
                  </a:rPr>
                  <a:t></a:t>
                </a:r>
                <a:endParaRPr lang="en-CA" b="1" i="1" dirty="0"/>
              </a:p>
            </p:txBody>
          </p:sp>
          <p:cxnSp>
            <p:nvCxnSpPr>
              <p:cNvPr id="113" name="Straight Connector 112"/>
              <p:cNvCxnSpPr>
                <a:stCxn id="111" idx="2"/>
              </p:cNvCxnSpPr>
              <p:nvPr/>
            </p:nvCxnSpPr>
            <p:spPr bwMode="auto">
              <a:xfrm>
                <a:off x="1257300" y="5175038"/>
                <a:ext cx="0" cy="31136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Straight Arrow Connector 114"/>
              <p:cNvCxnSpPr/>
              <p:nvPr/>
            </p:nvCxnSpPr>
            <p:spPr bwMode="auto">
              <a:xfrm>
                <a:off x="1250950" y="5486400"/>
                <a:ext cx="730250" cy="750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7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(2)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Alleviated constraints – biased, exact distribution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i="1" dirty="0" smtClean="0"/>
              <a:t>Alleviated constraints – biased distribution, allowing errors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240705" y="1143000"/>
            <a:ext cx="290329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possible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“baseline”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from </a:t>
            </a:r>
          </a:p>
          <a:p>
            <a:r>
              <a:rPr lang="en-US" sz="2000" dirty="0" smtClean="0"/>
              <a:t>   read-out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7467600" y="2819400"/>
            <a:ext cx="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" name="Group 125"/>
          <p:cNvGrpSpPr/>
          <p:nvPr/>
        </p:nvGrpSpPr>
        <p:grpSpPr>
          <a:xfrm>
            <a:off x="990600" y="1905000"/>
            <a:ext cx="4366435" cy="1346789"/>
            <a:chOff x="990600" y="4800600"/>
            <a:chExt cx="4366435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990600" y="4800600"/>
              <a:ext cx="4366435" cy="1346789"/>
              <a:chOff x="990600" y="1894212"/>
              <a:chExt cx="4366435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990600" y="1894212"/>
                <a:ext cx="4366435" cy="1346789"/>
                <a:chOff x="990600" y="1894212"/>
                <a:chExt cx="4366435" cy="1346789"/>
              </a:xfrm>
            </p:grpSpPr>
            <p:sp>
              <p:nvSpPr>
                <p:cNvPr id="8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5"/>
                <p:cNvGrpSpPr/>
                <p:nvPr/>
              </p:nvGrpSpPr>
              <p:grpSpPr>
                <a:xfrm>
                  <a:off x="9906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102" name="Rectangle 101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4" name="Rectangle 103"/>
                  <p:cNvSpPr/>
                  <p:nvPr/>
                </p:nvSpPr>
                <p:spPr>
                  <a:xfrm>
                    <a:off x="4654076" y="4731247"/>
                    <a:ext cx="119295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OFF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109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11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114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BBB848"/>
                      </a:solidFill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b="1" i="1" dirty="0" smtClean="0">
                            <a:sym typeface="Symbol"/>
                          </a:rPr>
                          <a:t></a:t>
                        </a:r>
                        <a:endParaRPr lang="en-CA" b="1" i="1" dirty="0"/>
                      </a:p>
                    </p:txBody>
                  </p:sp>
                </p:grpSp>
              </p:grpSp>
            </p:grpSp>
            <p:cxnSp>
              <p:nvCxnSpPr>
                <p:cNvPr id="88" name="Straight Connector 87"/>
                <p:cNvCxnSpPr/>
                <p:nvPr/>
              </p:nvCxnSpPr>
              <p:spPr bwMode="auto">
                <a:xfrm>
                  <a:off x="2743200" y="2514600"/>
                  <a:ext cx="685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12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2" name="Rectangle 91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3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94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4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7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8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8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82" name="Straight Arrow Connector 81"/>
              <p:cNvCxnSpPr>
                <a:endCxn id="98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84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  <p:cxnSp>
            <p:nvCxnSpPr>
              <p:cNvPr id="85" name="Straight Arrow Connector 84"/>
              <p:cNvCxnSpPr>
                <a:stCxn id="84" idx="2"/>
              </p:cNvCxnSpPr>
              <p:nvPr/>
            </p:nvCxnSpPr>
            <p:spPr bwMode="auto">
              <a:xfrm>
                <a:off x="3848100" y="2279438"/>
                <a:ext cx="0" cy="1684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grpSp>
          <p:nvGrpSpPr>
            <p:cNvPr id="15" name="Group 124"/>
            <p:cNvGrpSpPr/>
            <p:nvPr/>
          </p:nvGrpSpPr>
          <p:grpSpPr>
            <a:xfrm>
              <a:off x="1066800" y="4876800"/>
              <a:ext cx="914400" cy="617107"/>
              <a:chOff x="1066800" y="4876800"/>
              <a:chExt cx="914400" cy="617107"/>
            </a:xfrm>
          </p:grpSpPr>
          <p:sp>
            <p:nvSpPr>
              <p:cNvPr id="72" name="Rectangle 7"/>
              <p:cNvSpPr>
                <a:spLocks noChangeArrowheads="1"/>
              </p:cNvSpPr>
              <p:nvPr/>
            </p:nvSpPr>
            <p:spPr bwMode="auto">
              <a:xfrm>
                <a:off x="1066800" y="4876800"/>
                <a:ext cx="381000" cy="298238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b="1" i="1" dirty="0" smtClean="0">
                    <a:sym typeface="Symbol"/>
                  </a:rPr>
                  <a:t></a:t>
                </a:r>
                <a:endParaRPr lang="en-CA" b="1" i="1" dirty="0"/>
              </a:p>
            </p:txBody>
          </p:sp>
          <p:cxnSp>
            <p:nvCxnSpPr>
              <p:cNvPr id="77" name="Straight Connector 76"/>
              <p:cNvCxnSpPr>
                <a:stCxn id="72" idx="2"/>
              </p:cNvCxnSpPr>
              <p:nvPr/>
            </p:nvCxnSpPr>
            <p:spPr bwMode="auto">
              <a:xfrm>
                <a:off x="1257300" y="5175038"/>
                <a:ext cx="0" cy="31136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Arrow Connector 78"/>
              <p:cNvCxnSpPr/>
              <p:nvPr/>
            </p:nvCxnSpPr>
            <p:spPr bwMode="auto">
              <a:xfrm>
                <a:off x="1250950" y="5486400"/>
                <a:ext cx="730250" cy="750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grpSp>
        <p:nvGrpSpPr>
          <p:cNvPr id="16" name="Group 67"/>
          <p:cNvGrpSpPr/>
          <p:nvPr/>
        </p:nvGrpSpPr>
        <p:grpSpPr>
          <a:xfrm>
            <a:off x="990600" y="4343400"/>
            <a:ext cx="4366435" cy="1346789"/>
            <a:chOff x="990600" y="4343400"/>
            <a:chExt cx="4366435" cy="1346789"/>
          </a:xfrm>
        </p:grpSpPr>
        <p:grpSp>
          <p:nvGrpSpPr>
            <p:cNvPr id="17" name="Group 125"/>
            <p:cNvGrpSpPr/>
            <p:nvPr/>
          </p:nvGrpSpPr>
          <p:grpSpPr>
            <a:xfrm>
              <a:off x="990600" y="4343400"/>
              <a:ext cx="4366435" cy="1346789"/>
              <a:chOff x="990600" y="4800600"/>
              <a:chExt cx="4366435" cy="1346789"/>
            </a:xfrm>
          </p:grpSpPr>
          <p:grpSp>
            <p:nvGrpSpPr>
              <p:cNvPr id="18" name="Group 58"/>
              <p:cNvGrpSpPr/>
              <p:nvPr/>
            </p:nvGrpSpPr>
            <p:grpSpPr>
              <a:xfrm>
                <a:off x="990600" y="4800600"/>
                <a:ext cx="4366435" cy="1346789"/>
                <a:chOff x="990600" y="1894212"/>
                <a:chExt cx="4366435" cy="1346789"/>
              </a:xfrm>
            </p:grpSpPr>
            <p:grpSp>
              <p:nvGrpSpPr>
                <p:cNvPr id="19" name="Group 45"/>
                <p:cNvGrpSpPr/>
                <p:nvPr/>
              </p:nvGrpSpPr>
              <p:grpSpPr>
                <a:xfrm>
                  <a:off x="990600" y="1894212"/>
                  <a:ext cx="4366435" cy="1346789"/>
                  <a:chOff x="990600" y="1894212"/>
                  <a:chExt cx="4366435" cy="1346789"/>
                </a:xfrm>
              </p:grpSpPr>
              <p:sp>
                <p:nvSpPr>
                  <p:cNvPr id="12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69689" y="1894212"/>
                    <a:ext cx="287346" cy="3396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/>
                    <a:endParaRPr lang="en-US" dirty="0"/>
                  </a:p>
                </p:txBody>
              </p:sp>
              <p:grpSp>
                <p:nvGrpSpPr>
                  <p:cNvPr id="20" name="Group 65"/>
                  <p:cNvGrpSpPr/>
                  <p:nvPr/>
                </p:nvGrpSpPr>
                <p:grpSpPr>
                  <a:xfrm>
                    <a:off x="990600" y="1905000"/>
                    <a:ext cx="1689910" cy="1336001"/>
                    <a:chOff x="4495800" y="3733800"/>
                    <a:chExt cx="1689910" cy="1336001"/>
                  </a:xfrm>
                </p:grpSpPr>
                <p:sp>
                  <p:nvSpPr>
                    <p:cNvPr id="133" name="Rectangle 132"/>
                    <p:cNvSpPr/>
                    <p:nvPr/>
                  </p:nvSpPr>
                  <p:spPr bwMode="auto">
                    <a:xfrm>
                      <a:off x="4495800" y="3733800"/>
                      <a:ext cx="1524000" cy="997447"/>
                    </a:xfrm>
                    <a:prstGeom prst="rect">
                      <a:avLst/>
                    </a:prstGeom>
                    <a:solidFill>
                      <a:srgbClr val="BBB848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34" name="Rectangle 133"/>
                    <p:cNvSpPr/>
                    <p:nvPr/>
                  </p:nvSpPr>
                  <p:spPr>
                    <a:xfrm>
                      <a:off x="4654076" y="4731247"/>
                      <a:ext cx="1192955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lvl="0" algn="ctr"/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Device OFF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1" name="Group 197"/>
                    <p:cNvGrpSpPr/>
                    <p:nvPr/>
                  </p:nvGrpSpPr>
                  <p:grpSpPr>
                    <a:xfrm>
                      <a:off x="5486400" y="4267200"/>
                      <a:ext cx="699310" cy="386359"/>
                      <a:chOff x="4362450" y="3762375"/>
                      <a:chExt cx="699310" cy="394335"/>
                    </a:xfrm>
                  </p:grpSpPr>
                  <p:sp>
                    <p:nvSpPr>
                      <p:cNvPr id="136" name="Text Box 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74414" y="3810000"/>
                        <a:ext cx="287346" cy="34671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 eaLnBrk="1" hangingPunct="1"/>
                        <a:endParaRPr lang="en-US" dirty="0"/>
                      </a:p>
                    </p:txBody>
                  </p:sp>
                  <p:grpSp>
                    <p:nvGrpSpPr>
                      <p:cNvPr id="22" name="Group 186"/>
                      <p:cNvGrpSpPr/>
                      <p:nvPr/>
                    </p:nvGrpSpPr>
                    <p:grpSpPr>
                      <a:xfrm>
                        <a:off x="4362450" y="3762375"/>
                        <a:ext cx="381000" cy="304395"/>
                        <a:chOff x="4362450" y="4419600"/>
                        <a:chExt cx="381000" cy="304395"/>
                      </a:xfrm>
                    </p:grpSpPr>
                    <p:sp>
                      <p:nvSpPr>
                        <p:cNvPr id="138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69358" cy="304395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dirty="0" smtClean="0"/>
                            <a:t>AES</a:t>
                          </a:r>
                          <a:endParaRPr lang="en-CA" dirty="0"/>
                        </a:p>
                      </p:txBody>
                    </p:sp>
                    <p:sp>
                      <p:nvSpPr>
                        <p:cNvPr id="139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81000" cy="304395"/>
                        </a:xfrm>
                        <a:prstGeom prst="rect">
                          <a:avLst/>
                        </a:prstGeom>
                        <a:solidFill>
                          <a:srgbClr val="BBB848"/>
                        </a:solidFill>
                        <a:ln w="9525">
                          <a:solidFill>
                            <a:schemeClr val="tx1"/>
                          </a:solidFill>
                          <a:prstDash val="dash"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b="1" i="1" dirty="0" smtClean="0">
                              <a:sym typeface="Symbol"/>
                            </a:rPr>
                            <a:t></a:t>
                          </a:r>
                          <a:endParaRPr lang="en-CA" b="1" i="1" dirty="0"/>
                        </a:p>
                      </p:txBody>
                    </p:sp>
                  </p:grpSp>
                </p:grpSp>
              </p:grpSp>
              <p:cxnSp>
                <p:nvCxnSpPr>
                  <p:cNvPr id="124" name="Straight Connector 123"/>
                  <p:cNvCxnSpPr/>
                  <p:nvPr/>
                </p:nvCxnSpPr>
                <p:spPr bwMode="auto">
                  <a:xfrm>
                    <a:off x="2743200" y="2514600"/>
                    <a:ext cx="6858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grpSp>
                <p:nvGrpSpPr>
                  <p:cNvPr id="23" name="Group 68"/>
                  <p:cNvGrpSpPr/>
                  <p:nvPr/>
                </p:nvGrpSpPr>
                <p:grpSpPr>
                  <a:xfrm>
                    <a:off x="3581400" y="1905000"/>
                    <a:ext cx="1689910" cy="1336001"/>
                    <a:chOff x="4495800" y="3733800"/>
                    <a:chExt cx="1689910" cy="1336001"/>
                  </a:xfrm>
                </p:grpSpPr>
                <p:sp>
                  <p:nvSpPr>
                    <p:cNvPr id="126" name="Rectangle 125"/>
                    <p:cNvSpPr/>
                    <p:nvPr/>
                  </p:nvSpPr>
                  <p:spPr bwMode="auto">
                    <a:xfrm>
                      <a:off x="4495800" y="3733800"/>
                      <a:ext cx="1524000" cy="997447"/>
                    </a:xfrm>
                    <a:prstGeom prst="rect">
                      <a:avLst/>
                    </a:prstGeom>
                    <a:solidFill>
                      <a:srgbClr val="BBB848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27" name="Rectangle 126"/>
                    <p:cNvSpPr/>
                    <p:nvPr/>
                  </p:nvSpPr>
                  <p:spPr>
                    <a:xfrm>
                      <a:off x="4694150" y="4731247"/>
                      <a:ext cx="1112805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lvl="0" algn="ctr"/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Device ON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4" name="Group 197"/>
                    <p:cNvGrpSpPr/>
                    <p:nvPr/>
                  </p:nvGrpSpPr>
                  <p:grpSpPr>
                    <a:xfrm>
                      <a:off x="5486400" y="4267200"/>
                      <a:ext cx="699310" cy="386359"/>
                      <a:chOff x="4362450" y="3762375"/>
                      <a:chExt cx="699310" cy="394335"/>
                    </a:xfrm>
                  </p:grpSpPr>
                  <p:sp>
                    <p:nvSpPr>
                      <p:cNvPr id="129" name="Text Box 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74414" y="3810000"/>
                        <a:ext cx="287346" cy="34671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 eaLnBrk="1" hangingPunct="1"/>
                        <a:endParaRPr lang="en-US" dirty="0"/>
                      </a:p>
                    </p:txBody>
                  </p:sp>
                  <p:grpSp>
                    <p:nvGrpSpPr>
                      <p:cNvPr id="25" name="Group 186"/>
                      <p:cNvGrpSpPr/>
                      <p:nvPr/>
                    </p:nvGrpSpPr>
                    <p:grpSpPr>
                      <a:xfrm>
                        <a:off x="4362450" y="3762375"/>
                        <a:ext cx="381000" cy="304395"/>
                        <a:chOff x="4362450" y="4419600"/>
                        <a:chExt cx="381000" cy="304395"/>
                      </a:xfrm>
                    </p:grpSpPr>
                    <p:sp>
                      <p:nvSpPr>
                        <p:cNvPr id="131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69358" cy="304395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dirty="0" smtClean="0"/>
                            <a:t>AES</a:t>
                          </a:r>
                          <a:endParaRPr lang="en-CA" dirty="0"/>
                        </a:p>
                      </p:txBody>
                    </p:sp>
                    <p:sp>
                      <p:nvSpPr>
                        <p:cNvPr id="132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81000" cy="304395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sz="1600" b="1" i="1" dirty="0" smtClean="0"/>
                            <a:t>K</a:t>
                          </a:r>
                          <a:endParaRPr lang="en-CA" sz="1600" b="1" i="1" dirty="0"/>
                        </a:p>
                      </p:txBody>
                    </p:sp>
                  </p:grpSp>
                </p:grpSp>
              </p:grpSp>
            </p:grpSp>
            <p:sp>
              <p:nvSpPr>
                <p:cNvPr id="119" name="Rectangle 7"/>
                <p:cNvSpPr>
                  <a:spLocks noChangeArrowheads="1"/>
                </p:cNvSpPr>
                <p:nvPr/>
              </p:nvSpPr>
              <p:spPr bwMode="auto">
                <a:xfrm>
                  <a:off x="3657600" y="2438400"/>
                  <a:ext cx="762000" cy="298238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sz="1600" b="1" i="1" dirty="0" smtClean="0"/>
                    <a:t>H</a:t>
                  </a:r>
                  <a:endParaRPr lang="en-CA" sz="1600" b="1" i="1" dirty="0"/>
                </a:p>
              </p:txBody>
            </p:sp>
            <p:cxnSp>
              <p:nvCxnSpPr>
                <p:cNvPr id="120" name="Straight Arrow Connector 119"/>
                <p:cNvCxnSpPr>
                  <a:endCxn id="132" idx="1"/>
                </p:cNvCxnSpPr>
                <p:nvPr/>
              </p:nvCxnSpPr>
              <p:spPr bwMode="auto">
                <a:xfrm flipV="1">
                  <a:off x="4419600" y="2587519"/>
                  <a:ext cx="152400" cy="328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121" name="Rectangle 7"/>
                <p:cNvSpPr>
                  <a:spLocks noChangeArrowheads="1"/>
                </p:cNvSpPr>
                <p:nvPr/>
              </p:nvSpPr>
              <p:spPr bwMode="auto">
                <a:xfrm>
                  <a:off x="3657600" y="1981200"/>
                  <a:ext cx="381000" cy="29823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sz="1600" b="1" i="1" dirty="0" smtClean="0"/>
                    <a:t>f’</a:t>
                  </a:r>
                  <a:endParaRPr lang="en-CA" sz="1600" b="1" i="1" dirty="0"/>
                </a:p>
              </p:txBody>
            </p:sp>
          </p:grpSp>
          <p:grpSp>
            <p:nvGrpSpPr>
              <p:cNvPr id="26" name="Group 124"/>
              <p:cNvGrpSpPr/>
              <p:nvPr/>
            </p:nvGrpSpPr>
            <p:grpSpPr>
              <a:xfrm>
                <a:off x="1066800" y="4876800"/>
                <a:ext cx="914400" cy="617107"/>
                <a:chOff x="1066800" y="4876800"/>
                <a:chExt cx="914400" cy="617107"/>
              </a:xfrm>
            </p:grpSpPr>
            <p:sp>
              <p:nvSpPr>
                <p:cNvPr id="110" name="Rectangle 7"/>
                <p:cNvSpPr>
                  <a:spLocks noChangeArrowheads="1"/>
                </p:cNvSpPr>
                <p:nvPr/>
              </p:nvSpPr>
              <p:spPr bwMode="auto">
                <a:xfrm>
                  <a:off x="1066800" y="4876800"/>
                  <a:ext cx="381000" cy="298238"/>
                </a:xfrm>
                <a:prstGeom prst="rect">
                  <a:avLst/>
                </a:prstGeom>
                <a:solidFill>
                  <a:srgbClr val="BBB848"/>
                </a:solidFill>
                <a:ln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ym typeface="Symbol"/>
                    </a:rPr>
                    <a:t></a:t>
                  </a:r>
                  <a:endParaRPr lang="en-CA" b="1" i="1" dirty="0"/>
                </a:p>
              </p:txBody>
            </p:sp>
            <p:cxnSp>
              <p:nvCxnSpPr>
                <p:cNvPr id="116" name="Straight Connector 115"/>
                <p:cNvCxnSpPr>
                  <a:stCxn id="110" idx="2"/>
                </p:cNvCxnSpPr>
                <p:nvPr/>
              </p:nvCxnSpPr>
              <p:spPr bwMode="auto">
                <a:xfrm>
                  <a:off x="1257300" y="5175038"/>
                  <a:ext cx="0" cy="311362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17" name="Straight Arrow Connector 116"/>
                <p:cNvCxnSpPr/>
                <p:nvPr/>
              </p:nvCxnSpPr>
              <p:spPr bwMode="auto">
                <a:xfrm>
                  <a:off x="1250950" y="5486400"/>
                  <a:ext cx="730250" cy="7507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triangle" w="med" len="med"/>
                </a:ln>
                <a:effectLst/>
              </p:spPr>
            </p:cxnSp>
          </p:grpSp>
        </p:grpSp>
        <p:sp>
          <p:nvSpPr>
            <p:cNvPr id="71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75" name="Straight Arrow Connector 74"/>
            <p:cNvCxnSpPr>
              <a:stCxn id="121" idx="3"/>
              <a:endCxn id="7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0" name="Straight Connector 79"/>
            <p:cNvCxnSpPr>
              <a:stCxn id="71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/>
            <p:cNvCxnSpPr>
              <a:stCxn id="119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8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(3)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99411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Alleviated constraints – biased distribution, allowing errors (details)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Device enrollment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						    </a:t>
            </a:r>
            <a:r>
              <a:rPr lang="en-US" sz="2000" b="1" i="1" dirty="0" smtClean="0">
                <a:solidFill>
                  <a:srgbClr val="00B0F0"/>
                </a:solidFill>
              </a:rPr>
              <a:t>h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Subsequent read-out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Helper data </a:t>
            </a:r>
            <a:r>
              <a:rPr lang="en-US" sz="2000" i="1" dirty="0" smtClean="0"/>
              <a:t>does</a:t>
            </a:r>
            <a:r>
              <a:rPr lang="en-US" sz="2000" dirty="0" smtClean="0"/>
              <a:t> leak info on PUF value </a:t>
            </a:r>
            <a:r>
              <a:rPr lang="en-US" sz="2000" i="1" dirty="0" smtClean="0"/>
              <a:t>f</a:t>
            </a:r>
            <a:r>
              <a:rPr lang="en-US" sz="2000" dirty="0" smtClean="0"/>
              <a:t>, but </a:t>
            </a:r>
            <a:r>
              <a:rPr lang="en-US" sz="2000" i="1" dirty="0" smtClean="0"/>
              <a:t>not </a:t>
            </a:r>
            <a:r>
              <a:rPr lang="en-US" sz="2000" dirty="0" smtClean="0"/>
              <a:t>(!) where it matters</a:t>
            </a:r>
            <a:endParaRPr lang="en-US" sz="2000" u="sng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						</a:t>
            </a:r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303158" y="1143000"/>
            <a:ext cx="2840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helper data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   </a:t>
            </a:r>
            <a:r>
              <a:rPr lang="en-US" sz="2000" i="1" dirty="0" smtClean="0">
                <a:solidFill>
                  <a:srgbClr val="0070C0"/>
                </a:solidFill>
              </a:rPr>
              <a:t>h:=f + c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that can be </a:t>
            </a:r>
          </a:p>
          <a:p>
            <a:r>
              <a:rPr lang="en-US" sz="2000" dirty="0" smtClean="0"/>
              <a:t>   public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/>
              <a:t> is random word of </a:t>
            </a:r>
            <a:r>
              <a:rPr lang="en-US" sz="2000" i="1" dirty="0" smtClean="0"/>
              <a:t>t-</a:t>
            </a:r>
            <a:r>
              <a:rPr lang="en-US" sz="2000" dirty="0" smtClean="0"/>
              <a:t>error-correcting code)</a:t>
            </a:r>
          </a:p>
          <a:p>
            <a:endParaRPr lang="en-US" sz="2000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Decodes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r>
              <a:rPr lang="en-US" sz="2000" dirty="0" smtClean="0"/>
              <a:t> to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from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+ </a:t>
            </a:r>
            <a:r>
              <a:rPr lang="en-US" sz="2000" i="1" dirty="0" smtClean="0">
                <a:solidFill>
                  <a:srgbClr val="0070C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=(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)+ 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>
                <a:solidFill>
                  <a:schemeClr val="accent4"/>
                </a:solidFill>
              </a:rPr>
              <a:t>, if</a:t>
            </a:r>
          </a:p>
          <a:p>
            <a:r>
              <a:rPr lang="en-US" sz="2000" i="1" dirty="0" smtClean="0">
                <a:solidFill>
                  <a:schemeClr val="accent4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r>
              <a:rPr lang="en-US" sz="2000" dirty="0" smtClean="0">
                <a:solidFill>
                  <a:schemeClr val="accent4"/>
                </a:solidFill>
                <a:sym typeface="Symbol"/>
              </a:rPr>
              <a:t></a:t>
            </a:r>
            <a:r>
              <a:rPr lang="en-US" sz="2000" i="1" dirty="0" smtClean="0">
                <a:solidFill>
                  <a:schemeClr val="accent4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(less than </a:t>
            </a:r>
            <a:r>
              <a:rPr lang="en-US" sz="2000" i="1" dirty="0" smtClean="0"/>
              <a:t>t</a:t>
            </a:r>
            <a:r>
              <a:rPr lang="en-US" sz="2000" dirty="0" smtClean="0"/>
              <a:t> errors)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</p:txBody>
      </p:sp>
      <p:grpSp>
        <p:nvGrpSpPr>
          <p:cNvPr id="2" name="Group 203"/>
          <p:cNvGrpSpPr>
            <a:grpSpLocks noChangeAspect="1"/>
          </p:cNvGrpSpPr>
          <p:nvPr/>
        </p:nvGrpSpPr>
        <p:grpSpPr>
          <a:xfrm>
            <a:off x="0" y="4191000"/>
            <a:ext cx="4149419" cy="1885505"/>
            <a:chOff x="2393164" y="4343400"/>
            <a:chExt cx="2963871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10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f’</a:t>
                </a:r>
                <a:endParaRPr lang="en-CA" sz="1600" b="1" i="1" dirty="0"/>
              </a:p>
            </p:txBody>
          </p:sp>
        </p:grpSp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121" name="Straight Arrow Connector 120"/>
            <p:cNvCxnSpPr>
              <a:stCxn id="63" idx="3"/>
              <a:endCxn id="119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4" name="Straight Connector 123"/>
            <p:cNvCxnSpPr>
              <a:stCxn id="117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Straight Connector 126"/>
            <p:cNvCxnSpPr>
              <a:stCxn id="61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Straight Arrow Connector 134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2" name="Group 209"/>
          <p:cNvGrpSpPr>
            <a:grpSpLocks noChangeAspect="1"/>
          </p:cNvGrpSpPr>
          <p:nvPr/>
        </p:nvGrpSpPr>
        <p:grpSpPr>
          <a:xfrm>
            <a:off x="0" y="1828800"/>
            <a:ext cx="4149419" cy="1885505"/>
            <a:chOff x="2393164" y="4343400"/>
            <a:chExt cx="2963871" cy="1346789"/>
          </a:xfrm>
        </p:grpSpPr>
        <p:grpSp>
          <p:nvGrpSpPr>
            <p:cNvPr id="1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14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22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2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5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6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23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7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23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233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22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222" name="Straight Arrow Connector 221"/>
              <p:cNvCxnSpPr>
                <a:endCxn id="233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22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</p:grpSp>
        <p:sp>
          <p:nvSpPr>
            <p:cNvPr id="212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h</a:t>
              </a:r>
              <a:endParaRPr lang="en-CA" sz="1600" b="1" i="1" dirty="0"/>
            </a:p>
          </p:txBody>
        </p:sp>
        <p:sp>
          <p:nvSpPr>
            <p:cNvPr id="21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Enc</a:t>
              </a:r>
              <a:endParaRPr lang="en-CA" b="1" dirty="0"/>
            </a:p>
          </p:txBody>
        </p:sp>
        <p:cxnSp>
          <p:nvCxnSpPr>
            <p:cNvPr id="214" name="Straight Arrow Connector 213"/>
            <p:cNvCxnSpPr>
              <a:stCxn id="223" idx="3"/>
              <a:endCxn id="21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5" name="Straight Arrow Connector 214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7" name="Straight Connector 216"/>
            <p:cNvCxnSpPr>
              <a:endCxn id="223" idx="2"/>
            </p:cNvCxnSpPr>
            <p:nvPr/>
          </p:nvCxnSpPr>
          <p:spPr bwMode="auto">
            <a:xfrm flipV="1">
              <a:off x="3845676" y="4728626"/>
              <a:ext cx="2424" cy="1704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cxnSp>
        <p:nvCxnSpPr>
          <p:cNvPr id="238" name="Straight Arrow Connector 237"/>
          <p:cNvCxnSpPr>
            <a:stCxn id="212" idx="3"/>
          </p:cNvCxnSpPr>
          <p:nvPr/>
        </p:nvCxnSpPr>
        <p:spPr bwMode="auto">
          <a:xfrm flipV="1">
            <a:off x="3575769" y="2156346"/>
            <a:ext cx="914344" cy="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Flowchart: Magnetic Disk 242"/>
          <p:cNvSpPr/>
          <p:nvPr/>
        </p:nvSpPr>
        <p:spPr bwMode="auto">
          <a:xfrm>
            <a:off x="4495800" y="1905000"/>
            <a:ext cx="457200" cy="533400"/>
          </a:xfrm>
          <a:prstGeom prst="flowChartMagneticDisk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5" name="Straight Connector 244"/>
          <p:cNvCxnSpPr/>
          <p:nvPr/>
        </p:nvCxnSpPr>
        <p:spPr bwMode="auto">
          <a:xfrm>
            <a:off x="4724400" y="2514600"/>
            <a:ext cx="0" cy="1447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7" name="Straight Connector 246"/>
          <p:cNvCxnSpPr/>
          <p:nvPr/>
        </p:nvCxnSpPr>
        <p:spPr bwMode="auto">
          <a:xfrm flipH="1">
            <a:off x="2743200" y="3962400"/>
            <a:ext cx="198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9" name="Straight Connector 248"/>
          <p:cNvCxnSpPr>
            <a:endCxn id="119" idx="0"/>
          </p:cNvCxnSpPr>
          <p:nvPr/>
        </p:nvCxnSpPr>
        <p:spPr bwMode="auto">
          <a:xfrm flipH="1">
            <a:off x="2730330" y="3962400"/>
            <a:ext cx="12870" cy="348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4724400" y="25908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H="1">
            <a:off x="3657600" y="39624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2" name="TextBox 261"/>
          <p:cNvSpPr txBox="1"/>
          <p:nvPr/>
        </p:nvSpPr>
        <p:spPr>
          <a:xfrm>
            <a:off x="4953000" y="1905000"/>
            <a:ext cx="92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Public </a:t>
            </a:r>
          </a:p>
          <a:p>
            <a:pPr algn="ctr"/>
            <a:r>
              <a:rPr lang="en-US" sz="1600" i="1" dirty="0" smtClean="0"/>
              <a:t>database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(4)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 smtClean="0"/>
              <a:t>Reliability depends on error sources and error-control codes used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i="1" dirty="0" smtClean="0"/>
              <a:t>Sources of errors with PUF value read-outs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Chip process technology, PUF details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Temperature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Voltage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Time (“aging”)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relative errors with PUFs </a:t>
            </a:r>
            <a:r>
              <a:rPr lang="en-US" sz="2000" dirty="0" smtClean="0">
                <a:sym typeface="Symbol"/>
              </a:rPr>
              <a:t> 15% or less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Extensive tests with SRAM: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Cypress 65nm/150nm	      </a:t>
            </a:r>
            <a:r>
              <a:rPr lang="en-US" sz="2000" dirty="0" err="1" smtClean="0">
                <a:sym typeface="Symbol"/>
              </a:rPr>
              <a:t>Virage</a:t>
            </a:r>
            <a:r>
              <a:rPr lang="en-US" sz="2000" dirty="0" smtClean="0">
                <a:sym typeface="Symbol"/>
              </a:rPr>
              <a:t> 90nm/130nm	    Faraday 130nm </a:t>
            </a:r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dirty="0" smtClean="0"/>
              <a:t>Error-correcting code optimization trade-offs: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Rate focus: allows use of smaller PUF value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Complexity focus: use small footprint (repetition, </a:t>
            </a:r>
            <a:r>
              <a:rPr lang="en-US" sz="2000" dirty="0" err="1" smtClean="0"/>
              <a:t>Golay</a:t>
            </a:r>
            <a:r>
              <a:rPr lang="en-US" sz="2000" dirty="0" smtClean="0"/>
              <a:t>, Reed-Muller codes)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PUF size (with SRAM) </a:t>
            </a:r>
            <a:r>
              <a:rPr lang="en-US" sz="2000" dirty="0" smtClean="0">
                <a:sym typeface="Symbol"/>
              </a:rPr>
              <a:t> 0.5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feasible (for 128-bit secret keys)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4893</TotalTime>
  <Words>2250</Words>
  <Application>Microsoft Office PowerPoint</Application>
  <PresentationFormat>On-screen Show (4:3)</PresentationFormat>
  <Paragraphs>697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Acrobat Document</vt:lpstr>
      <vt:lpstr>Secure Key Storage and True Random Number Generation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483</cp:revision>
  <cp:lastPrinted>1998-02-10T13:28:06Z</cp:lastPrinted>
  <dcterms:created xsi:type="dcterms:W3CDTF">2011-10-10T06:18:28Z</dcterms:created>
  <dcterms:modified xsi:type="dcterms:W3CDTF">2012-09-17T16:20:33Z</dcterms:modified>
</cp:coreProperties>
</file>