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73" r:id="rId2"/>
    <p:sldId id="256" r:id="rId3"/>
    <p:sldId id="257" r:id="rId4"/>
    <p:sldId id="265" r:id="rId5"/>
    <p:sldId id="272" r:id="rId6"/>
    <p:sldId id="269" r:id="rId7"/>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566" autoAdjust="0"/>
  </p:normalViewPr>
  <p:slideViewPr>
    <p:cSldViewPr>
      <p:cViewPr varScale="1">
        <p:scale>
          <a:sx n="75" d="100"/>
          <a:sy n="75" d="100"/>
        </p:scale>
        <p:origin x="-1224" y="-84"/>
      </p:cViewPr>
      <p:guideLst>
        <p:guide orient="horz" pos="2160"/>
        <p:guide pos="288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62" d="100"/>
          <a:sy n="62" d="100"/>
        </p:scale>
        <p:origin x="-1716"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802.11-12/1000r0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Sept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802.11-12/1000r0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Sept 2012</a:t>
            </a:r>
            <a:endParaRPr lang="en-US"/>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802.11-12/1000r0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 2012</a:t>
            </a: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802.11-12/1000r0</a:t>
            </a:r>
          </a:p>
        </p:txBody>
      </p:sp>
      <p:sp>
        <p:nvSpPr>
          <p:cNvPr id="11267"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 2012</a:t>
            </a: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endParaRPr lang="en-US" dirty="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a:t>
            </a:r>
            <a:r>
              <a:rPr lang="en-US" dirty="0" smtClean="0">
                <a:latin typeface="Times New Roman" pitchFamily="18" charset="0"/>
              </a:rPr>
              <a:t>meeting</a:t>
            </a:r>
            <a:r>
              <a:rPr lang="en-US" baseline="0" dirty="0" smtClean="0">
                <a:latin typeface="Times New Roman" pitchFamily="18" charset="0"/>
              </a:rPr>
              <a:t> -</a:t>
            </a:r>
            <a:r>
              <a:rPr lang="en-US" dirty="0" smtClean="0">
                <a:latin typeface="Times New Roman" pitchFamily="18" charset="0"/>
              </a:rPr>
              <a:t> </a:t>
            </a:r>
            <a:r>
              <a:rPr lang="en-US" dirty="0" smtClean="0">
                <a:latin typeface="Times New Roman" pitchFamily="18" charset="0"/>
              </a:rPr>
              <a:t>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2012</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2012</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2012</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t>Sept 2012</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Sept 2012</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a:t>Jon Rosdahl, CSR</a:t>
            </a:r>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Sept 2012</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Sept 2012</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2012</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 2012</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Jon Rosdahl, CSR</a:t>
            </a:r>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Sept 2012</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Jon Rosdahl, CSR</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Submission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rgbClr val="000000"/>
                </a:solidFill>
                <a:latin typeface="Times New Roman" pitchFamily="16" charset="0"/>
                <a:ea typeface="MS Gothic" charset="-128"/>
                <a:cs typeface="Arial Unicode MS" charset="0"/>
              </a:rPr>
              <a:t>doc.: </a:t>
            </a:r>
            <a:r>
              <a:rPr lang="en-GB" sz="1800" b="1" dirty="0" smtClean="0">
                <a:solidFill>
                  <a:srgbClr val="000000"/>
                </a:solidFill>
                <a:latin typeface="Times New Roman" pitchFamily="16" charset="0"/>
                <a:ea typeface="MS Gothic" charset="-128"/>
                <a:cs typeface="Arial Unicode MS" charset="0"/>
              </a:rPr>
              <a:t>IEEE 802.</a:t>
            </a:r>
            <a:r>
              <a:rPr lang="en-GB" sz="1800" b="1" baseline="0" dirty="0" smtClean="0">
                <a:solidFill>
                  <a:srgbClr val="000000"/>
                </a:solidFill>
                <a:latin typeface="Times New Roman" pitchFamily="16" charset="0"/>
                <a:ea typeface="MS Gothic" charset="-128"/>
                <a:cs typeface="Arial Unicode MS" charset="0"/>
              </a:rPr>
              <a:t>15-12-0492-00-0000</a:t>
            </a:r>
            <a:endParaRPr lang="en-GB" sz="1800" b="1" dirty="0" smtClean="0">
              <a:solidFill>
                <a:srgbClr val="000000"/>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Sept 2012</a:t>
            </a:r>
            <a:endParaRPr lang="en-GB" dirty="0"/>
          </a:p>
        </p:txBody>
      </p:sp>
      <p:sp>
        <p:nvSpPr>
          <p:cNvPr id="5" name="Footer Placeholder 4"/>
          <p:cNvSpPr>
            <a:spLocks noGrp="1"/>
          </p:cNvSpPr>
          <p:nvPr>
            <p:ph type="ftr" idx="11"/>
          </p:nvPr>
        </p:nvSpPr>
        <p:spPr/>
        <p:txBody>
          <a:bodyPr/>
          <a:lstStyle/>
          <a:p>
            <a:pPr>
              <a:defRPr/>
            </a:pPr>
            <a:r>
              <a:rPr lang="en-GB" dirty="0" smtClean="0"/>
              <a:t>Ben Rolfe (BCA), Jon </a:t>
            </a:r>
            <a:r>
              <a:rPr lang="en-GB" dirty="0" err="1" smtClean="0"/>
              <a:t>Rosdahl</a:t>
            </a:r>
            <a:r>
              <a:rPr lang="en-GB" dirty="0" smtClean="0"/>
              <a:t> </a:t>
            </a:r>
            <a:r>
              <a:rPr lang="en-GB" dirty="0" smtClean="0"/>
              <a:t>(</a:t>
            </a:r>
            <a:r>
              <a:rPr lang="en-GB" dirty="0" smtClean="0"/>
              <a:t>CSR)</a:t>
            </a:r>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047536"/>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Sept 2012</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16 Sept 2012</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a:t>
            </a:r>
            <a:r>
              <a:rPr lang="en-US" altLang="ko-KR" sz="1600" dirty="0" smtClean="0">
                <a:solidFill>
                  <a:schemeClr val="tx1"/>
                </a:solidFill>
                <a:ea typeface="굴림" pitchFamily="50" charset="-127"/>
              </a:rPr>
              <a:t>, </a:t>
            </a:r>
            <a:r>
              <a:rPr lang="en-US" altLang="ko-KR" sz="1600" dirty="0" smtClean="0">
                <a:solidFill>
                  <a:schemeClr val="tx1"/>
                </a:solidFill>
                <a:ea typeface="굴림" pitchFamily="50" charset="-127"/>
              </a:rPr>
              <a:t>Jon </a:t>
            </a:r>
            <a:r>
              <a:rPr lang="en-US" altLang="ko-KR" sz="1600" dirty="0" err="1" smtClean="0">
                <a:solidFill>
                  <a:schemeClr val="tx1"/>
                </a:solidFill>
                <a:ea typeface="굴림" pitchFamily="50" charset="-127"/>
              </a:rPr>
              <a:t>Rosdahl</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Sept 2012 for the Joint 802.11/.15 Wireless funds</a:t>
            </a: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 2012</a:t>
            </a:r>
            <a:endParaRPr lang="en-GB"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Jon Rosdahl, CSR</a:t>
            </a: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Sept 2012</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2012-9-16</a:t>
            </a:r>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p:oleObj spid="_x0000_s1026" name="Document" r:id="rId4" imgW="8267030" imgH="2947315" progId="Word.Document.8">
              <p:embed/>
            </p:oleObj>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 2012</a:t>
            </a:r>
            <a:endParaRPr lang="en-GB"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Jon Rosdahl, CSR</a:t>
            </a: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1" name="Date Placeholder 3"/>
          <p:cNvSpPr txBox="1">
            <a:spLocks noGrp="1"/>
          </p:cNvSpPr>
          <p:nvPr/>
        </p:nvSpPr>
        <p:spPr bwMode="auto">
          <a:xfrm>
            <a:off x="696913" y="333375"/>
            <a:ext cx="2589212" cy="273050"/>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800" b="1">
                <a:solidFill>
                  <a:srgbClr val="000000"/>
                </a:solidFill>
                <a:ea typeface="Arial Unicode MS" pitchFamily="34" charset="-128"/>
                <a:cs typeface="Arial Unicode MS" pitchFamily="34" charset="-128"/>
              </a:rPr>
              <a:t>May 2012</a:t>
            </a:r>
            <a:endParaRPr lang="en-GB" sz="1800" b="1">
              <a:solidFill>
                <a:srgbClr val="000000"/>
              </a:solidFill>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Treasurer report for Sept 2012 for the Joint 802.11/.15 Wireless funds</a:t>
            </a:r>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 2012</a:t>
            </a:r>
            <a:endParaRPr lang="en-GB"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Jon Rosdahl, CSR</a:t>
            </a:r>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smtClean="0"/>
              <a:t>Treasury Net Worth</a:t>
            </a:r>
            <a:br>
              <a:rPr lang="en-US" sz="2800" smtClean="0"/>
            </a:br>
            <a:r>
              <a:rPr lang="en-US" sz="2400" smtClean="0"/>
              <a:t>(Unaudited)</a:t>
            </a:r>
          </a:p>
        </p:txBody>
      </p:sp>
      <p:sp>
        <p:nvSpPr>
          <p:cNvPr id="5127" name="Rectangle 3"/>
          <p:cNvSpPr>
            <a:spLocks noGrp="1" noChangeArrowheads="1"/>
          </p:cNvSpPr>
          <p:nvPr>
            <p:ph type="body" idx="4294967295"/>
          </p:nvPr>
        </p:nvSpPr>
        <p:spPr>
          <a:xfrm>
            <a:off x="533400" y="1524000"/>
            <a:ext cx="7924800" cy="4572000"/>
          </a:xfrm>
        </p:spPr>
        <p:txBody>
          <a:bodyPr lIns="92075" tIns="46038" rIns="92075" bIns="46038"/>
          <a:lstStyle/>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July 1, 2012 – $433,424.66 </a:t>
            </a:r>
          </a:p>
          <a:p>
            <a:pPr lvl="1" defTabSz="914400" eaLnBrk="1" hangingPunct="1">
              <a:lnSpc>
                <a:spcPct val="90000"/>
              </a:lnSpc>
              <a:tabLst>
                <a:tab pos="7372350" algn="r"/>
              </a:tabLst>
            </a:pPr>
            <a:r>
              <a:rPr lang="en-US" sz="1600" dirty="0" smtClean="0"/>
              <a:t>IEEE account: $391,948.68 + $462.69 = $392,411.37</a:t>
            </a:r>
          </a:p>
          <a:p>
            <a:pPr lvl="1" defTabSz="914400" eaLnBrk="1" hangingPunct="1">
              <a:lnSpc>
                <a:spcPct val="90000"/>
              </a:lnSpc>
              <a:tabLst>
                <a:tab pos="7372350" algn="r"/>
              </a:tabLst>
            </a:pPr>
            <a:r>
              <a:rPr lang="en-US" sz="1600" dirty="0" smtClean="0"/>
              <a:t>Face-to-Face: $194,868.70+$45,300-$30,209.32+$2,400.09-$171,346.18 = $41,013.29</a:t>
            </a:r>
          </a:p>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smtClean="0"/>
              <a:t>Sept 1, 2012 – $562,733.66</a:t>
            </a:r>
          </a:p>
          <a:p>
            <a:pPr lvl="1" defTabSz="914400" eaLnBrk="1" hangingPunct="1">
              <a:lnSpc>
                <a:spcPct val="90000"/>
              </a:lnSpc>
              <a:tabLst>
                <a:tab pos="7372350" algn="r"/>
              </a:tabLst>
            </a:pPr>
            <a:r>
              <a:rPr lang="en-US" sz="1600" dirty="0" smtClean="0"/>
              <a:t>IEEE account: $392,411.37 + $266.67 = $ 392,678.04</a:t>
            </a:r>
          </a:p>
          <a:p>
            <a:pPr lvl="1" defTabSz="914400" eaLnBrk="1" hangingPunct="1">
              <a:lnSpc>
                <a:spcPct val="90000"/>
              </a:lnSpc>
              <a:tabLst>
                <a:tab pos="7372350" algn="r"/>
              </a:tabLst>
            </a:pPr>
            <a:r>
              <a:rPr lang="en-US" sz="1600" dirty="0" smtClean="0"/>
              <a:t>Face-to-Face: $41,013.29+$52,500-$7,816.99 +$106,650 -$22,290 =  $170,055.62</a:t>
            </a:r>
          </a:p>
          <a:p>
            <a:pPr defTabSz="914400" eaLnBrk="1" hangingPunct="1">
              <a:lnSpc>
                <a:spcPct val="90000"/>
              </a:lnSpc>
              <a:tabLst>
                <a:tab pos="7372350" algn="r"/>
              </a:tabLst>
            </a:pPr>
            <a:endParaRPr lang="en-US" dirty="0" smtClean="0"/>
          </a:p>
          <a:p>
            <a:pPr lvl="1" defTabSz="914400" eaLnBrk="1" hangingPunct="1">
              <a:lnSpc>
                <a:spcPct val="90000"/>
              </a:lnSpc>
              <a:tabLst>
                <a:tab pos="7372350" algn="r"/>
              </a:tabLst>
            </a:pPr>
            <a:endParaRPr lang="en-US" sz="1600" dirty="0" smtClean="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 2012</a:t>
            </a:r>
            <a:endParaRPr lang="en-GB"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smtClean="0"/>
              <a:t>Indian Wells– Sept 2012</a:t>
            </a:r>
          </a:p>
        </p:txBody>
      </p:sp>
      <p:sp>
        <p:nvSpPr>
          <p:cNvPr id="7175"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$207,900	</a:t>
            </a:r>
            <a:r>
              <a:rPr lang="en-US" sz="1600" b="1" dirty="0" smtClean="0">
                <a:solidFill>
                  <a:schemeClr val="tx1"/>
                </a:solidFill>
                <a:ea typeface="MS PGothic" pitchFamily="34" charset="-128"/>
              </a:rPr>
              <a:t>203,550</a:t>
            </a:r>
            <a:endParaRPr lang="en-US" sz="1600" b="1"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Hotel Credits	$</a:t>
            </a:r>
            <a:r>
              <a:rPr lang="en-US" sz="1400" dirty="0" smtClean="0">
                <a:solidFill>
                  <a:schemeClr val="tx1"/>
                </a:solidFill>
                <a:ea typeface="MS PGothic" pitchFamily="34" charset="-128"/>
              </a:rPr>
              <a:t>0	  903.00</a:t>
            </a:r>
            <a:r>
              <a:rPr lang="en-US" sz="1400" dirty="0">
                <a:solidFill>
                  <a:schemeClr val="tx1"/>
                </a:solidFill>
                <a:ea typeface="MS PGothic" pitchFamily="34" charset="-128"/>
              </a:rPr>
              <a:t>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a:solidFill>
                  <a:schemeClr val="tx1"/>
                </a:solidFill>
                <a:ea typeface="MS PGothic" pitchFamily="34" charset="-128"/>
              </a:rPr>
              <a:t>Registrations	</a:t>
            </a:r>
            <a:r>
              <a:rPr lang="en-US" sz="1400" dirty="0" smtClean="0">
                <a:solidFill>
                  <a:schemeClr val="tx1"/>
                </a:solidFill>
                <a:ea typeface="MS PGothic" pitchFamily="34" charset="-128"/>
              </a:rPr>
              <a:t>325	  309</a:t>
            </a:r>
            <a:r>
              <a:rPr lang="en-US" sz="1400" dirty="0">
                <a:solidFill>
                  <a:schemeClr val="tx1"/>
                </a:solidFill>
                <a:ea typeface="MS PGothic" pitchFamily="34" charset="-128"/>
              </a:rPr>
              <a:t>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Meeting Expense Estimate:      </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215,565	$202,733</a:t>
            </a:r>
            <a:endParaRPr lang="en-US" sz="1600" b="1" dirty="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AV	$15,600	</a:t>
            </a:r>
            <a:r>
              <a:rPr lang="en-US" sz="1400" dirty="0" smtClean="0">
                <a:solidFill>
                  <a:schemeClr val="tx1"/>
                </a:solidFill>
                <a:ea typeface="MS PGothic" pitchFamily="34" charset="-128"/>
              </a:rPr>
              <a:t>$12,400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Financial Fees	$11,995	</a:t>
            </a:r>
            <a:r>
              <a:rPr lang="en-US" sz="1400" dirty="0" smtClean="0">
                <a:solidFill>
                  <a:schemeClr val="tx1"/>
                </a:solidFill>
                <a:ea typeface="MS PGothic" pitchFamily="34" charset="-128"/>
              </a:rPr>
              <a:t>$11,508</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Meeting Planner	$</a:t>
            </a:r>
            <a:r>
              <a:rPr lang="en-US" sz="1400" dirty="0" smtClean="0">
                <a:solidFill>
                  <a:schemeClr val="tx1"/>
                </a:solidFill>
                <a:ea typeface="MS PGothic" pitchFamily="34" charset="-128"/>
              </a:rPr>
              <a:t>39,525	$39,025</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Food &amp; Beverage	$</a:t>
            </a:r>
            <a:r>
              <a:rPr lang="en-US" sz="1400" dirty="0" smtClean="0">
                <a:solidFill>
                  <a:schemeClr val="tx1"/>
                </a:solidFill>
                <a:ea typeface="MS PGothic" pitchFamily="34" charset="-128"/>
              </a:rPr>
              <a:t>82,750	$82,750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Network Services	$</a:t>
            </a:r>
            <a:r>
              <a:rPr lang="en-US" sz="1400" dirty="0" smtClean="0">
                <a:solidFill>
                  <a:schemeClr val="tx1"/>
                </a:solidFill>
                <a:ea typeface="MS PGothic" pitchFamily="34" charset="-128"/>
              </a:rPr>
              <a:t>42,000	$37,700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Social	$</a:t>
            </a:r>
            <a:r>
              <a:rPr lang="en-US" sz="1400" dirty="0" smtClean="0">
                <a:solidFill>
                  <a:schemeClr val="tx1"/>
                </a:solidFill>
                <a:ea typeface="MS PGothic" pitchFamily="34" charset="-128"/>
              </a:rPr>
              <a:t>14,095	$13,500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Shipping 	$ </a:t>
            </a:r>
            <a:r>
              <a:rPr lang="en-US" sz="1400" dirty="0" smtClean="0">
                <a:solidFill>
                  <a:schemeClr val="tx1"/>
                </a:solidFill>
                <a:ea typeface="MS PGothic" pitchFamily="34" charset="-128"/>
              </a:rPr>
              <a:t>7,250	$   4,750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Misc	$ </a:t>
            </a:r>
            <a:r>
              <a:rPr lang="en-US" sz="1400" dirty="0" smtClean="0">
                <a:solidFill>
                  <a:schemeClr val="tx1"/>
                </a:solidFill>
                <a:ea typeface="MS PGothic" pitchFamily="34" charset="-128"/>
              </a:rPr>
              <a:t>1,350	$   1,100</a:t>
            </a:r>
            <a:endParaRPr lang="en-US" sz="1400" dirty="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Surplus/(Deficit)	</a:t>
            </a:r>
            <a:r>
              <a:rPr lang="en-US" sz="1600" b="1" dirty="0">
                <a:solidFill>
                  <a:srgbClr val="FF0000"/>
                </a:solidFill>
                <a:ea typeface="MS PGothic" pitchFamily="34" charset="-128"/>
              </a:rPr>
              <a:t>$(7,665</a:t>
            </a:r>
            <a:r>
              <a:rPr lang="en-US" sz="1600" b="1" dirty="0" smtClean="0">
                <a:solidFill>
                  <a:srgbClr val="FF0000"/>
                </a:solidFill>
                <a:ea typeface="MS PGothic" pitchFamily="34" charset="-128"/>
              </a:rPr>
              <a:t>)	</a:t>
            </a:r>
            <a:r>
              <a:rPr lang="en-US" sz="1600" b="1" dirty="0" smtClean="0">
                <a:solidFill>
                  <a:schemeClr val="tx1"/>
                </a:solidFill>
                <a:ea typeface="MS PGothic" pitchFamily="34" charset="-128"/>
              </a:rPr>
              <a:t>$1,721</a:t>
            </a:r>
            <a:endParaRPr lang="en-US" sz="1600" b="1" dirty="0">
              <a:solidFill>
                <a:schemeClr val="tx1"/>
              </a:solidFill>
              <a:ea typeface="MS PGothic" pitchFamily="34" charset="-128"/>
            </a:endParaRPr>
          </a:p>
        </p:txBody>
      </p:sp>
      <p:sp>
        <p:nvSpPr>
          <p:cNvPr id="7176" name="Text Box 8"/>
          <p:cNvSpPr txBox="1">
            <a:spLocks noChangeArrowheads="1"/>
          </p:cNvSpPr>
          <p:nvPr/>
        </p:nvSpPr>
        <p:spPr bwMode="auto">
          <a:xfrm>
            <a:off x="5334000" y="12192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smtClean="0">
                <a:solidFill>
                  <a:schemeClr val="tx1"/>
                </a:solidFill>
                <a:ea typeface="MS PGothic" pitchFamily="34" charset="-128"/>
              </a:rPr>
              <a:t>Current estimate Budget Sept 16</a:t>
            </a:r>
            <a:endParaRPr lang="en-US" sz="1800" b="1" dirty="0">
              <a:solidFill>
                <a:schemeClr val="tx1"/>
              </a:solidFill>
              <a:ea typeface="MS PGothic" pitchFamily="34" charset="-128"/>
            </a:endParaRPr>
          </a:p>
        </p:txBody>
      </p:sp>
      <p:sp>
        <p:nvSpPr>
          <p:cNvPr id="7177" name="Text Box 8"/>
          <p:cNvSpPr txBox="1">
            <a:spLocks noChangeArrowheads="1"/>
          </p:cNvSpPr>
          <p:nvPr/>
        </p:nvSpPr>
        <p:spPr bwMode="auto">
          <a:xfrm>
            <a:off x="7162800" y="1524000"/>
            <a:ext cx="1143000" cy="366713"/>
          </a:xfrm>
          <a:prstGeom prst="rect">
            <a:avLst/>
          </a:prstGeom>
          <a:noFill/>
          <a:ln w="12700">
            <a:noFill/>
            <a:miter lim="800000"/>
            <a:headEnd type="none" w="sm" len="sm"/>
            <a:tailEnd type="none" w="sm" len="sm"/>
          </a:ln>
        </p:spPr>
        <p:txBody>
          <a:bodyPr>
            <a:spAutoFit/>
          </a:bodyPr>
          <a:lstStyle/>
          <a:p>
            <a:pPr defTabSz="914400" eaLnBrk="0" hangingPunct="0">
              <a:spcBef>
                <a:spcPct val="50000"/>
              </a:spcBef>
            </a:pPr>
            <a:r>
              <a:rPr lang="en-US" sz="1800" b="1">
                <a:solidFill>
                  <a:schemeClr val="tx1"/>
                </a:solidFill>
                <a:ea typeface="MS PGothic" pitchFamily="34" charset="-128"/>
              </a:rPr>
              <a:t>   </a:t>
            </a: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3429000" y="1295400"/>
            <a:ext cx="1905000" cy="646113"/>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June 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 2012</a:t>
            </a:r>
            <a:endParaRPr lang="en-GB"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dirty="0" smtClean="0"/>
              <a:t>Jon </a:t>
            </a:r>
            <a:r>
              <a:rPr lang="en-GB" dirty="0" err="1" smtClean="0"/>
              <a:t>Rosdahl</a:t>
            </a:r>
            <a:r>
              <a:rPr lang="en-GB" dirty="0" smtClean="0"/>
              <a:t>, CSR</a:t>
            </a: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6</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6</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495800" cy="4684713"/>
          </a:xfrm>
        </p:spPr>
        <p:txBody>
          <a:bodyPr lIns="92075" tIns="46038" rIns="92075" bIns="46038">
            <a:spAutoFit/>
          </a:bodyPr>
          <a:lstStyle/>
          <a:p>
            <a:pPr marL="227013" indent="-227013" defTabSz="914400" eaLnBrk="1" hangingPunct="1">
              <a:lnSpc>
                <a:spcPct val="90000"/>
              </a:lnSpc>
              <a:tabLst>
                <a:tab pos="7372350" algn="r"/>
              </a:tabLst>
            </a:pPr>
            <a:r>
              <a:rPr lang="en-US" sz="1400" smtClean="0"/>
              <a:t>2003</a:t>
            </a:r>
          </a:p>
          <a:p>
            <a:pPr marL="454025" lvl="1" indent="-112713" defTabSz="914400" eaLnBrk="1" hangingPunct="1">
              <a:lnSpc>
                <a:spcPct val="90000"/>
              </a:lnSpc>
              <a:tabLst>
                <a:tab pos="7372350" algn="r"/>
              </a:tabLst>
            </a:pPr>
            <a:r>
              <a:rPr lang="en-US" sz="1200" smtClean="0"/>
              <a:t> 420 - Ft. Lauderdale ($47,287 - $42,118)</a:t>
            </a:r>
          </a:p>
          <a:p>
            <a:pPr marL="454025" lvl="1" indent="-112713" defTabSz="914400" eaLnBrk="1" hangingPunct="1">
              <a:lnSpc>
                <a:spcPct val="90000"/>
              </a:lnSpc>
              <a:tabLst>
                <a:tab pos="7372350" algn="r"/>
              </a:tabLst>
            </a:pPr>
            <a:r>
              <a:rPr lang="en-US" sz="1200" smtClean="0"/>
              <a:t> 561 - DFW ($72,916 - $78,354)</a:t>
            </a:r>
          </a:p>
          <a:p>
            <a:pPr marL="454025" lvl="1" indent="-112713" defTabSz="914400" eaLnBrk="1" hangingPunct="1">
              <a:lnSpc>
                <a:spcPct val="90000"/>
              </a:lnSpc>
              <a:tabLst>
                <a:tab pos="7372350" algn="r"/>
              </a:tabLst>
            </a:pPr>
            <a:r>
              <a:rPr lang="en-US" sz="1200" smtClean="0"/>
              <a:t> 491 - Singapore ($22,077 - </a:t>
            </a:r>
            <a:r>
              <a:rPr lang="en-US" sz="1200" smtClean="0">
                <a:solidFill>
                  <a:srgbClr val="FF0000"/>
                </a:solidFill>
              </a:rPr>
              <a:t>$32,319</a:t>
            </a:r>
            <a:r>
              <a:rPr lang="en-US" sz="1200" smtClean="0"/>
              <a:t>)</a:t>
            </a:r>
          </a:p>
          <a:p>
            <a:pPr marL="227013" indent="-227013" defTabSz="914400" eaLnBrk="1" hangingPunct="1">
              <a:lnSpc>
                <a:spcPct val="90000"/>
              </a:lnSpc>
              <a:tabLst>
                <a:tab pos="7372350" algn="r"/>
              </a:tabLst>
            </a:pPr>
            <a:r>
              <a:rPr lang="en-US" sz="1400" smtClean="0"/>
              <a:t>2004</a:t>
            </a:r>
          </a:p>
          <a:p>
            <a:pPr marL="454025" lvl="1" indent="-112713" defTabSz="914400" eaLnBrk="1" hangingPunct="1">
              <a:lnSpc>
                <a:spcPct val="90000"/>
              </a:lnSpc>
              <a:tabLst>
                <a:tab pos="7372350" algn="r"/>
              </a:tabLst>
            </a:pPr>
            <a:r>
              <a:rPr lang="en-US" sz="1200" smtClean="0"/>
              <a:t> 650 - Garden Grove ( $13, 250 - $82,735)</a:t>
            </a:r>
          </a:p>
          <a:p>
            <a:pPr marL="454025" lvl="1" indent="-112713" defTabSz="914400" eaLnBrk="1" hangingPunct="1">
              <a:lnSpc>
                <a:spcPct val="90000"/>
              </a:lnSpc>
              <a:tabLst>
                <a:tab pos="7372350" algn="r"/>
              </a:tabLst>
            </a:pPr>
            <a:r>
              <a:rPr lang="en-US" sz="1200" smtClean="0"/>
              <a:t> 714 - Berlin (</a:t>
            </a:r>
            <a:r>
              <a:rPr lang="en-US" sz="1200" smtClean="0">
                <a:solidFill>
                  <a:srgbClr val="FF0000"/>
                </a:solidFill>
              </a:rPr>
              <a:t>$25, 914</a:t>
            </a:r>
            <a:r>
              <a:rPr lang="en-US" sz="1200" smtClean="0"/>
              <a:t> - $41,257)</a:t>
            </a:r>
          </a:p>
          <a:p>
            <a:pPr marL="227013" indent="-227013" defTabSz="914400" eaLnBrk="1" hangingPunct="1">
              <a:lnSpc>
                <a:spcPct val="90000"/>
              </a:lnSpc>
              <a:tabLst>
                <a:tab pos="7372350" algn="r"/>
              </a:tabLst>
            </a:pPr>
            <a:r>
              <a:rPr lang="en-US" sz="1400" smtClean="0"/>
              <a:t>2005</a:t>
            </a:r>
          </a:p>
          <a:p>
            <a:pPr marL="454025" lvl="1" indent="-112713" defTabSz="914400" eaLnBrk="1" hangingPunct="1">
              <a:lnSpc>
                <a:spcPct val="90000"/>
              </a:lnSpc>
              <a:tabLst>
                <a:tab pos="7372350" algn="r"/>
              </a:tabLst>
            </a:pPr>
            <a:r>
              <a:rPr lang="en-US" sz="1200" smtClean="0"/>
              <a:t> 802 - Monterey ($11,858 - $63,183)</a:t>
            </a:r>
          </a:p>
          <a:p>
            <a:pPr marL="454025" lvl="1" indent="-112713" defTabSz="914400" eaLnBrk="1" hangingPunct="1">
              <a:lnSpc>
                <a:spcPct val="90000"/>
              </a:lnSpc>
              <a:tabLst>
                <a:tab pos="7372350" algn="r"/>
              </a:tabLst>
            </a:pPr>
            <a:r>
              <a:rPr lang="en-US" sz="1200" smtClean="0"/>
              <a:t> 523 - Cairns (Australia) (</a:t>
            </a:r>
            <a:r>
              <a:rPr lang="en-US" sz="1200" smtClean="0">
                <a:solidFill>
                  <a:srgbClr val="FF0000"/>
                </a:solidFill>
              </a:rPr>
              <a:t>$60,750 - $51,375</a:t>
            </a:r>
            <a:r>
              <a:rPr lang="en-US" sz="1200" smtClean="0"/>
              <a:t>)</a:t>
            </a:r>
          </a:p>
          <a:p>
            <a:pPr marL="454025" lvl="1" indent="-112713" defTabSz="914400" eaLnBrk="1" hangingPunct="1">
              <a:lnSpc>
                <a:spcPct val="90000"/>
              </a:lnSpc>
              <a:tabLst>
                <a:tab pos="7372350" algn="r"/>
              </a:tabLst>
            </a:pPr>
            <a:r>
              <a:rPr lang="en-US" sz="1200" smtClean="0"/>
              <a:t> 759 - Garden Grove ($87,772 - $94,114)</a:t>
            </a:r>
          </a:p>
          <a:p>
            <a:pPr marL="227013" indent="-227013" defTabSz="914400" eaLnBrk="1" hangingPunct="1">
              <a:lnSpc>
                <a:spcPct val="90000"/>
              </a:lnSpc>
              <a:tabLst>
                <a:tab pos="7372350" algn="r"/>
              </a:tabLst>
            </a:pPr>
            <a:r>
              <a:rPr lang="en-US" sz="1400" smtClean="0"/>
              <a:t>2006</a:t>
            </a:r>
          </a:p>
          <a:p>
            <a:pPr marL="454025" lvl="1" indent="-112713" defTabSz="914400" eaLnBrk="1" hangingPunct="1">
              <a:lnSpc>
                <a:spcPct val="90000"/>
              </a:lnSpc>
              <a:tabLst>
                <a:tab pos="7372350" algn="r"/>
              </a:tabLst>
            </a:pPr>
            <a:r>
              <a:rPr lang="en-US" sz="1200" smtClean="0"/>
              <a:t> 740 - Hawaii ($32,272)</a:t>
            </a:r>
          </a:p>
          <a:p>
            <a:pPr marL="454025" lvl="1" indent="-112713" defTabSz="914400" eaLnBrk="1" hangingPunct="1">
              <a:lnSpc>
                <a:spcPct val="90000"/>
              </a:lnSpc>
              <a:tabLst>
                <a:tab pos="7372350" algn="r"/>
              </a:tabLst>
            </a:pPr>
            <a:r>
              <a:rPr lang="en-US" sz="1200" smtClean="0"/>
              <a:t> 564 - Jacksonville ($55,163)</a:t>
            </a:r>
          </a:p>
          <a:p>
            <a:pPr marL="454025" lvl="1" indent="-112713" defTabSz="914400" eaLnBrk="1" hangingPunct="1">
              <a:lnSpc>
                <a:spcPct val="90000"/>
              </a:lnSpc>
              <a:tabLst>
                <a:tab pos="7372350" algn="r"/>
              </a:tabLst>
            </a:pPr>
            <a:r>
              <a:rPr lang="en-US" sz="1200" smtClean="0"/>
              <a:t> 350 - Melbourne (</a:t>
            </a:r>
            <a:r>
              <a:rPr lang="en-US" sz="1200" smtClean="0">
                <a:solidFill>
                  <a:srgbClr val="FF0000"/>
                </a:solidFill>
              </a:rPr>
              <a:t>$38,855 - $23,184</a:t>
            </a:r>
            <a:r>
              <a:rPr lang="en-US" sz="1200" smtClean="0"/>
              <a:t>)</a:t>
            </a:r>
          </a:p>
          <a:p>
            <a:pPr marL="227013" indent="-227013" defTabSz="914400" eaLnBrk="1" hangingPunct="1">
              <a:lnSpc>
                <a:spcPct val="90000"/>
              </a:lnSpc>
              <a:tabLst>
                <a:tab pos="7372350" algn="r"/>
              </a:tabLst>
            </a:pPr>
            <a:r>
              <a:rPr lang="en-US" sz="1400" smtClean="0"/>
              <a:t>2007</a:t>
            </a:r>
          </a:p>
          <a:p>
            <a:pPr marL="454025" lvl="1" indent="-112713" defTabSz="914400" eaLnBrk="1" hangingPunct="1">
              <a:lnSpc>
                <a:spcPct val="90000"/>
              </a:lnSpc>
              <a:tabLst>
                <a:tab pos="7372350" algn="r"/>
              </a:tabLst>
            </a:pPr>
            <a:r>
              <a:rPr lang="en-US" sz="1200" smtClean="0"/>
              <a:t> 478 - Montreal (</a:t>
            </a:r>
            <a:r>
              <a:rPr lang="en-US" sz="1200" smtClean="0">
                <a:solidFill>
                  <a:srgbClr val="FF0000"/>
                </a:solidFill>
              </a:rPr>
              <a:t>$750 </a:t>
            </a:r>
            <a:r>
              <a:rPr lang="en-US" sz="1200" smtClean="0"/>
              <a:t>- $17,425)</a:t>
            </a:r>
          </a:p>
          <a:p>
            <a:pPr marL="454025" lvl="1" indent="-112713" defTabSz="914400" eaLnBrk="1" hangingPunct="1">
              <a:lnSpc>
                <a:spcPct val="90000"/>
              </a:lnSpc>
              <a:tabLst>
                <a:tab pos="7372350" algn="r"/>
              </a:tabLst>
            </a:pPr>
            <a:r>
              <a:rPr lang="en-US" sz="1200" smtClean="0"/>
              <a:t> 439 - Hawaii (</a:t>
            </a:r>
            <a:r>
              <a:rPr lang="en-US" sz="1200" smtClean="0">
                <a:solidFill>
                  <a:srgbClr val="FF0000"/>
                </a:solidFill>
              </a:rPr>
              <a:t>$28,200</a:t>
            </a:r>
            <a:r>
              <a:rPr lang="en-US" sz="1200" smtClean="0"/>
              <a:t> - $17,720)</a:t>
            </a:r>
          </a:p>
          <a:p>
            <a:pPr marL="227013" indent="-227013" defTabSz="914400" eaLnBrk="1" hangingPunct="1">
              <a:lnSpc>
                <a:spcPct val="90000"/>
              </a:lnSpc>
              <a:tabLst>
                <a:tab pos="7372350" algn="r"/>
              </a:tabLst>
            </a:pPr>
            <a:r>
              <a:rPr lang="en-US" sz="1400" smtClean="0"/>
              <a:t>2008</a:t>
            </a:r>
          </a:p>
          <a:p>
            <a:pPr marL="454025" lvl="1" indent="-112713" defTabSz="914400" eaLnBrk="1" hangingPunct="1">
              <a:lnSpc>
                <a:spcPct val="90000"/>
              </a:lnSpc>
              <a:tabLst>
                <a:tab pos="7372350" algn="r"/>
              </a:tabLst>
            </a:pPr>
            <a:r>
              <a:rPr lang="en-US" sz="1200" smtClean="0"/>
              <a:t>361 - Taipei (</a:t>
            </a:r>
            <a:r>
              <a:rPr lang="en-US" sz="1200" smtClean="0">
                <a:solidFill>
                  <a:srgbClr val="FF0000"/>
                </a:solidFill>
              </a:rPr>
              <a:t>$126,352 - $24,636</a:t>
            </a:r>
            <a:r>
              <a:rPr lang="en-US" sz="1200" smtClean="0"/>
              <a:t>)</a:t>
            </a:r>
          </a:p>
          <a:p>
            <a:pPr marL="454025" lvl="1" indent="-112713" defTabSz="914400" eaLnBrk="1" hangingPunct="1">
              <a:lnSpc>
                <a:spcPct val="90000"/>
              </a:lnSpc>
              <a:tabLst>
                <a:tab pos="7372350" algn="r"/>
              </a:tabLst>
            </a:pPr>
            <a:r>
              <a:rPr lang="en-US" sz="1200" smtClean="0"/>
              <a:t>402 - Jacksonville ($1,850 - $39,459)</a:t>
            </a:r>
          </a:p>
          <a:p>
            <a:pPr marL="454025" lvl="1" indent="-112713" defTabSz="914400" eaLnBrk="1" hangingPunct="1">
              <a:lnSpc>
                <a:spcPct val="90000"/>
              </a:lnSpc>
              <a:tabLst>
                <a:tab pos="7372350" algn="r"/>
              </a:tabLst>
            </a:pPr>
            <a:r>
              <a:rPr lang="en-US" sz="1200" smtClean="0"/>
              <a:t>379 – Hawaii (</a:t>
            </a:r>
            <a:r>
              <a:rPr lang="en-US" sz="1200" smtClean="0">
                <a:solidFill>
                  <a:srgbClr val="FF0000"/>
                </a:solidFill>
              </a:rPr>
              <a:t>$13,343 </a:t>
            </a:r>
            <a:r>
              <a:rPr lang="en-US" sz="1200" smtClean="0"/>
              <a:t>-</a:t>
            </a:r>
            <a:r>
              <a:rPr lang="en-US" sz="1200" smtClean="0">
                <a:solidFill>
                  <a:srgbClr val="FF0000"/>
                </a:solidFill>
              </a:rPr>
              <a:t> </a:t>
            </a:r>
            <a:r>
              <a:rPr lang="en-US" sz="1200" smtClean="0"/>
              <a:t>$8,557)</a:t>
            </a:r>
          </a:p>
        </p:txBody>
      </p:sp>
      <p:sp>
        <p:nvSpPr>
          <p:cNvPr id="8200" name="Rectangle 4"/>
          <p:cNvSpPr>
            <a:spLocks noGrp="1" noChangeArrowheads="1"/>
          </p:cNvSpPr>
          <p:nvPr>
            <p:ph type="body" sz="half" idx="4294967295"/>
          </p:nvPr>
        </p:nvSpPr>
        <p:spPr>
          <a:xfrm>
            <a:off x="4495800" y="1143000"/>
            <a:ext cx="4648200" cy="4953000"/>
          </a:xfrm>
        </p:spPr>
        <p:txBody>
          <a:bodyPr lIns="92075" tIns="46038" rIns="92075" bIns="46038"/>
          <a:lstStyle/>
          <a:p>
            <a:pPr marL="227013" indent="-227013" defTabSz="914400" eaLnBrk="1" hangingPunct="1">
              <a:lnSpc>
                <a:spcPct val="90000"/>
              </a:lnSpc>
              <a:tabLst>
                <a:tab pos="7372350" algn="r"/>
              </a:tabLst>
            </a:pPr>
            <a:endParaRPr lang="en-US" sz="1600" dirty="0" smtClean="0"/>
          </a:p>
          <a:p>
            <a:pPr marL="227013" indent="-227013" defTabSz="914400" eaLnBrk="1" hangingPunct="1">
              <a:lnSpc>
                <a:spcPct val="90000"/>
              </a:lnSpc>
              <a:tabLst>
                <a:tab pos="7372350" algn="r"/>
              </a:tabLst>
            </a:pPr>
            <a:r>
              <a:rPr lang="en-US" sz="1800" dirty="0" smtClean="0"/>
              <a:t>2009</a:t>
            </a:r>
          </a:p>
          <a:p>
            <a:pPr marL="515938" lvl="1" indent="-174625" defTabSz="914400" eaLnBrk="1" hangingPunct="1">
              <a:lnSpc>
                <a:spcPct val="90000"/>
              </a:lnSpc>
              <a:tabLst>
                <a:tab pos="7372350" algn="r"/>
              </a:tabLst>
            </a:pPr>
            <a:r>
              <a:rPr lang="en-US" sz="1600" dirty="0" smtClean="0"/>
              <a:t>355 – LA ($4,724 - $9,835)</a:t>
            </a:r>
          </a:p>
          <a:p>
            <a:pPr marL="515938" lvl="1" indent="-174625" defTabSz="914400" eaLnBrk="1" hangingPunct="1">
              <a:lnSpc>
                <a:spcPct val="90000"/>
              </a:lnSpc>
              <a:tabLst>
                <a:tab pos="7372350" algn="r"/>
              </a:tabLst>
            </a:pPr>
            <a:r>
              <a:rPr lang="en-US" sz="1600" dirty="0" smtClean="0"/>
              <a:t>344 – Montreal ($8,676 - $29,948)</a:t>
            </a:r>
          </a:p>
          <a:p>
            <a:pPr marL="515938" lvl="1" indent="-174625" defTabSz="914400" eaLnBrk="1" hangingPunct="1">
              <a:lnSpc>
                <a:spcPct val="90000"/>
              </a:lnSpc>
              <a:tabLst>
                <a:tab pos="7372350" algn="r"/>
              </a:tabLst>
            </a:pPr>
            <a:r>
              <a:rPr lang="en-US" sz="1600" dirty="0" smtClean="0"/>
              <a:t>500 – Hawaii ($16,793 - $17,330)</a:t>
            </a:r>
          </a:p>
          <a:p>
            <a:pPr marL="227013" indent="-227013" defTabSz="914400" eaLnBrk="1" hangingPunct="1">
              <a:lnSpc>
                <a:spcPct val="90000"/>
              </a:lnSpc>
              <a:tabLst>
                <a:tab pos="7372350" algn="r"/>
              </a:tabLst>
            </a:pPr>
            <a:r>
              <a:rPr lang="en-US" sz="1800" dirty="0" smtClean="0"/>
              <a:t>2010</a:t>
            </a:r>
          </a:p>
          <a:p>
            <a:pPr marL="515938" lvl="1" indent="-174625" defTabSz="914400" eaLnBrk="1" hangingPunct="1">
              <a:lnSpc>
                <a:spcPct val="90000"/>
              </a:lnSpc>
              <a:tabLst>
                <a:tab pos="7372350" algn="r"/>
              </a:tabLst>
            </a:pPr>
            <a:r>
              <a:rPr lang="en-US" sz="1600" dirty="0" smtClean="0"/>
              <a:t>428 – LA ($9,000 - $33,841)</a:t>
            </a:r>
          </a:p>
          <a:p>
            <a:pPr marL="515938" lvl="1" indent="-174625" defTabSz="914400" eaLnBrk="1" hangingPunct="1">
              <a:lnSpc>
                <a:spcPct val="90000"/>
              </a:lnSpc>
              <a:tabLst>
                <a:tab pos="7372350" algn="r"/>
              </a:tabLst>
            </a:pPr>
            <a:r>
              <a:rPr lang="en-US" sz="1600" dirty="0" smtClean="0"/>
              <a:t>426 - Beijing ($0)</a:t>
            </a:r>
          </a:p>
          <a:p>
            <a:pPr marL="515938" lvl="1" indent="-174625" defTabSz="914400" eaLnBrk="1" hangingPunct="1">
              <a:lnSpc>
                <a:spcPct val="90000"/>
              </a:lnSpc>
              <a:tabLst>
                <a:tab pos="7372350" algn="r"/>
              </a:tabLst>
            </a:pPr>
            <a:r>
              <a:rPr lang="en-US" sz="1600" dirty="0" smtClean="0"/>
              <a:t>384 – Hawaii ($1,161- $316)</a:t>
            </a:r>
          </a:p>
          <a:p>
            <a:pPr marL="227013" indent="-227013" defTabSz="914400" eaLnBrk="1" hangingPunct="1">
              <a:lnSpc>
                <a:spcPct val="90000"/>
              </a:lnSpc>
              <a:tabLst>
                <a:tab pos="7372350" algn="r"/>
              </a:tabLst>
            </a:pPr>
            <a:r>
              <a:rPr lang="en-US" sz="1800" dirty="0" smtClean="0"/>
              <a:t>2011</a:t>
            </a:r>
          </a:p>
          <a:p>
            <a:pPr marL="515938" lvl="1" indent="-174625" defTabSz="914400" eaLnBrk="1" hangingPunct="1">
              <a:lnSpc>
                <a:spcPct val="90000"/>
              </a:lnSpc>
              <a:tabLst>
                <a:tab pos="7372350" algn="r"/>
              </a:tabLst>
            </a:pPr>
            <a:r>
              <a:rPr lang="en-US" sz="1600" dirty="0" smtClean="0"/>
              <a:t>410 – LA ($13,378 - $29,080)</a:t>
            </a:r>
          </a:p>
          <a:p>
            <a:pPr marL="515938" lvl="1" indent="-174625" defTabSz="914400" eaLnBrk="1" hangingPunct="1">
              <a:lnSpc>
                <a:spcPct val="90000"/>
              </a:lnSpc>
              <a:tabLst>
                <a:tab pos="7372350" algn="r"/>
              </a:tabLst>
            </a:pPr>
            <a:r>
              <a:rPr lang="en-US" sz="1600" dirty="0" smtClean="0"/>
              <a:t>351 – Indian Wells (</a:t>
            </a:r>
            <a:r>
              <a:rPr lang="en-US" sz="1600" dirty="0" smtClean="0">
                <a:solidFill>
                  <a:srgbClr val="FF0000"/>
                </a:solidFill>
              </a:rPr>
              <a:t>$9,128 </a:t>
            </a:r>
            <a:r>
              <a:rPr lang="en-US" sz="1600" dirty="0" smtClean="0"/>
              <a:t>– $20,536)</a:t>
            </a:r>
          </a:p>
          <a:p>
            <a:pPr marL="515938" lvl="1" indent="-174625" defTabSz="914400" eaLnBrk="1" hangingPunct="1">
              <a:lnSpc>
                <a:spcPct val="90000"/>
              </a:lnSpc>
              <a:tabLst>
                <a:tab pos="7372350" algn="r"/>
              </a:tabLst>
            </a:pPr>
            <a:r>
              <a:rPr lang="en-US" sz="1600" dirty="0" smtClean="0"/>
              <a:t>313 – Okinawa (</a:t>
            </a:r>
            <a:r>
              <a:rPr lang="en-US" sz="1600" dirty="0" smtClean="0">
                <a:solidFill>
                  <a:srgbClr val="FF0000"/>
                </a:solidFill>
              </a:rPr>
              <a:t>$22,669 </a:t>
            </a:r>
            <a:r>
              <a:rPr lang="en-US" sz="1600" dirty="0" smtClean="0"/>
              <a:t>– $0)</a:t>
            </a:r>
          </a:p>
          <a:p>
            <a:pPr marL="227013" indent="-227013" defTabSz="914400" eaLnBrk="1" hangingPunct="1">
              <a:lnSpc>
                <a:spcPct val="90000"/>
              </a:lnSpc>
              <a:tabLst>
                <a:tab pos="7372350" algn="r"/>
              </a:tabLst>
            </a:pPr>
            <a:r>
              <a:rPr lang="en-US" sz="1800" dirty="0" smtClean="0"/>
              <a:t>2012</a:t>
            </a:r>
          </a:p>
          <a:p>
            <a:pPr marL="515938" lvl="1" indent="-174625" defTabSz="914400" eaLnBrk="1" hangingPunct="1">
              <a:lnSpc>
                <a:spcPct val="90000"/>
              </a:lnSpc>
              <a:tabLst>
                <a:tab pos="7372350" algn="r"/>
              </a:tabLst>
            </a:pPr>
            <a:r>
              <a:rPr lang="en-US" sz="1600" dirty="0" smtClean="0"/>
              <a:t>359 – Jacksonville ($16,398 - $30,931.52 )</a:t>
            </a:r>
          </a:p>
          <a:p>
            <a:pPr marL="515938" lvl="1" indent="-174625" defTabSz="914400" eaLnBrk="1" hangingPunct="1">
              <a:lnSpc>
                <a:spcPct val="90000"/>
              </a:lnSpc>
              <a:tabLst>
                <a:tab pos="7372350" algn="r"/>
              </a:tabLst>
            </a:pPr>
            <a:r>
              <a:rPr lang="en-US" sz="1600" dirty="0" smtClean="0"/>
              <a:t>335 – Atlanta (</a:t>
            </a:r>
            <a:r>
              <a:rPr lang="en-US" sz="1600" dirty="0" smtClean="0">
                <a:solidFill>
                  <a:srgbClr val="FF0000"/>
                </a:solidFill>
              </a:rPr>
              <a:t>$680</a:t>
            </a:r>
            <a:r>
              <a:rPr lang="en-US" sz="1600" dirty="0" smtClean="0"/>
              <a:t> -   </a:t>
            </a:r>
            <a:r>
              <a:rPr lang="en-US" sz="1600" dirty="0" smtClean="0">
                <a:solidFill>
                  <a:srgbClr val="FF0000"/>
                </a:solidFill>
              </a:rPr>
              <a:t>$100.35</a:t>
            </a:r>
            <a:r>
              <a:rPr lang="en-US" sz="1600" dirty="0" smtClean="0"/>
              <a:t>)</a:t>
            </a:r>
          </a:p>
          <a:p>
            <a:pPr marL="515938" lvl="1" indent="-174625" defTabSz="914400" eaLnBrk="1" hangingPunct="1">
              <a:lnSpc>
                <a:spcPct val="90000"/>
              </a:lnSpc>
              <a:tabLst>
                <a:tab pos="7372350" algn="r"/>
              </a:tabLst>
            </a:pPr>
            <a:r>
              <a:rPr lang="en-US" sz="1600" dirty="0" smtClean="0"/>
              <a:t>313– Indian Wells (</a:t>
            </a:r>
            <a:r>
              <a:rPr lang="en-US" sz="1600" b="1" dirty="0" smtClean="0">
                <a:solidFill>
                  <a:srgbClr val="FF0000"/>
                </a:solidFill>
                <a:ea typeface="MS PGothic" pitchFamily="34" charset="-128"/>
              </a:rPr>
              <a:t>7,665 - </a:t>
            </a:r>
            <a:r>
              <a:rPr lang="en-US" sz="1600" dirty="0" smtClean="0">
                <a:solidFill>
                  <a:schemeClr val="tx1"/>
                </a:solidFill>
                <a:ea typeface="MS PGothic" pitchFamily="34" charset="-128"/>
              </a:rPr>
              <a:t>$</a:t>
            </a:r>
            <a:r>
              <a:rPr lang="en-US" sz="1600" dirty="0" smtClean="0">
                <a:solidFill>
                  <a:schemeClr val="tx1"/>
                </a:solidFill>
                <a:ea typeface="MS PGothic" pitchFamily="34" charset="-128"/>
              </a:rPr>
              <a:t>1,721</a:t>
            </a:r>
            <a:r>
              <a:rPr lang="en-US" sz="1600" b="1" dirty="0" smtClean="0">
                <a:solidFill>
                  <a:schemeClr val="tx1"/>
                </a:solidFill>
                <a:ea typeface="MS PGothic" pitchFamily="34" charset="-128"/>
              </a:rPr>
              <a:t>)</a:t>
            </a:r>
            <a:r>
              <a:rPr lang="en-US" sz="1600" b="1" dirty="0" smtClean="0">
                <a:solidFill>
                  <a:srgbClr val="FF0000"/>
                </a:solidFill>
                <a:ea typeface="MS PGothic" pitchFamily="34" charset="-128"/>
              </a:rPr>
              <a:t> </a:t>
            </a:r>
            <a:endParaRPr lang="en-US" sz="16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820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1260</TotalTime>
  <Words>611</Words>
  <Application>Microsoft Office PowerPoint</Application>
  <PresentationFormat>On-screen Show (4:3)</PresentationFormat>
  <Paragraphs>139</Paragraphs>
  <Slides>6</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802-11-Submission</vt:lpstr>
      <vt:lpstr>Microsoft Office Word 97 - 2003 Document</vt:lpstr>
      <vt:lpstr>Slide 1</vt:lpstr>
      <vt:lpstr>Treasurer Report Sept 2012</vt:lpstr>
      <vt:lpstr>Abstract</vt:lpstr>
      <vt:lpstr>Treasury Net Worth (Unaudited)</vt:lpstr>
      <vt:lpstr>Indian Wells– Sept 2012</vt:lpstr>
      <vt:lpstr>Historical Attendance</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Sept 2012</dc:title>
  <dc:creator>Jon Rosdahl</dc:creator>
  <cp:keywords>Sept 2012</cp:keywords>
  <cp:lastModifiedBy>Ben</cp:lastModifiedBy>
  <cp:revision>18</cp:revision>
  <cp:lastPrinted>1601-01-01T00:00:00Z</cp:lastPrinted>
  <dcterms:created xsi:type="dcterms:W3CDTF">2012-05-13T15:07:35Z</dcterms:created>
  <dcterms:modified xsi:type="dcterms:W3CDTF">2012-09-17T01:10:35Z</dcterms:modified>
</cp:coreProperties>
</file>