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309" r:id="rId3"/>
    <p:sldId id="313" r:id="rId4"/>
    <p:sldId id="311" r:id="rId5"/>
    <p:sldId id="314" r:id="rId6"/>
    <p:sldId id="318" r:id="rId7"/>
    <p:sldId id="319" r:id="rId8"/>
    <p:sldId id="320" r:id="rId9"/>
    <p:sldId id="321" r:id="rId10"/>
    <p:sldId id="315" r:id="rId11"/>
    <p:sldId id="317" r:id="rId12"/>
    <p:sldId id="306"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86347" autoAdjust="0"/>
  </p:normalViewPr>
  <p:slideViewPr>
    <p:cSldViewPr>
      <p:cViewPr>
        <p:scale>
          <a:sx n="66" d="100"/>
          <a:sy n="66" d="100"/>
        </p:scale>
        <p:origin x="-696" y="-72"/>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90"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ea typeface="+mn-ea"/>
              </a:defRPr>
            </a:lvl1pPr>
          </a:lstStyle>
          <a:p>
            <a:pPr>
              <a:defRPr/>
            </a:pPr>
            <a:r>
              <a:rPr lang="en-US"/>
              <a:t>Page </a:t>
            </a:r>
            <a:fld id="{14D9C75E-DFE2-498A-B03C-48AEE6E68800}" type="slidenum">
              <a:rPr lang="en-US"/>
              <a:pPr>
                <a:defRPr/>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22532"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t>Page </a:t>
            </a:r>
            <a:fld id="{016328E2-2FE7-44BF-866F-794B84D84769}" type="slidenum">
              <a:rPr lang="en-US"/>
              <a:pPr>
                <a:defRPr/>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幻灯片图像占位符 1"/>
          <p:cNvSpPr>
            <a:spLocks noGrp="1" noRot="1" noChangeAspect="1" noTextEdit="1"/>
          </p:cNvSpPr>
          <p:nvPr>
            <p:ph type="sldImg"/>
          </p:nvPr>
        </p:nvSpPr>
        <p:spPr>
          <a:xfrm>
            <a:off x="7202488" y="220663"/>
            <a:ext cx="4625975" cy="3468687"/>
          </a:xfrm>
          <a:ln/>
        </p:spPr>
      </p:sp>
      <p:sp>
        <p:nvSpPr>
          <p:cNvPr id="30723" name="备注占位符 2"/>
          <p:cNvSpPr>
            <a:spLocks noGrp="1"/>
          </p:cNvSpPr>
          <p:nvPr>
            <p:ph type="body" idx="1"/>
          </p:nvPr>
        </p:nvSpPr>
        <p:spPr>
          <a:noFill/>
          <a:ln/>
        </p:spPr>
        <p:txBody>
          <a:bodyPr/>
          <a:lstStyle/>
          <a:p>
            <a:pPr eaLnBrk="1" hangingPunct="1">
              <a:spcBef>
                <a:spcPct val="0"/>
              </a:spcBef>
            </a:pPr>
            <a:endParaRPr lang="zh-CN" altLang="en-US" sz="700" smtClean="0">
              <a:latin typeface="华文楷体" pitchFamily="2" charset="-122"/>
            </a:endParaRPr>
          </a:p>
        </p:txBody>
      </p:sp>
      <p:sp>
        <p:nvSpPr>
          <p:cNvPr id="2" name="灯片编号占位符 3"/>
          <p:cNvSpPr txBox="1">
            <a:spLocks noGrp="1"/>
          </p:cNvSpPr>
          <p:nvPr/>
        </p:nvSpPr>
        <p:spPr bwMode="auto">
          <a:xfrm>
            <a:off x="3927475" y="8815388"/>
            <a:ext cx="3005138" cy="463550"/>
          </a:xfrm>
          <a:prstGeom prst="rect">
            <a:avLst/>
          </a:prstGeom>
          <a:noFill/>
          <a:ln>
            <a:miter lim="800000"/>
            <a:headEnd/>
            <a:tailEnd/>
          </a:ln>
        </p:spPr>
        <p:txBody>
          <a:bodyPr lIns="92647" tIns="46324" rIns="92647" bIns="46324" anchor="b"/>
          <a:lstStyle/>
          <a:p>
            <a:pPr algn="r" eaLnBrk="0" hangingPunct="0">
              <a:defRPr/>
            </a:pPr>
            <a:fld id="{2DF23130-3D96-4932-9A6E-209F5DACA4DA}" type="slidenum">
              <a:rPr lang="zh-CN" altLang="en-US">
                <a:latin typeface="+mn-lt"/>
                <a:ea typeface="+mn-ea"/>
              </a:rPr>
              <a:pPr algn="r" eaLnBrk="0" hangingPunct="0">
                <a:defRPr/>
              </a:pPr>
              <a:t>12</a:t>
            </a:fld>
            <a:endParaRPr lang="en-US" altLang="zh-CN" dirty="0">
              <a:latin typeface="+mn-lt"/>
              <a:ea typeface="+mn-ea"/>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&lt;July 2012&gt;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91EEE31-9A0E-451F-A24C-D261B295846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9570013-69A5-4500-8144-CD9545D805C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099F2-9479-45F1-9FD6-492FEDC5538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&lt;July 2012&gt;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E2F5E86-BA4E-4F0B-9CF0-A6F9525551D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C6853A-EC67-402B-8659-4FA0468759E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2A593DB4-E6BE-4F5F-A369-2DA21553F1C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A9645111-7FFF-4512-8021-B29A2A64C1C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B1FA3BB1-FAD6-493B-90E7-5E03ADC1E72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1041AE12-618A-43F9-81B6-24311D7CDF8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A9FACD46-EC7F-45E3-966E-8F29740CE0A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286BF4B-7CEC-41E0-AF5A-E28E1C2E7C3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dirty="0" smtClean="0">
                <a:ea typeface="+mn-ea"/>
              </a:defRPr>
            </a:lvl1pPr>
          </a:lstStyle>
          <a:p>
            <a:pPr>
              <a:defRPr/>
            </a:pPr>
            <a:r>
              <a:rPr lang="en-US"/>
              <a:t>Sept, 2012</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n-ea"/>
              </a:defRPr>
            </a:lvl1pPr>
          </a:lstStyle>
          <a:p>
            <a:pPr>
              <a:defRPr/>
            </a:pPr>
            <a:r>
              <a:rPr lang="en-US"/>
              <a:t>Slide </a:t>
            </a:r>
            <a:fld id="{D410DB29-B51A-4EA8-A084-966DE5E5E072}" type="slidenum">
              <a:rPr lang="en-US"/>
              <a:pPr>
                <a:defRPr/>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t>IEEE </a:t>
            </a:r>
            <a:r>
              <a:rPr lang="en-US" altLang="zh-CN" sz="1400" b="1" dirty="0" smtClean="0"/>
              <a:t>802.15-12-0485-01-004N</a:t>
            </a: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166" r:id="rId1"/>
    <p:sldLayoutId id="2147484167" r:id="rId2"/>
    <p:sldLayoutId id="2147484168" r:id="rId3"/>
    <p:sldLayoutId id="2147484169" r:id="rId4"/>
    <p:sldLayoutId id="2147484170" r:id="rId5"/>
    <p:sldLayoutId id="2147484171" r:id="rId6"/>
    <p:sldLayoutId id="2147484172" r:id="rId7"/>
    <p:sldLayoutId id="2147484173" r:id="rId8"/>
    <p:sldLayoutId id="2147484174" r:id="rId9"/>
    <p:sldLayoutId id="2147484175" r:id="rId10"/>
    <p:sldLayoutId id="2147484176"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p:spPr>
        <p:txBody>
          <a:bodyPr/>
          <a:lstStyle/>
          <a:p>
            <a:r>
              <a:rPr lang="en-US" altLang="zh-CN" smtClean="0">
                <a:ea typeface="宋体" pitchFamily="2" charset="-122"/>
              </a:rPr>
              <a:t>Liang Li Vinno</a:t>
            </a:r>
          </a:p>
        </p:txBody>
      </p:sp>
      <p:sp>
        <p:nvSpPr>
          <p:cNvPr id="13315" name="Slide Number Placeholder 3"/>
          <p:cNvSpPr>
            <a:spLocks noGrp="1"/>
          </p:cNvSpPr>
          <p:nvPr>
            <p:ph type="sldNum" sz="quarter" idx="12"/>
          </p:nvPr>
        </p:nvSpPr>
        <p:spPr>
          <a:noFill/>
        </p:spPr>
        <p:txBody>
          <a:bodyPr/>
          <a:lstStyle/>
          <a:p>
            <a:r>
              <a:rPr lang="en-US" altLang="zh-CN" smtClean="0">
                <a:ea typeface="宋体" pitchFamily="2" charset="-122"/>
              </a:rPr>
              <a:t>Slide </a:t>
            </a:r>
            <a:fld id="{8172878D-3E91-4535-BB54-4EC0673A0109}" type="slidenum">
              <a:rPr lang="en-US" altLang="zh-CN" smtClean="0">
                <a:ea typeface="宋体" pitchFamily="2" charset="-122"/>
              </a:rPr>
              <a:pPr/>
              <a:t>1</a:t>
            </a:fld>
            <a:endParaRPr lang="en-US" altLang="zh-CN" smtClean="0">
              <a:ea typeface="宋体" pitchFamily="2" charset="-122"/>
            </a:endParaRPr>
          </a:p>
        </p:txBody>
      </p:sp>
      <p:sp>
        <p:nvSpPr>
          <p:cNvPr id="27651" name="Rectangle 3"/>
          <p:cNvSpPr>
            <a:spLocks noChangeArrowheads="1"/>
          </p:cNvSpPr>
          <p:nvPr/>
        </p:nvSpPr>
        <p:spPr bwMode="auto">
          <a:xfrm>
            <a:off x="152400" y="609600"/>
            <a:ext cx="8991600" cy="5447645"/>
          </a:xfrm>
          <a:prstGeom prst="rect">
            <a:avLst/>
          </a:prstGeom>
          <a:noFill/>
          <a:ln w="12700">
            <a:noFill/>
            <a:miter lim="800000"/>
            <a:headEnd type="none" w="sm" len="sm"/>
            <a:tailEnd type="none" w="sm" len="sm"/>
          </a:ln>
          <a:effectLst/>
        </p:spPr>
        <p:txBody>
          <a:bodyPr>
            <a:spAutoFit/>
          </a:bodyPr>
          <a:lstStyle/>
          <a:p>
            <a:pPr algn="ctr" eaLnBrk="0" hangingPunct="0">
              <a:defRPr/>
            </a:pPr>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defRPr/>
            </a:pPr>
            <a:endParaRPr lang="en-US" altLang="zh-CN" sz="1800" dirty="0">
              <a:solidFill>
                <a:schemeClr val="tx2"/>
              </a:solidFill>
            </a:endParaRPr>
          </a:p>
          <a:p>
            <a:pPr eaLnBrk="0" hangingPunct="0">
              <a:defRPr/>
            </a:pPr>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Wireless</a:t>
            </a:r>
            <a:r>
              <a:rPr lang="en-US" sz="1800" dirty="0" smtClean="0"/>
              <a:t> ECG  Device </a:t>
            </a:r>
            <a:endParaRPr lang="en-US" altLang="zh-CN" sz="1800" dirty="0">
              <a:solidFill>
                <a:schemeClr val="tx2"/>
              </a:solidFill>
            </a:endParaRPr>
          </a:p>
          <a:p>
            <a:pPr eaLnBrk="0" hangingPunct="0">
              <a:defRPr/>
            </a:pPr>
            <a:r>
              <a:rPr lang="en-US" altLang="zh-CN" sz="1800" b="1" dirty="0">
                <a:solidFill>
                  <a:schemeClr val="tx2"/>
                </a:solidFill>
              </a:rPr>
              <a:t>Date </a:t>
            </a:r>
            <a:r>
              <a:rPr lang="en-US" altLang="zh-CN" sz="1800" b="1" dirty="0"/>
              <a:t>Submitted:	</a:t>
            </a:r>
            <a:r>
              <a:rPr lang="en-US" altLang="zh-CN" sz="1800" dirty="0" smtClean="0"/>
              <a:t>Spet12</a:t>
            </a:r>
            <a:r>
              <a:rPr lang="en-US" altLang="zh-CN" sz="1800" dirty="0"/>
              <a:t>, 2012	</a:t>
            </a:r>
          </a:p>
          <a:p>
            <a:pPr eaLnBrk="0" hangingPunct="0">
              <a:defRPr/>
            </a:pPr>
            <a:r>
              <a:rPr lang="en-US" altLang="zh-CN" sz="1800" b="1" dirty="0"/>
              <a:t>Source:</a:t>
            </a:r>
            <a:r>
              <a:rPr lang="en-US" altLang="zh-CN" sz="1800" dirty="0"/>
              <a:t> </a:t>
            </a:r>
            <a:r>
              <a:rPr lang="en-US" altLang="zh-CN" sz="1800"/>
              <a:t>	</a:t>
            </a:r>
            <a:r>
              <a:rPr lang="en-US" altLang="zh-CN" sz="1800" smtClean="0"/>
              <a:t>Xiang </a:t>
            </a:r>
            <a:r>
              <a:rPr lang="en-US" altLang="zh-CN" sz="1800" smtClean="0"/>
              <a:t>Fei,  </a:t>
            </a:r>
            <a:r>
              <a:rPr lang="en-US" altLang="zh-CN" sz="1800" dirty="0" err="1" smtClean="0"/>
              <a:t>Feng</a:t>
            </a:r>
            <a:r>
              <a:rPr lang="en-US" altLang="zh-CN" sz="1800" dirty="0" smtClean="0"/>
              <a:t> </a:t>
            </a:r>
            <a:r>
              <a:rPr lang="en-US" altLang="zh-CN" sz="1800" dirty="0" err="1" smtClean="0"/>
              <a:t>Xu</a:t>
            </a:r>
            <a:r>
              <a:rPr lang="en-US" altLang="zh-CN" sz="1800" dirty="0" smtClean="0"/>
              <a:t>  </a:t>
            </a:r>
            <a:r>
              <a:rPr lang="en-US" altLang="zh-CN" sz="1800" dirty="0" smtClean="0"/>
              <a:t>(CHOICEMMED Electronic Inc.), </a:t>
            </a:r>
            <a:r>
              <a:rPr lang="en-US" altLang="zh-CN" sz="1800" dirty="0"/>
              <a:t>Liang Li </a:t>
            </a:r>
            <a:r>
              <a:rPr lang="en-US" altLang="zh-CN" sz="1800" dirty="0" smtClean="0"/>
              <a:t> (</a:t>
            </a:r>
            <a:r>
              <a:rPr lang="en-US" altLang="zh-CN" sz="1800" dirty="0" err="1" smtClean="0"/>
              <a:t>Vinno</a:t>
            </a:r>
            <a:r>
              <a:rPr lang="en-US" altLang="zh-CN" sz="1800" dirty="0" smtClean="0"/>
              <a:t>);</a:t>
            </a:r>
            <a:endParaRPr lang="en-US" altLang="zh-CN" sz="1800" dirty="0"/>
          </a:p>
          <a:p>
            <a:pPr eaLnBrk="0" hangingPunct="0">
              <a:defRPr/>
            </a:pPr>
            <a:r>
              <a:rPr lang="en-US" altLang="zh-CN" sz="1800" dirty="0"/>
              <a:t>	Suite 202, Building D, No.2 </a:t>
            </a:r>
            <a:r>
              <a:rPr lang="en-US" altLang="zh-CN" sz="1800" dirty="0" err="1"/>
              <a:t>Xinxi</a:t>
            </a:r>
            <a:r>
              <a:rPr lang="en-US" altLang="zh-CN" sz="1800" dirty="0"/>
              <a:t> Lu, Beijing, China, </a:t>
            </a:r>
          </a:p>
          <a:p>
            <a:pPr eaLnBrk="0" hangingPunct="0">
              <a:defRPr/>
            </a:pPr>
            <a:r>
              <a:rPr lang="en-US" altLang="zh-CN" sz="1800" dirty="0"/>
              <a:t>	Voice:	1-914-333-9687, FAX: 1-914-332-0615, </a:t>
            </a:r>
          </a:p>
          <a:p>
            <a:pPr eaLnBrk="0" hangingPunct="0">
              <a:defRPr/>
            </a:pPr>
            <a:r>
              <a:rPr lang="en-US" altLang="zh-CN" sz="1800" dirty="0"/>
              <a:t>	E-Mail: 	liangli@vinnotech.com	</a:t>
            </a:r>
            <a:endParaRPr lang="en-US" altLang="zh-CN" sz="1400" dirty="0"/>
          </a:p>
          <a:p>
            <a:pPr eaLnBrk="0" hangingPunct="0">
              <a:spcBef>
                <a:spcPts val="600"/>
              </a:spcBef>
              <a:spcAft>
                <a:spcPts val="600"/>
              </a:spcAft>
              <a:defRPr/>
            </a:pPr>
            <a:r>
              <a:rPr lang="en-US" altLang="zh-CN" sz="1800" b="1" dirty="0"/>
              <a:t>Abstract:</a:t>
            </a:r>
            <a:r>
              <a:rPr lang="en-US" altLang="zh-CN" sz="1800" dirty="0"/>
              <a:t> Opening report for TG4n(MBAN) Task Group</a:t>
            </a:r>
          </a:p>
          <a:p>
            <a:pPr eaLnBrk="0" hangingPunct="0">
              <a:spcBef>
                <a:spcPts val="600"/>
              </a:spcBef>
              <a:spcAft>
                <a:spcPts val="600"/>
              </a:spcAft>
              <a:defRPr/>
            </a:pPr>
            <a:r>
              <a:rPr lang="en-US" altLang="zh-CN" sz="1800" b="1" dirty="0"/>
              <a:t>Purpose:</a:t>
            </a:r>
            <a:r>
              <a:rPr lang="en-US" altLang="zh-CN" sz="1800" dirty="0"/>
              <a:t>	 Outline accomplishments from the March 2012 meeting and planned tasks for this meeting.</a:t>
            </a:r>
          </a:p>
          <a:p>
            <a:pPr eaLnBrk="0" hangingPunct="0">
              <a:defRPr/>
            </a:pPr>
            <a:r>
              <a:rPr lang="en-US" altLang="zh-CN" sz="1800" b="1" dirty="0">
                <a:solidFill>
                  <a:schemeClr val="tx2"/>
                </a:solidFill>
              </a:rPr>
              <a:t>Notice:</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800" b="1" dirty="0">
                <a:solidFill>
                  <a:schemeClr val="tx2"/>
                </a:solidFill>
              </a:rPr>
              <a:t>Release:</a:t>
            </a:r>
            <a:r>
              <a:rPr lang="en-US" altLang="zh-CN" sz="1800" dirty="0">
                <a:solidFill>
                  <a:schemeClr val="tx2"/>
                </a:solidFill>
              </a:rPr>
              <a:t>	The contributor acknowledges and accepts that this contribution becomes the property of IEEE and may be made publicly available by P802.15.	</a:t>
            </a:r>
          </a:p>
        </p:txBody>
      </p:sp>
      <p:sp>
        <p:nvSpPr>
          <p:cNvPr id="13317" name="Date Placeholder 3"/>
          <p:cNvSpPr>
            <a:spLocks noGrp="1"/>
          </p:cNvSpPr>
          <p:nvPr>
            <p:ph type="dt" sz="quarter" idx="10"/>
          </p:nvPr>
        </p:nvSpPr>
        <p:spPr>
          <a:noFill/>
        </p:spPr>
        <p:txBody>
          <a:bodyPr/>
          <a:lstStyle/>
          <a:p>
            <a:r>
              <a:rPr lang="en-US" altLang="zh-CN" smtClean="0">
                <a:ea typeface="宋体" pitchFamily="2" charset="-122"/>
              </a:rPr>
              <a:t>Sept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4294967295"/>
          </p:nvPr>
        </p:nvSpPr>
        <p:spPr>
          <a:xfrm>
            <a:off x="323850" y="1270000"/>
            <a:ext cx="8496300" cy="604838"/>
          </a:xfrm>
        </p:spPr>
        <p:txBody>
          <a:bodyPr/>
          <a:lstStyle/>
          <a:p>
            <a:pPr algn="ctr" eaLnBrk="1" hangingPunct="1">
              <a:buFontTx/>
              <a:buNone/>
            </a:pPr>
            <a:r>
              <a:rPr lang="en-US" b="1" dirty="0" smtClean="0"/>
              <a:t>Data Packet Design</a:t>
            </a:r>
            <a:endParaRPr lang="en-US" b="1" dirty="0"/>
          </a:p>
        </p:txBody>
      </p:sp>
      <p:sp>
        <p:nvSpPr>
          <p:cNvPr id="13315" name="Rectangle 3"/>
          <p:cNvSpPr>
            <a:spLocks noGrp="1" noChangeArrowheads="1"/>
          </p:cNvSpPr>
          <p:nvPr/>
        </p:nvSpPr>
        <p:spPr bwMode="auto">
          <a:xfrm>
            <a:off x="395288" y="2063750"/>
            <a:ext cx="8496300" cy="2157413"/>
          </a:xfrm>
          <a:prstGeom prst="rect">
            <a:avLst/>
          </a:prstGeom>
          <a:noFill/>
          <a:ln w="9525" cap="flat" cmpd="sng">
            <a:noFill/>
            <a:miter lim="800000"/>
            <a:headEnd/>
            <a:tailEnd/>
          </a:ln>
          <a:effectLst/>
        </p:spPr>
        <p:txBody>
          <a:bodyPr/>
          <a:lstStyle/>
          <a:p>
            <a:pPr marL="342900" indent="-342900">
              <a:spcBef>
                <a:spcPct val="20000"/>
              </a:spcBef>
            </a:pPr>
            <a:r>
              <a:rPr lang="en-US" altLang="zh-CN" sz="2800" b="1" dirty="0" smtClean="0">
                <a:latin typeface="宋体" pitchFamily="2" charset="-122"/>
              </a:rPr>
              <a:t>First Data Packet:</a:t>
            </a:r>
            <a:r>
              <a:rPr lang="zh-CN" sz="2400" dirty="0"/>
              <a:t>		</a:t>
            </a:r>
          </a:p>
        </p:txBody>
      </p:sp>
      <p:graphicFrame>
        <p:nvGraphicFramePr>
          <p:cNvPr id="13316" name="Group 4"/>
          <p:cNvGraphicFramePr>
            <a:graphicFrameLocks noGrp="1"/>
          </p:cNvGraphicFramePr>
          <p:nvPr/>
        </p:nvGraphicFramePr>
        <p:xfrm>
          <a:off x="533400" y="2819400"/>
          <a:ext cx="7539037" cy="1383665"/>
        </p:xfrm>
        <a:graphic>
          <a:graphicData uri="http://schemas.openxmlformats.org/drawingml/2006/table">
            <a:tbl>
              <a:tblPr/>
              <a:tblGrid>
                <a:gridCol w="644525"/>
                <a:gridCol w="630237"/>
                <a:gridCol w="628650"/>
                <a:gridCol w="630238"/>
                <a:gridCol w="628650"/>
                <a:gridCol w="1263650"/>
                <a:gridCol w="1204912"/>
                <a:gridCol w="760413"/>
                <a:gridCol w="1147762"/>
              </a:tblGrid>
              <a:tr h="377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5-76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77-82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83-87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88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r>
              <a:tr h="3667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0xA0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0x00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0x00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0x00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0x60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72Byte ECG</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6Byte Base</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Status</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CheckSum</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r>
            </a:tbl>
          </a:graphicData>
        </a:graphic>
      </p:graphicFrame>
      <p:graphicFrame>
        <p:nvGraphicFramePr>
          <p:cNvPr id="6" name="Group 4"/>
          <p:cNvGraphicFramePr>
            <a:graphicFrameLocks noGrp="1"/>
          </p:cNvGraphicFramePr>
          <p:nvPr/>
        </p:nvGraphicFramePr>
        <p:xfrm>
          <a:off x="838200" y="5181600"/>
          <a:ext cx="7543798" cy="1098233"/>
        </p:xfrm>
        <a:graphic>
          <a:graphicData uri="http://schemas.openxmlformats.org/drawingml/2006/table">
            <a:tbl>
              <a:tblPr/>
              <a:tblGrid>
                <a:gridCol w="701347"/>
                <a:gridCol w="685800"/>
                <a:gridCol w="684072"/>
                <a:gridCol w="685799"/>
                <a:gridCol w="684072"/>
                <a:gridCol w="1375055"/>
                <a:gridCol w="931099"/>
                <a:gridCol w="547603"/>
                <a:gridCol w="1248951"/>
              </a:tblGrid>
              <a:tr h="3651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5-82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83---86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87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88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r>
              <a:tr h="3667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0xA1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0x00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0x00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0x00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0x45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78Byte ECG</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Status</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Xor</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CheckSum</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r>
            </a:tbl>
          </a:graphicData>
        </a:graphic>
      </p:graphicFrame>
      <p:sp>
        <p:nvSpPr>
          <p:cNvPr id="7" name="Rectangle 6"/>
          <p:cNvSpPr/>
          <p:nvPr/>
        </p:nvSpPr>
        <p:spPr>
          <a:xfrm>
            <a:off x="381000" y="4724400"/>
            <a:ext cx="2971800" cy="461665"/>
          </a:xfrm>
          <a:prstGeom prst="rect">
            <a:avLst/>
          </a:prstGeom>
        </p:spPr>
        <p:txBody>
          <a:bodyPr wrap="square">
            <a:spAutoFit/>
          </a:bodyPr>
          <a:lstStyle/>
          <a:p>
            <a:r>
              <a:rPr lang="en-US" altLang="zh-CN" sz="2400" b="1" dirty="0" smtClean="0">
                <a:latin typeface="宋体" pitchFamily="2" charset="-122"/>
              </a:rPr>
              <a:t>Second Data Packet:</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4294967295"/>
          </p:nvPr>
        </p:nvSpPr>
        <p:spPr>
          <a:xfrm>
            <a:off x="323850" y="1270000"/>
            <a:ext cx="8496300" cy="604838"/>
          </a:xfrm>
        </p:spPr>
        <p:txBody>
          <a:bodyPr/>
          <a:lstStyle/>
          <a:p>
            <a:pPr algn="ctr" eaLnBrk="1" hangingPunct="1">
              <a:buFontTx/>
              <a:buNone/>
            </a:pPr>
            <a:r>
              <a:rPr lang="en-US" b="1" dirty="0" smtClean="0"/>
              <a:t>Power Consumption Requirement</a:t>
            </a:r>
            <a:endParaRPr lang="en-US" b="1" dirty="0"/>
          </a:p>
        </p:txBody>
      </p:sp>
      <p:sp>
        <p:nvSpPr>
          <p:cNvPr id="15363" name="Rectangle 3"/>
          <p:cNvSpPr>
            <a:spLocks noGrp="1" noChangeArrowheads="1"/>
          </p:cNvSpPr>
          <p:nvPr/>
        </p:nvSpPr>
        <p:spPr bwMode="auto">
          <a:xfrm>
            <a:off x="395288" y="2063750"/>
            <a:ext cx="8496300" cy="4030663"/>
          </a:xfrm>
          <a:prstGeom prst="rect">
            <a:avLst/>
          </a:prstGeom>
          <a:noFill/>
          <a:ln w="9525" cap="flat" cmpd="sng">
            <a:noFill/>
            <a:miter lim="800000"/>
            <a:headEnd/>
            <a:tailEnd/>
          </a:ln>
          <a:effectLst/>
        </p:spPr>
        <p:txBody>
          <a:bodyPr/>
          <a:lstStyle/>
          <a:p>
            <a:pPr marL="342900" indent="-342900">
              <a:spcBef>
                <a:spcPct val="20000"/>
              </a:spcBef>
            </a:pPr>
            <a:endParaRPr lang="zh-CN" sz="2800" b="1" dirty="0">
              <a:latin typeface="宋体" pitchFamily="2" charset="-122"/>
            </a:endParaRPr>
          </a:p>
          <a:p>
            <a:pPr marL="342900" indent="-342900">
              <a:spcBef>
                <a:spcPct val="20000"/>
              </a:spcBef>
            </a:pPr>
            <a:r>
              <a:rPr lang="zh-CN" sz="2400" dirty="0"/>
              <a:t>	</a:t>
            </a:r>
            <a:r>
              <a:rPr lang="en-US" altLang="zh-CN" sz="2400" dirty="0" smtClean="0"/>
              <a:t>MCU</a:t>
            </a:r>
            <a:r>
              <a:rPr lang="zh-CN" sz="2400" dirty="0" smtClean="0"/>
              <a:t>：</a:t>
            </a:r>
            <a:r>
              <a:rPr lang="en-US" altLang="zh-CN" sz="2400" dirty="0"/>
              <a:t>8.14mA</a:t>
            </a:r>
            <a:r>
              <a:rPr lang="zh-CN" sz="2400" dirty="0"/>
              <a:t>；</a:t>
            </a:r>
          </a:p>
          <a:p>
            <a:pPr marL="342900" indent="-342900">
              <a:spcBef>
                <a:spcPct val="20000"/>
              </a:spcBef>
            </a:pPr>
            <a:r>
              <a:rPr lang="zh-CN" sz="2400" dirty="0"/>
              <a:t>	</a:t>
            </a:r>
            <a:r>
              <a:rPr lang="en-US" altLang="zh-CN" sz="2400" dirty="0" smtClean="0"/>
              <a:t>ECG Sampling</a:t>
            </a:r>
            <a:r>
              <a:rPr lang="zh-CN" sz="2400" dirty="0" smtClean="0"/>
              <a:t>：</a:t>
            </a:r>
            <a:r>
              <a:rPr lang="en-US" altLang="zh-CN" sz="2400" dirty="0"/>
              <a:t>2.6mA</a:t>
            </a:r>
            <a:r>
              <a:rPr lang="zh-CN" sz="2400" dirty="0"/>
              <a:t>；</a:t>
            </a:r>
          </a:p>
          <a:p>
            <a:pPr marL="342900" indent="-342900">
              <a:spcBef>
                <a:spcPct val="20000"/>
              </a:spcBef>
            </a:pPr>
            <a:r>
              <a:rPr lang="zh-CN" sz="2400" dirty="0"/>
              <a:t>	</a:t>
            </a:r>
            <a:r>
              <a:rPr lang="en-US" altLang="zh-CN" sz="2400" dirty="0" smtClean="0"/>
              <a:t>RFIC</a:t>
            </a:r>
            <a:r>
              <a:rPr lang="zh-CN" sz="2400" dirty="0" smtClean="0"/>
              <a:t>：</a:t>
            </a:r>
            <a:r>
              <a:rPr lang="en-US" altLang="zh-CN" sz="2400" dirty="0"/>
              <a:t>1.14mA</a:t>
            </a:r>
            <a:r>
              <a:rPr lang="zh-CN" sz="2400" dirty="0"/>
              <a:t>；</a:t>
            </a:r>
          </a:p>
          <a:p>
            <a:pPr marL="342900" indent="-342900">
              <a:spcBef>
                <a:spcPct val="20000"/>
              </a:spcBef>
            </a:pPr>
            <a:r>
              <a:rPr lang="zh-CN" sz="2400" dirty="0"/>
              <a:t>	</a:t>
            </a:r>
            <a:r>
              <a:rPr lang="en-US" altLang="zh-CN" sz="2400" dirty="0" smtClean="0"/>
              <a:t>Others</a:t>
            </a:r>
            <a:r>
              <a:rPr lang="zh-CN" sz="2400" dirty="0" smtClean="0"/>
              <a:t>：</a:t>
            </a:r>
            <a:r>
              <a:rPr lang="en-US" altLang="zh-CN" sz="2400" dirty="0"/>
              <a:t>1.5mA</a:t>
            </a:r>
            <a:r>
              <a:rPr lang="zh-CN" sz="2400" dirty="0" smtClean="0"/>
              <a:t>。</a:t>
            </a:r>
            <a:r>
              <a:rPr lang="zh-CN" sz="2400" dirty="0"/>
              <a:t>	</a:t>
            </a:r>
          </a:p>
          <a:p>
            <a:pPr marL="342900" indent="-342900">
              <a:spcBef>
                <a:spcPct val="20000"/>
              </a:spcBef>
            </a:pPr>
            <a:r>
              <a:rPr lang="zh-CN" sz="2400" dirty="0"/>
              <a:t>	</a:t>
            </a:r>
            <a:r>
              <a:rPr lang="en-US" altLang="zh-CN" sz="2400" dirty="0" smtClean="0"/>
              <a:t>Total</a:t>
            </a:r>
            <a:r>
              <a:rPr lang="zh-CN" sz="2400" dirty="0" smtClean="0"/>
              <a:t>：</a:t>
            </a:r>
            <a:r>
              <a:rPr lang="en-US" altLang="zh-CN" sz="2400" dirty="0"/>
              <a:t>17.4mA</a:t>
            </a:r>
            <a:r>
              <a:rPr lang="zh-CN" sz="2400" dirty="0"/>
              <a:t>；</a:t>
            </a:r>
          </a:p>
          <a:p>
            <a:pPr marL="342900" indent="-342900">
              <a:spcBef>
                <a:spcPct val="20000"/>
              </a:spcBef>
            </a:pPr>
            <a:endParaRPr lang="zh-CN" sz="2400" dirty="0"/>
          </a:p>
          <a:p>
            <a:pPr marL="342900" indent="-342900">
              <a:spcBef>
                <a:spcPct val="20000"/>
              </a:spcBef>
            </a:pPr>
            <a:r>
              <a:rPr lang="zh-CN" sz="2400" dirty="0"/>
              <a:t>	</a:t>
            </a:r>
            <a:r>
              <a:rPr lang="en-US" altLang="zh-CN" sz="2400" dirty="0" smtClean="0"/>
              <a:t>Total Testing</a:t>
            </a:r>
            <a:r>
              <a:rPr lang="zh-CN" sz="2400" dirty="0" smtClean="0"/>
              <a:t>：</a:t>
            </a:r>
            <a:r>
              <a:rPr lang="en-US" altLang="zh-CN" sz="2400" dirty="0" smtClean="0"/>
              <a:t>48</a:t>
            </a:r>
            <a:r>
              <a:rPr lang="en-US" altLang="zh-CN" sz="2400" dirty="0"/>
              <a:t>h</a:t>
            </a:r>
            <a:r>
              <a:rPr lang="zh-CN" sz="2400" dirty="0" smtClean="0"/>
              <a:t>。</a:t>
            </a:r>
            <a:endParaRPr lang="zh-CN"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7"/>
          <p:cNvSpPr>
            <a:spLocks noGrp="1"/>
          </p:cNvSpPr>
          <p:nvPr>
            <p:ph type="title"/>
          </p:nvPr>
        </p:nvSpPr>
        <p:spPr>
          <a:xfrm>
            <a:off x="685800" y="2819400"/>
            <a:ext cx="7772400" cy="1066800"/>
          </a:xfrm>
        </p:spPr>
        <p:txBody>
          <a:bodyPr/>
          <a:lstStyle/>
          <a:p>
            <a:r>
              <a:rPr lang="en-US" altLang="zh-CN" b="1" smtClean="0">
                <a:ea typeface="宋体" pitchFamily="2" charset="-122"/>
                <a:cs typeface="Arial" pitchFamily="34" charset="0"/>
              </a:rPr>
              <a:t>Thank you !</a:t>
            </a:r>
            <a:endParaRPr lang="zh-CN" altLang="en-US" b="1" smtClean="0">
              <a:ea typeface="宋体" pitchFamily="2" charset="-122"/>
              <a:cs typeface="Arial" pitchFamily="34" charset="0"/>
            </a:endParaRPr>
          </a:p>
        </p:txBody>
      </p:sp>
      <p:sp>
        <p:nvSpPr>
          <p:cNvPr id="5" name="日期占位符 4"/>
          <p:cNvSpPr txBox="1">
            <a:spLocks noGrp="1"/>
          </p:cNvSpPr>
          <p:nvPr/>
        </p:nvSpPr>
        <p:spPr>
          <a:xfrm>
            <a:off x="457200" y="6356350"/>
            <a:ext cx="2133600" cy="365125"/>
          </a:xfrm>
          <a:prstGeom prst="rect">
            <a:avLst/>
          </a:prstGeom>
          <a:noFill/>
        </p:spPr>
        <p:txBody>
          <a:bodyPr anchor="ctr"/>
          <a:lstStyle/>
          <a:p>
            <a:pPr eaLnBrk="0" hangingPunct="0">
              <a:defRPr/>
            </a:pPr>
            <a:fld id="{4ADD1FF4-FB69-4C76-A879-5F5E1A3B8E14}" type="datetime1">
              <a:rPr lang="zh-CN" altLang="en-US">
                <a:solidFill>
                  <a:schemeClr val="tx1">
                    <a:tint val="75000"/>
                  </a:schemeClr>
                </a:solidFill>
                <a:latin typeface="Arial" pitchFamily="34" charset="0"/>
                <a:ea typeface="+mn-ea"/>
              </a:rPr>
              <a:pPr eaLnBrk="0" hangingPunct="0">
                <a:defRPr/>
              </a:pPr>
              <a:t>2012/9/18</a:t>
            </a:fld>
            <a:endParaRPr lang="zh-CN" altLang="en-US">
              <a:solidFill>
                <a:schemeClr val="tx1">
                  <a:tint val="75000"/>
                </a:schemeClr>
              </a:solidFill>
              <a:latin typeface="Arial" pitchFamily="34" charset="0"/>
              <a:ea typeface="+mn-ea"/>
            </a:endParaRPr>
          </a:p>
        </p:txBody>
      </p:sp>
      <p:sp>
        <p:nvSpPr>
          <p:cNvPr id="6" name="灯片编号占位符 5"/>
          <p:cNvSpPr txBox="1">
            <a:spLocks noGrp="1"/>
          </p:cNvSpPr>
          <p:nvPr/>
        </p:nvSpPr>
        <p:spPr>
          <a:xfrm>
            <a:off x="6553200" y="6356350"/>
            <a:ext cx="2133600" cy="365125"/>
          </a:xfrm>
          <a:prstGeom prst="rect">
            <a:avLst/>
          </a:prstGeom>
          <a:noFill/>
        </p:spPr>
        <p:txBody>
          <a:bodyPr anchor="ctr"/>
          <a:lstStyle/>
          <a:p>
            <a:pPr algn="r" eaLnBrk="0" hangingPunct="0">
              <a:defRPr/>
            </a:pPr>
            <a:fld id="{34F5B369-E7EE-4D48-8F0F-3E5C568D5471}" type="slidenum">
              <a:rPr lang="zh-CN" altLang="en-US">
                <a:solidFill>
                  <a:schemeClr val="tx1">
                    <a:tint val="75000"/>
                  </a:schemeClr>
                </a:solidFill>
                <a:latin typeface="Arial" pitchFamily="34" charset="0"/>
                <a:ea typeface="+mn-ea"/>
              </a:rPr>
              <a:pPr algn="r" eaLnBrk="0" hangingPunct="0">
                <a:defRPr/>
              </a:pPr>
              <a:t>12</a:t>
            </a:fld>
            <a:endParaRPr lang="zh-CN" altLang="en-US" dirty="0">
              <a:solidFill>
                <a:schemeClr val="tx1">
                  <a:tint val="75000"/>
                </a:schemeClr>
              </a:solidFill>
              <a:latin typeface="Arial" pitchFamily="34" charset="0"/>
              <a:ea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4294967295"/>
          </p:nvPr>
        </p:nvSpPr>
        <p:spPr>
          <a:xfrm>
            <a:off x="323850" y="1270000"/>
            <a:ext cx="8496300" cy="604838"/>
          </a:xfrm>
        </p:spPr>
        <p:txBody>
          <a:bodyPr/>
          <a:lstStyle/>
          <a:p>
            <a:pPr algn="ctr" eaLnBrk="1" hangingPunct="1">
              <a:buFontTx/>
              <a:buNone/>
            </a:pPr>
            <a:r>
              <a:rPr lang="en-US" sz="2400" dirty="0" smtClean="0"/>
              <a:t>Standards for </a:t>
            </a:r>
            <a:r>
              <a:rPr lang="en-US" altLang="zh-CN" sz="2400" dirty="0" smtClean="0">
                <a:solidFill>
                  <a:schemeClr val="tx2"/>
                </a:solidFill>
              </a:rPr>
              <a:t>Wireless</a:t>
            </a:r>
            <a:r>
              <a:rPr lang="en-US" sz="2400" dirty="0" smtClean="0"/>
              <a:t> ECG Telemetry Device</a:t>
            </a:r>
            <a:endParaRPr lang="en-US" sz="2400" dirty="0"/>
          </a:p>
        </p:txBody>
      </p:sp>
      <p:sp>
        <p:nvSpPr>
          <p:cNvPr id="5123" name="Rectangle 3"/>
          <p:cNvSpPr>
            <a:spLocks noGrp="1" noChangeArrowheads="1"/>
          </p:cNvSpPr>
          <p:nvPr/>
        </p:nvSpPr>
        <p:spPr bwMode="auto">
          <a:xfrm>
            <a:off x="395288" y="2062163"/>
            <a:ext cx="8496300" cy="4103687"/>
          </a:xfrm>
          <a:prstGeom prst="rect">
            <a:avLst/>
          </a:prstGeom>
          <a:noFill/>
          <a:ln w="9525" cap="flat" cmpd="sng">
            <a:noFill/>
            <a:miter lim="800000"/>
            <a:headEnd/>
            <a:tailEnd/>
          </a:ln>
          <a:effectLst/>
        </p:spPr>
        <p:txBody>
          <a:bodyPr/>
          <a:lstStyle/>
          <a:p>
            <a:pPr marL="342900" indent="-342900">
              <a:spcBef>
                <a:spcPct val="20000"/>
              </a:spcBef>
              <a:buFont typeface="Arial" pitchFamily="34" charset="0"/>
              <a:buChar char="•"/>
            </a:pPr>
            <a:r>
              <a:rPr lang="en-US" altLang="zh-CN" sz="2800" b="1" dirty="0" smtClean="0">
                <a:latin typeface="宋体" pitchFamily="2" charset="-122"/>
              </a:rPr>
              <a:t>Safety Standards for ECG Device(Medical Devices) </a:t>
            </a:r>
            <a:endParaRPr lang="zh-CN" sz="2800" b="1" dirty="0">
              <a:latin typeface="宋体" pitchFamily="2" charset="-122"/>
            </a:endParaRPr>
          </a:p>
          <a:p>
            <a:pPr marL="342900" indent="-342900">
              <a:spcBef>
                <a:spcPct val="20000"/>
              </a:spcBef>
            </a:pPr>
            <a:r>
              <a:rPr lang="zh-CN" sz="2400" dirty="0">
                <a:latin typeface="宋体" pitchFamily="2" charset="-122"/>
              </a:rPr>
              <a:t>	</a:t>
            </a:r>
            <a:r>
              <a:rPr lang="en-US" altLang="zh-CN" sz="2400" dirty="0">
                <a:latin typeface="宋体" pitchFamily="2" charset="-122"/>
              </a:rPr>
              <a:t>IEC 60601-1</a:t>
            </a:r>
            <a:r>
              <a:rPr lang="zh-CN" sz="2400" dirty="0">
                <a:latin typeface="宋体" pitchFamily="2" charset="-122"/>
              </a:rPr>
              <a:t>：</a:t>
            </a:r>
            <a:r>
              <a:rPr lang="en-US" altLang="zh-CN" sz="2400" dirty="0">
                <a:latin typeface="宋体" pitchFamily="2" charset="-122"/>
              </a:rPr>
              <a:t>2005</a:t>
            </a:r>
          </a:p>
          <a:p>
            <a:pPr marL="342900" indent="-342900">
              <a:spcBef>
                <a:spcPct val="20000"/>
              </a:spcBef>
            </a:pPr>
            <a:r>
              <a:rPr lang="en-US" altLang="zh-CN" sz="2400" dirty="0">
                <a:latin typeface="宋体" pitchFamily="2" charset="-122"/>
              </a:rPr>
              <a:t>	IEC 60601-1-2</a:t>
            </a:r>
            <a:r>
              <a:rPr lang="zh-CN" sz="2400" dirty="0">
                <a:latin typeface="宋体" pitchFamily="2" charset="-122"/>
              </a:rPr>
              <a:t>：</a:t>
            </a:r>
            <a:r>
              <a:rPr lang="en-US" altLang="zh-CN" sz="2400" dirty="0">
                <a:latin typeface="宋体" pitchFamily="2" charset="-122"/>
              </a:rPr>
              <a:t>2007</a:t>
            </a:r>
          </a:p>
          <a:p>
            <a:pPr marL="342900" indent="-342900">
              <a:spcBef>
                <a:spcPct val="20000"/>
              </a:spcBef>
            </a:pPr>
            <a:r>
              <a:rPr lang="en-US" altLang="zh-CN" sz="2400" dirty="0">
                <a:latin typeface="宋体" pitchFamily="2" charset="-122"/>
              </a:rPr>
              <a:t>	IEC 60601-1-8</a:t>
            </a:r>
            <a:r>
              <a:rPr lang="zh-CN" sz="2400" dirty="0">
                <a:latin typeface="宋体" pitchFamily="2" charset="-122"/>
              </a:rPr>
              <a:t>：</a:t>
            </a:r>
            <a:r>
              <a:rPr lang="en-US" altLang="zh-CN" sz="2400" dirty="0">
                <a:latin typeface="宋体" pitchFamily="2" charset="-122"/>
              </a:rPr>
              <a:t>2006 </a:t>
            </a:r>
            <a:endParaRPr lang="en-US" altLang="zh-CN" sz="2400" dirty="0" smtClean="0">
              <a:latin typeface="宋体" pitchFamily="2" charset="-122"/>
            </a:endParaRPr>
          </a:p>
          <a:p>
            <a:pPr marL="342900" indent="-342900">
              <a:spcBef>
                <a:spcPct val="20000"/>
              </a:spcBef>
              <a:buFont typeface="Arial" pitchFamily="34" charset="0"/>
              <a:buChar char="•"/>
            </a:pPr>
            <a:r>
              <a:rPr lang="en-US" altLang="zh-CN" sz="2800" b="1" dirty="0" smtClean="0">
                <a:latin typeface="宋体" pitchFamily="2" charset="-122"/>
              </a:rPr>
              <a:t>Characters and Features of ECG Device</a:t>
            </a:r>
            <a:endParaRPr lang="zh-CN" sz="2400" dirty="0" smtClean="0">
              <a:latin typeface="宋体" pitchFamily="2" charset="-122"/>
            </a:endParaRPr>
          </a:p>
          <a:p>
            <a:pPr marL="342900" indent="-342900">
              <a:spcBef>
                <a:spcPct val="20000"/>
              </a:spcBef>
            </a:pPr>
            <a:r>
              <a:rPr lang="zh-CN" sz="2400" dirty="0" smtClean="0">
                <a:latin typeface="宋体" pitchFamily="2" charset="-122"/>
              </a:rPr>
              <a:t>	</a:t>
            </a:r>
            <a:r>
              <a:rPr lang="en-US" altLang="zh-CN" sz="2400" dirty="0" smtClean="0">
                <a:latin typeface="宋体" pitchFamily="2" charset="-122"/>
              </a:rPr>
              <a:t>YY 1079</a:t>
            </a:r>
            <a:r>
              <a:rPr lang="zh-CN" sz="2400" dirty="0" smtClean="0">
                <a:latin typeface="宋体" pitchFamily="2" charset="-122"/>
              </a:rPr>
              <a:t>：</a:t>
            </a:r>
            <a:r>
              <a:rPr lang="en-US" altLang="zh-CN" sz="2400" dirty="0" smtClean="0">
                <a:latin typeface="宋体" pitchFamily="2" charset="-122"/>
              </a:rPr>
              <a:t>2008 </a:t>
            </a:r>
            <a:endParaRPr lang="zh-CN" sz="2400" dirty="0" smtClean="0">
              <a:latin typeface="宋体" pitchFamily="2" charset="-122"/>
            </a:endParaRPr>
          </a:p>
          <a:p>
            <a:pPr marL="342900" indent="-342900">
              <a:spcBef>
                <a:spcPct val="20000"/>
              </a:spcBef>
            </a:pPr>
            <a:r>
              <a:rPr lang="zh-CN" sz="2400" dirty="0" smtClean="0">
                <a:latin typeface="宋体" pitchFamily="2" charset="-122"/>
              </a:rPr>
              <a:t>	</a:t>
            </a:r>
            <a:r>
              <a:rPr lang="en-US" altLang="zh-CN" sz="2400" dirty="0" smtClean="0">
                <a:latin typeface="宋体" pitchFamily="2" charset="-122"/>
              </a:rPr>
              <a:t>ANSI/AAMI EC13</a:t>
            </a:r>
            <a:r>
              <a:rPr lang="zh-CN" sz="2400" dirty="0" smtClean="0">
                <a:latin typeface="宋体" pitchFamily="2" charset="-122"/>
              </a:rPr>
              <a:t>：</a:t>
            </a:r>
            <a:r>
              <a:rPr lang="en-US" altLang="zh-CN" sz="2400" dirty="0" smtClean="0">
                <a:latin typeface="宋体" pitchFamily="2" charset="-122"/>
              </a:rPr>
              <a:t>2002 </a:t>
            </a:r>
            <a:endParaRPr lang="en-US" altLang="zh-CN" sz="3200" dirty="0" smtClean="0"/>
          </a:p>
          <a:p>
            <a:pPr marL="342900" indent="-342900">
              <a:spcBef>
                <a:spcPct val="20000"/>
              </a:spcBef>
            </a:pPr>
            <a:endParaRPr lang="en-US" altLang="zh-CN" sz="2400" dirty="0">
              <a:latin typeface="宋体" pitchFamily="2"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4294967295"/>
          </p:nvPr>
        </p:nvSpPr>
        <p:spPr>
          <a:xfrm>
            <a:off x="323850" y="1270000"/>
            <a:ext cx="8496300" cy="604838"/>
          </a:xfrm>
        </p:spPr>
        <p:txBody>
          <a:bodyPr/>
          <a:lstStyle/>
          <a:p>
            <a:pPr algn="ctr" eaLnBrk="1" hangingPunct="1">
              <a:buFontTx/>
              <a:buNone/>
            </a:pPr>
            <a:r>
              <a:rPr lang="en-US" b="1" dirty="0" smtClean="0"/>
              <a:t>Wireless ECG Design</a:t>
            </a:r>
            <a:endParaRPr lang="en-US" b="1" dirty="0"/>
          </a:p>
        </p:txBody>
      </p:sp>
      <p:sp>
        <p:nvSpPr>
          <p:cNvPr id="8195" name="Rectangle 3"/>
          <p:cNvSpPr>
            <a:spLocks noGrp="1" noChangeArrowheads="1"/>
          </p:cNvSpPr>
          <p:nvPr/>
        </p:nvSpPr>
        <p:spPr bwMode="auto">
          <a:xfrm>
            <a:off x="395288" y="2062163"/>
            <a:ext cx="8496300" cy="647700"/>
          </a:xfrm>
          <a:prstGeom prst="rect">
            <a:avLst/>
          </a:prstGeom>
          <a:noFill/>
          <a:ln w="9525" cap="flat" cmpd="sng">
            <a:noFill/>
            <a:miter lim="800000"/>
            <a:headEnd/>
            <a:tailEnd/>
          </a:ln>
          <a:effectLst/>
        </p:spPr>
        <p:txBody>
          <a:bodyPr/>
          <a:lstStyle/>
          <a:p>
            <a:pPr marL="342900" indent="-342900">
              <a:spcBef>
                <a:spcPct val="20000"/>
              </a:spcBef>
            </a:pPr>
            <a:endParaRPr lang="zh-CN" sz="2800" b="1" dirty="0">
              <a:latin typeface="宋体" pitchFamily="2" charset="-122"/>
            </a:endParaRPr>
          </a:p>
          <a:p>
            <a:pPr marL="342900" indent="-342900">
              <a:spcBef>
                <a:spcPct val="20000"/>
              </a:spcBef>
            </a:pPr>
            <a:endParaRPr lang="zh-CN" sz="3200" dirty="0"/>
          </a:p>
        </p:txBody>
      </p:sp>
      <p:graphicFrame>
        <p:nvGraphicFramePr>
          <p:cNvPr id="8196" name="Object 4"/>
          <p:cNvGraphicFramePr>
            <a:graphicFrameLocks/>
          </p:cNvGraphicFramePr>
          <p:nvPr/>
        </p:nvGraphicFramePr>
        <p:xfrm>
          <a:off x="2339975" y="2492375"/>
          <a:ext cx="3810000" cy="3914775"/>
        </p:xfrm>
        <a:graphic>
          <a:graphicData uri="http://schemas.openxmlformats.org/presentationml/2006/ole">
            <p:oleObj spid="_x0000_s44034" name="Visio" r:id="rId3" imgW="3814585" imgH="3918085" progId="Visio.Drawing.11">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4294967295"/>
          </p:nvPr>
        </p:nvSpPr>
        <p:spPr>
          <a:xfrm>
            <a:off x="323850" y="1270000"/>
            <a:ext cx="8496300" cy="604838"/>
          </a:xfrm>
        </p:spPr>
        <p:txBody>
          <a:bodyPr/>
          <a:lstStyle/>
          <a:p>
            <a:pPr algn="ctr" eaLnBrk="1" hangingPunct="1">
              <a:buFontTx/>
              <a:buNone/>
            </a:pPr>
            <a:r>
              <a:rPr lang="en-US" b="1" dirty="0" smtClean="0"/>
              <a:t>System Description</a:t>
            </a:r>
            <a:endParaRPr lang="en-US" b="1" dirty="0"/>
          </a:p>
        </p:txBody>
      </p:sp>
      <p:sp>
        <p:nvSpPr>
          <p:cNvPr id="7171" name="Rectangle 3"/>
          <p:cNvSpPr>
            <a:spLocks noGrp="1" noChangeArrowheads="1"/>
          </p:cNvSpPr>
          <p:nvPr/>
        </p:nvSpPr>
        <p:spPr bwMode="auto">
          <a:xfrm>
            <a:off x="395288" y="2062163"/>
            <a:ext cx="8496300" cy="4103687"/>
          </a:xfrm>
          <a:prstGeom prst="rect">
            <a:avLst/>
          </a:prstGeom>
          <a:noFill/>
          <a:ln w="9525" cap="flat" cmpd="sng">
            <a:noFill/>
            <a:miter lim="800000"/>
            <a:headEnd/>
            <a:tailEnd/>
          </a:ln>
          <a:effectLst/>
        </p:spPr>
        <p:txBody>
          <a:bodyPr/>
          <a:lstStyle/>
          <a:p>
            <a:pPr marL="342900" indent="-342900">
              <a:spcBef>
                <a:spcPct val="20000"/>
              </a:spcBef>
              <a:buFont typeface="Arial" pitchFamily="34" charset="0"/>
              <a:buChar char="•"/>
            </a:pPr>
            <a:r>
              <a:rPr lang="en-US" altLang="zh-CN" sz="2400" dirty="0" smtClean="0">
                <a:latin typeface="宋体" pitchFamily="2" charset="-122"/>
              </a:rPr>
              <a:t>Adopting IEEE 802.15.4-2009 Std and Mesh Networking.</a:t>
            </a:r>
            <a:endParaRPr lang="zh-CN" sz="2400" dirty="0">
              <a:latin typeface="宋体" pitchFamily="2" charset="-122"/>
            </a:endParaRPr>
          </a:p>
          <a:p>
            <a:pPr marL="342900" indent="-342900">
              <a:spcBef>
                <a:spcPct val="20000"/>
              </a:spcBef>
              <a:buFont typeface="Arial" pitchFamily="34" charset="0"/>
              <a:buChar char="•"/>
            </a:pPr>
            <a:r>
              <a:rPr lang="en-US" altLang="zh-CN" sz="2400" dirty="0" smtClean="0">
                <a:latin typeface="宋体" pitchFamily="2" charset="-122"/>
              </a:rPr>
              <a:t>Real-time ECG Wireless System including</a:t>
            </a:r>
            <a:r>
              <a:rPr lang="en-US" altLang="zh-CN" sz="2400" dirty="0">
                <a:latin typeface="宋体" pitchFamily="2" charset="-122"/>
              </a:rPr>
              <a:t>:</a:t>
            </a:r>
            <a:endParaRPr lang="zh-CN" sz="2400" dirty="0">
              <a:latin typeface="宋体" pitchFamily="2" charset="-122"/>
            </a:endParaRPr>
          </a:p>
          <a:p>
            <a:pPr marL="342900" indent="-342900">
              <a:spcBef>
                <a:spcPct val="20000"/>
              </a:spcBef>
            </a:pPr>
            <a:r>
              <a:rPr lang="zh-CN" sz="2400" dirty="0">
                <a:latin typeface="宋体" pitchFamily="2" charset="-122"/>
              </a:rPr>
              <a:t>		</a:t>
            </a:r>
            <a:r>
              <a:rPr lang="en-US" altLang="zh-CN" sz="2400" dirty="0">
                <a:latin typeface="宋体" pitchFamily="2" charset="-122"/>
              </a:rPr>
              <a:t>-- </a:t>
            </a:r>
            <a:r>
              <a:rPr lang="en-US" altLang="zh-CN" sz="2400" dirty="0" smtClean="0">
                <a:latin typeface="宋体" pitchFamily="2" charset="-122"/>
              </a:rPr>
              <a:t>Server: 1.</a:t>
            </a:r>
            <a:endParaRPr lang="zh-CN" sz="2400" dirty="0">
              <a:latin typeface="宋体" pitchFamily="2" charset="-122"/>
            </a:endParaRPr>
          </a:p>
          <a:p>
            <a:pPr marL="342900" indent="-342900">
              <a:spcBef>
                <a:spcPct val="20000"/>
              </a:spcBef>
            </a:pPr>
            <a:r>
              <a:rPr lang="zh-CN" sz="2400" dirty="0">
                <a:latin typeface="宋体" pitchFamily="2" charset="-122"/>
              </a:rPr>
              <a:t>		</a:t>
            </a:r>
            <a:r>
              <a:rPr lang="en-US" altLang="zh-CN" sz="2400" dirty="0">
                <a:latin typeface="宋体" pitchFamily="2" charset="-122"/>
              </a:rPr>
              <a:t>-- </a:t>
            </a:r>
            <a:r>
              <a:rPr lang="en-US" altLang="zh-CN" sz="2400" dirty="0" smtClean="0">
                <a:latin typeface="宋体" pitchFamily="2" charset="-122"/>
              </a:rPr>
              <a:t>Wireless Collector to Server: 1 </a:t>
            </a:r>
            <a:endParaRPr lang="zh-CN" sz="2400" dirty="0">
              <a:latin typeface="宋体" pitchFamily="2" charset="-122"/>
            </a:endParaRPr>
          </a:p>
          <a:p>
            <a:pPr marL="342900" indent="-342900">
              <a:spcBef>
                <a:spcPct val="20000"/>
              </a:spcBef>
            </a:pPr>
            <a:r>
              <a:rPr lang="zh-CN" sz="2400" dirty="0">
                <a:latin typeface="宋体" pitchFamily="2" charset="-122"/>
              </a:rPr>
              <a:t>		</a:t>
            </a:r>
            <a:r>
              <a:rPr lang="en-US" altLang="zh-CN" sz="2400" dirty="0">
                <a:latin typeface="宋体" pitchFamily="2" charset="-122"/>
              </a:rPr>
              <a:t>-- </a:t>
            </a:r>
            <a:r>
              <a:rPr lang="en-US" altLang="zh-CN" sz="2400" dirty="0" smtClean="0">
                <a:latin typeface="宋体" pitchFamily="2" charset="-122"/>
              </a:rPr>
              <a:t>Wireless Nodes:  Unsure</a:t>
            </a:r>
            <a:r>
              <a:rPr lang="zh-CN" sz="2400" dirty="0" smtClean="0">
                <a:latin typeface="宋体" pitchFamily="2" charset="-122"/>
              </a:rPr>
              <a:t>；</a:t>
            </a:r>
            <a:endParaRPr lang="zh-CN" sz="2400" dirty="0">
              <a:latin typeface="宋体" pitchFamily="2" charset="-122"/>
            </a:endParaRPr>
          </a:p>
          <a:p>
            <a:pPr marL="342900" indent="-342900">
              <a:spcBef>
                <a:spcPct val="20000"/>
              </a:spcBef>
            </a:pPr>
            <a:r>
              <a:rPr lang="zh-CN" sz="2400" dirty="0">
                <a:latin typeface="宋体" pitchFamily="2" charset="-122"/>
              </a:rPr>
              <a:t>		</a:t>
            </a:r>
            <a:r>
              <a:rPr lang="en-US" altLang="zh-CN" sz="2400" dirty="0">
                <a:latin typeface="宋体" pitchFamily="2" charset="-122"/>
              </a:rPr>
              <a:t>-- </a:t>
            </a:r>
            <a:r>
              <a:rPr lang="en-US" altLang="zh-CN" sz="2400" dirty="0" smtClean="0">
                <a:latin typeface="宋体" pitchFamily="2" charset="-122"/>
              </a:rPr>
              <a:t>Wireless Terminal + ECG : 4-8</a:t>
            </a:r>
            <a:r>
              <a:rPr lang="zh-CN" sz="2400" dirty="0" smtClean="0">
                <a:latin typeface="宋体" pitchFamily="2" charset="-122"/>
              </a:rPr>
              <a:t>。</a:t>
            </a:r>
            <a:endParaRPr lang="en-US" altLang="zh-CN" sz="2400" dirty="0" smtClean="0">
              <a:latin typeface="宋体" pitchFamily="2" charset="-122"/>
            </a:endParaRPr>
          </a:p>
          <a:p>
            <a:pPr marL="342900" indent="-342900">
              <a:spcBef>
                <a:spcPct val="20000"/>
              </a:spcBef>
            </a:pPr>
            <a:r>
              <a:rPr lang="en-US" altLang="zh-CN" sz="2400" dirty="0">
                <a:latin typeface="宋体" pitchFamily="2" charset="-122"/>
              </a:rPr>
              <a:t> </a:t>
            </a:r>
            <a:r>
              <a:rPr lang="en-US" altLang="zh-CN" sz="2400" dirty="0" smtClean="0">
                <a:latin typeface="宋体" pitchFamily="2" charset="-122"/>
              </a:rPr>
              <a:t>     -- Battery for lower power consumption</a:t>
            </a:r>
          </a:p>
          <a:p>
            <a:pPr marL="342900" indent="-342900">
              <a:spcBef>
                <a:spcPct val="20000"/>
              </a:spcBef>
            </a:pPr>
            <a:endParaRPr lang="zh-CN" sz="2400" dirty="0">
              <a:latin typeface="宋体" pitchFamily="2"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4294967295"/>
          </p:nvPr>
        </p:nvSpPr>
        <p:spPr>
          <a:xfrm>
            <a:off x="323850" y="1270000"/>
            <a:ext cx="8496300" cy="604838"/>
          </a:xfrm>
        </p:spPr>
        <p:txBody>
          <a:bodyPr/>
          <a:lstStyle/>
          <a:p>
            <a:pPr algn="ctr" eaLnBrk="1" hangingPunct="1">
              <a:buFontTx/>
              <a:buNone/>
            </a:pPr>
            <a:r>
              <a:rPr lang="en-US" b="1" dirty="0" smtClean="0"/>
              <a:t>Sampling &amp; Data Rates</a:t>
            </a:r>
            <a:endParaRPr lang="en-US" b="1" dirty="0"/>
          </a:p>
        </p:txBody>
      </p:sp>
      <p:sp>
        <p:nvSpPr>
          <p:cNvPr id="12291" name="Rectangle 3"/>
          <p:cNvSpPr>
            <a:spLocks noGrp="1" noChangeArrowheads="1"/>
          </p:cNvSpPr>
          <p:nvPr/>
        </p:nvSpPr>
        <p:spPr bwMode="auto">
          <a:xfrm>
            <a:off x="395288" y="2063750"/>
            <a:ext cx="8496300" cy="2157413"/>
          </a:xfrm>
          <a:prstGeom prst="rect">
            <a:avLst/>
          </a:prstGeom>
          <a:noFill/>
          <a:ln w="9525" cap="flat" cmpd="sng">
            <a:noFill/>
            <a:miter lim="800000"/>
            <a:headEnd/>
            <a:tailEnd/>
          </a:ln>
          <a:effectLst/>
        </p:spPr>
        <p:txBody>
          <a:bodyPr/>
          <a:lstStyle/>
          <a:p>
            <a:pPr marL="342900" indent="-342900">
              <a:spcBef>
                <a:spcPct val="20000"/>
              </a:spcBef>
            </a:pPr>
            <a:endParaRPr lang="zh-CN" sz="2800" b="1" dirty="0">
              <a:latin typeface="宋体" pitchFamily="2" charset="-122"/>
            </a:endParaRPr>
          </a:p>
          <a:p>
            <a:pPr marL="342900" indent="-342900">
              <a:spcBef>
                <a:spcPct val="20000"/>
              </a:spcBef>
              <a:buFont typeface="Arial" pitchFamily="34" charset="0"/>
              <a:buChar char="•"/>
            </a:pPr>
            <a:r>
              <a:rPr lang="en-US" altLang="zh-CN" sz="2400" dirty="0" smtClean="0"/>
              <a:t>3-channel ECG data. ECG sampling rate is 500 Hz.  </a:t>
            </a:r>
          </a:p>
          <a:p>
            <a:pPr marL="342900" indent="-342900">
              <a:spcBef>
                <a:spcPct val="20000"/>
              </a:spcBef>
              <a:buFont typeface="Arial" pitchFamily="34" charset="0"/>
              <a:buChar char="•"/>
            </a:pPr>
            <a:r>
              <a:rPr lang="en-US" altLang="zh-CN" sz="2400" dirty="0" smtClean="0"/>
              <a:t>Compressed Data Rate is 150byes/second.</a:t>
            </a:r>
          </a:p>
          <a:p>
            <a:pPr marL="342900" indent="-342900">
              <a:spcBef>
                <a:spcPct val="20000"/>
              </a:spcBef>
              <a:buFont typeface="Arial" pitchFamily="34" charset="0"/>
              <a:buChar char="•"/>
            </a:pPr>
            <a:r>
              <a:rPr lang="en-US" altLang="zh-CN" sz="2400" dirty="0" smtClean="0"/>
              <a:t>One wireless terminal transfers date in 176 bytes /second to one wireless collector + server</a:t>
            </a:r>
          </a:p>
          <a:p>
            <a:pPr marL="342900" indent="-342900">
              <a:spcBef>
                <a:spcPct val="20000"/>
              </a:spcBef>
              <a:buFont typeface="Arial" pitchFamily="34" charset="0"/>
              <a:buChar char="•"/>
            </a:pPr>
            <a:endParaRPr lang="en-US" altLang="zh-CN" sz="2400" dirty="0" smtClean="0"/>
          </a:p>
          <a:p>
            <a:pPr marL="342900" indent="-342900">
              <a:spcBef>
                <a:spcPct val="20000"/>
              </a:spcBef>
              <a:buFont typeface="Arial" pitchFamily="34" charset="0"/>
              <a:buChar char="•"/>
            </a:pPr>
            <a:endParaRPr lang="en-US" altLang="zh-CN" sz="2400" dirty="0" smtClean="0"/>
          </a:p>
          <a:p>
            <a:pPr marL="342900" indent="-342900">
              <a:spcBef>
                <a:spcPct val="20000"/>
              </a:spcBef>
            </a:pPr>
            <a:r>
              <a:rPr lang="zh-CN" sz="2400" dirty="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4294967295"/>
          </p:nvPr>
        </p:nvSpPr>
        <p:spPr>
          <a:xfrm>
            <a:off x="323850" y="1270000"/>
            <a:ext cx="8496300" cy="604838"/>
          </a:xfrm>
        </p:spPr>
        <p:txBody>
          <a:bodyPr/>
          <a:lstStyle/>
          <a:p>
            <a:pPr algn="ctr" eaLnBrk="1" hangingPunct="1">
              <a:buFontTx/>
              <a:buNone/>
            </a:pPr>
            <a:r>
              <a:rPr lang="en-US" b="1" dirty="0" smtClean="0"/>
              <a:t>Testing Data</a:t>
            </a:r>
            <a:endParaRPr lang="en-US" b="1" dirty="0"/>
          </a:p>
        </p:txBody>
      </p:sp>
      <p:sp>
        <p:nvSpPr>
          <p:cNvPr id="17411" name="Rectangle 3"/>
          <p:cNvSpPr>
            <a:spLocks noGrp="1" noChangeArrowheads="1"/>
          </p:cNvSpPr>
          <p:nvPr/>
        </p:nvSpPr>
        <p:spPr bwMode="auto">
          <a:xfrm>
            <a:off x="395288" y="2063750"/>
            <a:ext cx="8496300" cy="501650"/>
          </a:xfrm>
          <a:prstGeom prst="rect">
            <a:avLst/>
          </a:prstGeom>
          <a:noFill/>
          <a:ln w="9525">
            <a:noFill/>
            <a:miter lim="800000"/>
            <a:headEnd/>
            <a:tailEnd/>
          </a:ln>
          <a:effectLst/>
        </p:spPr>
        <p:txBody>
          <a:bodyPr/>
          <a:lstStyle/>
          <a:p>
            <a:pPr marL="342900" indent="-342900">
              <a:spcBef>
                <a:spcPct val="20000"/>
              </a:spcBef>
            </a:pPr>
            <a:r>
              <a:rPr lang="en-US" altLang="zh-CN" sz="2800" b="1" dirty="0" smtClean="0">
                <a:latin typeface="宋体" pitchFamily="2" charset="-122"/>
              </a:rPr>
              <a:t>ECG signals on Wireless Terminal</a:t>
            </a:r>
            <a:endParaRPr lang="zh-CN" altLang="en-US" sz="2800" b="1" dirty="0">
              <a:latin typeface="宋体" pitchFamily="2" charset="-122"/>
            </a:endParaRPr>
          </a:p>
        </p:txBody>
      </p:sp>
      <p:pic>
        <p:nvPicPr>
          <p:cNvPr id="17412" name="Picture 4" descr="ECG"/>
          <p:cNvPicPr>
            <a:picLocks noChangeAspect="1" noChangeArrowheads="1"/>
          </p:cNvPicPr>
          <p:nvPr/>
        </p:nvPicPr>
        <p:blipFill>
          <a:blip r:embed="rId2" cstate="print"/>
          <a:srcRect/>
          <a:stretch>
            <a:fillRect/>
          </a:stretch>
        </p:blipFill>
        <p:spPr bwMode="auto">
          <a:xfrm>
            <a:off x="1260475" y="2708275"/>
            <a:ext cx="6635750" cy="34004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4294967295"/>
          </p:nvPr>
        </p:nvSpPr>
        <p:spPr>
          <a:xfrm>
            <a:off x="323850" y="1270000"/>
            <a:ext cx="8496300" cy="604838"/>
          </a:xfrm>
        </p:spPr>
        <p:txBody>
          <a:bodyPr/>
          <a:lstStyle/>
          <a:p>
            <a:pPr algn="ctr" eaLnBrk="1" hangingPunct="1">
              <a:buFontTx/>
              <a:buNone/>
            </a:pPr>
            <a:r>
              <a:rPr lang="en-US" b="1" dirty="0" smtClean="0"/>
              <a:t>Testing Data</a:t>
            </a:r>
            <a:endParaRPr lang="en-US" b="1" dirty="0"/>
          </a:p>
        </p:txBody>
      </p:sp>
      <p:sp>
        <p:nvSpPr>
          <p:cNvPr id="18435" name="Rectangle 3"/>
          <p:cNvSpPr>
            <a:spLocks noGrp="1" noChangeArrowheads="1"/>
          </p:cNvSpPr>
          <p:nvPr/>
        </p:nvSpPr>
        <p:spPr bwMode="auto">
          <a:xfrm>
            <a:off x="395288" y="2063750"/>
            <a:ext cx="8496300" cy="501650"/>
          </a:xfrm>
          <a:prstGeom prst="rect">
            <a:avLst/>
          </a:prstGeom>
          <a:noFill/>
          <a:ln w="9525">
            <a:noFill/>
            <a:miter lim="800000"/>
            <a:headEnd/>
            <a:tailEnd/>
          </a:ln>
          <a:effectLst/>
        </p:spPr>
        <p:txBody>
          <a:bodyPr/>
          <a:lstStyle/>
          <a:p>
            <a:pPr marL="342900" indent="-342900">
              <a:spcBef>
                <a:spcPct val="20000"/>
              </a:spcBef>
            </a:pPr>
            <a:r>
              <a:rPr lang="en-US" altLang="zh-CN" sz="2800" b="1" dirty="0" smtClean="0">
                <a:latin typeface="宋体" pitchFamily="2" charset="-122"/>
              </a:rPr>
              <a:t>Show on Collector</a:t>
            </a:r>
            <a:endParaRPr lang="zh-CN" altLang="en-US" sz="2800" b="1" dirty="0">
              <a:latin typeface="宋体" pitchFamily="2" charset="-122"/>
            </a:endParaRPr>
          </a:p>
        </p:txBody>
      </p:sp>
      <p:pic>
        <p:nvPicPr>
          <p:cNvPr id="18436" name="Picture 4" descr="未命名zz"/>
          <p:cNvPicPr>
            <a:picLocks noChangeAspect="1" noChangeArrowheads="1"/>
          </p:cNvPicPr>
          <p:nvPr/>
        </p:nvPicPr>
        <p:blipFill>
          <a:blip r:embed="rId2" cstate="print"/>
          <a:srcRect/>
          <a:stretch>
            <a:fillRect/>
          </a:stretch>
        </p:blipFill>
        <p:spPr bwMode="auto">
          <a:xfrm>
            <a:off x="1711325" y="2636838"/>
            <a:ext cx="4876800" cy="390207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4294967295"/>
          </p:nvPr>
        </p:nvSpPr>
        <p:spPr>
          <a:xfrm>
            <a:off x="323850" y="1270000"/>
            <a:ext cx="8496300" cy="604838"/>
          </a:xfrm>
        </p:spPr>
        <p:txBody>
          <a:bodyPr/>
          <a:lstStyle/>
          <a:p>
            <a:pPr algn="ctr" eaLnBrk="1" hangingPunct="1">
              <a:buFontTx/>
              <a:buNone/>
            </a:pPr>
            <a:r>
              <a:rPr lang="en-US" altLang="en-US" b="1"/>
              <a:t>系统测试</a:t>
            </a:r>
            <a:endParaRPr lang="en-US" b="1"/>
          </a:p>
        </p:txBody>
      </p:sp>
      <p:sp>
        <p:nvSpPr>
          <p:cNvPr id="17411" name="Rectangle 3"/>
          <p:cNvSpPr>
            <a:spLocks noGrp="1" noChangeArrowheads="1"/>
          </p:cNvSpPr>
          <p:nvPr/>
        </p:nvSpPr>
        <p:spPr bwMode="auto">
          <a:xfrm>
            <a:off x="395288" y="2063750"/>
            <a:ext cx="8496300" cy="501650"/>
          </a:xfrm>
          <a:prstGeom prst="rect">
            <a:avLst/>
          </a:prstGeom>
          <a:noFill/>
          <a:ln w="9525">
            <a:noFill/>
            <a:miter lim="800000"/>
            <a:headEnd/>
            <a:tailEnd/>
          </a:ln>
          <a:effectLst/>
        </p:spPr>
        <p:txBody>
          <a:bodyPr/>
          <a:lstStyle/>
          <a:p>
            <a:pPr marL="342900" indent="-342900">
              <a:spcBef>
                <a:spcPct val="20000"/>
              </a:spcBef>
            </a:pPr>
            <a:r>
              <a:rPr lang="zh-CN" altLang="en-US" sz="2800" b="1">
                <a:latin typeface="宋体" pitchFamily="2" charset="-122"/>
              </a:rPr>
              <a:t>1</a:t>
            </a:r>
            <a:r>
              <a:rPr lang="en-US" altLang="en-US" sz="2800" b="1">
                <a:latin typeface="宋体" pitchFamily="2" charset="-122"/>
              </a:rPr>
              <a:t> </a:t>
            </a:r>
            <a:r>
              <a:rPr lang="zh-CN" altLang="en-US" sz="2800" b="1">
                <a:latin typeface="宋体" pitchFamily="2" charset="-122"/>
              </a:rPr>
              <a:t>无线终端的ECG信号采集</a:t>
            </a:r>
          </a:p>
        </p:txBody>
      </p:sp>
      <p:pic>
        <p:nvPicPr>
          <p:cNvPr id="17412" name="Picture 4" descr="ECG"/>
          <p:cNvPicPr>
            <a:picLocks noChangeAspect="1" noChangeArrowheads="1"/>
          </p:cNvPicPr>
          <p:nvPr/>
        </p:nvPicPr>
        <p:blipFill>
          <a:blip r:embed="rId2" cstate="print"/>
          <a:srcRect/>
          <a:stretch>
            <a:fillRect/>
          </a:stretch>
        </p:blipFill>
        <p:spPr bwMode="auto">
          <a:xfrm>
            <a:off x="1260475" y="2708275"/>
            <a:ext cx="6635750" cy="34004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4294967295"/>
          </p:nvPr>
        </p:nvSpPr>
        <p:spPr>
          <a:xfrm>
            <a:off x="323850" y="1270000"/>
            <a:ext cx="8496300" cy="604838"/>
          </a:xfrm>
        </p:spPr>
        <p:txBody>
          <a:bodyPr/>
          <a:lstStyle/>
          <a:p>
            <a:pPr algn="ctr" eaLnBrk="1" hangingPunct="1">
              <a:buFontTx/>
              <a:buNone/>
            </a:pPr>
            <a:r>
              <a:rPr lang="en-US" altLang="en-US" b="1"/>
              <a:t>系统测试</a:t>
            </a:r>
            <a:endParaRPr lang="en-US" b="1"/>
          </a:p>
        </p:txBody>
      </p:sp>
      <p:sp>
        <p:nvSpPr>
          <p:cNvPr id="18435" name="Rectangle 3"/>
          <p:cNvSpPr>
            <a:spLocks noGrp="1" noChangeArrowheads="1"/>
          </p:cNvSpPr>
          <p:nvPr/>
        </p:nvSpPr>
        <p:spPr bwMode="auto">
          <a:xfrm>
            <a:off x="395288" y="2063750"/>
            <a:ext cx="8496300" cy="501650"/>
          </a:xfrm>
          <a:prstGeom prst="rect">
            <a:avLst/>
          </a:prstGeom>
          <a:noFill/>
          <a:ln w="9525">
            <a:noFill/>
            <a:miter lim="800000"/>
            <a:headEnd/>
            <a:tailEnd/>
          </a:ln>
          <a:effectLst/>
        </p:spPr>
        <p:txBody>
          <a:bodyPr/>
          <a:lstStyle/>
          <a:p>
            <a:pPr marL="342900" indent="-342900">
              <a:spcBef>
                <a:spcPct val="20000"/>
              </a:spcBef>
            </a:pPr>
            <a:r>
              <a:rPr lang="zh-CN" altLang="en-US" sz="2800" b="1">
                <a:latin typeface="宋体" pitchFamily="2" charset="-122"/>
              </a:rPr>
              <a:t>2</a:t>
            </a:r>
            <a:r>
              <a:rPr lang="en-US" altLang="en-US" sz="2800" b="1">
                <a:latin typeface="宋体" pitchFamily="2" charset="-122"/>
              </a:rPr>
              <a:t> </a:t>
            </a:r>
            <a:r>
              <a:rPr lang="zh-CN" altLang="en-US" sz="2800" b="1">
                <a:latin typeface="宋体" pitchFamily="2" charset="-122"/>
              </a:rPr>
              <a:t>中央主机显示</a:t>
            </a:r>
          </a:p>
        </p:txBody>
      </p:sp>
      <p:pic>
        <p:nvPicPr>
          <p:cNvPr id="18436" name="Picture 4" descr="未命名zz"/>
          <p:cNvPicPr>
            <a:picLocks noChangeAspect="1" noChangeArrowheads="1"/>
          </p:cNvPicPr>
          <p:nvPr/>
        </p:nvPicPr>
        <p:blipFill>
          <a:blip r:embed="rId2" cstate="print"/>
          <a:srcRect/>
          <a:stretch>
            <a:fillRect/>
          </a:stretch>
        </p:blipFill>
        <p:spPr bwMode="auto">
          <a:xfrm>
            <a:off x="1711325" y="2636838"/>
            <a:ext cx="4876800" cy="390207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4468</TotalTime>
  <Words>179</Words>
  <Application>Microsoft Office PowerPoint</Application>
  <PresentationFormat>On-screen Show (4:3)</PresentationFormat>
  <Paragraphs>100</Paragraphs>
  <Slides>12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Office Theme</vt:lpstr>
      <vt:lpstr>Visio</vt:lpstr>
      <vt:lpstr>Slide 1</vt:lpstr>
      <vt:lpstr>Slide 2</vt:lpstr>
      <vt:lpstr>Slide 3</vt:lpstr>
      <vt:lpstr>Slide 4</vt:lpstr>
      <vt:lpstr>Slide 5</vt:lpstr>
      <vt:lpstr>Slide 6</vt:lpstr>
      <vt:lpstr>Slide 7</vt:lpstr>
      <vt:lpstr>Slide 8</vt:lpstr>
      <vt:lpstr>Slide 9</vt:lpstr>
      <vt:lpstr>Slide 10</vt:lpstr>
      <vt:lpstr>Slide 11</vt:lpstr>
      <vt:lpstr>Thank you !</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Raymond Krasinski (Philips)</dc:creator>
  <cp:keywords>TG4j Report Opening</cp:keywords>
  <dc:description>Opening report for the MBAN Task Group</dc:description>
  <cp:lastModifiedBy>Liang</cp:lastModifiedBy>
  <cp:revision>278</cp:revision>
  <cp:lastPrinted>1998-02-10T13:28:06Z</cp:lastPrinted>
  <dcterms:created xsi:type="dcterms:W3CDTF">1999-11-08T18:59:45Z</dcterms:created>
  <dcterms:modified xsi:type="dcterms:W3CDTF">2012-09-18T16:16:10Z</dcterms:modified>
  <cp:contentStatus>Final</cp:contentStatus>
</cp:coreProperties>
</file>