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56" r:id="rId4"/>
    <p:sldId id="260" r:id="rId5"/>
    <p:sldId id="266" r:id="rId6"/>
    <p:sldId id="262" r:id="rId7"/>
    <p:sldId id="268" r:id="rId8"/>
    <p:sldId id="265" r:id="rId9"/>
    <p:sldId id="264" r:id="rId10"/>
    <p:sldId id="267" r:id="rId11"/>
    <p:sldId id="26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7" d="100"/>
          <a:sy n="97" d="100"/>
        </p:scale>
        <p:origin x="-10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5" d="100"/>
          <a:sy n="75" d="100"/>
        </p:scale>
        <p:origin x="-187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a:t>
            </a:r>
            <a:r>
              <a:rPr lang="en-US" dirty="0" smtClean="0"/>
              <a:t>.: &lt;15-12-0xxx-00-004p&gt;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dirty="0"/>
              <a:t>Page </a:t>
            </a:r>
            <a:fld id="{C0C6C429-8068-4D5C-9648-49C062229D1E}"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14187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dirty="0"/>
              <a:t>Page </a:t>
            </a:r>
            <a:fld id="{A161C8A9-716D-449A-BC9A-2489776A8811}"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88886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802.15-&lt;doc#&gt;</a:t>
            </a:r>
          </a:p>
        </p:txBody>
      </p:sp>
      <p:sp>
        <p:nvSpPr>
          <p:cNvPr id="5" name="Rectangle 3"/>
          <p:cNvSpPr>
            <a:spLocks noGrp="1" noChangeArrowheads="1"/>
          </p:cNvSpPr>
          <p:nvPr>
            <p:ph type="dt" idx="1"/>
          </p:nvPr>
        </p:nvSpPr>
        <p:spPr>
          <a:ln/>
        </p:spPr>
        <p:txBody>
          <a:bodyPr/>
          <a:lstStyle/>
          <a:p>
            <a:r>
              <a:rPr lang="en-US" dirty="0"/>
              <a:t>&lt;month year&gt;</a:t>
            </a:r>
          </a:p>
        </p:txBody>
      </p:sp>
      <p:sp>
        <p:nvSpPr>
          <p:cNvPr id="6" name="Rectangle 6"/>
          <p:cNvSpPr>
            <a:spLocks noGrp="1" noChangeArrowheads="1"/>
          </p:cNvSpPr>
          <p:nvPr>
            <p:ph type="ftr" sz="quarter" idx="4"/>
          </p:nvPr>
        </p:nvSpPr>
        <p:spPr>
          <a:ln/>
        </p:spPr>
        <p:txBody>
          <a:bodyPr/>
          <a:lstStyle/>
          <a:p>
            <a:pPr lvl="4"/>
            <a:r>
              <a:rPr lang="en-US" dirty="0"/>
              <a:t>&lt;author&gt;, &lt;company&gt;</a:t>
            </a:r>
          </a:p>
        </p:txBody>
      </p:sp>
      <p:sp>
        <p:nvSpPr>
          <p:cNvPr id="7" name="Rectangle 7"/>
          <p:cNvSpPr>
            <a:spLocks noGrp="1" noChangeArrowheads="1"/>
          </p:cNvSpPr>
          <p:nvPr>
            <p:ph type="sldNum" sz="quarter" idx="5"/>
          </p:nvPr>
        </p:nvSpPr>
        <p:spPr>
          <a:ln/>
        </p:spPr>
        <p:txBody>
          <a:bodyPr/>
          <a:lstStyle/>
          <a:p>
            <a:r>
              <a:rPr lang="en-US" dirty="0"/>
              <a:t>Page </a:t>
            </a:r>
            <a:fld id="{4D01A200-FCD0-4D88-BB38-CC0F4F70A68B}" type="slidenum">
              <a:rPr lang="en-US"/>
              <a:pPr/>
              <a:t>3</a:t>
            </a:fld>
            <a:endParaRPr 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C937BB0C-4B05-47A8-97C0-22E77211B258}" type="slidenum">
              <a:rPr lang="en-US"/>
              <a:pPr/>
              <a:t>‹#›</a:t>
            </a:fld>
            <a:endParaRPr lang="en-US" dirty="0"/>
          </a:p>
        </p:txBody>
      </p:sp>
    </p:spTree>
    <p:extLst>
      <p:ext uri="{BB962C8B-B14F-4D97-AF65-F5344CB8AC3E}">
        <p14:creationId xmlns:p14="http://schemas.microsoft.com/office/powerpoint/2010/main" val="313345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F459C138-AA5F-47B3-9511-CD618E35A8F2}" type="slidenum">
              <a:rPr lang="en-US"/>
              <a:pPr/>
              <a:t>‹#›</a:t>
            </a:fld>
            <a:endParaRPr lang="en-US" dirty="0"/>
          </a:p>
        </p:txBody>
      </p:sp>
    </p:spTree>
    <p:extLst>
      <p:ext uri="{BB962C8B-B14F-4D97-AF65-F5344CB8AC3E}">
        <p14:creationId xmlns:p14="http://schemas.microsoft.com/office/powerpoint/2010/main" val="282325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3AB311B1-714F-44AB-A691-6D3017AF04DC}" type="slidenum">
              <a:rPr lang="en-US"/>
              <a:pPr/>
              <a:t>‹#›</a:t>
            </a:fld>
            <a:endParaRPr lang="en-US" dirty="0"/>
          </a:p>
        </p:txBody>
      </p:sp>
    </p:spTree>
    <p:extLst>
      <p:ext uri="{BB962C8B-B14F-4D97-AF65-F5344CB8AC3E}">
        <p14:creationId xmlns:p14="http://schemas.microsoft.com/office/powerpoint/2010/main" val="4407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AE5482E0-08DF-44AC-BAC2-91DC239ED09F}" type="slidenum">
              <a:rPr lang="en-US"/>
              <a:pPr/>
              <a:t>‹#›</a:t>
            </a:fld>
            <a:endParaRPr lang="en-US" dirty="0"/>
          </a:p>
        </p:txBody>
      </p:sp>
    </p:spTree>
    <p:extLst>
      <p:ext uri="{BB962C8B-B14F-4D97-AF65-F5344CB8AC3E}">
        <p14:creationId xmlns:p14="http://schemas.microsoft.com/office/powerpoint/2010/main" val="75853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C36A28CE-14CA-47AB-A813-59C6347E4F84}" type="slidenum">
              <a:rPr lang="en-US"/>
              <a:pPr/>
              <a:t>‹#›</a:t>
            </a:fld>
            <a:endParaRPr lang="en-US" dirty="0"/>
          </a:p>
        </p:txBody>
      </p:sp>
    </p:spTree>
    <p:extLst>
      <p:ext uri="{BB962C8B-B14F-4D97-AF65-F5344CB8AC3E}">
        <p14:creationId xmlns:p14="http://schemas.microsoft.com/office/powerpoint/2010/main" val="216090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&lt;September 2012&gt;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BF6BF3FD-856D-472B-BDAB-80179A6FC856}" type="slidenum">
              <a:rPr lang="en-US"/>
              <a:pPr/>
              <a:t>‹#›</a:t>
            </a:fld>
            <a:endParaRPr lang="en-US" dirty="0"/>
          </a:p>
        </p:txBody>
      </p:sp>
    </p:spTree>
    <p:extLst>
      <p:ext uri="{BB962C8B-B14F-4D97-AF65-F5344CB8AC3E}">
        <p14:creationId xmlns:p14="http://schemas.microsoft.com/office/powerpoint/2010/main" val="580727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&lt;September 2012&gt;</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9" name="Slide Number Placeholder 8"/>
          <p:cNvSpPr>
            <a:spLocks noGrp="1"/>
          </p:cNvSpPr>
          <p:nvPr>
            <p:ph type="sldNum" sz="quarter" idx="12"/>
          </p:nvPr>
        </p:nvSpPr>
        <p:spPr/>
        <p:txBody>
          <a:bodyPr/>
          <a:lstStyle>
            <a:lvl1pPr>
              <a:defRPr/>
            </a:lvl1pPr>
          </a:lstStyle>
          <a:p>
            <a:r>
              <a:rPr lang="en-US" dirty="0"/>
              <a:t>Slide </a:t>
            </a:r>
            <a:fld id="{A0F0521B-E562-4987-897E-B42550C6306B}" type="slidenum">
              <a:rPr lang="en-US"/>
              <a:pPr/>
              <a:t>‹#›</a:t>
            </a:fld>
            <a:endParaRPr lang="en-US" dirty="0"/>
          </a:p>
        </p:txBody>
      </p:sp>
    </p:spTree>
    <p:extLst>
      <p:ext uri="{BB962C8B-B14F-4D97-AF65-F5344CB8AC3E}">
        <p14:creationId xmlns:p14="http://schemas.microsoft.com/office/powerpoint/2010/main" val="729757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&lt;September 2012&gt;</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5" name="Slide Number Placeholder 4"/>
          <p:cNvSpPr>
            <a:spLocks noGrp="1"/>
          </p:cNvSpPr>
          <p:nvPr>
            <p:ph type="sldNum" sz="quarter" idx="12"/>
          </p:nvPr>
        </p:nvSpPr>
        <p:spPr/>
        <p:txBody>
          <a:bodyPr/>
          <a:lstStyle>
            <a:lvl1pPr>
              <a:defRPr/>
            </a:lvl1pPr>
          </a:lstStyle>
          <a:p>
            <a:r>
              <a:rPr lang="en-US" dirty="0"/>
              <a:t>Slide </a:t>
            </a:r>
            <a:fld id="{C29753CC-810F-4B39-8407-DCFDD66C7CD8}" type="slidenum">
              <a:rPr lang="en-US"/>
              <a:pPr/>
              <a:t>‹#›</a:t>
            </a:fld>
            <a:endParaRPr lang="en-US" dirty="0"/>
          </a:p>
        </p:txBody>
      </p:sp>
    </p:spTree>
    <p:extLst>
      <p:ext uri="{BB962C8B-B14F-4D97-AF65-F5344CB8AC3E}">
        <p14:creationId xmlns:p14="http://schemas.microsoft.com/office/powerpoint/2010/main" val="3551810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&lt;September 2012&gt;</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4" name="Slide Number Placeholder 3"/>
          <p:cNvSpPr>
            <a:spLocks noGrp="1"/>
          </p:cNvSpPr>
          <p:nvPr>
            <p:ph type="sldNum" sz="quarter" idx="12"/>
          </p:nvPr>
        </p:nvSpPr>
        <p:spPr/>
        <p:txBody>
          <a:bodyPr/>
          <a:lstStyle>
            <a:lvl1pPr>
              <a:defRPr/>
            </a:lvl1pPr>
          </a:lstStyle>
          <a:p>
            <a:r>
              <a:rPr lang="en-US" dirty="0"/>
              <a:t>Slide </a:t>
            </a:r>
            <a:fld id="{1EDAE6C3-B301-4E71-831A-BA0511D71D5E}" type="slidenum">
              <a:rPr lang="en-US"/>
              <a:pPr/>
              <a:t>‹#›</a:t>
            </a:fld>
            <a:endParaRPr lang="en-US" dirty="0"/>
          </a:p>
        </p:txBody>
      </p:sp>
    </p:spTree>
    <p:extLst>
      <p:ext uri="{BB962C8B-B14F-4D97-AF65-F5344CB8AC3E}">
        <p14:creationId xmlns:p14="http://schemas.microsoft.com/office/powerpoint/2010/main" val="39591742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&lt;September 2012&gt;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B6253DD5-1F71-443B-8DEA-BDAD7BF9104C}" type="slidenum">
              <a:rPr lang="en-US"/>
              <a:pPr/>
              <a:t>‹#›</a:t>
            </a:fld>
            <a:endParaRPr lang="en-US" dirty="0"/>
          </a:p>
        </p:txBody>
      </p:sp>
    </p:spTree>
    <p:extLst>
      <p:ext uri="{BB962C8B-B14F-4D97-AF65-F5344CB8AC3E}">
        <p14:creationId xmlns:p14="http://schemas.microsoft.com/office/powerpoint/2010/main" val="3275171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&lt;September 2012&gt;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&lt;Monique Brown&gt;, &lt;M.B. Brown Consulting&gt;</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495DD150-FA61-48D1-B08F-4A811D0D1754}" type="slidenum">
              <a:rPr lang="en-US"/>
              <a:pPr/>
              <a:t>‹#›</a:t>
            </a:fld>
            <a:endParaRPr lang="en-US" dirty="0"/>
          </a:p>
        </p:txBody>
      </p:sp>
    </p:spTree>
    <p:extLst>
      <p:ext uri="{BB962C8B-B14F-4D97-AF65-F5344CB8AC3E}">
        <p14:creationId xmlns:p14="http://schemas.microsoft.com/office/powerpoint/2010/main" val="1786214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&lt;September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dirty="0" smtClean="0"/>
              <a:t>&lt;Monique Brown&gt;, &lt;M.B. Brown Consulting&gt;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7E52C7E6-C84E-461C-9475-D6A1A7A64C1D}" type="slidenum">
              <a:rPr lang="en-US"/>
              <a:pPr/>
              <a:t>‹#›</a:t>
            </a:fld>
            <a:endParaRPr lang="en-US" dirty="0"/>
          </a:p>
        </p:txBody>
      </p:sp>
      <p:sp>
        <p:nvSpPr>
          <p:cNvPr id="1031" name="Rectangle 7"/>
          <p:cNvSpPr>
            <a:spLocks noChangeArrowheads="1"/>
          </p:cNvSpPr>
          <p:nvPr/>
        </p:nvSpPr>
        <p:spPr bwMode="auto">
          <a:xfrm>
            <a:off x="3962400" y="394156"/>
            <a:ext cx="4495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400" b="1" dirty="0"/>
              <a:t>doc.: </a:t>
            </a:r>
            <a:r>
              <a:rPr lang="en-US" sz="1400" b="1" dirty="0" smtClean="0"/>
              <a:t>&lt; </a:t>
            </a:r>
            <a:r>
              <a:rPr lang="en-US" sz="1400" b="1" dirty="0" smtClean="0"/>
              <a:t>15-12-0484-00-004p</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2010-07/IEEE_802_LMSC_WG_PandP_approved_100716.pdf" TargetMode="External"/><Relationship Id="rId2" Type="http://schemas.openxmlformats.org/officeDocument/2006/relationships/hyperlink" Target="https://mentor.ieee.org/802.15/documents"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ieee802.org/PNP/2009-11/LMSC_OM_approved_091120_rev_1002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&lt;September 2012&gt;</a:t>
            </a:r>
            <a:endParaRPr lang="en-US" dirty="0"/>
          </a:p>
        </p:txBody>
      </p:sp>
      <p:sp>
        <p:nvSpPr>
          <p:cNvPr id="5" name="Footer Placeholder 2"/>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3"/>
          <p:cNvSpPr>
            <a:spLocks noGrp="1"/>
          </p:cNvSpPr>
          <p:nvPr>
            <p:ph type="sldNum" sz="quarter" idx="12"/>
          </p:nvPr>
        </p:nvSpPr>
        <p:spPr/>
        <p:txBody>
          <a:bodyPr/>
          <a:lstStyle/>
          <a:p>
            <a:r>
              <a:rPr lang="en-US" dirty="0"/>
              <a:t>Slide </a:t>
            </a:r>
            <a:fld id="{F8A9D757-7B59-4D82-8F41-3A88511A9FD7}" type="slidenum">
              <a:rPr lang="en-US"/>
              <a:pPr/>
              <a:t>1</a:t>
            </a:fld>
            <a:endParaRPr lang="en-US" dirty="0"/>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A Brief Overview of Draft Approval Process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14 September 2012</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Monique B. Brown</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M.B. Brown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San Jose, CA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+1-954-608-7521</a:t>
            </a:r>
            <a:r>
              <a:rPr lang="en-US" sz="1600" dirty="0" smtClean="0">
                <a:solidFill>
                  <a:schemeClr val="tx2"/>
                </a:solidFill>
              </a:rPr>
              <a:t>], E-Mail:[</a:t>
            </a:r>
            <a:r>
              <a:rPr lang="en-US" sz="1600" dirty="0" smtClean="0">
                <a:solidFill>
                  <a:srgbClr val="FF0000"/>
                </a:solidFill>
              </a:rPr>
              <a:t>monique.brown@ieee.org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A brief overview of the standardization process.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be presented to TG4p at the September 2012 interim session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Final Steps</a:t>
            </a:r>
            <a:endParaRPr lang="en-US" sz="3200" dirty="0"/>
          </a:p>
        </p:txBody>
      </p:sp>
      <p:sp>
        <p:nvSpPr>
          <p:cNvPr id="3" name="Content Placeholder 2"/>
          <p:cNvSpPr>
            <a:spLocks noGrp="1"/>
          </p:cNvSpPr>
          <p:nvPr>
            <p:ph idx="1"/>
          </p:nvPr>
        </p:nvSpPr>
        <p:spPr/>
        <p:txBody>
          <a:bodyPr/>
          <a:lstStyle/>
          <a:p>
            <a:r>
              <a:rPr lang="en-US" sz="2400" dirty="0" smtClean="0"/>
              <a:t>Once draft passes SB, draft sent to IEEE-SA RevCom (Review Committee)</a:t>
            </a:r>
          </a:p>
          <a:p>
            <a:r>
              <a:rPr lang="en-US" sz="2400" dirty="0" smtClean="0"/>
              <a:t>RevCom ensures that procedural requirements were met (e.g., comments appropriately addressed)</a:t>
            </a:r>
          </a:p>
          <a:p>
            <a:r>
              <a:rPr lang="en-US" sz="2400" dirty="0" smtClean="0"/>
              <a:t>If all requirements were met, RevCom recommends that the Standards Board adopt for final approval</a:t>
            </a:r>
          </a:p>
          <a:p>
            <a:r>
              <a:rPr lang="en-US" sz="2400" dirty="0" smtClean="0"/>
              <a:t>Standards Board performs final review</a:t>
            </a:r>
          </a:p>
          <a:p>
            <a:r>
              <a:rPr lang="en-US" sz="2400" dirty="0" smtClean="0"/>
              <a:t>If approved, standard is published</a:t>
            </a:r>
          </a:p>
          <a:p>
            <a:endParaRPr lang="en-US" sz="2400" dirty="0"/>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10</a:t>
            </a:fld>
            <a:endParaRPr lang="en-US" dirty="0"/>
          </a:p>
        </p:txBody>
      </p:sp>
    </p:spTree>
    <p:extLst>
      <p:ext uri="{BB962C8B-B14F-4D97-AF65-F5344CB8AC3E}">
        <p14:creationId xmlns:p14="http://schemas.microsoft.com/office/powerpoint/2010/main" val="1907745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More Information</a:t>
            </a:r>
            <a:endParaRPr lang="en-US" sz="3200" dirty="0"/>
          </a:p>
        </p:txBody>
      </p:sp>
      <p:sp>
        <p:nvSpPr>
          <p:cNvPr id="3" name="Content Placeholder 2"/>
          <p:cNvSpPr>
            <a:spLocks noGrp="1"/>
          </p:cNvSpPr>
          <p:nvPr>
            <p:ph idx="1"/>
          </p:nvPr>
        </p:nvSpPr>
        <p:spPr/>
        <p:txBody>
          <a:bodyPr/>
          <a:lstStyle/>
          <a:p>
            <a:pPr marL="0" indent="0">
              <a:buNone/>
            </a:pPr>
            <a:r>
              <a:rPr lang="en-US" sz="1800" dirty="0" smtClean="0">
                <a:solidFill>
                  <a:schemeClr val="tx1"/>
                </a:solidFill>
                <a:hlinkClick r:id="rId2"/>
              </a:rPr>
              <a:t>IEEE 802.15</a:t>
            </a:r>
            <a:r>
              <a:rPr lang="en-US" sz="1800" baseline="30000" dirty="0" smtClean="0">
                <a:solidFill>
                  <a:schemeClr val="tx1"/>
                </a:solidFill>
                <a:hlinkClick r:id="rId2"/>
              </a:rPr>
              <a:t>TM</a:t>
            </a:r>
            <a:r>
              <a:rPr lang="en-US" sz="1800" dirty="0" smtClean="0">
                <a:solidFill>
                  <a:schemeClr val="tx1"/>
                </a:solidFill>
                <a:hlinkClick r:id="rId2"/>
              </a:rPr>
              <a:t> </a:t>
            </a:r>
            <a:r>
              <a:rPr lang="en-US" sz="1800" dirty="0">
                <a:solidFill>
                  <a:schemeClr val="tx1"/>
                </a:solidFill>
                <a:hlinkClick r:id="rId2"/>
              </a:rPr>
              <a:t>Wireless Personal Area Networks (</a:t>
            </a:r>
            <a:r>
              <a:rPr lang="en-US" sz="1800" dirty="0" smtClean="0">
                <a:solidFill>
                  <a:schemeClr val="tx1"/>
                </a:solidFill>
                <a:hlinkClick r:id="rId2"/>
              </a:rPr>
              <a:t>WPANs) Operations Manual</a:t>
            </a:r>
            <a:r>
              <a:rPr lang="en-US" sz="1800" dirty="0"/>
              <a:t> </a:t>
            </a:r>
            <a:r>
              <a:rPr lang="en-US" sz="1800" dirty="0" smtClean="0"/>
              <a:t>(document 15-10-0235-08) </a:t>
            </a:r>
          </a:p>
          <a:p>
            <a:pPr marL="0" indent="0">
              <a:buNone/>
            </a:pPr>
            <a:endParaRPr lang="en-US" sz="1800" dirty="0" smtClean="0"/>
          </a:p>
          <a:p>
            <a:pPr marL="0" lvl="0" indent="0">
              <a:buNone/>
            </a:pPr>
            <a:r>
              <a:rPr lang="en-US" sz="1800" u="sng" dirty="0">
                <a:solidFill>
                  <a:schemeClr val="tx1"/>
                </a:solidFill>
                <a:latin typeface="+mn-lt"/>
                <a:ea typeface="+mn-ea"/>
                <a:cs typeface="+mn-cs"/>
                <a:hlinkClick r:id="rId3"/>
              </a:rPr>
              <a:t>IEEE Project 802 LAN/MAN Standards Committee (LMSC) Working Group Policies and Procedures</a:t>
            </a:r>
            <a:r>
              <a:rPr lang="en-US" sz="1800" dirty="0">
                <a:solidFill>
                  <a:schemeClr val="tx1"/>
                </a:solidFill>
                <a:latin typeface="+mn-lt"/>
                <a:ea typeface="+mn-ea"/>
                <a:cs typeface="+mn-cs"/>
                <a:hlinkClick r:id="rId3"/>
              </a:rPr>
              <a:t> (WG P&amp;P</a:t>
            </a:r>
            <a:r>
              <a:rPr lang="en-US" sz="1800" dirty="0" smtClean="0">
                <a:solidFill>
                  <a:schemeClr val="tx1"/>
                </a:solidFill>
                <a:latin typeface="+mn-lt"/>
                <a:ea typeface="+mn-ea"/>
                <a:cs typeface="+mn-cs"/>
                <a:hlinkClick r:id="rId3"/>
              </a:rPr>
              <a:t>)</a:t>
            </a:r>
            <a:endParaRPr lang="en-US" sz="1800" dirty="0" smtClean="0">
              <a:solidFill>
                <a:schemeClr val="tx1"/>
              </a:solidFill>
              <a:latin typeface="+mn-lt"/>
              <a:ea typeface="+mn-ea"/>
              <a:cs typeface="+mn-cs"/>
            </a:endParaRPr>
          </a:p>
          <a:p>
            <a:pPr marL="0" lvl="0" indent="0">
              <a:buNone/>
            </a:pPr>
            <a:endParaRPr lang="en-US" sz="1800" dirty="0"/>
          </a:p>
          <a:p>
            <a:pPr marL="0" indent="0">
              <a:buNone/>
            </a:pPr>
            <a:r>
              <a:rPr lang="en-US" sz="1800" dirty="0">
                <a:solidFill>
                  <a:schemeClr val="tx1"/>
                </a:solidFill>
                <a:latin typeface="+mn-lt"/>
                <a:ea typeface="+mn-ea"/>
                <a:cs typeface="+mn-cs"/>
                <a:hlinkClick r:id="rId4"/>
              </a:rPr>
              <a:t>IEEE 802 LAN/MAN Standards Committee (LMSC) Operations </a:t>
            </a:r>
            <a:r>
              <a:rPr lang="en-US" sz="1800" dirty="0" smtClean="0">
                <a:solidFill>
                  <a:schemeClr val="tx1"/>
                </a:solidFill>
                <a:latin typeface="+mn-lt"/>
                <a:ea typeface="+mn-ea"/>
                <a:cs typeface="+mn-cs"/>
                <a:hlinkClick r:id="rId4"/>
              </a:rPr>
              <a:t>Manual (LMSC OM)</a:t>
            </a:r>
            <a:endParaRPr lang="en-US" sz="1800" dirty="0" smtClean="0">
              <a:solidFill>
                <a:schemeClr val="tx1"/>
              </a:solidFill>
              <a:latin typeface="+mn-lt"/>
              <a:ea typeface="+mn-ea"/>
              <a:cs typeface="+mn-cs"/>
            </a:endParaRPr>
          </a:p>
          <a:p>
            <a:pPr marL="0" indent="0">
              <a:buNone/>
            </a:pPr>
            <a:endParaRPr lang="en-US" sz="1800" dirty="0"/>
          </a:p>
          <a:p>
            <a:pPr marL="0" indent="0">
              <a:buNone/>
            </a:pPr>
            <a:r>
              <a:rPr lang="en-US" sz="1800" dirty="0" smtClean="0">
                <a:solidFill>
                  <a:schemeClr val="tx1"/>
                </a:solidFill>
                <a:hlinkClick r:id="rId5"/>
              </a:rPr>
              <a:t> </a:t>
            </a:r>
            <a:r>
              <a:rPr lang="en-US" sz="1800" dirty="0">
                <a:solidFill>
                  <a:schemeClr val="tx1"/>
                </a:solidFill>
                <a:hlinkClick r:id="rId5"/>
              </a:rPr>
              <a:t>IEEE-SA Standards Board Operations </a:t>
            </a:r>
            <a:r>
              <a:rPr lang="en-US" sz="1800" dirty="0" smtClean="0">
                <a:solidFill>
                  <a:schemeClr val="tx1"/>
                </a:solidFill>
                <a:hlinkClick r:id="rId5"/>
              </a:rPr>
              <a:t>Manual</a:t>
            </a:r>
            <a:endParaRPr lang="en-US" sz="1800" dirty="0" smtClean="0"/>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11</a:t>
            </a:fld>
            <a:endParaRPr lang="en-US" dirty="0"/>
          </a:p>
        </p:txBody>
      </p:sp>
    </p:spTree>
    <p:extLst>
      <p:ext uri="{BB962C8B-B14F-4D97-AF65-F5344CB8AC3E}">
        <p14:creationId xmlns:p14="http://schemas.microsoft.com/office/powerpoint/2010/main" val="3437309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a:t>Slide </a:t>
            </a:r>
            <a:fld id="{F590CEEA-27AA-4256-BC69-DF83C7CAAAF1}" type="slidenum">
              <a:rPr lang="en-US"/>
              <a:pPr/>
              <a:t>2</a:t>
            </a:fld>
            <a:endParaRPr 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1"/>
                </a:solidFill>
              </a:rPr>
              <a:t>A Brief Overview of Draft Approval Process</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a:t>Slide </a:t>
            </a:r>
            <a:fld id="{1EB1234B-1F72-4C0B-B239-83F40D76B842}" type="slidenum">
              <a:rPr lang="en-US"/>
              <a:pPr/>
              <a:t>3</a:t>
            </a:fld>
            <a:endParaRPr lang="en-US" dirty="0"/>
          </a:p>
        </p:txBody>
      </p:sp>
      <p:sp>
        <p:nvSpPr>
          <p:cNvPr id="4098" name="Rectangle 2"/>
          <p:cNvSpPr>
            <a:spLocks noGrp="1" noChangeArrowheads="1"/>
          </p:cNvSpPr>
          <p:nvPr>
            <p:ph type="title"/>
          </p:nvPr>
        </p:nvSpPr>
        <p:spPr>
          <a:ln/>
        </p:spPr>
        <p:txBody>
          <a:bodyPr/>
          <a:lstStyle/>
          <a:p>
            <a:r>
              <a:rPr lang="en-US" sz="3200" dirty="0" smtClean="0"/>
              <a:t>Beginning the process</a:t>
            </a:r>
            <a:endParaRPr lang="en-US" sz="3200" dirty="0"/>
          </a:p>
        </p:txBody>
      </p:sp>
      <p:sp>
        <p:nvSpPr>
          <p:cNvPr id="4099" name="Rectangle 3"/>
          <p:cNvSpPr>
            <a:spLocks noGrp="1" noChangeArrowheads="1"/>
          </p:cNvSpPr>
          <p:nvPr>
            <p:ph type="body" idx="1"/>
          </p:nvPr>
        </p:nvSpPr>
        <p:spPr>
          <a:ln/>
        </p:spPr>
        <p:txBody>
          <a:bodyPr/>
          <a:lstStyle/>
          <a:p>
            <a:r>
              <a:rPr lang="en-US" sz="2800" dirty="0" smtClean="0"/>
              <a:t>First steps</a:t>
            </a:r>
          </a:p>
          <a:p>
            <a:pPr lvl="1"/>
            <a:r>
              <a:rPr lang="en-US" sz="2400" dirty="0" smtClean="0"/>
              <a:t>Approved submissions are combined into a single document in an approved format</a:t>
            </a:r>
          </a:p>
          <a:p>
            <a:pPr lvl="1"/>
            <a:r>
              <a:rPr lang="en-US" sz="2400" dirty="0"/>
              <a:t>The task group (TG) may </a:t>
            </a:r>
            <a:r>
              <a:rPr lang="en-US" sz="2400" dirty="0" smtClean="0"/>
              <a:t>conduct a preliminary (informal) ballot </a:t>
            </a:r>
          </a:p>
          <a:p>
            <a:pPr lvl="1"/>
            <a:r>
              <a:rPr lang="en-US" sz="2400" dirty="0" smtClean="0"/>
              <a:t>TG voters approve sending the draft to letter ballot (LB)</a:t>
            </a:r>
          </a:p>
          <a:p>
            <a:pPr lvl="1"/>
            <a:r>
              <a:rPr lang="en-US" sz="2400" dirty="0"/>
              <a:t>Working group (WG) voters </a:t>
            </a:r>
            <a:r>
              <a:rPr lang="en-US" sz="2400" dirty="0" smtClean="0"/>
              <a:t>approve sending the draft to LB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Working Group Letter Ballot Review</a:t>
            </a:r>
          </a:p>
        </p:txBody>
      </p:sp>
      <p:sp>
        <p:nvSpPr>
          <p:cNvPr id="3" name="Content Placeholder 2"/>
          <p:cNvSpPr>
            <a:spLocks noGrp="1"/>
          </p:cNvSpPr>
          <p:nvPr>
            <p:ph idx="1"/>
          </p:nvPr>
        </p:nvSpPr>
        <p:spPr/>
        <p:txBody>
          <a:bodyPr/>
          <a:lstStyle/>
          <a:p>
            <a:r>
              <a:rPr lang="en-US" sz="2400" dirty="0" smtClean="0"/>
              <a:t>LB review/comment period of at least 30 days</a:t>
            </a:r>
          </a:p>
          <a:p>
            <a:r>
              <a:rPr lang="en-US" sz="2400" dirty="0" smtClean="0"/>
              <a:t>LB participation is limited to WG voters</a:t>
            </a:r>
          </a:p>
          <a:p>
            <a:r>
              <a:rPr lang="en-US" sz="2400" dirty="0" smtClean="0"/>
              <a:t>Non-voting members may submit comments but not vote; these comments are addressed at the discretion of the TG</a:t>
            </a:r>
          </a:p>
          <a:p>
            <a:r>
              <a:rPr lang="en-US" sz="2400" dirty="0" smtClean="0"/>
              <a:t>The entire draft is open for comment</a:t>
            </a:r>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4</a:t>
            </a:fld>
            <a:endParaRPr lang="en-US" dirty="0"/>
          </a:p>
        </p:txBody>
      </p:sp>
    </p:spTree>
    <p:extLst>
      <p:ext uri="{BB962C8B-B14F-4D97-AF65-F5344CB8AC3E}">
        <p14:creationId xmlns:p14="http://schemas.microsoft.com/office/powerpoint/2010/main" val="2588736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Working Group Letter Ballot Review </a:t>
            </a:r>
            <a:r>
              <a:rPr lang="en-US" sz="3200" dirty="0" smtClean="0"/>
              <a:t>(cont.)</a:t>
            </a:r>
            <a:endParaRPr lang="en-US" sz="3200" dirty="0"/>
          </a:p>
        </p:txBody>
      </p:sp>
      <p:sp>
        <p:nvSpPr>
          <p:cNvPr id="3" name="Content Placeholder 2"/>
          <p:cNvSpPr>
            <a:spLocks noGrp="1"/>
          </p:cNvSpPr>
          <p:nvPr>
            <p:ph idx="1"/>
          </p:nvPr>
        </p:nvSpPr>
        <p:spPr/>
        <p:txBody>
          <a:bodyPr/>
          <a:lstStyle/>
          <a:p>
            <a:r>
              <a:rPr lang="en-US" sz="2400" dirty="0" smtClean="0"/>
              <a:t>Voter options are</a:t>
            </a:r>
          </a:p>
          <a:p>
            <a:pPr lvl="1"/>
            <a:r>
              <a:rPr lang="en-US" sz="2000" dirty="0" smtClean="0"/>
              <a:t>Approve (with or without comment)</a:t>
            </a:r>
          </a:p>
          <a:p>
            <a:pPr lvl="1"/>
            <a:r>
              <a:rPr lang="en-US" sz="2000" dirty="0" smtClean="0"/>
              <a:t>Do Not Approve (at least one comment recommended)</a:t>
            </a:r>
          </a:p>
          <a:p>
            <a:pPr lvl="1"/>
            <a:r>
              <a:rPr lang="en-US" sz="2000" dirty="0" smtClean="0"/>
              <a:t>Abstain</a:t>
            </a:r>
          </a:p>
          <a:p>
            <a:r>
              <a:rPr lang="en-US" sz="2400" dirty="0" smtClean="0"/>
              <a:t>75% approval is required to pass LB and move forward to recirculation ballot</a:t>
            </a:r>
          </a:p>
          <a:p>
            <a:r>
              <a:rPr lang="en-US" sz="2400" dirty="0" smtClean="0"/>
              <a:t>If the LB fails, the TG has the option to improve the draft and start a new LB</a:t>
            </a:r>
          </a:p>
          <a:p>
            <a:endParaRPr lang="en-US" sz="2400" dirty="0" smtClean="0"/>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5</a:t>
            </a:fld>
            <a:endParaRPr lang="en-US" dirty="0"/>
          </a:p>
        </p:txBody>
      </p:sp>
    </p:spTree>
    <p:extLst>
      <p:ext uri="{BB962C8B-B14F-4D97-AF65-F5344CB8AC3E}">
        <p14:creationId xmlns:p14="http://schemas.microsoft.com/office/powerpoint/2010/main" val="2243701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Comment Resolution</a:t>
            </a:r>
            <a:endParaRPr lang="en-US" sz="3200" dirty="0"/>
          </a:p>
        </p:txBody>
      </p:sp>
      <p:sp>
        <p:nvSpPr>
          <p:cNvPr id="3" name="Content Placeholder 2"/>
          <p:cNvSpPr>
            <a:spLocks noGrp="1"/>
          </p:cNvSpPr>
          <p:nvPr>
            <p:ph idx="1"/>
          </p:nvPr>
        </p:nvSpPr>
        <p:spPr/>
        <p:txBody>
          <a:bodyPr/>
          <a:lstStyle/>
          <a:p>
            <a:r>
              <a:rPr lang="en-US" sz="2400" dirty="0" smtClean="0"/>
              <a:t>Comments are reviewed by either the TG or by a ballot resolution committee (BRC)</a:t>
            </a:r>
          </a:p>
          <a:p>
            <a:r>
              <a:rPr lang="en-US" sz="2400" dirty="0" smtClean="0"/>
              <a:t>BRC is a small subset of voters appointed by the TG and approved by WG; BRC formation is optional</a:t>
            </a:r>
          </a:p>
          <a:p>
            <a:r>
              <a:rPr lang="en-US" sz="2400" dirty="0" smtClean="0"/>
              <a:t>Comments may be either approved, revised, or rejected</a:t>
            </a:r>
          </a:p>
          <a:p>
            <a:r>
              <a:rPr lang="en-US" sz="2400" dirty="0" smtClean="0"/>
              <a:t>75% approval is required to accept the resolutions; approval required from BRC, if available, or TG (no BRC)</a:t>
            </a:r>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6</a:t>
            </a:fld>
            <a:endParaRPr lang="en-US" dirty="0"/>
          </a:p>
        </p:txBody>
      </p:sp>
    </p:spTree>
    <p:extLst>
      <p:ext uri="{BB962C8B-B14F-4D97-AF65-F5344CB8AC3E}">
        <p14:creationId xmlns:p14="http://schemas.microsoft.com/office/powerpoint/2010/main" val="470396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Comment Resolution </a:t>
            </a:r>
            <a:r>
              <a:rPr lang="en-US" sz="3200" dirty="0"/>
              <a:t>(cont.)</a:t>
            </a:r>
          </a:p>
        </p:txBody>
      </p:sp>
      <p:sp>
        <p:nvSpPr>
          <p:cNvPr id="3" name="Content Placeholder 2"/>
          <p:cNvSpPr>
            <a:spLocks noGrp="1"/>
          </p:cNvSpPr>
          <p:nvPr>
            <p:ph idx="1"/>
          </p:nvPr>
        </p:nvSpPr>
        <p:spPr/>
        <p:txBody>
          <a:bodyPr/>
          <a:lstStyle/>
          <a:p>
            <a:r>
              <a:rPr lang="en-US" sz="2400" dirty="0" smtClean="0"/>
              <a:t>Approved changes are integrated into draft</a:t>
            </a:r>
          </a:p>
          <a:p>
            <a:r>
              <a:rPr lang="en-US" sz="2400" dirty="0" smtClean="0"/>
              <a:t>TG approves sending updated draft to recirculation ballot</a:t>
            </a:r>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7</a:t>
            </a:fld>
            <a:endParaRPr lang="en-US" dirty="0"/>
          </a:p>
        </p:txBody>
      </p:sp>
    </p:spTree>
    <p:extLst>
      <p:ext uri="{BB962C8B-B14F-4D97-AF65-F5344CB8AC3E}">
        <p14:creationId xmlns:p14="http://schemas.microsoft.com/office/powerpoint/2010/main" val="97137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Working Group Recirculation </a:t>
            </a:r>
            <a:r>
              <a:rPr lang="en-US" sz="3200" dirty="0" smtClean="0"/>
              <a:t>Ballots</a:t>
            </a:r>
            <a:endParaRPr lang="en-US" sz="3200" dirty="0"/>
          </a:p>
        </p:txBody>
      </p:sp>
      <p:sp>
        <p:nvSpPr>
          <p:cNvPr id="3" name="Content Placeholder 2"/>
          <p:cNvSpPr>
            <a:spLocks noGrp="1"/>
          </p:cNvSpPr>
          <p:nvPr>
            <p:ph idx="1"/>
          </p:nvPr>
        </p:nvSpPr>
        <p:spPr/>
        <p:txBody>
          <a:bodyPr/>
          <a:lstStyle/>
          <a:p>
            <a:r>
              <a:rPr lang="en-US" sz="2400" dirty="0" smtClean="0"/>
              <a:t>Recirc ballot comment/review period of at least 15 days</a:t>
            </a:r>
          </a:p>
          <a:p>
            <a:r>
              <a:rPr lang="en-US" sz="2400" dirty="0" smtClean="0"/>
              <a:t>Comments only allowed on changed portions, text affected by changed portions, and text associated with “Do Not Approve” votes</a:t>
            </a:r>
          </a:p>
          <a:p>
            <a:r>
              <a:rPr lang="en-US" sz="2400" dirty="0" smtClean="0"/>
              <a:t>Recirculation process continues until no more technical changes are made and no new “Do Not Approve” votes are received (2-3 recircs are typical)</a:t>
            </a:r>
          </a:p>
          <a:p>
            <a:r>
              <a:rPr lang="en-US" sz="2400" dirty="0" smtClean="0"/>
              <a:t>The next phase of the process, following recirculation, is sponsor ballot (SB)</a:t>
            </a:r>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8</a:t>
            </a:fld>
            <a:endParaRPr lang="en-US" dirty="0"/>
          </a:p>
        </p:txBody>
      </p:sp>
    </p:spTree>
    <p:extLst>
      <p:ext uri="{BB962C8B-B14F-4D97-AF65-F5344CB8AC3E}">
        <p14:creationId xmlns:p14="http://schemas.microsoft.com/office/powerpoint/2010/main" val="2125215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Sponsor Ballot Review</a:t>
            </a:r>
            <a:endParaRPr lang="en-US" sz="3200" dirty="0"/>
          </a:p>
        </p:txBody>
      </p:sp>
      <p:sp>
        <p:nvSpPr>
          <p:cNvPr id="3" name="Content Placeholder 2"/>
          <p:cNvSpPr>
            <a:spLocks noGrp="1"/>
          </p:cNvSpPr>
          <p:nvPr>
            <p:ph idx="1"/>
          </p:nvPr>
        </p:nvSpPr>
        <p:spPr/>
        <p:txBody>
          <a:bodyPr/>
          <a:lstStyle/>
          <a:p>
            <a:r>
              <a:rPr lang="en-US" sz="2400" dirty="0" smtClean="0"/>
              <a:t>Anyone may become a SB participant by joining the SB pool</a:t>
            </a:r>
          </a:p>
          <a:p>
            <a:r>
              <a:rPr lang="en-US" sz="2400" dirty="0" smtClean="0"/>
              <a:t>SB process is similar to LB review</a:t>
            </a:r>
          </a:p>
          <a:p>
            <a:pPr lvl="1"/>
            <a:r>
              <a:rPr lang="en-US" sz="2000" dirty="0" smtClean="0"/>
              <a:t>There must be one successful, initial ballot </a:t>
            </a:r>
          </a:p>
          <a:p>
            <a:pPr lvl="1"/>
            <a:r>
              <a:rPr lang="en-US" sz="2000" dirty="0" smtClean="0"/>
              <a:t>Recirc ballot(s) follow (usually 2-3)</a:t>
            </a:r>
          </a:p>
          <a:p>
            <a:pPr lvl="1"/>
            <a:r>
              <a:rPr lang="en-US" sz="2000" dirty="0" smtClean="0"/>
              <a:t>Optional formation of BRC to address comments</a:t>
            </a:r>
          </a:p>
          <a:p>
            <a:endParaRPr lang="en-US" sz="2400" dirty="0"/>
          </a:p>
        </p:txBody>
      </p:sp>
      <p:sp>
        <p:nvSpPr>
          <p:cNvPr id="4" name="Date Placeholder 3"/>
          <p:cNvSpPr>
            <a:spLocks noGrp="1"/>
          </p:cNvSpPr>
          <p:nvPr>
            <p:ph type="dt" sz="half" idx="10"/>
          </p:nvPr>
        </p:nvSpPr>
        <p:spPr/>
        <p:txBody>
          <a:bodyPr/>
          <a:lstStyle/>
          <a:p>
            <a:r>
              <a:rPr lang="en-US" dirty="0" smtClean="0"/>
              <a:t>&lt;September 2012&gt;</a:t>
            </a:r>
            <a:endParaRPr lang="en-US" dirty="0"/>
          </a:p>
        </p:txBody>
      </p:sp>
      <p:sp>
        <p:nvSpPr>
          <p:cNvPr id="5" name="Footer Placeholder 4"/>
          <p:cNvSpPr>
            <a:spLocks noGrp="1"/>
          </p:cNvSpPr>
          <p:nvPr>
            <p:ph type="ftr" sz="quarter" idx="11"/>
          </p:nvPr>
        </p:nvSpPr>
        <p:spPr/>
        <p:txBody>
          <a:bodyPr/>
          <a:lstStyle/>
          <a:p>
            <a:r>
              <a:rPr lang="en-US" dirty="0" smtClean="0"/>
              <a:t>&lt;Monique Brown&gt;, &lt;M.B. Brown Consulting&gt;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AE5482E0-08DF-44AC-BAC2-91DC239ED09F}" type="slidenum">
              <a:rPr lang="en-US" smtClean="0"/>
              <a:pPr/>
              <a:t>9</a:t>
            </a:fld>
            <a:endParaRPr lang="en-US" dirty="0"/>
          </a:p>
        </p:txBody>
      </p:sp>
    </p:spTree>
    <p:extLst>
      <p:ext uri="{BB962C8B-B14F-4D97-AF65-F5344CB8AC3E}">
        <p14:creationId xmlns:p14="http://schemas.microsoft.com/office/powerpoint/2010/main" val="794063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Custom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826</TotalTime>
  <Words>717</Words>
  <Application>Microsoft Office PowerPoint</Application>
  <PresentationFormat>On-screen Show (4:3)</PresentationFormat>
  <Paragraphs>101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IEEE-P802_15[1]</vt:lpstr>
      <vt:lpstr>PowerPoint Presentation</vt:lpstr>
      <vt:lpstr>A Brief Overview of Draft Approval Process</vt:lpstr>
      <vt:lpstr>Beginning the process</vt:lpstr>
      <vt:lpstr>Working Group Letter Ballot Review</vt:lpstr>
      <vt:lpstr>Working Group Letter Ballot Review (cont.)</vt:lpstr>
      <vt:lpstr>Comment Resolution</vt:lpstr>
      <vt:lpstr>Comment Resolution (cont.)</vt:lpstr>
      <vt:lpstr>Working Group Recirculation Ballots</vt:lpstr>
      <vt:lpstr>Sponsor Ballot Review</vt:lpstr>
      <vt:lpstr>Final Steps</vt:lpstr>
      <vt:lpstr>More Information</vt:lpstr>
    </vt:vector>
  </TitlesOfParts>
  <Company>M.B. Brown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Draft Approval Process</dc:title>
  <dc:subject>IEEE 802.15 &lt;subject&gt;</dc:subject>
  <dc:creator>Monique Brown</dc:creator>
  <cp:keywords/>
  <dc:description>&lt;15-12-0xxx-00-004p&gt;</dc:description>
  <cp:lastModifiedBy>Monique Brown</cp:lastModifiedBy>
  <cp:revision>83</cp:revision>
  <cp:lastPrinted>1998-02-10T13:28:06Z</cp:lastPrinted>
  <dcterms:created xsi:type="dcterms:W3CDTF">2012-09-05T16:25:36Z</dcterms:created>
  <dcterms:modified xsi:type="dcterms:W3CDTF">2012-09-15T05:05:15Z</dcterms:modified>
</cp:coreProperties>
</file>