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3"/>
  </p:notesMasterIdLst>
  <p:sldIdLst>
    <p:sldId id="458" r:id="rId3"/>
    <p:sldId id="547" r:id="rId4"/>
    <p:sldId id="548" r:id="rId5"/>
    <p:sldId id="549" r:id="rId6"/>
    <p:sldId id="550" r:id="rId7"/>
    <p:sldId id="551" r:id="rId8"/>
    <p:sldId id="552" r:id="rId9"/>
    <p:sldId id="553" r:id="rId10"/>
    <p:sldId id="554" r:id="rId11"/>
    <p:sldId id="55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9" autoAdjust="0"/>
    <p:restoredTop sz="94660" autoAdjust="0"/>
  </p:normalViewPr>
  <p:slideViewPr>
    <p:cSldViewPr>
      <p:cViewPr>
        <p:scale>
          <a:sx n="75" d="100"/>
          <a:sy n="75" d="100"/>
        </p:scale>
        <p:origin x="-79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9/12/2012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9/12/2012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September </a:t>
            </a:r>
            <a:r>
              <a:rPr lang="en-US" sz="1400" b="1" dirty="0" smtClean="0">
                <a:latin typeface="Times New Roman" pitchFamily="18" charset="0"/>
                <a:cs typeface="Times New Roman" pitchFamily="18" charset="0"/>
              </a:rPr>
              <a:t>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i="0" kern="1200" dirty="0" smtClean="0">
                <a:solidFill>
                  <a:schemeClr val="tx1"/>
                </a:solidFill>
                <a:effectLst/>
                <a:latin typeface="+mn-lt"/>
                <a:ea typeface="+mn-ea"/>
                <a:cs typeface="+mn-cs"/>
              </a:rPr>
              <a:t>15-12-0478-00-0008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9/12/2012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9/12/2012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9/12/2012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9/12/2012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9/12/2012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9/12/2012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9/12/2012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9/12/2012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9/12/2012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9/12/2012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9/12/2012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9/12/2012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9/12/2012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9/12/2012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Sunggeun Jin </a:t>
            </a:r>
            <a:r>
              <a:rPr kumimoji="0" lang="en-US" sz="14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 al.</a:t>
            </a:r>
            <a:endParaRPr kumimoji="0" lang="en-US" sz="14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September </a:t>
            </a:r>
            <a:r>
              <a:rPr lang="en-US" altLang="ko-KR" sz="1400" b="1" dirty="0" smtClean="0">
                <a:latin typeface="Times New Roman" pitchFamily="18" charset="0"/>
                <a:cs typeface="Times New Roman" pitchFamily="18" charset="0"/>
              </a:rPr>
              <a:t>2012</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15-12-0411-00-0008</a:t>
            </a:r>
            <a:endParaRPr lang="en-US" altLang="ko-KR" sz="1400" b="1" kern="1200" dirty="0">
              <a:solidFill>
                <a:schemeClr val="tx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9/12/2012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9/12/2012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9/12/2012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9/12/2012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9/12/2012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[Issues on the device and service discovery</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[September 11, 2012]</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[Sunggeun Jin, </a:t>
            </a:r>
            <a:r>
              <a:rPr lang="en-US" altLang="ko-KR" sz="1600" dirty="0" err="1">
                <a:latin typeface="Times New Roman" pitchFamily="18" charset="0"/>
                <a:cs typeface="Times New Roman" pitchFamily="18" charset="0"/>
              </a:rPr>
              <a:t>Byung</a:t>
            </a:r>
            <a:r>
              <a:rPr lang="en-US" altLang="ko-KR" sz="1600" dirty="0">
                <a:latin typeface="Times New Roman" pitchFamily="18" charset="0"/>
                <a:cs typeface="Times New Roman" pitchFamily="18" charset="0"/>
              </a:rPr>
              <a:t>-Jae Kwak, </a:t>
            </a:r>
            <a:r>
              <a:rPr lang="en-US" sz="1600" dirty="0" err="1" smtClean="0">
                <a:latin typeface="Times New Roman" pitchFamily="18" charset="0"/>
                <a:cs typeface="Times New Roman" pitchFamily="18" charset="0"/>
              </a:rPr>
              <a:t>Jinkyeong</a:t>
            </a:r>
            <a:r>
              <a:rPr lang="en-US" sz="1600" dirty="0" smtClean="0">
                <a:latin typeface="Times New Roman" pitchFamily="18" charset="0"/>
                <a:cs typeface="Times New Roman" pitchFamily="18" charset="0"/>
              </a:rPr>
              <a:t> Kim, </a:t>
            </a:r>
            <a:r>
              <a:rPr lang="en-US" sz="1600" dirty="0" err="1" smtClean="0">
                <a:latin typeface="Times New Roman" pitchFamily="18" charset="0"/>
                <a:cs typeface="Times New Roman" pitchFamily="18" charset="0"/>
              </a:rPr>
              <a:t>Sungcheol</a:t>
            </a:r>
            <a:r>
              <a:rPr lang="en-US" sz="1600" dirty="0" smtClean="0">
                <a:latin typeface="Times New Roman" pitchFamily="18" charset="0"/>
                <a:cs typeface="Times New Roman" pitchFamily="18" charset="0"/>
              </a:rPr>
              <a:t> Chang]</a:t>
            </a:r>
          </a:p>
          <a:p>
            <a:pPr marL="900113" indent="-671513"/>
            <a:r>
              <a:rPr lang="en-US" sz="1600" dirty="0" smtClean="0">
                <a:latin typeface="Times New Roman" pitchFamily="18" charset="0"/>
                <a:cs typeface="Times New Roman" pitchFamily="18" charset="0"/>
              </a:rPr>
              <a:t>Company: [ETRI, Korea]</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sgjin@etri.re.kr</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[Considering potential issues when we design the PAC procedures to discover devices or services]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[We present the potential issues for the device and service discovery]</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 discuss the issues in PAC device and service discovery]</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r>
              <a:rPr lang="en-US" altLang="ko-KR" dirty="0" smtClean="0"/>
              <a:t>PAC networks should complete device discovery within tens or hundreds of milliseconds</a:t>
            </a:r>
          </a:p>
          <a:p>
            <a:r>
              <a:rPr lang="en-US" altLang="ko-KR" dirty="0" smtClean="0"/>
              <a:t>MAC layer needs to be designed </a:t>
            </a:r>
            <a:r>
              <a:rPr lang="en-US" altLang="ko-KR" dirty="0" smtClean="0"/>
              <a:t>for the </a:t>
            </a:r>
            <a:r>
              <a:rPr lang="en-US" altLang="ko-KR" dirty="0" smtClean="0"/>
              <a:t>support of service </a:t>
            </a:r>
            <a:r>
              <a:rPr lang="en-US" altLang="ko-KR" dirty="0" smtClean="0"/>
              <a:t>discovery procedures </a:t>
            </a:r>
            <a:r>
              <a:rPr lang="en-US" altLang="ko-KR" dirty="0" smtClean="0"/>
              <a:t>provided by </a:t>
            </a:r>
            <a:r>
              <a:rPr lang="en-US" altLang="ko-KR" dirty="0" smtClean="0"/>
              <a:t>higher layers. </a:t>
            </a:r>
            <a:endParaRPr lang="ko-KR" altLang="en-US" dirty="0"/>
          </a:p>
        </p:txBody>
      </p:sp>
      <p:sp>
        <p:nvSpPr>
          <p:cNvPr id="4" name="제목 3"/>
          <p:cNvSpPr>
            <a:spLocks noGrp="1"/>
          </p:cNvSpPr>
          <p:nvPr>
            <p:ph type="title"/>
          </p:nvPr>
        </p:nvSpPr>
        <p:spPr/>
        <p:txBody>
          <a:bodyPr/>
          <a:lstStyle/>
          <a:p>
            <a:r>
              <a:rPr lang="en-US" altLang="ko-KR" dirty="0" smtClean="0"/>
              <a:t>Summary</a:t>
            </a:r>
            <a:endParaRPr lang="ko-KR" altLang="en-US" dirty="0"/>
          </a:p>
        </p:txBody>
      </p:sp>
    </p:spTree>
    <p:extLst>
      <p:ext uri="{BB962C8B-B14F-4D97-AF65-F5344CB8AC3E}">
        <p14:creationId xmlns:p14="http://schemas.microsoft.com/office/powerpoint/2010/main" val="336111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Outline</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Overview of Device and Service Discovery</a:t>
            </a:r>
            <a:endParaRPr lang="en-US" altLang="ko-KR" sz="2000" dirty="0" smtClean="0"/>
          </a:p>
          <a:p>
            <a:r>
              <a:rPr lang="en-US" altLang="ko-KR" sz="2400" dirty="0" smtClean="0"/>
              <a:t>Consideration for PAC networks</a:t>
            </a:r>
          </a:p>
          <a:p>
            <a:r>
              <a:rPr lang="en-US" altLang="ko-KR" sz="2400" dirty="0" smtClean="0"/>
              <a:t>Summary</a:t>
            </a:r>
          </a:p>
          <a:p>
            <a:endParaRPr lang="en-US" altLang="ko-KR" sz="2400" dirty="0" smtClean="0"/>
          </a:p>
        </p:txBody>
      </p:sp>
    </p:spTree>
    <p:extLst>
      <p:ext uri="{BB962C8B-B14F-4D97-AF65-F5344CB8AC3E}">
        <p14:creationId xmlns:p14="http://schemas.microsoft.com/office/powerpoint/2010/main" val="35880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Device and Service Discovery</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Device Discovery</a:t>
            </a:r>
          </a:p>
          <a:p>
            <a:pPr lvl="1"/>
            <a:r>
              <a:rPr lang="en-US" altLang="ko-KR" dirty="0" smtClean="0"/>
              <a:t>It is a function to find a neighboring device.</a:t>
            </a:r>
          </a:p>
          <a:p>
            <a:pPr lvl="1"/>
            <a:r>
              <a:rPr lang="en-US" altLang="ko-KR" dirty="0" smtClean="0"/>
              <a:t>Device discovery is necessary for almost all wireless networks.</a:t>
            </a:r>
          </a:p>
          <a:p>
            <a:pPr lvl="1"/>
            <a:r>
              <a:rPr lang="en-US" altLang="ko-KR" dirty="0" smtClean="0"/>
              <a:t>The scanning is a typical device discovery procedure</a:t>
            </a:r>
          </a:p>
          <a:p>
            <a:pPr lvl="2"/>
            <a:r>
              <a:rPr lang="en-US" altLang="ko-KR" dirty="0" smtClean="0"/>
              <a:t>IEEE 802.11 WLANs, ECMA 387, IEEE 802.15.3 etc.</a:t>
            </a:r>
          </a:p>
          <a:p>
            <a:r>
              <a:rPr lang="en-US" altLang="ko-KR" dirty="0" smtClean="0"/>
              <a:t>Service Discovery</a:t>
            </a:r>
          </a:p>
          <a:p>
            <a:pPr lvl="1"/>
            <a:r>
              <a:rPr lang="en-US" altLang="ko-KR" dirty="0" smtClean="0"/>
              <a:t>It is a function to recognize which device provides what kind of service.</a:t>
            </a:r>
          </a:p>
          <a:p>
            <a:pPr lvl="1"/>
            <a:r>
              <a:rPr lang="en-US" altLang="ko-KR" dirty="0" smtClean="0"/>
              <a:t>Typically, it is provided in a higher layer (e.g., UPnP, Bonjour or WS-Discovery) than MAC layer.</a:t>
            </a:r>
          </a:p>
          <a:p>
            <a:pPr lvl="1"/>
            <a:r>
              <a:rPr lang="en-US" altLang="ko-KR" dirty="0" smtClean="0"/>
              <a:t>It is needed to support the layer capable of providing service discovery in MAC layer.</a:t>
            </a:r>
            <a:endParaRPr lang="ko-KR" altLang="en-US" dirty="0"/>
          </a:p>
        </p:txBody>
      </p:sp>
    </p:spTree>
    <p:extLst>
      <p:ext uri="{BB962C8B-B14F-4D97-AF65-F5344CB8AC3E}">
        <p14:creationId xmlns:p14="http://schemas.microsoft.com/office/powerpoint/2010/main" val="3258352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Typical Device Discovery</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Scanning</a:t>
            </a:r>
          </a:p>
          <a:p>
            <a:pPr lvl="1"/>
            <a:r>
              <a:rPr lang="en-US" altLang="ko-KR" dirty="0" smtClean="0"/>
              <a:t>A procedure to find neighboring devices</a:t>
            </a:r>
          </a:p>
          <a:p>
            <a:r>
              <a:rPr lang="en-US" altLang="ko-KR" dirty="0" smtClean="0"/>
              <a:t>Passive Scanning</a:t>
            </a:r>
          </a:p>
          <a:p>
            <a:pPr lvl="1"/>
            <a:r>
              <a:rPr lang="en-US" altLang="ko-KR" dirty="0" smtClean="0"/>
              <a:t>A scanning device monitors wireless channel for a given time in order to detect messages transmitted by its neighboring devices</a:t>
            </a:r>
          </a:p>
          <a:p>
            <a:pPr lvl="2"/>
            <a:r>
              <a:rPr lang="en-US" altLang="ko-KR" dirty="0" smtClean="0"/>
              <a:t>IEEE 802.11, IEEE 802.15.3, IEEE 802.15.4</a:t>
            </a:r>
            <a:endParaRPr lang="en-US" altLang="ko-KR" dirty="0"/>
          </a:p>
          <a:p>
            <a:r>
              <a:rPr lang="en-US" altLang="ko-KR" dirty="0" smtClean="0"/>
              <a:t>Active Scanning</a:t>
            </a:r>
          </a:p>
          <a:p>
            <a:pPr lvl="1"/>
            <a:r>
              <a:rPr lang="en-US" altLang="ko-KR" dirty="0" smtClean="0"/>
              <a:t>A scanning device broadcasts a request message and then waits for responses for a while</a:t>
            </a:r>
          </a:p>
          <a:p>
            <a:pPr lvl="2"/>
            <a:r>
              <a:rPr lang="en-US" altLang="ko-KR" dirty="0" smtClean="0"/>
              <a:t>IEEE 802.11, IEEE 802.15.4, ECMA 387</a:t>
            </a:r>
            <a:endParaRPr lang="en-US" altLang="ko-KR" dirty="0"/>
          </a:p>
          <a:p>
            <a:endParaRPr lang="en-US" altLang="ko-KR" dirty="0" smtClean="0"/>
          </a:p>
          <a:p>
            <a:endParaRPr lang="ko-KR" altLang="en-US" dirty="0"/>
          </a:p>
        </p:txBody>
      </p:sp>
    </p:spTree>
    <p:extLst>
      <p:ext uri="{BB962C8B-B14F-4D97-AF65-F5344CB8AC3E}">
        <p14:creationId xmlns:p14="http://schemas.microsoft.com/office/powerpoint/2010/main" val="2347151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the Scanning</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Long Latency</a:t>
            </a:r>
          </a:p>
          <a:p>
            <a:pPr lvl="1"/>
            <a:r>
              <a:rPr lang="en-US" altLang="ko-KR" dirty="0" smtClean="0"/>
              <a:t>Too many channels</a:t>
            </a:r>
          </a:p>
          <a:p>
            <a:pPr lvl="2"/>
            <a:r>
              <a:rPr lang="en-US" altLang="ko-KR" dirty="0" smtClean="0"/>
              <a:t>Typical wireless LANs and PANs have too many channels. Nevertheless, a scanning device should conduct scanning in those channels.</a:t>
            </a:r>
          </a:p>
          <a:p>
            <a:pPr lvl="2"/>
            <a:r>
              <a:rPr lang="en-US" altLang="ko-KR" dirty="0" smtClean="0"/>
              <a:t>A large number of scanning channels incur long scanning latency so that a device may experience long latency for its initial setup with a targeting device.</a:t>
            </a:r>
          </a:p>
          <a:p>
            <a:r>
              <a:rPr lang="en-US" altLang="ko-KR" dirty="0" smtClean="0"/>
              <a:t>Ambiguous Parameters</a:t>
            </a:r>
          </a:p>
          <a:p>
            <a:pPr lvl="1"/>
            <a:r>
              <a:rPr lang="en-US" altLang="ko-KR" dirty="0" smtClean="0"/>
              <a:t>Up to vendors </a:t>
            </a:r>
          </a:p>
          <a:p>
            <a:pPr lvl="2"/>
            <a:r>
              <a:rPr lang="en-US" altLang="ko-KR" dirty="0" smtClean="0"/>
              <a:t>For example, the 802.11 WLAN standard does not specify the explicit values of scanning related parameters such as Min/</a:t>
            </a:r>
            <a:r>
              <a:rPr lang="en-US" altLang="ko-KR" dirty="0" err="1" smtClean="0"/>
              <a:t>MaxChannelTimes</a:t>
            </a:r>
            <a:r>
              <a:rPr lang="en-US" altLang="ko-KR" dirty="0" smtClean="0"/>
              <a:t>. It means that vendors have their own values for the parameters</a:t>
            </a:r>
          </a:p>
          <a:p>
            <a:r>
              <a:rPr lang="en-US" altLang="ko-KR" dirty="0" smtClean="0"/>
              <a:t>Room for Improvement</a:t>
            </a:r>
          </a:p>
          <a:p>
            <a:pPr lvl="1"/>
            <a:r>
              <a:rPr lang="en-US" altLang="ko-KR" dirty="0" smtClean="0"/>
              <a:t>Many studies</a:t>
            </a:r>
          </a:p>
          <a:p>
            <a:pPr lvl="2"/>
            <a:r>
              <a:rPr lang="en-US" altLang="ko-KR" dirty="0" smtClean="0"/>
              <a:t>Actually, there have been a tremendous number of studies on the scanning improvement. Futuristic standard may reflect some of the studies for better scanning.</a:t>
            </a:r>
          </a:p>
          <a:p>
            <a:pPr lvl="2"/>
            <a:endParaRPr lang="ko-KR" altLang="en-US" dirty="0"/>
          </a:p>
        </p:txBody>
      </p:sp>
    </p:spTree>
    <p:extLst>
      <p:ext uri="{BB962C8B-B14F-4D97-AF65-F5344CB8AC3E}">
        <p14:creationId xmlns:p14="http://schemas.microsoft.com/office/powerpoint/2010/main" val="2753228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Device Discovery of </a:t>
            </a:r>
            <a:r>
              <a:rPr lang="en-US" altLang="ko-KR" dirty="0" err="1" smtClean="0"/>
              <a:t>WiFi</a:t>
            </a:r>
            <a:r>
              <a:rPr lang="en-US" altLang="ko-KR" dirty="0" smtClean="0"/>
              <a:t> Direct</a:t>
            </a:r>
            <a:endParaRPr lang="ko-KR" altLang="en-US" dirty="0"/>
          </a:p>
        </p:txBody>
      </p:sp>
      <p:sp>
        <p:nvSpPr>
          <p:cNvPr id="3" name="내용 개체 틀 2"/>
          <p:cNvSpPr>
            <a:spLocks noGrp="1"/>
          </p:cNvSpPr>
          <p:nvPr>
            <p:ph idx="1"/>
          </p:nvPr>
        </p:nvSpPr>
        <p:spPr>
          <a:xfrm>
            <a:off x="457200" y="1371600"/>
            <a:ext cx="8229600" cy="1981200"/>
          </a:xfrm>
        </p:spPr>
        <p:txBody>
          <a:bodyPr>
            <a:normAutofit fontScale="92500" lnSpcReduction="20000"/>
          </a:bodyPr>
          <a:lstStyle/>
          <a:p>
            <a:r>
              <a:rPr lang="en-US" altLang="ko-KR" dirty="0" smtClean="0"/>
              <a:t>Two Phases for the Device Discovery</a:t>
            </a:r>
          </a:p>
          <a:p>
            <a:pPr lvl="1"/>
            <a:r>
              <a:rPr lang="en-US" altLang="ko-KR" dirty="0" smtClean="0"/>
              <a:t>Scanning and finding</a:t>
            </a:r>
          </a:p>
          <a:p>
            <a:pPr lvl="2"/>
            <a:r>
              <a:rPr lang="en-US" altLang="ko-KR" dirty="0" smtClean="0"/>
              <a:t>A device conducts scanning to find appropriate devices.</a:t>
            </a:r>
          </a:p>
          <a:p>
            <a:pPr lvl="2"/>
            <a:r>
              <a:rPr lang="en-US" altLang="ko-KR" dirty="0" smtClean="0"/>
              <a:t>If it fails, it begins finding procedure.</a:t>
            </a:r>
          </a:p>
          <a:p>
            <a:pPr lvl="2"/>
            <a:r>
              <a:rPr lang="en-US" altLang="ko-KR" dirty="0" smtClean="0"/>
              <a:t>The finding procedure continues until forming a network.</a:t>
            </a:r>
          </a:p>
          <a:p>
            <a:pPr lvl="2"/>
            <a:endParaRPr lang="en-US" altLang="ko-KR" dirty="0" smtClean="0"/>
          </a:p>
          <a:p>
            <a:pPr lvl="1"/>
            <a:endParaRPr lang="ko-KR" altLang="en-US" dirty="0"/>
          </a:p>
        </p:txBody>
      </p:sp>
      <p:cxnSp>
        <p:nvCxnSpPr>
          <p:cNvPr id="6" name="직선 연결선 5"/>
          <p:cNvCxnSpPr/>
          <p:nvPr/>
        </p:nvCxnSpPr>
        <p:spPr>
          <a:xfrm>
            <a:off x="1066800" y="4343400"/>
            <a:ext cx="6879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a:off x="1066800" y="5867400"/>
            <a:ext cx="6879056"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https://encrypted-tbn2.google.com/images?q=tbn:ANd9GcQapYfWGIDAx6cnKvhxMrK3Myeaelkj6yZCKULgg72m_7n1mMtF"/>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93965" y="3968416"/>
            <a:ext cx="749967" cy="7499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encrypted-tbn2.google.com/images?q=tbn:ANd9GcQapYfWGIDAx6cnKvhxMrK3Myeaelkj6yZCKULgg72m_7n1mMtF"/>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3992" y="5479716"/>
            <a:ext cx="749967" cy="749967"/>
          </a:xfrm>
          <a:prstGeom prst="rect">
            <a:avLst/>
          </a:prstGeom>
          <a:noFill/>
          <a:extLst>
            <a:ext uri="{909E8E84-426E-40DD-AFC4-6F175D3DCCD1}">
              <a14:hiddenFill xmlns:a14="http://schemas.microsoft.com/office/drawing/2010/main">
                <a:solidFill>
                  <a:srgbClr val="FFFFFF"/>
                </a:solidFill>
              </a14:hiddenFill>
            </a:ext>
          </a:extLst>
        </p:spPr>
      </p:pic>
      <p:sp>
        <p:nvSpPr>
          <p:cNvPr id="8" name="직사각형 7"/>
          <p:cNvSpPr/>
          <p:nvPr/>
        </p:nvSpPr>
        <p:spPr>
          <a:xfrm>
            <a:off x="1219200" y="4114800"/>
            <a:ext cx="156411"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직사각형 10"/>
          <p:cNvSpPr/>
          <p:nvPr/>
        </p:nvSpPr>
        <p:spPr>
          <a:xfrm>
            <a:off x="1371600" y="4114801"/>
            <a:ext cx="156411" cy="152399"/>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직사각형 11"/>
          <p:cNvSpPr/>
          <p:nvPr/>
        </p:nvSpPr>
        <p:spPr>
          <a:xfrm>
            <a:off x="1524000" y="4114801"/>
            <a:ext cx="156411" cy="152399"/>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직사각형 13"/>
          <p:cNvSpPr/>
          <p:nvPr/>
        </p:nvSpPr>
        <p:spPr>
          <a:xfrm>
            <a:off x="1676400" y="4117521"/>
            <a:ext cx="156411" cy="152399"/>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직사각형 14"/>
          <p:cNvSpPr/>
          <p:nvPr/>
        </p:nvSpPr>
        <p:spPr>
          <a:xfrm>
            <a:off x="1828800" y="4114801"/>
            <a:ext cx="156411" cy="152399"/>
          </a:xfrm>
          <a:prstGeom prst="rect">
            <a:avLst/>
          </a:prstGeom>
          <a:solidFill>
            <a:schemeClr val="accent1">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직사각형 15"/>
          <p:cNvSpPr/>
          <p:nvPr/>
        </p:nvSpPr>
        <p:spPr>
          <a:xfrm>
            <a:off x="1981200" y="4114801"/>
            <a:ext cx="156411" cy="152399"/>
          </a:xfrm>
          <a:prstGeom prst="rect">
            <a:avLst/>
          </a:prstGeom>
          <a:solidFill>
            <a:schemeClr val="accent1">
              <a:lumMod val="5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직사각형 16"/>
          <p:cNvSpPr/>
          <p:nvPr/>
        </p:nvSpPr>
        <p:spPr>
          <a:xfrm>
            <a:off x="1594183" y="5638799"/>
            <a:ext cx="156411"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직사각형 17"/>
          <p:cNvSpPr/>
          <p:nvPr/>
        </p:nvSpPr>
        <p:spPr>
          <a:xfrm>
            <a:off x="1746583" y="5638800"/>
            <a:ext cx="156411" cy="152399"/>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직사각형 18"/>
          <p:cNvSpPr/>
          <p:nvPr/>
        </p:nvSpPr>
        <p:spPr>
          <a:xfrm>
            <a:off x="1898983" y="5638800"/>
            <a:ext cx="156411" cy="152399"/>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직사각형 19"/>
          <p:cNvSpPr/>
          <p:nvPr/>
        </p:nvSpPr>
        <p:spPr>
          <a:xfrm>
            <a:off x="2051383" y="5641520"/>
            <a:ext cx="156411" cy="152399"/>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직사각형 20"/>
          <p:cNvSpPr/>
          <p:nvPr/>
        </p:nvSpPr>
        <p:spPr>
          <a:xfrm>
            <a:off x="2203783" y="5638800"/>
            <a:ext cx="156411" cy="152399"/>
          </a:xfrm>
          <a:prstGeom prst="rect">
            <a:avLst/>
          </a:prstGeom>
          <a:solidFill>
            <a:schemeClr val="accent1">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직사각형 21"/>
          <p:cNvSpPr/>
          <p:nvPr/>
        </p:nvSpPr>
        <p:spPr>
          <a:xfrm>
            <a:off x="2356183" y="5638800"/>
            <a:ext cx="156411" cy="152399"/>
          </a:xfrm>
          <a:prstGeom prst="rect">
            <a:avLst/>
          </a:prstGeom>
          <a:solidFill>
            <a:schemeClr val="accent1">
              <a:lumMod val="5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Box 9"/>
          <p:cNvSpPr txBox="1"/>
          <p:nvPr/>
        </p:nvSpPr>
        <p:spPr>
          <a:xfrm>
            <a:off x="1143000" y="3733800"/>
            <a:ext cx="918411" cy="338554"/>
          </a:xfrm>
          <a:prstGeom prst="rect">
            <a:avLst/>
          </a:prstGeom>
          <a:solidFill>
            <a:schemeClr val="bg1"/>
          </a:solidFill>
          <a:ln w="28575">
            <a:solidFill>
              <a:schemeClr val="accent2"/>
            </a:solidFill>
          </a:ln>
        </p:spPr>
        <p:txBody>
          <a:bodyPr wrap="square" rtlCol="0">
            <a:spAutoFit/>
          </a:bodyPr>
          <a:lstStyle>
            <a:defPPr>
              <a:defRPr lang="en-US"/>
            </a:defPPr>
            <a:lvl1pPr algn="ctr">
              <a:defRPr sz="1600"/>
            </a:lvl1pPr>
          </a:lstStyle>
          <a:p>
            <a:r>
              <a:rPr lang="en-US" altLang="ko-KR" dirty="0"/>
              <a:t>Scanning</a:t>
            </a:r>
            <a:endParaRPr lang="ko-KR" altLang="en-US" dirty="0"/>
          </a:p>
        </p:txBody>
      </p:sp>
      <p:sp>
        <p:nvSpPr>
          <p:cNvPr id="24" name="TextBox 23"/>
          <p:cNvSpPr txBox="1"/>
          <p:nvPr/>
        </p:nvSpPr>
        <p:spPr>
          <a:xfrm>
            <a:off x="1449805" y="5257800"/>
            <a:ext cx="968542" cy="338554"/>
          </a:xfrm>
          <a:prstGeom prst="rect">
            <a:avLst/>
          </a:prstGeom>
          <a:solidFill>
            <a:schemeClr val="bg1"/>
          </a:solidFill>
          <a:ln w="28575">
            <a:solidFill>
              <a:schemeClr val="accent2"/>
            </a:solidFill>
          </a:ln>
        </p:spPr>
        <p:txBody>
          <a:bodyPr wrap="square" rtlCol="0">
            <a:spAutoFit/>
          </a:bodyPr>
          <a:lstStyle>
            <a:defPPr>
              <a:defRPr lang="en-US"/>
            </a:defPPr>
            <a:lvl1pPr algn="ctr">
              <a:defRPr sz="1600"/>
            </a:lvl1pPr>
          </a:lstStyle>
          <a:p>
            <a:r>
              <a:rPr lang="en-US" altLang="ko-KR" dirty="0"/>
              <a:t>Scanning</a:t>
            </a:r>
            <a:endParaRPr lang="ko-KR" altLang="en-US" dirty="0"/>
          </a:p>
        </p:txBody>
      </p:sp>
      <p:sp>
        <p:nvSpPr>
          <p:cNvPr id="23" name="모서리가 둥근 직사각형 22"/>
          <p:cNvSpPr/>
          <p:nvPr/>
        </p:nvSpPr>
        <p:spPr>
          <a:xfrm rot="5400000">
            <a:off x="1771148" y="4071185"/>
            <a:ext cx="1066800" cy="227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t>Listen</a:t>
            </a:r>
            <a:endParaRPr lang="ko-KR" altLang="en-US" dirty="0"/>
          </a:p>
        </p:txBody>
      </p:sp>
      <p:sp>
        <p:nvSpPr>
          <p:cNvPr id="26" name="모서리가 둥근 직사각형 25"/>
          <p:cNvSpPr/>
          <p:nvPr/>
        </p:nvSpPr>
        <p:spPr>
          <a:xfrm rot="5400000">
            <a:off x="2170195" y="5576469"/>
            <a:ext cx="1066800" cy="227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t>Listen</a:t>
            </a:r>
            <a:endParaRPr lang="ko-KR" altLang="en-US" dirty="0"/>
          </a:p>
        </p:txBody>
      </p:sp>
      <p:sp>
        <p:nvSpPr>
          <p:cNvPr id="27" name="직사각형 26"/>
          <p:cNvSpPr/>
          <p:nvPr/>
        </p:nvSpPr>
        <p:spPr>
          <a:xfrm>
            <a:off x="2511590" y="4117777"/>
            <a:ext cx="1240256"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err="1" smtClean="0">
                <a:solidFill>
                  <a:schemeClr val="tx1"/>
                </a:solidFill>
              </a:rPr>
              <a:t>Ch</a:t>
            </a:r>
            <a:r>
              <a:rPr lang="en-US" altLang="ko-KR" sz="1400" dirty="0" smtClean="0">
                <a:solidFill>
                  <a:schemeClr val="tx1"/>
                </a:solidFill>
              </a:rPr>
              <a:t> 1</a:t>
            </a:r>
            <a:endParaRPr lang="ko-KR" altLang="en-US" sz="1400" dirty="0">
              <a:solidFill>
                <a:schemeClr val="tx1"/>
              </a:solidFill>
            </a:endParaRPr>
          </a:p>
        </p:txBody>
      </p:sp>
      <p:sp>
        <p:nvSpPr>
          <p:cNvPr id="30" name="모서리가 둥근 직사각형 29"/>
          <p:cNvSpPr/>
          <p:nvPr/>
        </p:nvSpPr>
        <p:spPr>
          <a:xfrm rot="5400000">
            <a:off x="3425991" y="4080178"/>
            <a:ext cx="1066800" cy="227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t>Search</a:t>
            </a:r>
            <a:endParaRPr lang="ko-KR" altLang="en-US" dirty="0"/>
          </a:p>
        </p:txBody>
      </p:sp>
      <p:sp>
        <p:nvSpPr>
          <p:cNvPr id="31" name="모서리가 둥근 직사각형 30"/>
          <p:cNvSpPr/>
          <p:nvPr/>
        </p:nvSpPr>
        <p:spPr>
          <a:xfrm rot="5400000">
            <a:off x="3847598" y="5603921"/>
            <a:ext cx="1066800" cy="227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t>Search</a:t>
            </a:r>
            <a:endParaRPr lang="ko-KR" altLang="en-US" dirty="0"/>
          </a:p>
        </p:txBody>
      </p:sp>
      <p:sp>
        <p:nvSpPr>
          <p:cNvPr id="32" name="직사각형 31"/>
          <p:cNvSpPr/>
          <p:nvPr/>
        </p:nvSpPr>
        <p:spPr>
          <a:xfrm>
            <a:off x="2895600" y="5641520"/>
            <a:ext cx="1240256" cy="152399"/>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err="1" smtClean="0">
                <a:solidFill>
                  <a:schemeClr val="tx1"/>
                </a:solidFill>
              </a:rPr>
              <a:t>Ch</a:t>
            </a:r>
            <a:r>
              <a:rPr lang="en-US" altLang="ko-KR" sz="1400" dirty="0" smtClean="0">
                <a:solidFill>
                  <a:schemeClr val="tx1"/>
                </a:solidFill>
              </a:rPr>
              <a:t> 6</a:t>
            </a:r>
            <a:endParaRPr lang="ko-KR" altLang="en-US" sz="1400" dirty="0">
              <a:solidFill>
                <a:schemeClr val="tx1"/>
              </a:solidFill>
            </a:endParaRPr>
          </a:p>
        </p:txBody>
      </p:sp>
      <p:sp>
        <p:nvSpPr>
          <p:cNvPr id="33" name="직사각형 32"/>
          <p:cNvSpPr/>
          <p:nvPr/>
        </p:nvSpPr>
        <p:spPr>
          <a:xfrm>
            <a:off x="4152734" y="4139804"/>
            <a:ext cx="533566"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err="1" smtClean="0">
                <a:solidFill>
                  <a:schemeClr val="tx1"/>
                </a:solidFill>
              </a:rPr>
              <a:t>Ch</a:t>
            </a:r>
            <a:r>
              <a:rPr lang="en-US" altLang="ko-KR" sz="1100" dirty="0" smtClean="0">
                <a:solidFill>
                  <a:schemeClr val="tx1"/>
                </a:solidFill>
              </a:rPr>
              <a:t> 1</a:t>
            </a:r>
            <a:endParaRPr lang="ko-KR" altLang="en-US" sz="1100" dirty="0">
              <a:solidFill>
                <a:schemeClr val="tx1"/>
              </a:solidFill>
            </a:endParaRPr>
          </a:p>
        </p:txBody>
      </p:sp>
      <p:sp>
        <p:nvSpPr>
          <p:cNvPr id="34" name="직사각형 33"/>
          <p:cNvSpPr/>
          <p:nvPr/>
        </p:nvSpPr>
        <p:spPr>
          <a:xfrm>
            <a:off x="4800268" y="4145757"/>
            <a:ext cx="533566"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err="1" smtClean="0">
                <a:solidFill>
                  <a:schemeClr val="tx1"/>
                </a:solidFill>
              </a:rPr>
              <a:t>Ch</a:t>
            </a:r>
            <a:r>
              <a:rPr lang="en-US" altLang="ko-KR" sz="1100" dirty="0" smtClean="0">
                <a:solidFill>
                  <a:schemeClr val="tx1"/>
                </a:solidFill>
              </a:rPr>
              <a:t> 6</a:t>
            </a:r>
            <a:endParaRPr lang="ko-KR" altLang="en-US" sz="1100" dirty="0">
              <a:solidFill>
                <a:schemeClr val="tx1"/>
              </a:solidFill>
            </a:endParaRPr>
          </a:p>
        </p:txBody>
      </p:sp>
      <p:sp>
        <p:nvSpPr>
          <p:cNvPr id="35" name="직사각형 34"/>
          <p:cNvSpPr/>
          <p:nvPr/>
        </p:nvSpPr>
        <p:spPr>
          <a:xfrm>
            <a:off x="5410200" y="4145757"/>
            <a:ext cx="533566"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err="1" smtClean="0">
                <a:solidFill>
                  <a:schemeClr val="tx1"/>
                </a:solidFill>
              </a:rPr>
              <a:t>Ch</a:t>
            </a:r>
            <a:r>
              <a:rPr lang="en-US" altLang="ko-KR" sz="1100" dirty="0" smtClean="0">
                <a:solidFill>
                  <a:schemeClr val="tx1"/>
                </a:solidFill>
              </a:rPr>
              <a:t> 11</a:t>
            </a:r>
            <a:endParaRPr lang="ko-KR" altLang="en-US" sz="1100" dirty="0">
              <a:solidFill>
                <a:schemeClr val="tx1"/>
              </a:solidFill>
            </a:endParaRPr>
          </a:p>
        </p:txBody>
      </p:sp>
      <p:sp>
        <p:nvSpPr>
          <p:cNvPr id="36" name="직사각형 35"/>
          <p:cNvSpPr/>
          <p:nvPr/>
        </p:nvSpPr>
        <p:spPr>
          <a:xfrm>
            <a:off x="4533983" y="5635567"/>
            <a:ext cx="533566"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err="1" smtClean="0">
                <a:solidFill>
                  <a:schemeClr val="tx1"/>
                </a:solidFill>
              </a:rPr>
              <a:t>Ch</a:t>
            </a:r>
            <a:r>
              <a:rPr lang="en-US" altLang="ko-KR" sz="1100" dirty="0" smtClean="0">
                <a:solidFill>
                  <a:schemeClr val="tx1"/>
                </a:solidFill>
              </a:rPr>
              <a:t> 1</a:t>
            </a:r>
            <a:endParaRPr lang="ko-KR" altLang="en-US" sz="1100" dirty="0">
              <a:solidFill>
                <a:schemeClr val="tx1"/>
              </a:solidFill>
            </a:endParaRPr>
          </a:p>
        </p:txBody>
      </p:sp>
      <p:sp>
        <p:nvSpPr>
          <p:cNvPr id="37" name="직사각형 36"/>
          <p:cNvSpPr/>
          <p:nvPr/>
        </p:nvSpPr>
        <p:spPr>
          <a:xfrm>
            <a:off x="5181517" y="5641520"/>
            <a:ext cx="533566"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err="1" smtClean="0">
                <a:solidFill>
                  <a:schemeClr val="tx1"/>
                </a:solidFill>
              </a:rPr>
              <a:t>Ch</a:t>
            </a:r>
            <a:r>
              <a:rPr lang="en-US" altLang="ko-KR" sz="1100" dirty="0" smtClean="0">
                <a:solidFill>
                  <a:schemeClr val="tx1"/>
                </a:solidFill>
              </a:rPr>
              <a:t> 6</a:t>
            </a:r>
            <a:endParaRPr lang="ko-KR" altLang="en-US" sz="1100" dirty="0">
              <a:solidFill>
                <a:schemeClr val="tx1"/>
              </a:solidFill>
            </a:endParaRPr>
          </a:p>
        </p:txBody>
      </p:sp>
      <p:sp>
        <p:nvSpPr>
          <p:cNvPr id="38" name="직사각형 37"/>
          <p:cNvSpPr/>
          <p:nvPr/>
        </p:nvSpPr>
        <p:spPr>
          <a:xfrm>
            <a:off x="5791449" y="5641520"/>
            <a:ext cx="533566"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err="1" smtClean="0">
                <a:solidFill>
                  <a:schemeClr val="tx1"/>
                </a:solidFill>
              </a:rPr>
              <a:t>Ch</a:t>
            </a:r>
            <a:r>
              <a:rPr lang="en-US" altLang="ko-KR" sz="1100" dirty="0" smtClean="0">
                <a:solidFill>
                  <a:schemeClr val="tx1"/>
                </a:solidFill>
              </a:rPr>
              <a:t> 11</a:t>
            </a:r>
            <a:endParaRPr lang="ko-KR" altLang="en-US" sz="1100" dirty="0">
              <a:solidFill>
                <a:schemeClr val="tx1"/>
              </a:solidFill>
            </a:endParaRPr>
          </a:p>
        </p:txBody>
      </p:sp>
      <p:sp>
        <p:nvSpPr>
          <p:cNvPr id="39" name="모서리가 둥근 직사각형 38"/>
          <p:cNvSpPr/>
          <p:nvPr/>
        </p:nvSpPr>
        <p:spPr>
          <a:xfrm rot="5400000">
            <a:off x="5619080" y="4102205"/>
            <a:ext cx="1066800" cy="227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t>Listen</a:t>
            </a:r>
            <a:endParaRPr lang="ko-KR" altLang="en-US" dirty="0"/>
          </a:p>
        </p:txBody>
      </p:sp>
      <p:sp>
        <p:nvSpPr>
          <p:cNvPr id="40" name="직사각형 39"/>
          <p:cNvSpPr/>
          <p:nvPr/>
        </p:nvSpPr>
        <p:spPr>
          <a:xfrm>
            <a:off x="6359522" y="4148797"/>
            <a:ext cx="1240256" cy="152399"/>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err="1" smtClean="0">
                <a:solidFill>
                  <a:schemeClr val="tx1"/>
                </a:solidFill>
              </a:rPr>
              <a:t>Ch</a:t>
            </a:r>
            <a:r>
              <a:rPr lang="en-US" altLang="ko-KR" sz="1400" dirty="0" smtClean="0">
                <a:solidFill>
                  <a:schemeClr val="tx1"/>
                </a:solidFill>
              </a:rPr>
              <a:t> 1</a:t>
            </a:r>
            <a:endParaRPr lang="ko-KR" altLang="en-US" sz="1400" dirty="0">
              <a:solidFill>
                <a:schemeClr val="tx1"/>
              </a:solidFill>
            </a:endParaRPr>
          </a:p>
        </p:txBody>
      </p:sp>
      <p:sp>
        <p:nvSpPr>
          <p:cNvPr id="41" name="모서리가 둥근 직사각형 40"/>
          <p:cNvSpPr/>
          <p:nvPr/>
        </p:nvSpPr>
        <p:spPr>
          <a:xfrm rot="5400000">
            <a:off x="5957969" y="5563374"/>
            <a:ext cx="1066800" cy="2275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t>Listen</a:t>
            </a:r>
            <a:endParaRPr lang="ko-KR" altLang="en-US" dirty="0"/>
          </a:p>
        </p:txBody>
      </p:sp>
      <p:sp>
        <p:nvSpPr>
          <p:cNvPr id="43" name="직사각형 42"/>
          <p:cNvSpPr/>
          <p:nvPr/>
        </p:nvSpPr>
        <p:spPr>
          <a:xfrm>
            <a:off x="6705600" y="5635566"/>
            <a:ext cx="1240256" cy="152399"/>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err="1" smtClean="0">
                <a:solidFill>
                  <a:schemeClr val="tx1"/>
                </a:solidFill>
              </a:rPr>
              <a:t>Ch</a:t>
            </a:r>
            <a:r>
              <a:rPr lang="en-US" altLang="ko-KR" sz="1400" dirty="0" smtClean="0">
                <a:solidFill>
                  <a:schemeClr val="tx1"/>
                </a:solidFill>
              </a:rPr>
              <a:t> 6</a:t>
            </a:r>
            <a:endParaRPr lang="ko-KR" altLang="en-US" sz="1400" dirty="0">
              <a:solidFill>
                <a:schemeClr val="tx1"/>
              </a:solidFill>
            </a:endParaRPr>
          </a:p>
        </p:txBody>
      </p:sp>
      <p:cxnSp>
        <p:nvCxnSpPr>
          <p:cNvPr id="5" name="직선 화살표 연결선 4"/>
          <p:cNvCxnSpPr>
            <a:stCxn id="33" idx="2"/>
          </p:cNvCxnSpPr>
          <p:nvPr/>
        </p:nvCxnSpPr>
        <p:spPr>
          <a:xfrm>
            <a:off x="4419517" y="4292203"/>
            <a:ext cx="0" cy="426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a:off x="5080166" y="4298220"/>
            <a:ext cx="0" cy="426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직선 화살표 연결선 44"/>
          <p:cNvCxnSpPr/>
          <p:nvPr/>
        </p:nvCxnSpPr>
        <p:spPr>
          <a:xfrm>
            <a:off x="5676983" y="4301197"/>
            <a:ext cx="0" cy="426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a:stCxn id="37" idx="0"/>
          </p:cNvCxnSpPr>
          <p:nvPr/>
        </p:nvCxnSpPr>
        <p:spPr>
          <a:xfrm flipV="1">
            <a:off x="5448300" y="5184319"/>
            <a:ext cx="0" cy="4572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직선 화살표 연결선 46"/>
          <p:cNvCxnSpPr/>
          <p:nvPr/>
        </p:nvCxnSpPr>
        <p:spPr>
          <a:xfrm flipV="1">
            <a:off x="4826166" y="5184319"/>
            <a:ext cx="0" cy="4572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p:nvPr/>
        </p:nvCxnSpPr>
        <p:spPr>
          <a:xfrm flipV="1">
            <a:off x="6070932" y="5178365"/>
            <a:ext cx="0" cy="4572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481430" y="4789222"/>
            <a:ext cx="2224170" cy="369332"/>
          </a:xfrm>
          <a:prstGeom prst="rect">
            <a:avLst/>
          </a:prstGeom>
          <a:noFill/>
          <a:ln>
            <a:noFill/>
          </a:ln>
        </p:spPr>
        <p:txBody>
          <a:bodyPr wrap="square" rtlCol="0">
            <a:spAutoFit/>
          </a:bodyPr>
          <a:lstStyle/>
          <a:p>
            <a:r>
              <a:rPr lang="en-US" altLang="ko-KR" dirty="0" smtClean="0"/>
              <a:t>Probe requests</a:t>
            </a:r>
            <a:endParaRPr lang="ko-KR" altLang="en-US" dirty="0"/>
          </a:p>
        </p:txBody>
      </p:sp>
      <p:sp>
        <p:nvSpPr>
          <p:cNvPr id="49" name="직사각형 48"/>
          <p:cNvSpPr/>
          <p:nvPr/>
        </p:nvSpPr>
        <p:spPr>
          <a:xfrm>
            <a:off x="2129588" y="3581399"/>
            <a:ext cx="6481012" cy="120782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직사각형 51"/>
          <p:cNvSpPr/>
          <p:nvPr/>
        </p:nvSpPr>
        <p:spPr>
          <a:xfrm>
            <a:off x="2516606" y="4789222"/>
            <a:ext cx="6093994" cy="150495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3" name="TextBox 52"/>
          <p:cNvSpPr txBox="1"/>
          <p:nvPr/>
        </p:nvSpPr>
        <p:spPr>
          <a:xfrm>
            <a:off x="4417677" y="3381344"/>
            <a:ext cx="1297406" cy="338554"/>
          </a:xfrm>
          <a:prstGeom prst="rect">
            <a:avLst/>
          </a:prstGeom>
          <a:solidFill>
            <a:schemeClr val="bg1"/>
          </a:solidFill>
          <a:ln w="28575">
            <a:solidFill>
              <a:schemeClr val="accent2"/>
            </a:solidFill>
          </a:ln>
        </p:spPr>
        <p:txBody>
          <a:bodyPr wrap="square" rtlCol="0">
            <a:spAutoFit/>
          </a:bodyPr>
          <a:lstStyle/>
          <a:p>
            <a:pPr algn="ctr"/>
            <a:r>
              <a:rPr lang="en-US" altLang="ko-KR" sz="1600" dirty="0" smtClean="0"/>
              <a:t>Finding</a:t>
            </a:r>
            <a:endParaRPr lang="ko-KR" altLang="en-US" sz="1600" dirty="0"/>
          </a:p>
        </p:txBody>
      </p:sp>
      <p:cxnSp>
        <p:nvCxnSpPr>
          <p:cNvPr id="54" name="직선 연결선 53"/>
          <p:cNvCxnSpPr/>
          <p:nvPr/>
        </p:nvCxnSpPr>
        <p:spPr>
          <a:xfrm>
            <a:off x="2516606" y="4789222"/>
            <a:ext cx="609399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7772400" y="3968416"/>
            <a:ext cx="609600" cy="369332"/>
          </a:xfrm>
          <a:prstGeom prst="rect">
            <a:avLst/>
          </a:prstGeom>
          <a:noFill/>
        </p:spPr>
        <p:txBody>
          <a:bodyPr wrap="square" rtlCol="0">
            <a:spAutoFit/>
          </a:bodyPr>
          <a:lstStyle/>
          <a:p>
            <a:r>
              <a:rPr lang="en-US" altLang="ko-KR" dirty="0" smtClean="0"/>
              <a:t>…</a:t>
            </a:r>
            <a:endParaRPr lang="ko-KR" altLang="en-US" dirty="0"/>
          </a:p>
        </p:txBody>
      </p:sp>
      <p:sp>
        <p:nvSpPr>
          <p:cNvPr id="64" name="TextBox 63"/>
          <p:cNvSpPr txBox="1"/>
          <p:nvPr/>
        </p:nvSpPr>
        <p:spPr>
          <a:xfrm>
            <a:off x="7945856" y="5454134"/>
            <a:ext cx="609600" cy="369332"/>
          </a:xfrm>
          <a:prstGeom prst="rect">
            <a:avLst/>
          </a:prstGeom>
          <a:noFill/>
        </p:spPr>
        <p:txBody>
          <a:bodyPr wrap="square" rtlCol="0">
            <a:spAutoFit/>
          </a:bodyPr>
          <a:lstStyle/>
          <a:p>
            <a:r>
              <a:rPr lang="en-US" altLang="ko-KR" dirty="0" smtClean="0"/>
              <a:t>…</a:t>
            </a:r>
            <a:endParaRPr lang="ko-KR" altLang="en-US" dirty="0"/>
          </a:p>
        </p:txBody>
      </p:sp>
    </p:spTree>
    <p:extLst>
      <p:ext uri="{BB962C8B-B14F-4D97-AF65-F5344CB8AC3E}">
        <p14:creationId xmlns:p14="http://schemas.microsoft.com/office/powerpoint/2010/main" val="8952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Service Discovery</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Service Discovery</a:t>
            </a:r>
          </a:p>
          <a:p>
            <a:pPr lvl="1"/>
            <a:r>
              <a:rPr lang="en-US" altLang="ko-KR" dirty="0" smtClean="0"/>
              <a:t>High Layer Operation</a:t>
            </a:r>
          </a:p>
          <a:p>
            <a:pPr lvl="2"/>
            <a:r>
              <a:rPr lang="en-US" altLang="ko-KR" dirty="0"/>
              <a:t>UPnP, Bonjour </a:t>
            </a:r>
            <a:r>
              <a:rPr lang="en-US" altLang="ko-KR" dirty="0" smtClean="0"/>
              <a:t>and WS-Discovery are running on top of IP layer.</a:t>
            </a:r>
          </a:p>
          <a:p>
            <a:pPr lvl="2"/>
            <a:r>
              <a:rPr lang="en-US" altLang="ko-KR" dirty="0" smtClean="0"/>
              <a:t>However, the messages related to the service discovery protocol should pass through MAC layer</a:t>
            </a:r>
          </a:p>
          <a:p>
            <a:pPr lvl="1"/>
            <a:r>
              <a:rPr lang="en-US" altLang="ko-KR" dirty="0" smtClean="0"/>
              <a:t>MAC Support for the Service Discovery</a:t>
            </a:r>
          </a:p>
          <a:p>
            <a:pPr lvl="2"/>
            <a:r>
              <a:rPr lang="en-US" altLang="ko-KR" dirty="0" smtClean="0"/>
              <a:t>Typical MAC protocols including the 802.11, the 802.15.3, and the 802.15.4, are not aware of the existence of the service discovery protocol.</a:t>
            </a:r>
          </a:p>
          <a:p>
            <a:pPr lvl="2"/>
            <a:r>
              <a:rPr lang="en-US" altLang="ko-KR" dirty="0" smtClean="0"/>
              <a:t>Recent Wi-Fi direct protocol begins to support the procedure in perspective of MAC operation.</a:t>
            </a:r>
            <a:endParaRPr lang="ko-KR" altLang="en-US" dirty="0"/>
          </a:p>
        </p:txBody>
      </p:sp>
    </p:spTree>
    <p:extLst>
      <p:ext uri="{BB962C8B-B14F-4D97-AF65-F5344CB8AC3E}">
        <p14:creationId xmlns:p14="http://schemas.microsoft.com/office/powerpoint/2010/main" val="359278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for PAC Networks</a:t>
            </a:r>
            <a:endParaRPr lang="ko-KR" altLang="en-US" dirty="0"/>
          </a:p>
        </p:txBody>
      </p:sp>
      <p:sp>
        <p:nvSpPr>
          <p:cNvPr id="3" name="내용 개체 틀 2"/>
          <p:cNvSpPr>
            <a:spLocks noGrp="1"/>
          </p:cNvSpPr>
          <p:nvPr>
            <p:ph idx="1"/>
          </p:nvPr>
        </p:nvSpPr>
        <p:spPr/>
        <p:txBody>
          <a:bodyPr/>
          <a:lstStyle/>
          <a:p>
            <a:r>
              <a:rPr lang="en-US" altLang="ko-KR" dirty="0" smtClean="0"/>
              <a:t>Satisfactory Latency</a:t>
            </a:r>
          </a:p>
          <a:p>
            <a:pPr lvl="1"/>
            <a:r>
              <a:rPr lang="en-US" altLang="ko-KR" dirty="0" smtClean="0"/>
              <a:t>Short device discovery time</a:t>
            </a:r>
          </a:p>
          <a:p>
            <a:pPr lvl="2"/>
            <a:r>
              <a:rPr lang="en-US" altLang="ko-KR" dirty="0" smtClean="0"/>
              <a:t>For example, we can imagine that a number of people simultaneously get off from a train, and thereafter pass by PAC devices very fast. In this case, many of those people with PAC device may find nothing about any services due to relatively long device discovery time.</a:t>
            </a:r>
          </a:p>
          <a:p>
            <a:pPr lvl="2"/>
            <a:r>
              <a:rPr lang="en-US" altLang="ko-KR" dirty="0" smtClean="0"/>
              <a:t>Device discovery time should be reduced within tens or hundreds of milliseconds.</a:t>
            </a:r>
            <a:endParaRPr lang="ko-KR" altLang="en-US" dirty="0"/>
          </a:p>
        </p:txBody>
      </p:sp>
    </p:spTree>
    <p:extLst>
      <p:ext uri="{BB962C8B-B14F-4D97-AF65-F5344CB8AC3E}">
        <p14:creationId xmlns:p14="http://schemas.microsoft.com/office/powerpoint/2010/main" val="377105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274638"/>
            <a:ext cx="9144000" cy="1143000"/>
          </a:xfrm>
        </p:spPr>
        <p:txBody>
          <a:bodyPr>
            <a:normAutofit/>
          </a:bodyPr>
          <a:lstStyle/>
          <a:p>
            <a:r>
              <a:rPr lang="en-US" altLang="ko-KR" sz="4000" dirty="0" smtClean="0"/>
              <a:t>Considerations for PAC Networks (cont.)</a:t>
            </a:r>
            <a:endParaRPr lang="ko-KR" altLang="en-US" sz="4000" dirty="0"/>
          </a:p>
        </p:txBody>
      </p:sp>
      <p:sp>
        <p:nvSpPr>
          <p:cNvPr id="3" name="내용 개체 틀 2"/>
          <p:cNvSpPr>
            <a:spLocks noGrp="1"/>
          </p:cNvSpPr>
          <p:nvPr>
            <p:ph idx="1"/>
          </p:nvPr>
        </p:nvSpPr>
        <p:spPr/>
        <p:txBody>
          <a:bodyPr/>
          <a:lstStyle/>
          <a:p>
            <a:r>
              <a:rPr lang="en-US" altLang="ko-KR" dirty="0" smtClean="0"/>
              <a:t>Minimized Service Discovery Overhead </a:t>
            </a:r>
          </a:p>
          <a:p>
            <a:pPr lvl="1"/>
            <a:r>
              <a:rPr lang="en-US" altLang="ko-KR" dirty="0" smtClean="0"/>
              <a:t>MAC support for service discovery</a:t>
            </a:r>
          </a:p>
          <a:p>
            <a:pPr lvl="2"/>
            <a:r>
              <a:rPr lang="en-US" altLang="ko-KR" dirty="0" smtClean="0"/>
              <a:t>It is possible to reduce signaling overhead of high layer by making MAC layer recognize or filter service discovery related messages.</a:t>
            </a:r>
          </a:p>
          <a:p>
            <a:pPr lvl="2"/>
            <a:endParaRPr lang="ko-KR" altLang="en-US" dirty="0"/>
          </a:p>
        </p:txBody>
      </p:sp>
    </p:spTree>
    <p:extLst>
      <p:ext uri="{BB962C8B-B14F-4D97-AF65-F5344CB8AC3E}">
        <p14:creationId xmlns:p14="http://schemas.microsoft.com/office/powerpoint/2010/main" val="2443222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162038</TotalTime>
  <Words>665</Words>
  <Application>Microsoft Office PowerPoint</Application>
  <PresentationFormat>화면 슬라이드 쇼(4:3)</PresentationFormat>
  <Paragraphs>97</Paragraphs>
  <Slides>10</Slides>
  <Notes>1</Notes>
  <HiddenSlides>0</HiddenSlides>
  <MMClips>0</MMClips>
  <ScaleCrop>false</ScaleCrop>
  <HeadingPairs>
    <vt:vector size="4" baseType="variant">
      <vt:variant>
        <vt:lpstr>테마</vt:lpstr>
      </vt:variant>
      <vt:variant>
        <vt:i4>2</vt:i4>
      </vt:variant>
      <vt:variant>
        <vt:lpstr>슬라이드 제목</vt:lpstr>
      </vt:variant>
      <vt:variant>
        <vt:i4>10</vt:i4>
      </vt:variant>
    </vt:vector>
  </HeadingPairs>
  <TitlesOfParts>
    <vt:vector size="12" baseType="lpstr">
      <vt:lpstr>Office Theme</vt:lpstr>
      <vt:lpstr>Custom Design</vt:lpstr>
      <vt:lpstr>PowerPoint 프레젠테이션</vt:lpstr>
      <vt:lpstr>Outline</vt:lpstr>
      <vt:lpstr>Device and Service Discovery</vt:lpstr>
      <vt:lpstr>Typical Device Discovery</vt:lpstr>
      <vt:lpstr>Considerations the Scanning</vt:lpstr>
      <vt:lpstr>Device Discovery of WiFi Direct</vt:lpstr>
      <vt:lpstr>Service Discovery</vt:lpstr>
      <vt:lpstr>Considerations for PAC Networks</vt:lpstr>
      <vt:lpstr>Considerations for PAC Networks (cont.)</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the device and service discovery</dc:title>
  <dc:creator>Sunggeun Jin</dc:creator>
  <cp:keywords>wifi direct;PAC;IEEE 802.15;802.15</cp:keywords>
  <cp:lastModifiedBy>진성근</cp:lastModifiedBy>
  <cp:revision>2458</cp:revision>
  <dcterms:created xsi:type="dcterms:W3CDTF">2010-05-03T18:32:55Z</dcterms:created>
  <dcterms:modified xsi:type="dcterms:W3CDTF">2012-09-11T15:45:58Z</dcterms:modified>
</cp:coreProperties>
</file>