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9" r:id="rId2"/>
    <p:sldId id="334" r:id="rId3"/>
    <p:sldId id="364" r:id="rId4"/>
    <p:sldId id="367" r:id="rId5"/>
    <p:sldId id="366"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39" autoAdjust="0"/>
    <p:restoredTop sz="91709" autoAdjust="0"/>
  </p:normalViewPr>
  <p:slideViewPr>
    <p:cSldViewPr>
      <p:cViewPr varScale="1">
        <p:scale>
          <a:sx n="78" d="100"/>
          <a:sy n="78" d="100"/>
        </p:scale>
        <p:origin x="-870" y="-84"/>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&lt;September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et.al.&gt;,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&lt;September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et.al.&gt;, &lt;Samsung Electronics&gt;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15-12-0476-00-0008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&lt;September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et.al.&gt;, &lt;Samsung Electronics&gt;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Procedure for TGD Revising</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10 September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 </a:t>
            </a:r>
            <a:r>
              <a:rPr lang="en-US" altLang="ko-KR" sz="1600" dirty="0" err="1" smtClean="0">
                <a:solidFill>
                  <a:srgbClr val="FF0000"/>
                </a:solidFill>
                <a:ea typeface="굴림" pitchFamily="50" charset="-127"/>
              </a:rPr>
              <a:t>Chiwoo</a:t>
            </a:r>
            <a:r>
              <a:rPr lang="en-US" altLang="ko-KR" sz="1600" dirty="0" smtClean="0">
                <a:solidFill>
                  <a:srgbClr val="FF0000"/>
                </a:solidFill>
                <a:ea typeface="굴림" pitchFamily="50" charset="-127"/>
              </a:rPr>
              <a:t> </a:t>
            </a:r>
            <a:r>
              <a:rPr lang="en-US" altLang="ko-KR" sz="1600" dirty="0">
                <a:solidFill>
                  <a:srgbClr val="FF0000"/>
                </a:solidFill>
                <a:ea typeface="굴림" pitchFamily="50" charset="-127"/>
              </a:rPr>
              <a:t>Lim, </a:t>
            </a:r>
            <a:r>
              <a:rPr lang="en-US" altLang="ko-KR" sz="1600" dirty="0" err="1" smtClean="0">
                <a:solidFill>
                  <a:srgbClr val="FF0000"/>
                </a:solidFill>
                <a:ea typeface="굴림" pitchFamily="50" charset="-127"/>
              </a:rPr>
              <a:t>Kyungkyu</a:t>
            </a:r>
            <a:r>
              <a:rPr lang="en-US" altLang="ko-KR" sz="1600" dirty="0" smtClean="0">
                <a:solidFill>
                  <a:srgbClr val="FF0000"/>
                </a:solidFill>
                <a:ea typeface="굴림" pitchFamily="50" charset="-127"/>
              </a:rPr>
              <a:t> Kim, </a:t>
            </a:r>
            <a:r>
              <a:rPr lang="en-US" altLang="ko-KR" sz="1600" dirty="0" err="1" smtClean="0">
                <a:solidFill>
                  <a:srgbClr val="FF0000"/>
                </a:solidFill>
                <a:ea typeface="굴림" pitchFamily="50" charset="-127"/>
              </a:rPr>
              <a:t>Hyunseok</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Ryu</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Daegyun</a:t>
            </a:r>
            <a:r>
              <a:rPr lang="en-US" altLang="ko-KR" sz="1600" dirty="0" smtClean="0">
                <a:solidFill>
                  <a:srgbClr val="FF0000"/>
                </a:solidFill>
                <a:ea typeface="굴림" pitchFamily="50" charset="-127"/>
              </a:rPr>
              <a:t> Kim and Won-</a:t>
            </a:r>
            <a:r>
              <a:rPr lang="en-US" altLang="ko-KR" sz="1600" dirty="0" err="1" smtClean="0">
                <a:solidFill>
                  <a:srgbClr val="FF0000"/>
                </a:solidFill>
                <a:ea typeface="굴림" pitchFamily="50" charset="-127"/>
              </a:rPr>
              <a:t>il</a:t>
            </a:r>
            <a:r>
              <a:rPr lang="en-US" altLang="ko-KR" sz="1600" dirty="0" smtClean="0">
                <a:solidFill>
                  <a:srgbClr val="FF0000"/>
                </a:solidFill>
                <a:ea typeface="굴림" pitchFamily="50" charset="-127"/>
              </a:rPr>
              <a:t> </a:t>
            </a:r>
            <a:r>
              <a:rPr lang="en-US" altLang="ko-KR" sz="1600" dirty="0" err="1">
                <a:solidFill>
                  <a:srgbClr val="FF0000"/>
                </a:solidFill>
                <a:ea typeface="굴림" pitchFamily="50" charset="-127"/>
              </a:rPr>
              <a:t>Roh</a:t>
            </a:r>
            <a:r>
              <a:rPr lang="en-US" altLang="ko-KR" sz="1600" dirty="0">
                <a:solidFill>
                  <a:schemeClr val="tx2"/>
                </a:solidFill>
                <a:ea typeface="굴림" pitchFamily="50" charset="-127"/>
              </a:rPr>
              <a:t>] Company [</a:t>
            </a:r>
            <a:r>
              <a:rPr lang="en-US" altLang="ko-KR" sz="1600" dirty="0">
                <a:solidFill>
                  <a:srgbClr val="FF0000"/>
                </a:solidFill>
                <a:ea typeface="굴림" pitchFamily="50" charset="-127"/>
              </a:rPr>
              <a:t>Samsung Electronics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Korea</a:t>
            </a:r>
            <a:r>
              <a:rPr lang="en-US" altLang="ko-KR" sz="1600" dirty="0">
                <a:solidFill>
                  <a:schemeClr val="tx2"/>
                </a:solidFill>
                <a:ea typeface="굴림" pitchFamily="50" charset="-127"/>
              </a:rPr>
              <a:t>]</a:t>
            </a: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a:solidFill>
                  <a:schemeClr val="tx2"/>
                </a:solidFill>
                <a:ea typeface="굴림" pitchFamily="50" charset="-127"/>
              </a:rPr>
              <a:t>] 	</a:t>
            </a: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How to revise TGD procedurally and efficiently</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suggest and drive a consensus to the procedure of TGD revising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800" dirty="0" smtClean="0">
                <a:latin typeface="Lao UI" pitchFamily="34" charset="0"/>
              </a:rPr>
              <a:t>Procedure for </a:t>
            </a:r>
            <a:br>
              <a:rPr lang="en-US" altLang="ko-KR" sz="4800" dirty="0" smtClean="0">
                <a:latin typeface="Lao UI" pitchFamily="34" charset="0"/>
              </a:rPr>
            </a:br>
            <a:r>
              <a:rPr lang="en-US" altLang="ko-KR" sz="4800" dirty="0" smtClean="0">
                <a:latin typeface="Lao UI" pitchFamily="34" charset="0"/>
              </a:rPr>
              <a:t>TGD Revising</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September 10, 2012</a:t>
            </a:r>
          </a:p>
          <a:p>
            <a:pPr eaLnBrk="1" fontAlgn="auto" hangingPunct="1">
              <a:spcAft>
                <a:spcPts val="0"/>
              </a:spcAft>
              <a:buClr>
                <a:schemeClr val="bg2">
                  <a:lumMod val="10000"/>
                </a:schemeClr>
              </a:buClr>
              <a:defRPr/>
            </a:pPr>
            <a:r>
              <a:rPr lang="en-US" altLang="ko-KR" dirty="0" smtClean="0">
                <a:cs typeface="Times New Roman" pitchFamily="18" charset="0"/>
              </a:rPr>
              <a:t>Samsung</a:t>
            </a:r>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Editor’s Voice</a:t>
            </a:r>
            <a:endParaRPr lang="ko-KR" altLang="en-US" dirty="0"/>
          </a:p>
        </p:txBody>
      </p:sp>
      <p:sp>
        <p:nvSpPr>
          <p:cNvPr id="3" name="내용 개체 틀 2"/>
          <p:cNvSpPr>
            <a:spLocks noGrp="1"/>
          </p:cNvSpPr>
          <p:nvPr>
            <p:ph idx="1"/>
          </p:nvPr>
        </p:nvSpPr>
        <p:spPr/>
        <p:txBody>
          <a:bodyPr/>
          <a:lstStyle/>
          <a:p>
            <a:r>
              <a:rPr lang="en-US" altLang="ko-KR" dirty="0" smtClean="0"/>
              <a:t>Situation</a:t>
            </a:r>
          </a:p>
          <a:p>
            <a:pPr lvl="1"/>
            <a:r>
              <a:rPr lang="en-US" altLang="ko-KR" dirty="0" smtClean="0"/>
              <a:t>Working document DCN 385 consists of sentences from different sources without any confirmation or consolidation.</a:t>
            </a:r>
          </a:p>
          <a:p>
            <a:pPr lvl="1"/>
            <a:r>
              <a:rPr lang="en-US" altLang="ko-KR" dirty="0" smtClean="0"/>
              <a:t>Some sentences are nearly agreed, but others are not agreed, not discussed or disputable.</a:t>
            </a:r>
          </a:p>
          <a:p>
            <a:pPr lvl="1"/>
            <a:r>
              <a:rPr lang="en-US" altLang="ko-KR" dirty="0" smtClean="0"/>
              <a:t>So it is confused to read which part should be focused or revised.</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Suggested Procedure</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직사각형 6"/>
          <p:cNvSpPr/>
          <p:nvPr/>
        </p:nvSpPr>
        <p:spPr bwMode="auto">
          <a:xfrm>
            <a:off x="2230532" y="2428868"/>
            <a:ext cx="1285884" cy="357190"/>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DCN385-02</a:t>
            </a:r>
            <a:endParaRPr kumimoji="0" lang="ko-KR" altLang="en-US" sz="1600" b="0" i="0" u="none" strike="noStrike" cap="none" normalizeH="0" baseline="0" dirty="0" smtClean="0">
              <a:ln>
                <a:noFill/>
              </a:ln>
              <a:solidFill>
                <a:schemeClr val="tx1"/>
              </a:solidFill>
              <a:effectLst/>
              <a:latin typeface="Tahoma" pitchFamily="34" charset="0"/>
              <a:cs typeface="Tahoma" pitchFamily="34" charset="0"/>
            </a:endParaRPr>
          </a:p>
        </p:txBody>
      </p:sp>
      <p:sp>
        <p:nvSpPr>
          <p:cNvPr id="9" name="TextBox 8"/>
          <p:cNvSpPr txBox="1"/>
          <p:nvPr/>
        </p:nvSpPr>
        <p:spPr>
          <a:xfrm>
            <a:off x="2159094" y="1928802"/>
            <a:ext cx="1450077" cy="369332"/>
          </a:xfrm>
          <a:prstGeom prst="rect">
            <a:avLst/>
          </a:prstGeom>
          <a:noFill/>
        </p:spPr>
        <p:txBody>
          <a:bodyPr wrap="none" rtlCol="0">
            <a:spAutoFit/>
          </a:bodyPr>
          <a:lstStyle/>
          <a:p>
            <a:r>
              <a:rPr lang="en-US" altLang="ko-KR" sz="1800" i="1" dirty="0" smtClean="0"/>
              <a:t>Draft of TGD</a:t>
            </a:r>
            <a:endParaRPr lang="ko-KR" altLang="en-US" sz="1800" i="1" dirty="0"/>
          </a:p>
        </p:txBody>
      </p:sp>
      <p:sp>
        <p:nvSpPr>
          <p:cNvPr id="10" name="아래쪽 화살표 9"/>
          <p:cNvSpPr/>
          <p:nvPr/>
        </p:nvSpPr>
        <p:spPr bwMode="auto">
          <a:xfrm>
            <a:off x="2659160" y="2786058"/>
            <a:ext cx="428628" cy="357190"/>
          </a:xfrm>
          <a:prstGeom prst="downArrow">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직사각형 13"/>
          <p:cNvSpPr/>
          <p:nvPr/>
        </p:nvSpPr>
        <p:spPr bwMode="auto">
          <a:xfrm>
            <a:off x="2230532" y="3143248"/>
            <a:ext cx="1285884" cy="357190"/>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DCN385-03</a:t>
            </a:r>
            <a:endParaRPr kumimoji="0" lang="ko-KR" altLang="en-US" sz="1600" b="0" i="0" u="none" strike="noStrike" cap="none" normalizeH="0" baseline="0" dirty="0" smtClean="0">
              <a:ln>
                <a:noFill/>
              </a:ln>
              <a:solidFill>
                <a:schemeClr val="tx1"/>
              </a:solidFill>
              <a:effectLst/>
              <a:latin typeface="Tahoma" pitchFamily="34" charset="0"/>
              <a:cs typeface="Tahoma" pitchFamily="34" charset="0"/>
            </a:endParaRPr>
          </a:p>
        </p:txBody>
      </p:sp>
      <p:sp>
        <p:nvSpPr>
          <p:cNvPr id="15" name="아래쪽 화살표 14"/>
          <p:cNvSpPr/>
          <p:nvPr/>
        </p:nvSpPr>
        <p:spPr bwMode="auto">
          <a:xfrm>
            <a:off x="2659160" y="3500438"/>
            <a:ext cx="428628" cy="357190"/>
          </a:xfrm>
          <a:prstGeom prst="downArrow">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2230532" y="3857628"/>
            <a:ext cx="1285884" cy="357190"/>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DCN385-04</a:t>
            </a:r>
            <a:endParaRPr kumimoji="0" lang="ko-KR" altLang="en-US" sz="1600" b="0" i="0" u="none" strike="noStrike" cap="none" normalizeH="0" baseline="0" dirty="0" smtClean="0">
              <a:ln>
                <a:noFill/>
              </a:ln>
              <a:solidFill>
                <a:schemeClr val="tx1"/>
              </a:solidFill>
              <a:effectLst/>
              <a:latin typeface="Tahoma" pitchFamily="34" charset="0"/>
              <a:cs typeface="Tahoma" pitchFamily="34" charset="0"/>
            </a:endParaRPr>
          </a:p>
        </p:txBody>
      </p:sp>
      <p:sp>
        <p:nvSpPr>
          <p:cNvPr id="17" name="아래쪽 화살표 16"/>
          <p:cNvSpPr/>
          <p:nvPr/>
        </p:nvSpPr>
        <p:spPr bwMode="auto">
          <a:xfrm>
            <a:off x="2659160" y="4214818"/>
            <a:ext cx="428628" cy="357190"/>
          </a:xfrm>
          <a:prstGeom prst="downArrow">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직사각형 17"/>
          <p:cNvSpPr/>
          <p:nvPr/>
        </p:nvSpPr>
        <p:spPr bwMode="auto">
          <a:xfrm>
            <a:off x="2230532" y="4572008"/>
            <a:ext cx="1285884" cy="357190"/>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DCN385-05</a:t>
            </a:r>
            <a:endParaRPr kumimoji="0" lang="ko-KR" altLang="en-US" sz="1600" b="0" i="0" u="none" strike="noStrike" cap="none" normalizeH="0" baseline="0" dirty="0" smtClean="0">
              <a:ln>
                <a:noFill/>
              </a:ln>
              <a:solidFill>
                <a:schemeClr val="tx1"/>
              </a:solidFill>
              <a:effectLst/>
              <a:latin typeface="Tahoma" pitchFamily="34" charset="0"/>
              <a:cs typeface="Tahoma" pitchFamily="34" charset="0"/>
            </a:endParaRPr>
          </a:p>
        </p:txBody>
      </p:sp>
      <p:sp>
        <p:nvSpPr>
          <p:cNvPr id="19" name="아래쪽 화살표 18"/>
          <p:cNvSpPr/>
          <p:nvPr/>
        </p:nvSpPr>
        <p:spPr bwMode="auto">
          <a:xfrm>
            <a:off x="2659160" y="4929198"/>
            <a:ext cx="428628" cy="357190"/>
          </a:xfrm>
          <a:prstGeom prst="downArrow">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2230532" y="5286388"/>
            <a:ext cx="1285884" cy="357190"/>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DCN385-06</a:t>
            </a:r>
            <a:endParaRPr kumimoji="0" lang="ko-KR" altLang="en-US" sz="1600" b="0" i="0" u="none" strike="noStrike" cap="none" normalizeH="0" baseline="0" dirty="0" smtClean="0">
              <a:ln>
                <a:noFill/>
              </a:ln>
              <a:solidFill>
                <a:schemeClr val="tx1"/>
              </a:solidFill>
              <a:effectLst/>
              <a:latin typeface="Tahoma" pitchFamily="34" charset="0"/>
              <a:cs typeface="Tahoma" pitchFamily="34" charset="0"/>
            </a:endParaRPr>
          </a:p>
        </p:txBody>
      </p:sp>
      <p:sp>
        <p:nvSpPr>
          <p:cNvPr id="21" name="아래쪽 화살표 20"/>
          <p:cNvSpPr/>
          <p:nvPr/>
        </p:nvSpPr>
        <p:spPr bwMode="auto">
          <a:xfrm>
            <a:off x="2659160" y="5643578"/>
            <a:ext cx="428628" cy="357190"/>
          </a:xfrm>
          <a:prstGeom prst="downArrow">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직사각형 21"/>
          <p:cNvSpPr/>
          <p:nvPr/>
        </p:nvSpPr>
        <p:spPr bwMode="auto">
          <a:xfrm>
            <a:off x="5588118" y="2428868"/>
            <a:ext cx="1285884" cy="357190"/>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DCNxxx-00</a:t>
            </a:r>
            <a:endParaRPr kumimoji="0" lang="ko-KR" altLang="en-US" sz="1600" b="0" i="0" u="none" strike="noStrike" cap="none" normalizeH="0" baseline="0" dirty="0" smtClean="0">
              <a:ln>
                <a:noFill/>
              </a:ln>
              <a:solidFill>
                <a:schemeClr val="tx1"/>
              </a:solidFill>
              <a:effectLst/>
              <a:latin typeface="Tahoma" pitchFamily="34" charset="0"/>
              <a:cs typeface="Tahoma" pitchFamily="34" charset="0"/>
            </a:endParaRPr>
          </a:p>
        </p:txBody>
      </p:sp>
      <p:sp>
        <p:nvSpPr>
          <p:cNvPr id="23" name="아래쪽 화살표 22"/>
          <p:cNvSpPr/>
          <p:nvPr/>
        </p:nvSpPr>
        <p:spPr bwMode="auto">
          <a:xfrm>
            <a:off x="6016746" y="2786058"/>
            <a:ext cx="428628" cy="357190"/>
          </a:xfrm>
          <a:prstGeom prst="downArrow">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5500694" y="1928802"/>
            <a:ext cx="1516184" cy="369332"/>
          </a:xfrm>
          <a:prstGeom prst="rect">
            <a:avLst/>
          </a:prstGeom>
          <a:noFill/>
        </p:spPr>
        <p:txBody>
          <a:bodyPr wrap="none" rtlCol="0">
            <a:spAutoFit/>
          </a:bodyPr>
          <a:lstStyle/>
          <a:p>
            <a:r>
              <a:rPr lang="en-US" altLang="ko-KR" sz="1800" i="1" dirty="0" smtClean="0"/>
              <a:t>TGD (Agreed)</a:t>
            </a:r>
            <a:endParaRPr lang="ko-KR" altLang="en-US" sz="1800" i="1" dirty="0"/>
          </a:p>
        </p:txBody>
      </p:sp>
      <p:cxnSp>
        <p:nvCxnSpPr>
          <p:cNvPr id="26" name="직선 화살표 연결선 25"/>
          <p:cNvCxnSpPr>
            <a:stCxn id="7" idx="3"/>
            <a:endCxn id="22" idx="1"/>
          </p:cNvCxnSpPr>
          <p:nvPr/>
        </p:nvCxnSpPr>
        <p:spPr bwMode="auto">
          <a:xfrm>
            <a:off x="3516416" y="2607463"/>
            <a:ext cx="20717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7" name="TextBox 26"/>
          <p:cNvSpPr txBox="1"/>
          <p:nvPr/>
        </p:nvSpPr>
        <p:spPr>
          <a:xfrm>
            <a:off x="3873606" y="2285992"/>
            <a:ext cx="1237455" cy="338554"/>
          </a:xfrm>
          <a:prstGeom prst="rect">
            <a:avLst/>
          </a:prstGeom>
          <a:noFill/>
        </p:spPr>
        <p:txBody>
          <a:bodyPr wrap="none" rtlCol="0">
            <a:spAutoFit/>
          </a:bodyPr>
          <a:lstStyle/>
          <a:p>
            <a:r>
              <a:rPr lang="en-US" altLang="ko-KR" sz="1600" dirty="0" smtClean="0"/>
              <a:t>Agreed </a:t>
            </a:r>
            <a:r>
              <a:rPr lang="en-US" altLang="ko-KR" sz="1600" dirty="0" err="1" smtClean="0"/>
              <a:t>ToC</a:t>
            </a:r>
            <a:r>
              <a:rPr lang="en-US" altLang="ko-KR" sz="1600" dirty="0" smtClean="0"/>
              <a:t> </a:t>
            </a:r>
            <a:endParaRPr lang="ko-KR" altLang="en-US" sz="1600" dirty="0"/>
          </a:p>
        </p:txBody>
      </p:sp>
      <p:sp>
        <p:nvSpPr>
          <p:cNvPr id="29" name="직사각형 28"/>
          <p:cNvSpPr/>
          <p:nvPr/>
        </p:nvSpPr>
        <p:spPr bwMode="auto">
          <a:xfrm>
            <a:off x="5588118" y="3143248"/>
            <a:ext cx="1285884" cy="357190"/>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DCNxxx-01</a:t>
            </a:r>
            <a:endParaRPr kumimoji="0" lang="ko-KR" altLang="en-US" sz="1600" b="0" i="0" u="none" strike="noStrike" cap="none" normalizeH="0" baseline="0" dirty="0" smtClean="0">
              <a:ln>
                <a:noFill/>
              </a:ln>
              <a:solidFill>
                <a:schemeClr val="tx1"/>
              </a:solidFill>
              <a:effectLst/>
              <a:latin typeface="Tahoma" pitchFamily="34" charset="0"/>
              <a:cs typeface="Tahoma" pitchFamily="34" charset="0"/>
            </a:endParaRPr>
          </a:p>
        </p:txBody>
      </p:sp>
      <p:sp>
        <p:nvSpPr>
          <p:cNvPr id="30" name="아래쪽 화살표 29"/>
          <p:cNvSpPr/>
          <p:nvPr/>
        </p:nvSpPr>
        <p:spPr bwMode="auto">
          <a:xfrm>
            <a:off x="6016746" y="3500438"/>
            <a:ext cx="428628" cy="1071570"/>
          </a:xfrm>
          <a:prstGeom prst="downArrow">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3" name="직사각형 32"/>
          <p:cNvSpPr/>
          <p:nvPr/>
        </p:nvSpPr>
        <p:spPr bwMode="auto">
          <a:xfrm>
            <a:off x="5588118" y="4572008"/>
            <a:ext cx="1285884" cy="357190"/>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DCNxxx-02</a:t>
            </a:r>
            <a:endParaRPr kumimoji="0" lang="ko-KR" altLang="en-US" sz="1600" b="0" i="0" u="none" strike="noStrike" cap="none" normalizeH="0" baseline="0" dirty="0" smtClean="0">
              <a:ln>
                <a:noFill/>
              </a:ln>
              <a:solidFill>
                <a:schemeClr val="tx1"/>
              </a:solidFill>
              <a:effectLst/>
              <a:latin typeface="Tahoma" pitchFamily="34" charset="0"/>
              <a:cs typeface="Tahoma" pitchFamily="34" charset="0"/>
            </a:endParaRPr>
          </a:p>
        </p:txBody>
      </p:sp>
      <p:sp>
        <p:nvSpPr>
          <p:cNvPr id="34" name="아래쪽 화살표 33"/>
          <p:cNvSpPr/>
          <p:nvPr/>
        </p:nvSpPr>
        <p:spPr bwMode="auto">
          <a:xfrm>
            <a:off x="6016746" y="4929198"/>
            <a:ext cx="428628" cy="357190"/>
          </a:xfrm>
          <a:prstGeom prst="downArrow">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35" name="직선 화살표 연결선 34"/>
          <p:cNvCxnSpPr/>
          <p:nvPr/>
        </p:nvCxnSpPr>
        <p:spPr bwMode="auto">
          <a:xfrm>
            <a:off x="3516416" y="3357562"/>
            <a:ext cx="20717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6" name="TextBox 35"/>
          <p:cNvSpPr txBox="1"/>
          <p:nvPr/>
        </p:nvSpPr>
        <p:spPr>
          <a:xfrm>
            <a:off x="3730730" y="3036091"/>
            <a:ext cx="1628972" cy="338554"/>
          </a:xfrm>
          <a:prstGeom prst="rect">
            <a:avLst/>
          </a:prstGeom>
          <a:noFill/>
        </p:spPr>
        <p:txBody>
          <a:bodyPr wrap="none" rtlCol="0">
            <a:spAutoFit/>
          </a:bodyPr>
          <a:lstStyle/>
          <a:p>
            <a:r>
              <a:rPr lang="en-US" altLang="ko-KR" sz="1600" dirty="0" smtClean="0"/>
              <a:t>Agreed sentences</a:t>
            </a:r>
            <a:endParaRPr lang="ko-KR" altLang="en-US" sz="1600" dirty="0"/>
          </a:p>
        </p:txBody>
      </p:sp>
      <p:cxnSp>
        <p:nvCxnSpPr>
          <p:cNvPr id="39" name="직선 화살표 연결선 38"/>
          <p:cNvCxnSpPr/>
          <p:nvPr/>
        </p:nvCxnSpPr>
        <p:spPr bwMode="auto">
          <a:xfrm>
            <a:off x="3516416" y="4750603"/>
            <a:ext cx="20717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0" name="TextBox 39"/>
          <p:cNvSpPr txBox="1"/>
          <p:nvPr/>
        </p:nvSpPr>
        <p:spPr>
          <a:xfrm>
            <a:off x="3730730" y="4429132"/>
            <a:ext cx="1628972" cy="338554"/>
          </a:xfrm>
          <a:prstGeom prst="rect">
            <a:avLst/>
          </a:prstGeom>
          <a:noFill/>
        </p:spPr>
        <p:txBody>
          <a:bodyPr wrap="none" rtlCol="0">
            <a:spAutoFit/>
          </a:bodyPr>
          <a:lstStyle/>
          <a:p>
            <a:r>
              <a:rPr lang="en-US" altLang="ko-KR" sz="1600" dirty="0" smtClean="0"/>
              <a:t>Agreed sentences</a:t>
            </a:r>
            <a:endParaRPr lang="ko-KR" altLang="en-US" sz="1600" dirty="0"/>
          </a:p>
        </p:txBody>
      </p:sp>
      <p:cxnSp>
        <p:nvCxnSpPr>
          <p:cNvPr id="41" name="직선 화살표 연결선 40"/>
          <p:cNvCxnSpPr/>
          <p:nvPr/>
        </p:nvCxnSpPr>
        <p:spPr bwMode="auto">
          <a:xfrm>
            <a:off x="3516416" y="5464983"/>
            <a:ext cx="20717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2" name="TextBox 41"/>
          <p:cNvSpPr txBox="1"/>
          <p:nvPr/>
        </p:nvSpPr>
        <p:spPr>
          <a:xfrm>
            <a:off x="3730730" y="5143512"/>
            <a:ext cx="1628972" cy="338554"/>
          </a:xfrm>
          <a:prstGeom prst="rect">
            <a:avLst/>
          </a:prstGeom>
          <a:noFill/>
        </p:spPr>
        <p:txBody>
          <a:bodyPr wrap="none" rtlCol="0">
            <a:spAutoFit/>
          </a:bodyPr>
          <a:lstStyle/>
          <a:p>
            <a:r>
              <a:rPr lang="en-US" altLang="ko-KR" sz="1600" dirty="0" smtClean="0"/>
              <a:t>Agreed sentences</a:t>
            </a:r>
            <a:endParaRPr lang="ko-KR" altLang="en-US" sz="1600" dirty="0"/>
          </a:p>
        </p:txBody>
      </p:sp>
      <p:sp>
        <p:nvSpPr>
          <p:cNvPr id="43" name="직사각형 42"/>
          <p:cNvSpPr/>
          <p:nvPr/>
        </p:nvSpPr>
        <p:spPr bwMode="auto">
          <a:xfrm>
            <a:off x="5588118" y="5286388"/>
            <a:ext cx="1285884" cy="357190"/>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DCNxxx-03</a:t>
            </a:r>
            <a:endParaRPr kumimoji="0" lang="ko-KR" altLang="en-US" sz="1600" b="0" i="0" u="none" strike="noStrike" cap="none" normalizeH="0" baseline="0" dirty="0" smtClean="0">
              <a:ln>
                <a:noFill/>
              </a:ln>
              <a:solidFill>
                <a:schemeClr val="tx1"/>
              </a:solidFill>
              <a:effectLst/>
              <a:latin typeface="Tahoma" pitchFamily="34" charset="0"/>
              <a:cs typeface="Tahoma" pitchFamily="34" charset="0"/>
            </a:endParaRPr>
          </a:p>
        </p:txBody>
      </p:sp>
      <p:sp>
        <p:nvSpPr>
          <p:cNvPr id="44" name="아래쪽 화살표 43"/>
          <p:cNvSpPr/>
          <p:nvPr/>
        </p:nvSpPr>
        <p:spPr bwMode="auto">
          <a:xfrm>
            <a:off x="6016746" y="5643578"/>
            <a:ext cx="428628" cy="357190"/>
          </a:xfrm>
          <a:prstGeom prst="downArrow">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6" name="TextBox 45"/>
          <p:cNvSpPr txBox="1"/>
          <p:nvPr/>
        </p:nvSpPr>
        <p:spPr>
          <a:xfrm>
            <a:off x="458520" y="3714752"/>
            <a:ext cx="1572866" cy="584775"/>
          </a:xfrm>
          <a:prstGeom prst="rect">
            <a:avLst/>
          </a:prstGeom>
          <a:noFill/>
        </p:spPr>
        <p:txBody>
          <a:bodyPr wrap="none" rtlCol="0">
            <a:spAutoFit/>
          </a:bodyPr>
          <a:lstStyle/>
          <a:p>
            <a:r>
              <a:rPr lang="en-US" altLang="ko-KR" sz="1600" dirty="0" smtClean="0"/>
              <a:t>Highlight </a:t>
            </a:r>
          </a:p>
          <a:p>
            <a:r>
              <a:rPr lang="en-US" altLang="ko-KR" sz="1600" dirty="0" smtClean="0"/>
              <a:t>agreed sentences</a:t>
            </a:r>
            <a:endParaRPr lang="ko-KR" altLang="en-US" sz="1600" dirty="0"/>
          </a:p>
        </p:txBody>
      </p:sp>
      <p:sp>
        <p:nvSpPr>
          <p:cNvPr id="48" name="TextBox 47"/>
          <p:cNvSpPr txBox="1"/>
          <p:nvPr/>
        </p:nvSpPr>
        <p:spPr>
          <a:xfrm>
            <a:off x="458520" y="5143512"/>
            <a:ext cx="1572866" cy="584775"/>
          </a:xfrm>
          <a:prstGeom prst="rect">
            <a:avLst/>
          </a:prstGeom>
          <a:noFill/>
        </p:spPr>
        <p:txBody>
          <a:bodyPr wrap="none" rtlCol="0">
            <a:spAutoFit/>
          </a:bodyPr>
          <a:lstStyle/>
          <a:p>
            <a:r>
              <a:rPr lang="en-US" altLang="ko-KR" sz="1600" dirty="0" smtClean="0"/>
              <a:t>Highlight </a:t>
            </a:r>
          </a:p>
          <a:p>
            <a:r>
              <a:rPr lang="en-US" altLang="ko-KR" sz="1600" dirty="0" smtClean="0"/>
              <a:t>agreed sentences</a:t>
            </a:r>
            <a:endParaRPr lang="ko-KR" altLang="en-US" sz="1600" dirty="0"/>
          </a:p>
        </p:txBody>
      </p:sp>
      <p:cxnSp>
        <p:nvCxnSpPr>
          <p:cNvPr id="50" name="직선 화살표 연결선 49"/>
          <p:cNvCxnSpPr/>
          <p:nvPr/>
        </p:nvCxnSpPr>
        <p:spPr bwMode="auto">
          <a:xfrm flipH="1">
            <a:off x="3500430" y="3500438"/>
            <a:ext cx="2071702" cy="357190"/>
          </a:xfrm>
          <a:prstGeom prst="straightConnector1">
            <a:avLst/>
          </a:prstGeom>
          <a:solidFill>
            <a:schemeClr val="accent1"/>
          </a:solidFill>
          <a:ln w="12700" cap="flat" cmpd="sng" algn="ctr">
            <a:solidFill>
              <a:schemeClr val="tx1"/>
            </a:solidFill>
            <a:prstDash val="sysDash"/>
            <a:round/>
            <a:headEnd type="none" w="sm" len="sm"/>
            <a:tailEnd type="arrow"/>
          </a:ln>
          <a:effectLst/>
        </p:spPr>
      </p:cxnSp>
      <p:cxnSp>
        <p:nvCxnSpPr>
          <p:cNvPr id="52" name="직선 화살표 연결선 51"/>
          <p:cNvCxnSpPr/>
          <p:nvPr/>
        </p:nvCxnSpPr>
        <p:spPr bwMode="auto">
          <a:xfrm flipH="1">
            <a:off x="3500430" y="4929198"/>
            <a:ext cx="2071702" cy="357190"/>
          </a:xfrm>
          <a:prstGeom prst="straightConnector1">
            <a:avLst/>
          </a:prstGeom>
          <a:solidFill>
            <a:schemeClr val="accent1"/>
          </a:solidFill>
          <a:ln w="12700" cap="flat" cmpd="sng" algn="ctr">
            <a:solidFill>
              <a:schemeClr val="tx1"/>
            </a:solidFill>
            <a:prstDash val="sysDash"/>
            <a:round/>
            <a:headEnd type="none" w="sm" len="sm"/>
            <a:tailEnd type="arrow"/>
          </a:ln>
          <a:effectLst/>
        </p:spPr>
      </p:cxnSp>
      <p:cxnSp>
        <p:nvCxnSpPr>
          <p:cNvPr id="53" name="직선 화살표 연결선 52"/>
          <p:cNvCxnSpPr/>
          <p:nvPr/>
        </p:nvCxnSpPr>
        <p:spPr bwMode="auto">
          <a:xfrm flipH="1">
            <a:off x="3500430" y="2786058"/>
            <a:ext cx="2071702" cy="357190"/>
          </a:xfrm>
          <a:prstGeom prst="straightConnector1">
            <a:avLst/>
          </a:prstGeom>
          <a:solidFill>
            <a:schemeClr val="accent1"/>
          </a:solidFill>
          <a:ln w="12700" cap="flat" cmpd="sng" algn="ctr">
            <a:solidFill>
              <a:schemeClr val="tx1"/>
            </a:solidFill>
            <a:prstDash val="sysDash"/>
            <a:round/>
            <a:headEnd type="none" w="sm" len="sm"/>
            <a:tailEnd type="arrow"/>
          </a:ln>
          <a:effectLst/>
        </p:spPr>
      </p:cxnSp>
      <p:sp>
        <p:nvSpPr>
          <p:cNvPr id="54" name="TextBox 53"/>
          <p:cNvSpPr txBox="1"/>
          <p:nvPr/>
        </p:nvSpPr>
        <p:spPr>
          <a:xfrm>
            <a:off x="458520" y="3000372"/>
            <a:ext cx="1130053" cy="584775"/>
          </a:xfrm>
          <a:prstGeom prst="rect">
            <a:avLst/>
          </a:prstGeom>
          <a:noFill/>
        </p:spPr>
        <p:txBody>
          <a:bodyPr wrap="none" rtlCol="0">
            <a:spAutoFit/>
          </a:bodyPr>
          <a:lstStyle/>
          <a:p>
            <a:r>
              <a:rPr lang="en-US" altLang="ko-KR" sz="1600" dirty="0" smtClean="0"/>
              <a:t>Reflect </a:t>
            </a:r>
          </a:p>
          <a:p>
            <a:r>
              <a:rPr lang="en-US" altLang="ko-KR" sz="1600" dirty="0" smtClean="0"/>
              <a:t>agreed </a:t>
            </a:r>
            <a:r>
              <a:rPr lang="en-US" altLang="ko-KR" sz="1600" dirty="0" err="1" smtClean="0"/>
              <a:t>ToC</a:t>
            </a:r>
            <a:endParaRPr lang="ko-KR"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Suggested Procedure</a:t>
            </a:r>
            <a:endParaRPr lang="ko-KR" altLang="en-US" dirty="0"/>
          </a:p>
        </p:txBody>
      </p:sp>
      <p:sp>
        <p:nvSpPr>
          <p:cNvPr id="3" name="내용 개체 틀 2"/>
          <p:cNvSpPr>
            <a:spLocks noGrp="1"/>
          </p:cNvSpPr>
          <p:nvPr>
            <p:ph idx="1"/>
          </p:nvPr>
        </p:nvSpPr>
        <p:spPr/>
        <p:txBody>
          <a:bodyPr/>
          <a:lstStyle/>
          <a:p>
            <a:r>
              <a:rPr lang="en-US" altLang="ko-KR" dirty="0" smtClean="0"/>
              <a:t>TG8 PAC group</a:t>
            </a:r>
          </a:p>
          <a:p>
            <a:pPr lvl="1"/>
            <a:r>
              <a:rPr lang="en-US" altLang="ko-KR" dirty="0" smtClean="0"/>
              <a:t>Decides the scope of agreed sentences for TGD editing</a:t>
            </a:r>
          </a:p>
          <a:p>
            <a:pPr lvl="1"/>
            <a:r>
              <a:rPr lang="en-US" altLang="ko-KR" dirty="0" smtClean="0"/>
              <a:t>TGD is revised per one IEEE session including both plenary and interim</a:t>
            </a:r>
          </a:p>
          <a:p>
            <a:pPr lvl="1"/>
            <a:r>
              <a:rPr lang="en-US" altLang="ko-KR" dirty="0" smtClean="0"/>
              <a:t>Editor reflects decided sentences to next TGD revision in two weeks after adjourning IEEE session</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42737</TotalTime>
  <Words>251</Words>
  <Application>Microsoft Office PowerPoint</Application>
  <PresentationFormat>화면 슬라이드 쇼(4:3)</PresentationFormat>
  <Paragraphs>68</Paragraphs>
  <Slides>5</Slides>
  <Notes>2</Notes>
  <HiddenSlides>0</HiddenSlides>
  <MMClips>0</MMClips>
  <ScaleCrop>false</ScaleCrop>
  <HeadingPairs>
    <vt:vector size="4" baseType="variant">
      <vt:variant>
        <vt:lpstr>테마</vt:lpstr>
      </vt:variant>
      <vt:variant>
        <vt:i4>1</vt:i4>
      </vt:variant>
      <vt:variant>
        <vt:lpstr>슬라이드 제목</vt:lpstr>
      </vt:variant>
      <vt:variant>
        <vt:i4>5</vt:i4>
      </vt:variant>
    </vt:vector>
  </HeadingPairs>
  <TitlesOfParts>
    <vt:vector size="6" baseType="lpstr">
      <vt:lpstr>Blank Presentation</vt:lpstr>
      <vt:lpstr>슬라이드 1</vt:lpstr>
      <vt:lpstr>Procedure for  TGD Revising</vt:lpstr>
      <vt:lpstr>Editor’s Voice</vt:lpstr>
      <vt:lpstr>Suggested Procedure</vt:lpstr>
      <vt:lpstr>Suggested Procedure</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682</cp:revision>
  <cp:lastPrinted>1998-02-10T13:28:06Z</cp:lastPrinted>
  <dcterms:created xsi:type="dcterms:W3CDTF">1999-11-08T18:59:45Z</dcterms:created>
  <dcterms:modified xsi:type="dcterms:W3CDTF">2012-09-10T08:56:29Z</dcterms:modified>
</cp:coreProperties>
</file>