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9" r:id="rId2"/>
    <p:sldId id="334" r:id="rId3"/>
    <p:sldId id="374" r:id="rId4"/>
    <p:sldId id="367" r:id="rId5"/>
    <p:sldId id="372" r:id="rId6"/>
    <p:sldId id="370" r:id="rId7"/>
    <p:sldId id="371" r:id="rId8"/>
    <p:sldId id="369" r:id="rId9"/>
    <p:sldId id="368" r:id="rId10"/>
    <p:sldId id="373" r:id="rId11"/>
    <p:sldId id="376" r:id="rId12"/>
    <p:sldId id="388" r:id="rId13"/>
    <p:sldId id="377" r:id="rId14"/>
    <p:sldId id="380" r:id="rId15"/>
    <p:sldId id="381" r:id="rId16"/>
    <p:sldId id="384" r:id="rId17"/>
    <p:sldId id="383" r:id="rId18"/>
    <p:sldId id="382" r:id="rId19"/>
    <p:sldId id="386" r:id="rId20"/>
    <p:sldId id="387" r:id="rId21"/>
    <p:sldId id="385" r:id="rId22"/>
    <p:sldId id="375" r:id="rId2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1709" autoAdjust="0"/>
  </p:normalViewPr>
  <p:slideViewPr>
    <p:cSldViewPr>
      <p:cViewPr varScale="1">
        <p:scale>
          <a:sx n="78" d="100"/>
          <a:sy n="78" d="100"/>
        </p:scale>
        <p:origin x="-1176"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&lt;September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&lt;September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15-12-0474-00-0008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etcs.ipfw.edu/~lin/ECET581_CS590/lectures/Lin_Lect_11_WSN_MAC%20Protocols.html" TargetMode="External"/><Relationship Id="rId2" Type="http://schemas.openxmlformats.org/officeDocument/2006/relationships/hyperlink" Target="http://www7.informatik.uni-erlangen.de/~dressl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&lt;September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Comments to DCN385-02 TGD Draft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10 September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t>
            </a:r>
            <a:r>
              <a:rPr lang="en-US" altLang="ko-KR" sz="1600" dirty="0" err="1" smtClean="0">
                <a:solidFill>
                  <a:srgbClr val="FF0000"/>
                </a:solidFill>
                <a:ea typeface="굴림" pitchFamily="50" charset="-127"/>
              </a:rPr>
              <a:t>Chiwoo</a:t>
            </a:r>
            <a:r>
              <a:rPr lang="en-US" altLang="ko-KR" sz="1600" dirty="0" smtClean="0">
                <a:solidFill>
                  <a:srgbClr val="FF0000"/>
                </a:solidFill>
                <a:ea typeface="굴림" pitchFamily="50" charset="-127"/>
              </a:rPr>
              <a:t> Lim,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a:solidFill>
                  <a:srgbClr val="FF0000"/>
                </a:solidFill>
                <a:ea typeface="굴림" pitchFamily="50" charset="-127"/>
              </a:rPr>
              <a:t>Roh</a:t>
            </a:r>
            <a:r>
              <a:rPr lang="en-US" altLang="ko-KR" sz="1600" dirty="0">
                <a:solidFill>
                  <a:schemeClr val="tx2"/>
                </a:solidFill>
                <a:ea typeface="굴림" pitchFamily="50" charset="-127"/>
              </a:rPr>
              <a:t>] 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Comments to revise TGD draft document (based on DCN385-02)</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present comments to several discussion items in TGD draft document</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“Fully Distributed”?</a:t>
            </a:r>
            <a:endParaRPr lang="ko-KR" altLang="en-US" dirty="0"/>
          </a:p>
        </p:txBody>
      </p:sp>
      <p:sp>
        <p:nvSpPr>
          <p:cNvPr id="3" name="내용 개체 틀 2"/>
          <p:cNvSpPr>
            <a:spLocks noGrp="1"/>
          </p:cNvSpPr>
          <p:nvPr>
            <p:ph idx="1"/>
          </p:nvPr>
        </p:nvSpPr>
        <p:spPr/>
        <p:txBody>
          <a:bodyPr/>
          <a:lstStyle/>
          <a:p>
            <a:r>
              <a:rPr lang="en-US" altLang="ko-KR" sz="2800" dirty="0" smtClean="0"/>
              <a:t>To support</a:t>
            </a:r>
          </a:p>
          <a:p>
            <a:pPr lvl="1"/>
            <a:r>
              <a:rPr lang="en-US" altLang="ko-KR" sz="2400" dirty="0" smtClean="0"/>
              <a:t>User-centric operation</a:t>
            </a:r>
          </a:p>
          <a:p>
            <a:pPr lvl="2"/>
            <a:r>
              <a:rPr lang="en-US" altLang="ko-KR" sz="2000" dirty="0" smtClean="0"/>
              <a:t>PD shall discover other PDs in the proximal range from itself, not from other delegates.</a:t>
            </a:r>
          </a:p>
          <a:p>
            <a:pPr lvl="1"/>
            <a:r>
              <a:rPr lang="en-US" altLang="ko-KR" sz="2400" dirty="0" smtClean="0"/>
              <a:t>Network scalability</a:t>
            </a:r>
          </a:p>
          <a:p>
            <a:pPr lvl="2"/>
            <a:r>
              <a:rPr lang="en-US" altLang="ko-KR" sz="2000" dirty="0" smtClean="0"/>
              <a:t>Group leader (,even though being temporary,) means hierarchy. Hierarchy means the limited range of network due to control overhead (reporting and commanding).</a:t>
            </a:r>
          </a:p>
          <a:p>
            <a:pPr lvl="1"/>
            <a:r>
              <a:rPr lang="en-US" altLang="ko-KR" sz="2400" dirty="0" smtClean="0"/>
              <a:t>Low complexity</a:t>
            </a:r>
          </a:p>
          <a:p>
            <a:pPr lvl="2"/>
            <a:r>
              <a:rPr lang="en-US" altLang="ko-KR" sz="2000" dirty="0" smtClean="0"/>
              <a:t>Hierarchical system </a:t>
            </a:r>
            <a:r>
              <a:rPr lang="en-US" altLang="ko-KR" sz="2000" dirty="0" smtClean="0"/>
              <a:t>(e.g. tree) needs </a:t>
            </a:r>
            <a:r>
              <a:rPr lang="en-US" altLang="ko-KR" sz="2000" dirty="0" smtClean="0"/>
              <a:t>a bunch of management overhead. </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 4.1 Concepts and architecture</a:t>
            </a:r>
            <a:endParaRPr lang="ko-KR" altLang="en-US" dirty="0"/>
          </a:p>
        </p:txBody>
      </p:sp>
      <p:sp>
        <p:nvSpPr>
          <p:cNvPr id="3" name="내용 개체 틀 2"/>
          <p:cNvSpPr>
            <a:spLocks noGrp="1"/>
          </p:cNvSpPr>
          <p:nvPr>
            <p:ph idx="1"/>
          </p:nvPr>
        </p:nvSpPr>
        <p:spPr/>
        <p:txBody>
          <a:bodyPr/>
          <a:lstStyle/>
          <a:p>
            <a:r>
              <a:rPr lang="en-US" altLang="ko-KR" dirty="0" smtClean="0"/>
              <a:t>Clarify</a:t>
            </a:r>
          </a:p>
          <a:p>
            <a:endParaRPr lang="en-US" altLang="ko-KR" dirty="0" smtClean="0"/>
          </a:p>
          <a:p>
            <a:endParaRPr lang="en-US" altLang="ko-KR" dirty="0" smtClean="0"/>
          </a:p>
          <a:p>
            <a:pPr lvl="1"/>
            <a:r>
              <a:rPr lang="en-US" altLang="ko-KR" dirty="0" smtClean="0"/>
              <a:t>Define “selective exchange of data</a:t>
            </a:r>
            <a:r>
              <a:rPr lang="en-US" altLang="ko-KR" dirty="0" smtClean="0"/>
              <a:t>”</a:t>
            </a:r>
            <a:endParaRPr lang="en-US" altLang="ko-KR" dirty="0" smtClean="0"/>
          </a:p>
          <a:p>
            <a:pPr>
              <a:buNone/>
            </a:pPr>
            <a:endParaRPr lang="en-US" altLang="ko-KR" dirty="0" smtClean="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sp>
        <p:nvSpPr>
          <p:cNvPr id="7" name="TextBox 6"/>
          <p:cNvSpPr txBox="1"/>
          <p:nvPr/>
        </p:nvSpPr>
        <p:spPr>
          <a:xfrm>
            <a:off x="500034" y="2643182"/>
            <a:ext cx="8286808" cy="707886"/>
          </a:xfrm>
          <a:prstGeom prst="rect">
            <a:avLst/>
          </a:prstGeom>
          <a:noFill/>
        </p:spPr>
        <p:txBody>
          <a:bodyPr wrap="square" rtlCol="0">
            <a:spAutoFit/>
          </a:bodyPr>
          <a:lstStyle/>
          <a:p>
            <a:r>
              <a:rPr lang="en-US" altLang="ko-KR" sz="2000" dirty="0" smtClean="0"/>
              <a:t>“</a:t>
            </a:r>
            <a:r>
              <a:rPr lang="en-GB" altLang="ko-KR" sz="2000" dirty="0" smtClean="0"/>
              <a:t>Possibly aided by higher layers, PD shall support selective exchange of data with specific other PDs or groups of PDs.</a:t>
            </a:r>
            <a:r>
              <a:rPr lang="en-US" altLang="ko-KR" sz="2000" dirty="0" smtClean="0"/>
              <a:t>”</a:t>
            </a:r>
            <a:endParaRPr lang="ko-KR" alt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 4.1 Concepts and architecture</a:t>
            </a:r>
            <a:endParaRPr lang="ko-KR" altLang="en-US" dirty="0"/>
          </a:p>
        </p:txBody>
      </p:sp>
      <p:sp>
        <p:nvSpPr>
          <p:cNvPr id="3" name="내용 개체 틀 2"/>
          <p:cNvSpPr>
            <a:spLocks noGrp="1"/>
          </p:cNvSpPr>
          <p:nvPr>
            <p:ph idx="1"/>
          </p:nvPr>
        </p:nvSpPr>
        <p:spPr/>
        <p:txBody>
          <a:bodyPr/>
          <a:lstStyle/>
          <a:p>
            <a:r>
              <a:rPr lang="en-US" altLang="ko-KR" dirty="0" smtClean="0"/>
              <a:t>Add</a:t>
            </a:r>
          </a:p>
          <a:p>
            <a:endParaRPr lang="en-US" altLang="ko-KR" dirty="0" smtClean="0"/>
          </a:p>
          <a:p>
            <a:endParaRPr lang="en-US" altLang="ko-KR" dirty="0" smtClean="0"/>
          </a:p>
          <a:p>
            <a:pPr lvl="1"/>
            <a:endParaRPr lang="en-US" altLang="ko-KR" dirty="0" smtClean="0"/>
          </a:p>
          <a:p>
            <a:pPr lvl="1"/>
            <a:endParaRPr lang="en-US" altLang="ko-KR" dirty="0" smtClean="0"/>
          </a:p>
          <a:p>
            <a:pPr lvl="1"/>
            <a:r>
              <a:rPr lang="en-US" altLang="ko-KR" dirty="0" smtClean="0"/>
              <a:t>discovery for peer information without association (from PAR)</a:t>
            </a:r>
          </a:p>
          <a:p>
            <a:pPr lvl="2"/>
            <a:r>
              <a:rPr lang="en-US" altLang="ko-KR" dirty="0" smtClean="0"/>
              <a:t>The term ‘association’ </a:t>
            </a:r>
            <a:r>
              <a:rPr lang="en-US" altLang="ko-KR" dirty="0" smtClean="0"/>
              <a:t>was</a:t>
            </a:r>
            <a:r>
              <a:rPr lang="en-US" altLang="ko-KR" dirty="0" smtClean="0"/>
              <a:t> </a:t>
            </a:r>
            <a:r>
              <a:rPr lang="en-US" altLang="ko-KR" dirty="0" smtClean="0"/>
              <a:t>replaced by ‘peering’.</a:t>
            </a:r>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sp>
        <p:nvSpPr>
          <p:cNvPr id="7" name="TextBox 6"/>
          <p:cNvSpPr txBox="1"/>
          <p:nvPr/>
        </p:nvSpPr>
        <p:spPr>
          <a:xfrm>
            <a:off x="500034" y="2643182"/>
            <a:ext cx="8286808" cy="1631216"/>
          </a:xfrm>
          <a:prstGeom prst="rect">
            <a:avLst/>
          </a:prstGeom>
          <a:noFill/>
        </p:spPr>
        <p:txBody>
          <a:bodyPr wrap="square" rtlCol="0">
            <a:spAutoFit/>
          </a:bodyPr>
          <a:lstStyle/>
          <a:p>
            <a:r>
              <a:rPr lang="en-US" altLang="ko-KR" sz="2000" dirty="0" smtClean="0"/>
              <a:t>“IEEE 802.15.8 PAC shall provide discovery for peer information without peering. Peering is a </a:t>
            </a:r>
            <a:r>
              <a:rPr lang="en-GB" altLang="ko-KR" sz="2000" dirty="0" smtClean="0"/>
              <a:t>function to establish single link or multiple links. Discovery without peering is beneficial by reducing redundant procedures to setup links and to exchange data among non-peer PDs. So discovery after peering shall be avoided in the efficiency </a:t>
            </a:r>
            <a:r>
              <a:rPr lang="en-GB" altLang="ko-KR" sz="2000" dirty="0" smtClean="0"/>
              <a:t>aspect and novelty of 802.15.8.</a:t>
            </a:r>
            <a:r>
              <a:rPr lang="en-US" altLang="ko-KR" sz="2000" dirty="0" smtClean="0"/>
              <a:t>”</a:t>
            </a:r>
            <a:endParaRPr lang="ko-KR"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4.2 Components</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pPr lvl="1"/>
            <a:r>
              <a:rPr lang="en-US" altLang="ko-KR" dirty="0" smtClean="0"/>
              <a:t>There is no hierarchy within PDs.</a:t>
            </a:r>
          </a:p>
          <a:p>
            <a:pPr lvl="1"/>
            <a:r>
              <a:rPr lang="en-US" altLang="ko-KR" dirty="0" smtClean="0"/>
              <a:t>However, a PD can take a specific role according to event (e.g. peering)</a:t>
            </a:r>
          </a:p>
          <a:p>
            <a:endParaRPr lang="en-US" altLang="ko-KR" dirty="0" smtClean="0"/>
          </a:p>
          <a:p>
            <a:pPr>
              <a:buNone/>
            </a:pPr>
            <a:endParaRPr lang="en-US" altLang="ko-KR" dirty="0" smtClean="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
        <p:nvSpPr>
          <p:cNvPr id="7" name="TextBox 6"/>
          <p:cNvSpPr txBox="1"/>
          <p:nvPr/>
        </p:nvSpPr>
        <p:spPr>
          <a:xfrm>
            <a:off x="500034" y="2643182"/>
            <a:ext cx="8286808" cy="400110"/>
          </a:xfrm>
          <a:prstGeom prst="rect">
            <a:avLst/>
          </a:prstGeom>
          <a:noFill/>
        </p:spPr>
        <p:txBody>
          <a:bodyPr wrap="square" rtlCol="0">
            <a:spAutoFit/>
          </a:bodyPr>
          <a:lstStyle/>
          <a:p>
            <a:r>
              <a:rPr lang="en-US" altLang="ko-KR" sz="2000" dirty="0" smtClean="0"/>
              <a:t>The title “Components” to “Roles”.</a:t>
            </a:r>
            <a:endParaRPr lang="ko-KR" alt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4.4 Services</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endParaRPr lang="en-US" altLang="ko-KR" dirty="0" smtClean="0"/>
          </a:p>
          <a:p>
            <a:endParaRPr lang="en-US" altLang="ko-KR" dirty="0" smtClean="0"/>
          </a:p>
          <a:p>
            <a:endParaRPr lang="en-US" altLang="ko-KR" dirty="0" smtClean="0"/>
          </a:p>
          <a:p>
            <a:r>
              <a:rPr lang="en-US" altLang="ko-KR" dirty="0" smtClean="0"/>
              <a:t>Add</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sp>
        <p:nvSpPr>
          <p:cNvPr id="7" name="TextBox 6"/>
          <p:cNvSpPr txBox="1"/>
          <p:nvPr/>
        </p:nvSpPr>
        <p:spPr>
          <a:xfrm>
            <a:off x="500034" y="2643182"/>
            <a:ext cx="8286808" cy="2246769"/>
          </a:xfrm>
          <a:prstGeom prst="rect">
            <a:avLst/>
          </a:prstGeom>
          <a:noFill/>
        </p:spPr>
        <p:txBody>
          <a:bodyPr wrap="square" rtlCol="0">
            <a:spAutoFit/>
          </a:bodyPr>
          <a:lstStyle/>
          <a:p>
            <a:r>
              <a:rPr lang="en-US" altLang="ko-KR" sz="2000" dirty="0" smtClean="0"/>
              <a:t>“</a:t>
            </a:r>
            <a:r>
              <a:rPr lang="en-GB" altLang="ko-KR" sz="2000" dirty="0" smtClean="0"/>
              <a:t>802.15.8 PAC shall support a PD ability to:</a:t>
            </a:r>
            <a:r>
              <a:rPr lang="en-US" altLang="ko-KR" sz="2000" dirty="0" smtClean="0"/>
              <a:t>”</a:t>
            </a:r>
          </a:p>
          <a:p>
            <a:endParaRPr lang="en-US" altLang="ko-KR" sz="2000" dirty="0" smtClean="0"/>
          </a:p>
          <a:p>
            <a:r>
              <a:rPr lang="en-US" altLang="ko-KR" sz="2000" dirty="0" smtClean="0"/>
              <a:t>to</a:t>
            </a:r>
          </a:p>
          <a:p>
            <a:endParaRPr lang="en-US" altLang="ko-KR" sz="2000" dirty="0" smtClean="0"/>
          </a:p>
          <a:p>
            <a:r>
              <a:rPr lang="en-US" altLang="ko-KR" sz="2000" dirty="0" smtClean="0"/>
              <a:t>“</a:t>
            </a:r>
            <a:r>
              <a:rPr lang="en-GB" altLang="ko-KR" sz="2000" dirty="0" smtClean="0"/>
              <a:t>802.15.8 PAC shall provide a discovery service that user or application aware peers in the proximity.</a:t>
            </a:r>
          </a:p>
          <a:p>
            <a:r>
              <a:rPr lang="en-GB" altLang="ko-KR" sz="2000" dirty="0" smtClean="0"/>
              <a:t>802.15.8 PAC shall support a PD discovery ability to:</a:t>
            </a:r>
            <a:r>
              <a:rPr lang="en-US" altLang="ko-KR" sz="2000" dirty="0" smtClean="0"/>
              <a:t>”</a:t>
            </a:r>
            <a:endParaRPr lang="ko-KR" altLang="en-US" sz="2000" dirty="0" smtClean="0"/>
          </a:p>
        </p:txBody>
      </p:sp>
      <p:sp>
        <p:nvSpPr>
          <p:cNvPr id="9" name="TextBox 8"/>
          <p:cNvSpPr txBox="1"/>
          <p:nvPr/>
        </p:nvSpPr>
        <p:spPr>
          <a:xfrm>
            <a:off x="500034" y="5500702"/>
            <a:ext cx="8286808" cy="707886"/>
          </a:xfrm>
          <a:prstGeom prst="rect">
            <a:avLst/>
          </a:prstGeom>
          <a:noFill/>
        </p:spPr>
        <p:txBody>
          <a:bodyPr wrap="square" rtlCol="0">
            <a:spAutoFit/>
          </a:bodyPr>
          <a:lstStyle/>
          <a:p>
            <a:r>
              <a:rPr lang="en-US" altLang="ko-KR" sz="2000" dirty="0" smtClean="0"/>
              <a:t>“</a:t>
            </a:r>
            <a:r>
              <a:rPr lang="en-GB" altLang="ko-KR" sz="2000" dirty="0" smtClean="0"/>
              <a:t>802.15.8 PAC shall provide traffic services such as best effort, non real-time</a:t>
            </a:r>
            <a:r>
              <a:rPr lang="en-US" altLang="ko-KR" sz="2000" dirty="0" smtClean="0"/>
              <a:t>, real-time, streaming, gaming or etc.”</a:t>
            </a:r>
            <a:endParaRPr lang="ko-KR" alt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6.1 Synchronization</a:t>
            </a:r>
            <a:endParaRPr lang="ko-KR" altLang="en-US" dirty="0"/>
          </a:p>
        </p:txBody>
      </p:sp>
      <p:sp>
        <p:nvSpPr>
          <p:cNvPr id="3" name="내용 개체 틀 2"/>
          <p:cNvSpPr>
            <a:spLocks noGrp="1"/>
          </p:cNvSpPr>
          <p:nvPr>
            <p:ph idx="1"/>
          </p:nvPr>
        </p:nvSpPr>
        <p:spPr/>
        <p:txBody>
          <a:bodyPr/>
          <a:lstStyle/>
          <a:p>
            <a:r>
              <a:rPr lang="en-US" altLang="ko-KR" dirty="0" smtClean="0"/>
              <a:t>Add</a:t>
            </a:r>
          </a:p>
          <a:p>
            <a:endParaRPr lang="en-US" altLang="ko-KR" dirty="0" smtClean="0"/>
          </a:p>
          <a:p>
            <a:endParaRPr lang="en-US" altLang="ko-KR" dirty="0" smtClean="0"/>
          </a:p>
          <a:p>
            <a:pPr lvl="1"/>
            <a:r>
              <a:rPr lang="en-US" altLang="ko-KR" dirty="0" smtClean="0"/>
              <a:t>Link-level synchronization to </a:t>
            </a:r>
            <a:r>
              <a:rPr lang="en-US" altLang="ko-KR" dirty="0" err="1" smtClean="0"/>
              <a:t>Tx</a:t>
            </a:r>
            <a:r>
              <a:rPr lang="en-US" altLang="ko-KR" dirty="0" smtClean="0"/>
              <a:t>-Rx pair shall be provided for low power consumption.</a:t>
            </a:r>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sp>
        <p:nvSpPr>
          <p:cNvPr id="7" name="TextBox 6"/>
          <p:cNvSpPr txBox="1"/>
          <p:nvPr/>
        </p:nvSpPr>
        <p:spPr>
          <a:xfrm>
            <a:off x="500034" y="2643182"/>
            <a:ext cx="8286808" cy="707886"/>
          </a:xfrm>
          <a:prstGeom prst="rect">
            <a:avLst/>
          </a:prstGeom>
          <a:noFill/>
        </p:spPr>
        <p:txBody>
          <a:bodyPr wrap="square" rtlCol="0">
            <a:spAutoFit/>
          </a:bodyPr>
          <a:lstStyle/>
          <a:p>
            <a:r>
              <a:rPr lang="en-US" altLang="ko-KR" sz="2000" dirty="0" smtClean="0"/>
              <a:t>“A </a:t>
            </a:r>
            <a:r>
              <a:rPr lang="en-GB" altLang="ko-KR" sz="2000" dirty="0" smtClean="0"/>
              <a:t>transmitting PD and a receiving PD shall be synchronized to support low duty cycling.</a:t>
            </a:r>
            <a:r>
              <a:rPr lang="en-US" altLang="ko-KR" sz="2000" dirty="0" smtClean="0"/>
              <a:t>”</a:t>
            </a:r>
            <a:endParaRPr lang="ko-KR"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6.1 Synchronization</a:t>
            </a:r>
            <a:endParaRPr lang="ko-KR" altLang="en-US" dirty="0"/>
          </a:p>
        </p:txBody>
      </p:sp>
      <p:sp>
        <p:nvSpPr>
          <p:cNvPr id="3" name="내용 개체 틀 2"/>
          <p:cNvSpPr>
            <a:spLocks noGrp="1"/>
          </p:cNvSpPr>
          <p:nvPr>
            <p:ph idx="1"/>
          </p:nvPr>
        </p:nvSpPr>
        <p:spPr/>
        <p:txBody>
          <a:bodyPr/>
          <a:lstStyle/>
          <a:p>
            <a:r>
              <a:rPr lang="en-US" altLang="ko-KR" dirty="0" smtClean="0"/>
              <a:t>Add</a:t>
            </a:r>
          </a:p>
          <a:p>
            <a:endParaRPr lang="en-US" altLang="ko-KR" dirty="0" smtClean="0"/>
          </a:p>
          <a:p>
            <a:endParaRPr lang="en-US" altLang="ko-KR" dirty="0" smtClean="0"/>
          </a:p>
          <a:p>
            <a:pPr lvl="1"/>
            <a:r>
              <a:rPr lang="en-US" altLang="ko-KR" dirty="0" smtClean="0"/>
              <a:t>System-level synchronization shall be provided to get higher throughput from synchronous channel access mechanism than one from asynchronous channel access mechanism.</a:t>
            </a:r>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16</a:t>
            </a:fld>
            <a:endParaRPr lang="en-US" altLang="ko-KR"/>
          </a:p>
        </p:txBody>
      </p:sp>
      <p:sp>
        <p:nvSpPr>
          <p:cNvPr id="7" name="TextBox 6"/>
          <p:cNvSpPr txBox="1"/>
          <p:nvPr/>
        </p:nvSpPr>
        <p:spPr>
          <a:xfrm>
            <a:off x="500034" y="2643182"/>
            <a:ext cx="8286808" cy="707886"/>
          </a:xfrm>
          <a:prstGeom prst="rect">
            <a:avLst/>
          </a:prstGeom>
          <a:noFill/>
        </p:spPr>
        <p:txBody>
          <a:bodyPr wrap="square" rtlCol="0">
            <a:spAutoFit/>
          </a:bodyPr>
          <a:lstStyle/>
          <a:p>
            <a:r>
              <a:rPr lang="en-US" altLang="ko-KR" sz="2000" dirty="0" smtClean="0"/>
              <a:t>“A </a:t>
            </a:r>
            <a:r>
              <a:rPr lang="en-GB" altLang="ko-KR" sz="2000" dirty="0" smtClean="0"/>
              <a:t>multiple of proximal PDs shall be synchronized for efficient channel access.</a:t>
            </a:r>
            <a:r>
              <a:rPr lang="en-US" altLang="ko-KR" sz="2000" dirty="0" smtClean="0"/>
              <a:t>”</a:t>
            </a:r>
            <a:endParaRPr lang="ko-KR" alt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 and </a:t>
            </a:r>
            <a:br>
              <a:rPr lang="en-US" altLang="ko-KR" dirty="0" smtClean="0"/>
            </a:br>
            <a:r>
              <a:rPr lang="en-US" altLang="ko-KR" dirty="0" smtClean="0"/>
              <a:t>Channel Access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Throughput vs. offered load</a:t>
            </a:r>
            <a:endParaRPr lang="en-US" altLang="ko-KR" sz="2000" dirty="0" smtClean="0"/>
          </a:p>
          <a:p>
            <a:pPr lvl="1"/>
            <a:r>
              <a:rPr lang="en-US" altLang="ko-KR" sz="2000" dirty="0" smtClean="0"/>
              <a:t>Pure Aloha : max throughput 0.184, at G = 0.5, S</a:t>
            </a:r>
            <a:r>
              <a:rPr lang="en-US" altLang="ko-KR" sz="2000" baseline="-25000" dirty="0" smtClean="0"/>
              <a:t>p</a:t>
            </a:r>
            <a:r>
              <a:rPr lang="en-US" altLang="ko-KR" sz="2000" dirty="0" smtClean="0"/>
              <a:t> = 1/(2e)</a:t>
            </a:r>
          </a:p>
          <a:p>
            <a:pPr lvl="1"/>
            <a:r>
              <a:rPr lang="en-US" altLang="ko-KR" sz="2000" dirty="0" smtClean="0"/>
              <a:t>Slotted Aloha : max throughput 0.368, at G = 1, S</a:t>
            </a:r>
            <a:r>
              <a:rPr lang="en-US" altLang="ko-KR" sz="2000" baseline="-25000" dirty="0" smtClean="0"/>
              <a:t>s</a:t>
            </a:r>
            <a:r>
              <a:rPr lang="en-US" altLang="ko-KR" sz="2000" dirty="0" smtClean="0"/>
              <a:t> = 1/e</a:t>
            </a:r>
          </a:p>
          <a:p>
            <a:pPr lvl="1"/>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17</a:t>
            </a:fld>
            <a:endParaRPr lang="en-US" altLang="ko-KR"/>
          </a:p>
        </p:txBody>
      </p:sp>
      <p:grpSp>
        <p:nvGrpSpPr>
          <p:cNvPr id="14" name="그룹 13"/>
          <p:cNvGrpSpPr/>
          <p:nvPr/>
        </p:nvGrpSpPr>
        <p:grpSpPr>
          <a:xfrm>
            <a:off x="1643042" y="3243280"/>
            <a:ext cx="6174131" cy="3114678"/>
            <a:chOff x="1643042" y="2357430"/>
            <a:chExt cx="6174131" cy="3114678"/>
          </a:xfrm>
        </p:grpSpPr>
        <p:pic>
          <p:nvPicPr>
            <p:cNvPr id="8" name="그림 7" descr="Slotted_Pure_Aloha.gif"/>
            <p:cNvPicPr>
              <a:picLocks noChangeAspect="1"/>
            </p:cNvPicPr>
            <p:nvPr/>
          </p:nvPicPr>
          <p:blipFill>
            <a:blip r:embed="rId2" cstate="print"/>
            <a:stretch>
              <a:fillRect/>
            </a:stretch>
          </p:blipFill>
          <p:spPr>
            <a:xfrm>
              <a:off x="1643042" y="2357430"/>
              <a:ext cx="6174131" cy="3114678"/>
            </a:xfrm>
            <a:prstGeom prst="rect">
              <a:avLst/>
            </a:prstGeom>
          </p:spPr>
        </p:pic>
        <p:cxnSp>
          <p:nvCxnSpPr>
            <p:cNvPr id="10" name="직선 연결선 9"/>
            <p:cNvCxnSpPr/>
            <p:nvPr/>
          </p:nvCxnSpPr>
          <p:spPr bwMode="auto">
            <a:xfrm>
              <a:off x="2928926" y="3929066"/>
              <a:ext cx="0" cy="1143008"/>
            </a:xfrm>
            <a:prstGeom prst="line">
              <a:avLst/>
            </a:prstGeom>
            <a:solidFill>
              <a:schemeClr val="accent1"/>
            </a:solidFill>
            <a:ln w="28575" cap="flat" cmpd="sng" algn="ctr">
              <a:solidFill>
                <a:srgbClr val="0070C0"/>
              </a:solidFill>
              <a:prstDash val="dash"/>
              <a:round/>
              <a:headEnd type="none" w="sm" len="sm"/>
              <a:tailEnd type="none" w="sm" len="sm"/>
            </a:ln>
            <a:effectLst/>
          </p:spPr>
        </p:cxnSp>
        <p:cxnSp>
          <p:nvCxnSpPr>
            <p:cNvPr id="11" name="직선 연결선 10"/>
            <p:cNvCxnSpPr/>
            <p:nvPr/>
          </p:nvCxnSpPr>
          <p:spPr bwMode="auto">
            <a:xfrm>
              <a:off x="3416800" y="2786058"/>
              <a:ext cx="0" cy="2286016"/>
            </a:xfrm>
            <a:prstGeom prst="line">
              <a:avLst/>
            </a:prstGeom>
            <a:solidFill>
              <a:schemeClr val="accent1"/>
            </a:solidFill>
            <a:ln w="28575" cap="flat" cmpd="sng" algn="ctr">
              <a:solidFill>
                <a:srgbClr val="00B050"/>
              </a:solidFill>
              <a:prstDash val="dash"/>
              <a:round/>
              <a:headEnd type="none" w="sm" len="sm"/>
              <a:tailEnd type="none" w="sm" len="sm"/>
            </a:ln>
            <a:effectLst/>
          </p:spPr>
        </p:cxnSp>
        <p:sp>
          <p:nvSpPr>
            <p:cNvPr id="13" name="TextBox 12"/>
            <p:cNvSpPr txBox="1"/>
            <p:nvPr/>
          </p:nvSpPr>
          <p:spPr>
            <a:xfrm>
              <a:off x="2714612" y="5072074"/>
              <a:ext cx="377026" cy="276999"/>
            </a:xfrm>
            <a:prstGeom prst="rect">
              <a:avLst/>
            </a:prstGeom>
            <a:noFill/>
          </p:spPr>
          <p:txBody>
            <a:bodyPr wrap="none" rtlCol="0">
              <a:spAutoFit/>
            </a:bodyPr>
            <a:lstStyle/>
            <a:p>
              <a:r>
                <a:rPr lang="en-US" altLang="ko-KR" dirty="0" smtClean="0"/>
                <a:t>0.5</a:t>
              </a:r>
              <a:endParaRPr lang="ko-KR" altLang="en-US" dirty="0"/>
            </a:p>
          </p:txBody>
        </p:sp>
        <p:cxnSp>
          <p:nvCxnSpPr>
            <p:cNvPr id="15" name="직선 연결선 14"/>
            <p:cNvCxnSpPr/>
            <p:nvPr/>
          </p:nvCxnSpPr>
          <p:spPr bwMode="auto">
            <a:xfrm flipH="1">
              <a:off x="2428860" y="2786058"/>
              <a:ext cx="1000132" cy="0"/>
            </a:xfrm>
            <a:prstGeom prst="line">
              <a:avLst/>
            </a:prstGeom>
            <a:solidFill>
              <a:schemeClr val="accent1"/>
            </a:solidFill>
            <a:ln w="28575" cap="flat" cmpd="sng" algn="ctr">
              <a:solidFill>
                <a:srgbClr val="00B050"/>
              </a:solidFill>
              <a:prstDash val="dash"/>
              <a:round/>
              <a:headEnd type="none" w="sm" len="sm"/>
              <a:tailEnd type="none" w="sm" len="sm"/>
            </a:ln>
            <a:effectLst/>
          </p:spPr>
        </p:cxnSp>
        <p:cxnSp>
          <p:nvCxnSpPr>
            <p:cNvPr id="19" name="직선 연결선 18"/>
            <p:cNvCxnSpPr/>
            <p:nvPr/>
          </p:nvCxnSpPr>
          <p:spPr bwMode="auto">
            <a:xfrm flipH="1">
              <a:off x="2426208" y="3929990"/>
              <a:ext cx="499872" cy="0"/>
            </a:xfrm>
            <a:prstGeom prst="line">
              <a:avLst/>
            </a:prstGeom>
            <a:solidFill>
              <a:schemeClr val="accent1"/>
            </a:solidFill>
            <a:ln w="28575" cap="flat" cmpd="sng" algn="ctr">
              <a:solidFill>
                <a:srgbClr val="0070C0"/>
              </a:solidFill>
              <a:prstDash val="dash"/>
              <a:round/>
              <a:headEnd type="none" w="sm" len="sm"/>
              <a:tailEnd type="none" w="sm" len="sm"/>
            </a:ln>
            <a:effectLst/>
          </p:spPr>
        </p:cxnSp>
      </p:grpSp>
      <p:sp>
        <p:nvSpPr>
          <p:cNvPr id="24" name="타원 23"/>
          <p:cNvSpPr/>
          <p:nvPr/>
        </p:nvSpPr>
        <p:spPr bwMode="auto">
          <a:xfrm>
            <a:off x="6572264" y="3214686"/>
            <a:ext cx="214314" cy="214314"/>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Comments to 6.2 Discovery </a:t>
            </a:r>
            <a:br>
              <a:rPr lang="en-US" altLang="ko-KR" dirty="0" smtClean="0"/>
            </a:br>
            <a:r>
              <a:rPr lang="en-US" altLang="ko-KR" dirty="0" smtClean="0"/>
              <a:t>(PD discovery or Peer discovery)</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pPr lvl="1"/>
            <a:endParaRPr lang="en-US" altLang="ko-KR" dirty="0" smtClean="0"/>
          </a:p>
          <a:p>
            <a:pPr lvl="1"/>
            <a:endParaRPr lang="en-US" altLang="ko-KR" dirty="0" smtClean="0"/>
          </a:p>
          <a:p>
            <a:pPr lvl="1"/>
            <a:endParaRPr lang="en-US" altLang="ko-KR" dirty="0" smtClean="0"/>
          </a:p>
          <a:p>
            <a:pPr lvl="1"/>
            <a:r>
              <a:rPr lang="en-US" altLang="ko-KR" dirty="0" smtClean="0"/>
              <a:t>The “Peer” information can include </a:t>
            </a:r>
          </a:p>
          <a:p>
            <a:pPr lvl="2"/>
            <a:r>
              <a:rPr lang="en-US" altLang="ko-KR" dirty="0" smtClean="0"/>
              <a:t>Application, service, user (nick)name</a:t>
            </a:r>
          </a:p>
          <a:p>
            <a:pPr lvl="2"/>
            <a:r>
              <a:rPr lang="en-US" altLang="ko-KR" dirty="0" smtClean="0"/>
              <a:t>PAC Device type, and capability</a:t>
            </a:r>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18</a:t>
            </a:fld>
            <a:endParaRPr lang="en-US" altLang="ko-KR"/>
          </a:p>
        </p:txBody>
      </p:sp>
      <p:sp>
        <p:nvSpPr>
          <p:cNvPr id="7" name="TextBox 6"/>
          <p:cNvSpPr txBox="1"/>
          <p:nvPr/>
        </p:nvSpPr>
        <p:spPr>
          <a:xfrm>
            <a:off x="500034" y="2500306"/>
            <a:ext cx="8286808" cy="1938992"/>
          </a:xfrm>
          <a:prstGeom prst="rect">
            <a:avLst/>
          </a:prstGeom>
          <a:noFill/>
        </p:spPr>
        <p:txBody>
          <a:bodyPr wrap="square" rtlCol="0">
            <a:spAutoFit/>
          </a:bodyPr>
          <a:lstStyle/>
          <a:p>
            <a:r>
              <a:rPr lang="en-US" altLang="ko-KR" sz="2000" dirty="0" smtClean="0"/>
              <a:t>the title </a:t>
            </a:r>
          </a:p>
          <a:p>
            <a:r>
              <a:rPr lang="en-US" altLang="ko-KR" sz="2000" dirty="0" smtClean="0"/>
              <a:t>“Discovery (PD discovery or Peer discovery)”</a:t>
            </a:r>
          </a:p>
          <a:p>
            <a:endParaRPr lang="en-US" altLang="ko-KR" sz="2000" dirty="0" smtClean="0"/>
          </a:p>
          <a:p>
            <a:r>
              <a:rPr lang="en-US" altLang="ko-KR" sz="2000" dirty="0" smtClean="0"/>
              <a:t>to</a:t>
            </a:r>
          </a:p>
          <a:p>
            <a:endParaRPr lang="en-US" altLang="ko-KR" sz="2000" dirty="0" smtClean="0"/>
          </a:p>
          <a:p>
            <a:r>
              <a:rPr lang="en-US" altLang="ko-KR" sz="2000" dirty="0" smtClean="0"/>
              <a:t>“Peer discovery”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Comments to 6.3 Peering (Link establishment, or association)</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pPr lvl="1"/>
            <a:endParaRPr lang="en-US" altLang="ko-KR" dirty="0" smtClean="0"/>
          </a:p>
          <a:p>
            <a:pPr lvl="1"/>
            <a:endParaRPr lang="en-US" altLang="ko-KR" dirty="0" smtClean="0"/>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19</a:t>
            </a:fld>
            <a:endParaRPr lang="en-US" altLang="ko-KR"/>
          </a:p>
        </p:txBody>
      </p:sp>
      <p:sp>
        <p:nvSpPr>
          <p:cNvPr id="7" name="TextBox 6"/>
          <p:cNvSpPr txBox="1"/>
          <p:nvPr/>
        </p:nvSpPr>
        <p:spPr>
          <a:xfrm>
            <a:off x="500034" y="2500306"/>
            <a:ext cx="8286808" cy="1938992"/>
          </a:xfrm>
          <a:prstGeom prst="rect">
            <a:avLst/>
          </a:prstGeom>
          <a:noFill/>
        </p:spPr>
        <p:txBody>
          <a:bodyPr wrap="square" rtlCol="0">
            <a:spAutoFit/>
          </a:bodyPr>
          <a:lstStyle/>
          <a:p>
            <a:r>
              <a:rPr lang="en-US" altLang="ko-KR" sz="2000" dirty="0" smtClean="0"/>
              <a:t>the title </a:t>
            </a:r>
          </a:p>
          <a:p>
            <a:r>
              <a:rPr lang="en-US" altLang="ko-KR" sz="2000" dirty="0" smtClean="0"/>
              <a:t>“Peering (Link establishment, or association)”</a:t>
            </a:r>
          </a:p>
          <a:p>
            <a:endParaRPr lang="en-US" altLang="ko-KR" sz="2000" dirty="0" smtClean="0"/>
          </a:p>
          <a:p>
            <a:r>
              <a:rPr lang="en-US" altLang="ko-KR" sz="2000" dirty="0" smtClean="0"/>
              <a:t>to</a:t>
            </a:r>
          </a:p>
          <a:p>
            <a:endParaRPr lang="en-US" altLang="ko-KR" sz="2000" dirty="0" smtClean="0"/>
          </a:p>
          <a:p>
            <a:r>
              <a:rPr lang="en-US" altLang="ko-KR" sz="2000" dirty="0" smtClean="0"/>
              <a:t>“Peering”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Comments to </a:t>
            </a:r>
            <a:br>
              <a:rPr lang="en-US" altLang="ko-KR" sz="4800" dirty="0" smtClean="0">
                <a:latin typeface="Lao UI" pitchFamily="34" charset="0"/>
              </a:rPr>
            </a:br>
            <a:r>
              <a:rPr lang="en-US" altLang="ko-KR" sz="4800" dirty="0" smtClean="0">
                <a:latin typeface="Lao UI" pitchFamily="34" charset="0"/>
              </a:rPr>
              <a:t>DCN385-02 TGD Draft</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September 10, 2012</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Comments to 6.3 Peering (Link establishment, or association)</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pPr lvl="1"/>
            <a:endParaRPr lang="en-US" altLang="ko-KR" dirty="0" smtClean="0"/>
          </a:p>
          <a:p>
            <a:pPr lvl="1"/>
            <a:endParaRPr lang="en-US" altLang="ko-KR" dirty="0" smtClean="0"/>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20</a:t>
            </a:fld>
            <a:endParaRPr lang="en-US" altLang="ko-KR"/>
          </a:p>
        </p:txBody>
      </p:sp>
      <p:sp>
        <p:nvSpPr>
          <p:cNvPr id="7" name="TextBox 6"/>
          <p:cNvSpPr txBox="1"/>
          <p:nvPr/>
        </p:nvSpPr>
        <p:spPr>
          <a:xfrm>
            <a:off x="500034" y="2643182"/>
            <a:ext cx="8286808" cy="2246769"/>
          </a:xfrm>
          <a:prstGeom prst="rect">
            <a:avLst/>
          </a:prstGeom>
          <a:noFill/>
        </p:spPr>
        <p:txBody>
          <a:bodyPr wrap="square" rtlCol="0">
            <a:spAutoFit/>
          </a:bodyPr>
          <a:lstStyle/>
          <a:p>
            <a:r>
              <a:rPr lang="en-US" altLang="ko-KR" sz="2000" dirty="0" smtClean="0"/>
              <a:t>“</a:t>
            </a:r>
            <a:r>
              <a:rPr lang="en-GB" altLang="ko-KR" sz="2000" dirty="0" smtClean="0"/>
              <a:t>802.15.8 PAC shall support a quick peering between PDs that have already </a:t>
            </a:r>
            <a:r>
              <a:rPr lang="en-GB" altLang="ko-KR" sz="2000" dirty="0" smtClean="0">
                <a:solidFill>
                  <a:srgbClr val="0070C0"/>
                </a:solidFill>
              </a:rPr>
              <a:t>discovered</a:t>
            </a:r>
            <a:r>
              <a:rPr lang="en-GB" altLang="ko-KR" sz="2000" dirty="0" smtClean="0"/>
              <a:t> each other.</a:t>
            </a:r>
            <a:r>
              <a:rPr lang="en-US" altLang="ko-KR" sz="2000" dirty="0" smtClean="0"/>
              <a:t>”</a:t>
            </a:r>
          </a:p>
          <a:p>
            <a:endParaRPr lang="en-US" altLang="ko-KR" sz="2000" dirty="0" smtClean="0"/>
          </a:p>
          <a:p>
            <a:r>
              <a:rPr lang="en-US" altLang="ko-KR" sz="2000" dirty="0" smtClean="0"/>
              <a:t>to</a:t>
            </a:r>
          </a:p>
          <a:p>
            <a:endParaRPr lang="en-US" altLang="ko-KR" sz="2000" dirty="0" smtClean="0"/>
          </a:p>
          <a:p>
            <a:r>
              <a:rPr lang="en-US" altLang="ko-KR" sz="2000" dirty="0" smtClean="0"/>
              <a:t>“</a:t>
            </a:r>
            <a:r>
              <a:rPr lang="en-GB" altLang="ko-KR" sz="2000" dirty="0" smtClean="0"/>
              <a:t>802.15.8 PAC shall support a quick peering between PDs that have already </a:t>
            </a:r>
            <a:r>
              <a:rPr lang="en-GB" altLang="ko-KR" sz="2000" dirty="0" smtClean="0">
                <a:solidFill>
                  <a:srgbClr val="FF0000"/>
                </a:solidFill>
              </a:rPr>
              <a:t>peered</a:t>
            </a:r>
            <a:r>
              <a:rPr lang="en-GB" altLang="ko-KR" sz="2000" dirty="0" smtClean="0"/>
              <a:t> each other.</a:t>
            </a:r>
            <a:r>
              <a:rPr lang="en-US" altLang="ko-KR" sz="2000" dirty="0" smtClean="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6.9 Multi-hop support</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Add</a:t>
            </a:r>
          </a:p>
          <a:p>
            <a:endParaRPr lang="en-US" altLang="ko-KR" dirty="0" smtClean="0"/>
          </a:p>
          <a:p>
            <a:endParaRPr lang="en-US" altLang="ko-KR" dirty="0" smtClean="0"/>
          </a:p>
          <a:p>
            <a:pPr lvl="1"/>
            <a:r>
              <a:rPr lang="en-US" altLang="ko-KR" dirty="0" smtClean="0"/>
              <a:t>Only users in the same peer group can support relaying.</a:t>
            </a:r>
          </a:p>
          <a:p>
            <a:pPr lvl="1"/>
            <a:r>
              <a:rPr lang="en-US" altLang="ko-KR" dirty="0" smtClean="0"/>
              <a:t>How selfish user helps relaying for different group users?</a:t>
            </a:r>
          </a:p>
          <a:p>
            <a:pPr lvl="1"/>
            <a:r>
              <a:rPr lang="en-US" altLang="ko-KR" dirty="0" smtClean="0"/>
              <a:t>So it shall be decided by peer information.</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21</a:t>
            </a:fld>
            <a:endParaRPr lang="en-US" altLang="ko-KR"/>
          </a:p>
        </p:txBody>
      </p:sp>
      <p:sp>
        <p:nvSpPr>
          <p:cNvPr id="7" name="TextBox 6"/>
          <p:cNvSpPr txBox="1"/>
          <p:nvPr/>
        </p:nvSpPr>
        <p:spPr>
          <a:xfrm>
            <a:off x="500034" y="2500306"/>
            <a:ext cx="8286808" cy="707886"/>
          </a:xfrm>
          <a:prstGeom prst="rect">
            <a:avLst/>
          </a:prstGeom>
          <a:noFill/>
        </p:spPr>
        <p:txBody>
          <a:bodyPr wrap="square" rtlCol="0">
            <a:spAutoFit/>
          </a:bodyPr>
          <a:lstStyle/>
          <a:p>
            <a:r>
              <a:rPr lang="en-GB" altLang="ko-KR" sz="2000" dirty="0" smtClean="0"/>
              <a:t>“Only relay-enabled PD decided by peer information shall relay discovery messages or traffic data from PDs in the proximity.</a:t>
            </a:r>
            <a:r>
              <a:rPr lang="en-US" altLang="ko-KR" sz="2000" dirty="0" smtClean="0"/>
              <a:t>”</a:t>
            </a:r>
            <a:endParaRPr lang="ko-KR" alt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514350" indent="-514350">
              <a:buFont typeface="+mj-ea"/>
              <a:buAutoNum type="circleNumDbPlain"/>
            </a:pPr>
            <a:r>
              <a:rPr lang="en-US" altLang="ko-KR" sz="1800" dirty="0" smtClean="0"/>
              <a:t>“</a:t>
            </a:r>
            <a:r>
              <a:rPr lang="en-US" altLang="ko-KR" sz="1800" i="1" dirty="0" smtClean="0"/>
              <a:t>Self-Organization in Autonomous Sensor/Actuator Networks</a:t>
            </a:r>
            <a:r>
              <a:rPr lang="en-US" altLang="ko-KR" sz="1800" dirty="0" smtClean="0"/>
              <a:t>”, </a:t>
            </a:r>
            <a:r>
              <a:rPr lang="en-US" altLang="ko-KR" sz="1800" dirty="0" err="1" smtClean="0"/>
              <a:t>Palko</a:t>
            </a:r>
            <a:r>
              <a:rPr lang="en-US" altLang="ko-KR" sz="1800" dirty="0" smtClean="0"/>
              <a:t> Dressler, </a:t>
            </a:r>
            <a:r>
              <a:rPr lang="en-US" altLang="ko-KR" sz="1800" dirty="0" smtClean="0">
                <a:hlinkClick r:id="rId2"/>
              </a:rPr>
              <a:t>http://www7.informatik.uni-erlangen.de/~dressler/</a:t>
            </a:r>
            <a:endParaRPr lang="en-US" altLang="ko-KR" sz="1800" dirty="0" smtClean="0"/>
          </a:p>
          <a:p>
            <a:pPr marL="514350" indent="-514350">
              <a:buFont typeface="+mj-ea"/>
              <a:buAutoNum type="circleNumDbPlain"/>
            </a:pPr>
            <a:r>
              <a:rPr lang="en-US" altLang="ko-KR" sz="1800" dirty="0" smtClean="0"/>
              <a:t>WSN MAC Protocols, </a:t>
            </a:r>
            <a:r>
              <a:rPr lang="en-US" altLang="ko-KR" sz="1800" dirty="0" smtClean="0">
                <a:hlinkClick r:id="rId3"/>
              </a:rPr>
              <a:t>http://www.etcs.ipfw.edu/~lin/ECET581_CS590/lectures/Lin_Lect_11_WSN_MAC%20Protocols.html</a:t>
            </a:r>
            <a:endParaRPr lang="en-US" altLang="ko-KR" sz="1800" dirty="0" smtClean="0"/>
          </a:p>
          <a:p>
            <a:pPr marL="514350" indent="-514350">
              <a:buFont typeface="+mj-ea"/>
              <a:buAutoNum type="circleNumDbPlain"/>
            </a:pPr>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22</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4.1 Concepts and architecture</a:t>
            </a:r>
            <a:endParaRPr lang="ko-KR" altLang="en-US" dirty="0"/>
          </a:p>
        </p:txBody>
      </p:sp>
      <p:sp>
        <p:nvSpPr>
          <p:cNvPr id="3" name="내용 개체 틀 2"/>
          <p:cNvSpPr>
            <a:spLocks noGrp="1"/>
          </p:cNvSpPr>
          <p:nvPr>
            <p:ph idx="1"/>
          </p:nvPr>
        </p:nvSpPr>
        <p:spPr/>
        <p:txBody>
          <a:bodyPr/>
          <a:lstStyle/>
          <a:p>
            <a:r>
              <a:rPr lang="en-US" altLang="ko-KR" dirty="0" smtClean="0"/>
              <a:t>Replace</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TextBox 6"/>
          <p:cNvSpPr txBox="1"/>
          <p:nvPr/>
        </p:nvSpPr>
        <p:spPr>
          <a:xfrm>
            <a:off x="500034" y="2643182"/>
            <a:ext cx="8286808" cy="2862322"/>
          </a:xfrm>
          <a:prstGeom prst="rect">
            <a:avLst/>
          </a:prstGeom>
          <a:noFill/>
        </p:spPr>
        <p:txBody>
          <a:bodyPr wrap="square" rtlCol="0">
            <a:spAutoFit/>
          </a:bodyPr>
          <a:lstStyle/>
          <a:p>
            <a:r>
              <a:rPr lang="en-US" altLang="ko-KR" sz="2000" dirty="0" smtClean="0"/>
              <a:t>“</a:t>
            </a:r>
            <a:r>
              <a:rPr lang="en-GB" altLang="ko-KR" sz="2000" dirty="0" smtClean="0"/>
              <a:t>802.15.8 PAC shall support a fully distributed, decentralized, data scalable, and self organized system.</a:t>
            </a:r>
            <a:r>
              <a:rPr lang="en-US" altLang="ko-KR" sz="2000" dirty="0" smtClean="0"/>
              <a:t>”</a:t>
            </a:r>
          </a:p>
          <a:p>
            <a:endParaRPr lang="en-US" altLang="ko-KR" sz="2000" dirty="0" smtClean="0"/>
          </a:p>
          <a:p>
            <a:r>
              <a:rPr lang="en-US" altLang="ko-KR" sz="2000" dirty="0" smtClean="0"/>
              <a:t>to</a:t>
            </a:r>
          </a:p>
          <a:p>
            <a:endParaRPr lang="en-US" altLang="ko-KR" sz="2000" dirty="0" smtClean="0"/>
          </a:p>
          <a:p>
            <a:r>
              <a:rPr lang="en-US" altLang="ko-KR" sz="2000" dirty="0" smtClean="0"/>
              <a:t>“</a:t>
            </a:r>
            <a:r>
              <a:rPr lang="en-GB" altLang="ko-KR" sz="2000" dirty="0" smtClean="0"/>
              <a:t>802.15.8 PAC shall support a fully distributed, decentralized, and self organized system.</a:t>
            </a:r>
            <a:br>
              <a:rPr lang="en-GB" altLang="ko-KR" sz="2000" dirty="0" smtClean="0"/>
            </a:br>
            <a:r>
              <a:rPr lang="en-GB" altLang="ko-KR" sz="2000" dirty="0" smtClean="0"/>
              <a:t>802.15.8 PAC shall be data scalable.</a:t>
            </a:r>
            <a:r>
              <a:rPr lang="en-US" altLang="ko-KR" sz="2000" dirty="0" smtClean="0"/>
              <a:t>”</a:t>
            </a:r>
            <a:endParaRPr lang="ko-KR" altLang="en-US" sz="2000" dirty="0" smtClean="0"/>
          </a:p>
          <a:p>
            <a:endParaRPr lang="ko-KR"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Defining</a:t>
            </a:r>
            <a:br>
              <a:rPr lang="en-US" altLang="ko-KR" dirty="0" smtClean="0"/>
            </a:br>
            <a:r>
              <a:rPr lang="en-US" altLang="ko-KR" i="1" dirty="0" smtClean="0"/>
              <a:t>Fully Distributed Coordination</a:t>
            </a:r>
            <a:endParaRPr lang="ko-KR" altLang="en-US" i="1" dirty="0"/>
          </a:p>
        </p:txBody>
      </p:sp>
      <p:sp>
        <p:nvSpPr>
          <p:cNvPr id="3" name="내용 개체 틀 2"/>
          <p:cNvSpPr>
            <a:spLocks noGrp="1"/>
          </p:cNvSpPr>
          <p:nvPr>
            <p:ph idx="1"/>
          </p:nvPr>
        </p:nvSpPr>
        <p:spPr/>
        <p:txBody>
          <a:bodyPr/>
          <a:lstStyle/>
          <a:p>
            <a:r>
              <a:rPr lang="en-US" altLang="ko-KR" sz="2800" dirty="0" smtClean="0"/>
              <a:t>What is ‘fully distributed coordination’?</a:t>
            </a:r>
          </a:p>
          <a:p>
            <a:pPr lvl="1"/>
            <a:r>
              <a:rPr lang="en-US" altLang="ko-KR" sz="2400" dirty="0" smtClean="0"/>
              <a:t>fully distributed, decentralized, self-organized, scalable are different aspects of same thing</a:t>
            </a:r>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Centralized System</a:t>
            </a:r>
            <a:r>
              <a:rPr lang="en-US" altLang="ko-KR" baseline="30000" dirty="0" smtClean="0"/>
              <a:t>*</a:t>
            </a:r>
            <a:r>
              <a:rPr lang="ko-KR" altLang="en-US" baseline="30000" dirty="0" smtClean="0"/>
              <a:t>①</a:t>
            </a:r>
            <a:endParaRPr lang="ko-KR" altLang="en-US" baseline="30000" dirty="0"/>
          </a:p>
        </p:txBody>
      </p:sp>
      <p:sp>
        <p:nvSpPr>
          <p:cNvPr id="3" name="내용 개체 틀 2"/>
          <p:cNvSpPr>
            <a:spLocks noGrp="1"/>
          </p:cNvSpPr>
          <p:nvPr>
            <p:ph idx="1"/>
          </p:nvPr>
        </p:nvSpPr>
        <p:spPr/>
        <p:txBody>
          <a:bodyPr/>
          <a:lstStyle/>
          <a:p>
            <a:r>
              <a:rPr lang="en-US" altLang="ko-KR" sz="2800" dirty="0" smtClean="0"/>
              <a:t>Definition</a:t>
            </a:r>
          </a:p>
          <a:p>
            <a:pPr lvl="1"/>
            <a:r>
              <a:rPr lang="en-US" altLang="ko-KR" sz="2400" dirty="0" smtClean="0"/>
              <a:t>A single point of control for a group of systems</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Rectangle 4"/>
          <p:cNvSpPr>
            <a:spLocks noChangeArrowheads="1"/>
          </p:cNvSpPr>
          <p:nvPr/>
        </p:nvSpPr>
        <p:spPr bwMode="auto">
          <a:xfrm>
            <a:off x="4289419" y="3795711"/>
            <a:ext cx="576263" cy="574675"/>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sz="2400">
                <a:ea typeface="굴림" pitchFamily="50" charset="-127"/>
              </a:rPr>
              <a:t>C</a:t>
            </a:r>
          </a:p>
        </p:txBody>
      </p:sp>
      <p:sp>
        <p:nvSpPr>
          <p:cNvPr id="8" name="Oval 5"/>
          <p:cNvSpPr>
            <a:spLocks noChangeArrowheads="1"/>
          </p:cNvSpPr>
          <p:nvPr/>
        </p:nvSpPr>
        <p:spPr bwMode="auto">
          <a:xfrm>
            <a:off x="1841494" y="55975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1</a:t>
            </a:r>
          </a:p>
        </p:txBody>
      </p:sp>
      <p:sp>
        <p:nvSpPr>
          <p:cNvPr id="9" name="Oval 6"/>
          <p:cNvSpPr>
            <a:spLocks noChangeArrowheads="1"/>
          </p:cNvSpPr>
          <p:nvPr/>
        </p:nvSpPr>
        <p:spPr bwMode="auto">
          <a:xfrm>
            <a:off x="3425819" y="55975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2</a:t>
            </a:r>
          </a:p>
        </p:txBody>
      </p:sp>
      <p:sp>
        <p:nvSpPr>
          <p:cNvPr id="10" name="Oval 7"/>
          <p:cNvSpPr>
            <a:spLocks noChangeArrowheads="1"/>
          </p:cNvSpPr>
          <p:nvPr/>
        </p:nvSpPr>
        <p:spPr bwMode="auto">
          <a:xfrm>
            <a:off x="5010144" y="55975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3</a:t>
            </a:r>
          </a:p>
        </p:txBody>
      </p:sp>
      <p:sp>
        <p:nvSpPr>
          <p:cNvPr id="11" name="Oval 8"/>
          <p:cNvSpPr>
            <a:spLocks noChangeArrowheads="1"/>
          </p:cNvSpPr>
          <p:nvPr/>
        </p:nvSpPr>
        <p:spPr bwMode="auto">
          <a:xfrm>
            <a:off x="6594469" y="55975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4</a:t>
            </a:r>
          </a:p>
        </p:txBody>
      </p:sp>
      <p:sp>
        <p:nvSpPr>
          <p:cNvPr id="12" name="Line 9"/>
          <p:cNvSpPr>
            <a:spLocks noChangeShapeType="1"/>
          </p:cNvSpPr>
          <p:nvPr/>
        </p:nvSpPr>
        <p:spPr bwMode="auto">
          <a:xfrm>
            <a:off x="2417757" y="5884861"/>
            <a:ext cx="1008062" cy="0"/>
          </a:xfrm>
          <a:prstGeom prst="line">
            <a:avLst/>
          </a:prstGeom>
          <a:noFill/>
          <a:ln w="12700">
            <a:solidFill>
              <a:schemeClr val="tx1"/>
            </a:solidFill>
            <a:prstDash val="dash"/>
            <a:round/>
            <a:headEnd type="triangle" w="med" len="med"/>
            <a:tailEnd type="triangle" w="med" len="med"/>
          </a:ln>
        </p:spPr>
        <p:txBody>
          <a:bodyPr/>
          <a:lstStyle/>
          <a:p>
            <a:endParaRPr lang="ko-KR" altLang="en-US"/>
          </a:p>
        </p:txBody>
      </p:sp>
      <p:sp>
        <p:nvSpPr>
          <p:cNvPr id="13" name="Line 10"/>
          <p:cNvSpPr>
            <a:spLocks noChangeShapeType="1"/>
          </p:cNvSpPr>
          <p:nvPr/>
        </p:nvSpPr>
        <p:spPr bwMode="auto">
          <a:xfrm>
            <a:off x="4002082" y="5884861"/>
            <a:ext cx="1008062" cy="0"/>
          </a:xfrm>
          <a:prstGeom prst="line">
            <a:avLst/>
          </a:prstGeom>
          <a:noFill/>
          <a:ln w="12700">
            <a:solidFill>
              <a:schemeClr val="tx1"/>
            </a:solidFill>
            <a:prstDash val="dash"/>
            <a:round/>
            <a:headEnd type="triangle" w="med" len="med"/>
            <a:tailEnd type="triangle" w="med" len="med"/>
          </a:ln>
        </p:spPr>
        <p:txBody>
          <a:bodyPr/>
          <a:lstStyle/>
          <a:p>
            <a:endParaRPr lang="ko-KR" altLang="en-US"/>
          </a:p>
        </p:txBody>
      </p:sp>
      <p:sp>
        <p:nvSpPr>
          <p:cNvPr id="14" name="Line 11"/>
          <p:cNvSpPr>
            <a:spLocks noChangeShapeType="1"/>
          </p:cNvSpPr>
          <p:nvPr/>
        </p:nvSpPr>
        <p:spPr bwMode="auto">
          <a:xfrm>
            <a:off x="5586407" y="5884861"/>
            <a:ext cx="1008062" cy="0"/>
          </a:xfrm>
          <a:prstGeom prst="line">
            <a:avLst/>
          </a:prstGeom>
          <a:noFill/>
          <a:ln w="12700">
            <a:solidFill>
              <a:schemeClr val="tx1"/>
            </a:solidFill>
            <a:prstDash val="dash"/>
            <a:round/>
            <a:headEnd type="triangle" w="med" len="med"/>
            <a:tailEnd type="triangle" w="med" len="med"/>
          </a:ln>
        </p:spPr>
        <p:txBody>
          <a:bodyPr/>
          <a:lstStyle/>
          <a:p>
            <a:endParaRPr lang="ko-KR" altLang="en-US"/>
          </a:p>
        </p:txBody>
      </p:sp>
      <p:sp>
        <p:nvSpPr>
          <p:cNvPr id="15" name="Line 12"/>
          <p:cNvSpPr>
            <a:spLocks noChangeShapeType="1"/>
          </p:cNvSpPr>
          <p:nvPr/>
        </p:nvSpPr>
        <p:spPr bwMode="auto">
          <a:xfrm flipH="1">
            <a:off x="2201857" y="4370386"/>
            <a:ext cx="2087562" cy="1227137"/>
          </a:xfrm>
          <a:prstGeom prst="line">
            <a:avLst/>
          </a:prstGeom>
          <a:noFill/>
          <a:ln w="12700">
            <a:solidFill>
              <a:schemeClr val="tx1"/>
            </a:solidFill>
            <a:round/>
            <a:headEnd/>
            <a:tailEnd type="triangle" w="med" len="med"/>
          </a:ln>
        </p:spPr>
        <p:txBody>
          <a:bodyPr/>
          <a:lstStyle/>
          <a:p>
            <a:endParaRPr lang="ko-KR" altLang="en-US"/>
          </a:p>
        </p:txBody>
      </p:sp>
      <p:sp>
        <p:nvSpPr>
          <p:cNvPr id="16" name="Line 13"/>
          <p:cNvSpPr>
            <a:spLocks noChangeShapeType="1"/>
          </p:cNvSpPr>
          <p:nvPr/>
        </p:nvSpPr>
        <p:spPr bwMode="auto">
          <a:xfrm flipH="1">
            <a:off x="3714744" y="4370386"/>
            <a:ext cx="719138" cy="1227137"/>
          </a:xfrm>
          <a:prstGeom prst="line">
            <a:avLst/>
          </a:prstGeom>
          <a:noFill/>
          <a:ln w="12700">
            <a:solidFill>
              <a:schemeClr val="tx1"/>
            </a:solidFill>
            <a:round/>
            <a:headEnd/>
            <a:tailEnd type="triangle" w="med" len="med"/>
          </a:ln>
        </p:spPr>
        <p:txBody>
          <a:bodyPr/>
          <a:lstStyle/>
          <a:p>
            <a:endParaRPr lang="ko-KR" altLang="en-US"/>
          </a:p>
        </p:txBody>
      </p:sp>
      <p:sp>
        <p:nvSpPr>
          <p:cNvPr id="17" name="Line 14"/>
          <p:cNvSpPr>
            <a:spLocks noChangeShapeType="1"/>
          </p:cNvSpPr>
          <p:nvPr/>
        </p:nvSpPr>
        <p:spPr bwMode="auto">
          <a:xfrm>
            <a:off x="4722807" y="4370386"/>
            <a:ext cx="574675" cy="1227137"/>
          </a:xfrm>
          <a:prstGeom prst="line">
            <a:avLst/>
          </a:prstGeom>
          <a:noFill/>
          <a:ln w="12700">
            <a:solidFill>
              <a:schemeClr val="tx1"/>
            </a:solidFill>
            <a:round/>
            <a:headEnd/>
            <a:tailEnd type="triangle" w="med" len="med"/>
          </a:ln>
        </p:spPr>
        <p:txBody>
          <a:bodyPr/>
          <a:lstStyle/>
          <a:p>
            <a:endParaRPr lang="ko-KR" altLang="en-US"/>
          </a:p>
        </p:txBody>
      </p:sp>
      <p:sp>
        <p:nvSpPr>
          <p:cNvPr id="18" name="Line 15"/>
          <p:cNvSpPr>
            <a:spLocks noChangeShapeType="1"/>
          </p:cNvSpPr>
          <p:nvPr/>
        </p:nvSpPr>
        <p:spPr bwMode="auto">
          <a:xfrm>
            <a:off x="4865682" y="4370386"/>
            <a:ext cx="2016125" cy="1227137"/>
          </a:xfrm>
          <a:prstGeom prst="line">
            <a:avLst/>
          </a:prstGeom>
          <a:noFill/>
          <a:ln w="12700">
            <a:solidFill>
              <a:schemeClr val="tx1"/>
            </a:solidFill>
            <a:round/>
            <a:headEnd/>
            <a:tailEnd type="triangle" w="med" len="med"/>
          </a:ln>
        </p:spPr>
        <p:txBody>
          <a:bodyPr/>
          <a:lstStyle/>
          <a:p>
            <a:endParaRPr lang="ko-KR" altLang="en-US"/>
          </a:p>
        </p:txBody>
      </p:sp>
      <p:sp>
        <p:nvSpPr>
          <p:cNvPr id="19" name="Text Box 16"/>
          <p:cNvSpPr txBox="1">
            <a:spLocks noChangeArrowheads="1"/>
          </p:cNvSpPr>
          <p:nvPr/>
        </p:nvSpPr>
        <p:spPr bwMode="auto">
          <a:xfrm>
            <a:off x="3714744" y="3214686"/>
            <a:ext cx="1822450" cy="581025"/>
          </a:xfrm>
          <a:prstGeom prst="rect">
            <a:avLst/>
          </a:prstGeom>
          <a:noFill/>
          <a:ln w="9525">
            <a:noFill/>
            <a:miter lim="800000"/>
            <a:headEnd/>
            <a:tailEnd/>
          </a:ln>
        </p:spPr>
        <p:txBody>
          <a:bodyPr wrap="none">
            <a:spAutoFit/>
          </a:bodyPr>
          <a:lstStyle/>
          <a:p>
            <a:pPr algn="ctr" eaLnBrk="0" hangingPunct="0"/>
            <a:r>
              <a:rPr lang="en-US" altLang="ko-KR" sz="1600">
                <a:ea typeface="굴림" pitchFamily="50" charset="-127"/>
              </a:rPr>
              <a:t>permanent control</a:t>
            </a:r>
          </a:p>
          <a:p>
            <a:pPr algn="ctr" eaLnBrk="0" hangingPunct="0"/>
            <a:r>
              <a:rPr lang="en-US" altLang="ko-KR" sz="1600">
                <a:ea typeface="굴림" pitchFamily="50" charset="-127"/>
              </a:rPr>
              <a:t>(fixed hierarchies)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(Just) Distributed System</a:t>
            </a:r>
            <a:r>
              <a:rPr lang="en-US" altLang="ko-KR" baseline="30000" dirty="0" smtClean="0"/>
              <a:t>*</a:t>
            </a:r>
            <a:r>
              <a:rPr lang="ko-KR" altLang="en-US" baseline="30000" dirty="0" smtClean="0"/>
              <a:t>①</a:t>
            </a:r>
            <a:endParaRPr lang="ko-KR" altLang="en-US" dirty="0"/>
          </a:p>
        </p:txBody>
      </p:sp>
      <p:sp>
        <p:nvSpPr>
          <p:cNvPr id="3" name="내용 개체 틀 2"/>
          <p:cNvSpPr>
            <a:spLocks noGrp="1"/>
          </p:cNvSpPr>
          <p:nvPr>
            <p:ph idx="1"/>
          </p:nvPr>
        </p:nvSpPr>
        <p:spPr/>
        <p:txBody>
          <a:bodyPr/>
          <a:lstStyle/>
          <a:p>
            <a:r>
              <a:rPr lang="en-US" altLang="ko-KR" sz="2800" dirty="0" smtClean="0"/>
              <a:t>Definition</a:t>
            </a:r>
          </a:p>
          <a:p>
            <a:pPr lvl="1"/>
            <a:r>
              <a:rPr lang="en-US" altLang="ko-KR" sz="2400" dirty="0" smtClean="0"/>
              <a:t>A collection of independent subsystems that appears to the application as a single coherent system</a:t>
            </a:r>
          </a:p>
          <a:p>
            <a:pPr lvl="1"/>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Rectangle 4"/>
          <p:cNvSpPr>
            <a:spLocks noChangeArrowheads="1"/>
          </p:cNvSpPr>
          <p:nvPr/>
        </p:nvSpPr>
        <p:spPr bwMode="auto">
          <a:xfrm>
            <a:off x="2797157" y="4057671"/>
            <a:ext cx="576263" cy="574675"/>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sz="2400">
                <a:ea typeface="굴림" pitchFamily="50" charset="-127"/>
              </a:rPr>
              <a:t>C</a:t>
            </a:r>
          </a:p>
        </p:txBody>
      </p:sp>
      <p:sp>
        <p:nvSpPr>
          <p:cNvPr id="8" name="Oval 5"/>
          <p:cNvSpPr>
            <a:spLocks noChangeArrowheads="1"/>
          </p:cNvSpPr>
          <p:nvPr/>
        </p:nvSpPr>
        <p:spPr bwMode="auto">
          <a:xfrm>
            <a:off x="3228957" y="455773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1</a:t>
            </a:r>
          </a:p>
        </p:txBody>
      </p:sp>
      <p:sp>
        <p:nvSpPr>
          <p:cNvPr id="9" name="Oval 6"/>
          <p:cNvSpPr>
            <a:spLocks noChangeArrowheads="1"/>
          </p:cNvSpPr>
          <p:nvPr/>
        </p:nvSpPr>
        <p:spPr bwMode="auto">
          <a:xfrm>
            <a:off x="4741845" y="5854721"/>
            <a:ext cx="576262"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3</a:t>
            </a:r>
          </a:p>
        </p:txBody>
      </p:sp>
      <p:sp>
        <p:nvSpPr>
          <p:cNvPr id="10" name="Oval 7"/>
          <p:cNvSpPr>
            <a:spLocks noChangeArrowheads="1"/>
          </p:cNvSpPr>
          <p:nvPr/>
        </p:nvSpPr>
        <p:spPr bwMode="auto">
          <a:xfrm>
            <a:off x="6254732" y="4559321"/>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4</a:t>
            </a:r>
          </a:p>
        </p:txBody>
      </p:sp>
      <p:sp>
        <p:nvSpPr>
          <p:cNvPr id="11" name="Oval 8"/>
          <p:cNvSpPr>
            <a:spLocks noChangeArrowheads="1"/>
          </p:cNvSpPr>
          <p:nvPr/>
        </p:nvSpPr>
        <p:spPr bwMode="auto">
          <a:xfrm>
            <a:off x="4741845" y="3405208"/>
            <a:ext cx="576262"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2</a:t>
            </a:r>
          </a:p>
        </p:txBody>
      </p:sp>
      <p:sp>
        <p:nvSpPr>
          <p:cNvPr id="12" name="Line 9"/>
          <p:cNvSpPr>
            <a:spLocks noChangeShapeType="1"/>
          </p:cNvSpPr>
          <p:nvPr/>
        </p:nvSpPr>
        <p:spPr bwMode="auto">
          <a:xfrm flipH="1">
            <a:off x="3733782" y="3837008"/>
            <a:ext cx="1008063" cy="795338"/>
          </a:xfrm>
          <a:prstGeom prst="line">
            <a:avLst/>
          </a:prstGeom>
          <a:noFill/>
          <a:ln w="12700">
            <a:solidFill>
              <a:schemeClr val="tx1"/>
            </a:solidFill>
            <a:round/>
            <a:headEnd type="triangle" w="med" len="med"/>
            <a:tailEnd type="triangle" w="med" len="med"/>
          </a:ln>
        </p:spPr>
        <p:txBody>
          <a:bodyPr/>
          <a:lstStyle/>
          <a:p>
            <a:endParaRPr lang="ko-KR" altLang="en-US"/>
          </a:p>
        </p:txBody>
      </p:sp>
      <p:sp>
        <p:nvSpPr>
          <p:cNvPr id="13" name="Line 10"/>
          <p:cNvSpPr>
            <a:spLocks noChangeShapeType="1"/>
          </p:cNvSpPr>
          <p:nvPr/>
        </p:nvSpPr>
        <p:spPr bwMode="auto">
          <a:xfrm>
            <a:off x="3733782" y="5132408"/>
            <a:ext cx="1008063" cy="865188"/>
          </a:xfrm>
          <a:prstGeom prst="line">
            <a:avLst/>
          </a:prstGeom>
          <a:noFill/>
          <a:ln w="12700">
            <a:solidFill>
              <a:schemeClr val="tx1"/>
            </a:solidFill>
            <a:round/>
            <a:headEnd type="triangle" w="med" len="med"/>
            <a:tailEnd type="triangle" w="med" len="med"/>
          </a:ln>
        </p:spPr>
        <p:txBody>
          <a:bodyPr/>
          <a:lstStyle/>
          <a:p>
            <a:endParaRPr lang="ko-KR" altLang="en-US"/>
          </a:p>
        </p:txBody>
      </p:sp>
      <p:sp>
        <p:nvSpPr>
          <p:cNvPr id="14" name="Line 11"/>
          <p:cNvSpPr>
            <a:spLocks noChangeShapeType="1"/>
          </p:cNvSpPr>
          <p:nvPr/>
        </p:nvSpPr>
        <p:spPr bwMode="auto">
          <a:xfrm>
            <a:off x="5318107" y="3837008"/>
            <a:ext cx="1008063" cy="795338"/>
          </a:xfrm>
          <a:prstGeom prst="line">
            <a:avLst/>
          </a:prstGeom>
          <a:noFill/>
          <a:ln w="12700">
            <a:solidFill>
              <a:schemeClr val="tx1"/>
            </a:solidFill>
            <a:round/>
            <a:headEnd type="triangle" w="med" len="med"/>
            <a:tailEnd type="triangle" w="med" len="med"/>
          </a:ln>
        </p:spPr>
        <p:txBody>
          <a:bodyPr/>
          <a:lstStyle/>
          <a:p>
            <a:endParaRPr lang="ko-KR" altLang="en-US"/>
          </a:p>
        </p:txBody>
      </p:sp>
      <p:sp>
        <p:nvSpPr>
          <p:cNvPr id="15" name="Line 12"/>
          <p:cNvSpPr>
            <a:spLocks noChangeShapeType="1"/>
          </p:cNvSpPr>
          <p:nvPr/>
        </p:nvSpPr>
        <p:spPr bwMode="auto">
          <a:xfrm flipH="1">
            <a:off x="5318107" y="5132408"/>
            <a:ext cx="1008063" cy="865188"/>
          </a:xfrm>
          <a:prstGeom prst="line">
            <a:avLst/>
          </a:prstGeom>
          <a:noFill/>
          <a:ln w="12700">
            <a:solidFill>
              <a:schemeClr val="tx1"/>
            </a:solidFill>
            <a:round/>
            <a:headEnd type="triangle" w="med" len="med"/>
            <a:tailEnd type="triangle" w="med" len="med"/>
          </a:ln>
        </p:spPr>
        <p:txBody>
          <a:bodyPr/>
          <a:lstStyle/>
          <a:p>
            <a:endParaRPr lang="ko-KR" altLang="en-US"/>
          </a:p>
        </p:txBody>
      </p:sp>
      <p:sp>
        <p:nvSpPr>
          <p:cNvPr id="16" name="Text Box 13"/>
          <p:cNvSpPr txBox="1">
            <a:spLocks noChangeArrowheads="1"/>
          </p:cNvSpPr>
          <p:nvPr/>
        </p:nvSpPr>
        <p:spPr bwMode="auto">
          <a:xfrm>
            <a:off x="2000232" y="3405208"/>
            <a:ext cx="2238375" cy="581025"/>
          </a:xfrm>
          <a:prstGeom prst="rect">
            <a:avLst/>
          </a:prstGeom>
          <a:noFill/>
          <a:ln w="9525">
            <a:noFill/>
            <a:miter lim="800000"/>
            <a:headEnd/>
            <a:tailEnd/>
          </a:ln>
        </p:spPr>
        <p:txBody>
          <a:bodyPr wrap="none">
            <a:spAutoFit/>
          </a:bodyPr>
          <a:lstStyle/>
          <a:p>
            <a:pPr algn="ctr" eaLnBrk="0" hangingPunct="0"/>
            <a:r>
              <a:rPr lang="en-US" altLang="ko-KR" sz="1600">
                <a:ea typeface="굴림" pitchFamily="50" charset="-127"/>
              </a:rPr>
              <a:t>temporary control</a:t>
            </a:r>
          </a:p>
          <a:p>
            <a:pPr algn="ctr" eaLnBrk="0" hangingPunct="0"/>
            <a:r>
              <a:rPr lang="en-US" altLang="ko-KR" sz="1600">
                <a:ea typeface="굴림" pitchFamily="50" charset="-127"/>
              </a:rPr>
              <a:t>(dynamic organization)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Fully Distributed System</a:t>
            </a:r>
            <a:r>
              <a:rPr lang="en-US" altLang="ko-KR" baseline="30000" dirty="0" smtClean="0"/>
              <a:t>*</a:t>
            </a:r>
            <a:r>
              <a:rPr lang="ko-KR" altLang="en-US" baseline="30000" dirty="0" smtClean="0"/>
              <a:t>①</a:t>
            </a:r>
            <a:endParaRPr lang="ko-KR" altLang="en-US" dirty="0"/>
          </a:p>
        </p:txBody>
      </p:sp>
      <p:sp>
        <p:nvSpPr>
          <p:cNvPr id="3" name="내용 개체 틀 2"/>
          <p:cNvSpPr>
            <a:spLocks noGrp="1"/>
          </p:cNvSpPr>
          <p:nvPr>
            <p:ph idx="1"/>
          </p:nvPr>
        </p:nvSpPr>
        <p:spPr>
          <a:xfrm>
            <a:off x="685800" y="1981200"/>
            <a:ext cx="3671886" cy="4114800"/>
          </a:xfrm>
        </p:spPr>
        <p:txBody>
          <a:bodyPr/>
          <a:lstStyle/>
          <a:p>
            <a:r>
              <a:rPr lang="en-US" altLang="ko-KR" sz="2800" dirty="0" smtClean="0"/>
              <a:t>Definition</a:t>
            </a:r>
          </a:p>
          <a:p>
            <a:pPr lvl="1"/>
            <a:r>
              <a:rPr lang="en-US" altLang="ko-KR" sz="2400" dirty="0" smtClean="0"/>
              <a:t>A system consists of subsystems which of each has a control capability </a:t>
            </a:r>
            <a:r>
              <a:rPr lang="en-US" altLang="ko-KR" sz="2400" dirty="0" smtClean="0"/>
              <a:t>to </a:t>
            </a:r>
            <a:r>
              <a:rPr lang="en-US" altLang="ko-KR" sz="2400" dirty="0" smtClean="0"/>
              <a:t>the own subsystem and the local interactions</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grpSp>
        <p:nvGrpSpPr>
          <p:cNvPr id="33" name="그룹 32"/>
          <p:cNvGrpSpPr/>
          <p:nvPr/>
        </p:nvGrpSpPr>
        <p:grpSpPr>
          <a:xfrm>
            <a:off x="4500562" y="2285992"/>
            <a:ext cx="4391025" cy="3673475"/>
            <a:chOff x="4344999" y="2782885"/>
            <a:chExt cx="4391025" cy="3673475"/>
          </a:xfrm>
        </p:grpSpPr>
        <p:sp>
          <p:nvSpPr>
            <p:cNvPr id="7" name="Rectangle 2"/>
            <p:cNvSpPr>
              <a:spLocks noChangeArrowheads="1"/>
            </p:cNvSpPr>
            <p:nvPr/>
          </p:nvSpPr>
          <p:spPr bwMode="auto">
            <a:xfrm>
              <a:off x="4560899" y="4071935"/>
              <a:ext cx="290512" cy="292100"/>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8" name="Rectangle 3"/>
            <p:cNvSpPr>
              <a:spLocks noChangeArrowheads="1"/>
            </p:cNvSpPr>
            <p:nvPr/>
          </p:nvSpPr>
          <p:spPr bwMode="auto">
            <a:xfrm>
              <a:off x="6072199" y="2925760"/>
              <a:ext cx="290512" cy="292100"/>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9" name="Rectangle 4"/>
            <p:cNvSpPr>
              <a:spLocks noChangeArrowheads="1"/>
            </p:cNvSpPr>
            <p:nvPr/>
          </p:nvSpPr>
          <p:spPr bwMode="auto">
            <a:xfrm>
              <a:off x="6635761" y="5375273"/>
              <a:ext cx="290513" cy="292100"/>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10" name="Rectangle 5"/>
            <p:cNvSpPr>
              <a:spLocks noChangeArrowheads="1"/>
            </p:cNvSpPr>
            <p:nvPr/>
          </p:nvSpPr>
          <p:spPr bwMode="auto">
            <a:xfrm>
              <a:off x="8156586" y="4071935"/>
              <a:ext cx="290513" cy="292100"/>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11" name="Oval 8"/>
            <p:cNvSpPr>
              <a:spLocks noChangeArrowheads="1"/>
            </p:cNvSpPr>
            <p:nvPr/>
          </p:nvSpPr>
          <p:spPr bwMode="auto">
            <a:xfrm>
              <a:off x="4702186" y="4224335"/>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1</a:t>
              </a:r>
            </a:p>
          </p:txBody>
        </p:sp>
        <p:sp>
          <p:nvSpPr>
            <p:cNvPr id="12" name="Oval 9"/>
            <p:cNvSpPr>
              <a:spLocks noChangeArrowheads="1"/>
            </p:cNvSpPr>
            <p:nvPr/>
          </p:nvSpPr>
          <p:spPr bwMode="auto">
            <a:xfrm>
              <a:off x="6215074" y="5521323"/>
              <a:ext cx="576262"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3</a:t>
              </a:r>
            </a:p>
          </p:txBody>
        </p:sp>
        <p:sp>
          <p:nvSpPr>
            <p:cNvPr id="13" name="Oval 10"/>
            <p:cNvSpPr>
              <a:spLocks noChangeArrowheads="1"/>
            </p:cNvSpPr>
            <p:nvPr/>
          </p:nvSpPr>
          <p:spPr bwMode="auto">
            <a:xfrm>
              <a:off x="7727961" y="42259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4</a:t>
              </a:r>
            </a:p>
          </p:txBody>
        </p:sp>
        <p:sp>
          <p:nvSpPr>
            <p:cNvPr id="14" name="Oval 11"/>
            <p:cNvSpPr>
              <a:spLocks noChangeArrowheads="1"/>
            </p:cNvSpPr>
            <p:nvPr/>
          </p:nvSpPr>
          <p:spPr bwMode="auto">
            <a:xfrm>
              <a:off x="6215074" y="3071810"/>
              <a:ext cx="576262"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2</a:t>
              </a:r>
            </a:p>
          </p:txBody>
        </p:sp>
        <p:sp>
          <p:nvSpPr>
            <p:cNvPr id="15" name="Line 12"/>
            <p:cNvSpPr>
              <a:spLocks noChangeShapeType="1"/>
            </p:cNvSpPr>
            <p:nvPr/>
          </p:nvSpPr>
          <p:spPr bwMode="auto">
            <a:xfrm flipV="1">
              <a:off x="4992699" y="3935410"/>
              <a:ext cx="0" cy="288925"/>
            </a:xfrm>
            <a:prstGeom prst="line">
              <a:avLst/>
            </a:prstGeom>
            <a:noFill/>
            <a:ln w="9525">
              <a:solidFill>
                <a:schemeClr val="tx1"/>
              </a:solidFill>
              <a:round/>
              <a:headEnd/>
              <a:tailEnd type="triangle" w="med" len="med"/>
            </a:ln>
          </p:spPr>
          <p:txBody>
            <a:bodyPr/>
            <a:lstStyle/>
            <a:p>
              <a:endParaRPr lang="ko-KR" altLang="en-US"/>
            </a:p>
          </p:txBody>
        </p:sp>
        <p:sp>
          <p:nvSpPr>
            <p:cNvPr id="16" name="Line 13"/>
            <p:cNvSpPr>
              <a:spLocks noChangeShapeType="1"/>
            </p:cNvSpPr>
            <p:nvPr/>
          </p:nvSpPr>
          <p:spPr bwMode="auto">
            <a:xfrm>
              <a:off x="4992699" y="4799010"/>
              <a:ext cx="0" cy="360363"/>
            </a:xfrm>
            <a:prstGeom prst="line">
              <a:avLst/>
            </a:prstGeom>
            <a:noFill/>
            <a:ln w="9525">
              <a:solidFill>
                <a:schemeClr val="tx1"/>
              </a:solidFill>
              <a:round/>
              <a:headEnd/>
              <a:tailEnd type="triangle" w="med" len="med"/>
            </a:ln>
          </p:spPr>
          <p:txBody>
            <a:bodyPr/>
            <a:lstStyle/>
            <a:p>
              <a:endParaRPr lang="ko-KR" altLang="en-US"/>
            </a:p>
          </p:txBody>
        </p:sp>
        <p:sp>
          <p:nvSpPr>
            <p:cNvPr id="17" name="Line 14"/>
            <p:cNvSpPr>
              <a:spLocks noChangeShapeType="1"/>
            </p:cNvSpPr>
            <p:nvPr/>
          </p:nvSpPr>
          <p:spPr bwMode="auto">
            <a:xfrm flipH="1">
              <a:off x="4344999" y="4511673"/>
              <a:ext cx="357187" cy="0"/>
            </a:xfrm>
            <a:prstGeom prst="line">
              <a:avLst/>
            </a:prstGeom>
            <a:noFill/>
            <a:ln w="9525">
              <a:solidFill>
                <a:schemeClr val="tx1"/>
              </a:solidFill>
              <a:round/>
              <a:headEnd/>
              <a:tailEnd type="triangle" w="med" len="med"/>
            </a:ln>
          </p:spPr>
          <p:txBody>
            <a:bodyPr/>
            <a:lstStyle/>
            <a:p>
              <a:endParaRPr lang="ko-KR" altLang="en-US"/>
            </a:p>
          </p:txBody>
        </p:sp>
        <p:sp>
          <p:nvSpPr>
            <p:cNvPr id="18" name="Line 15"/>
            <p:cNvSpPr>
              <a:spLocks noChangeShapeType="1"/>
            </p:cNvSpPr>
            <p:nvPr/>
          </p:nvSpPr>
          <p:spPr bwMode="auto">
            <a:xfrm>
              <a:off x="5278449" y="4511673"/>
              <a:ext cx="433387" cy="0"/>
            </a:xfrm>
            <a:prstGeom prst="line">
              <a:avLst/>
            </a:prstGeom>
            <a:noFill/>
            <a:ln w="9525">
              <a:solidFill>
                <a:schemeClr val="tx1"/>
              </a:solidFill>
              <a:round/>
              <a:headEnd/>
              <a:tailEnd type="triangle" w="med" len="med"/>
            </a:ln>
          </p:spPr>
          <p:txBody>
            <a:bodyPr/>
            <a:lstStyle/>
            <a:p>
              <a:endParaRPr lang="ko-KR" altLang="en-US"/>
            </a:p>
          </p:txBody>
        </p:sp>
        <p:sp>
          <p:nvSpPr>
            <p:cNvPr id="19" name="Line 16"/>
            <p:cNvSpPr>
              <a:spLocks noChangeShapeType="1"/>
            </p:cNvSpPr>
            <p:nvPr/>
          </p:nvSpPr>
          <p:spPr bwMode="auto">
            <a:xfrm flipV="1">
              <a:off x="6503999" y="5232398"/>
              <a:ext cx="0" cy="288925"/>
            </a:xfrm>
            <a:prstGeom prst="line">
              <a:avLst/>
            </a:prstGeom>
            <a:noFill/>
            <a:ln w="9525">
              <a:solidFill>
                <a:schemeClr val="tx1"/>
              </a:solidFill>
              <a:round/>
              <a:headEnd/>
              <a:tailEnd type="triangle" w="med" len="med"/>
            </a:ln>
          </p:spPr>
          <p:txBody>
            <a:bodyPr/>
            <a:lstStyle/>
            <a:p>
              <a:endParaRPr lang="ko-KR" altLang="en-US"/>
            </a:p>
          </p:txBody>
        </p:sp>
        <p:sp>
          <p:nvSpPr>
            <p:cNvPr id="20" name="Line 17"/>
            <p:cNvSpPr>
              <a:spLocks noChangeShapeType="1"/>
            </p:cNvSpPr>
            <p:nvPr/>
          </p:nvSpPr>
          <p:spPr bwMode="auto">
            <a:xfrm>
              <a:off x="6503999" y="6095998"/>
              <a:ext cx="0" cy="360362"/>
            </a:xfrm>
            <a:prstGeom prst="line">
              <a:avLst/>
            </a:prstGeom>
            <a:noFill/>
            <a:ln w="9525">
              <a:solidFill>
                <a:schemeClr val="tx1"/>
              </a:solidFill>
              <a:round/>
              <a:headEnd/>
              <a:tailEnd type="triangle" w="med" len="med"/>
            </a:ln>
          </p:spPr>
          <p:txBody>
            <a:bodyPr/>
            <a:lstStyle/>
            <a:p>
              <a:endParaRPr lang="ko-KR" altLang="en-US"/>
            </a:p>
          </p:txBody>
        </p:sp>
        <p:sp>
          <p:nvSpPr>
            <p:cNvPr id="21" name="Line 18"/>
            <p:cNvSpPr>
              <a:spLocks noChangeShapeType="1"/>
            </p:cNvSpPr>
            <p:nvPr/>
          </p:nvSpPr>
          <p:spPr bwMode="auto">
            <a:xfrm flipH="1">
              <a:off x="5856299" y="5808660"/>
              <a:ext cx="357187" cy="0"/>
            </a:xfrm>
            <a:prstGeom prst="line">
              <a:avLst/>
            </a:prstGeom>
            <a:noFill/>
            <a:ln w="9525">
              <a:solidFill>
                <a:schemeClr val="tx1"/>
              </a:solidFill>
              <a:round/>
              <a:headEnd/>
              <a:tailEnd type="triangle" w="med" len="med"/>
            </a:ln>
          </p:spPr>
          <p:txBody>
            <a:bodyPr/>
            <a:lstStyle/>
            <a:p>
              <a:endParaRPr lang="ko-KR" altLang="en-US"/>
            </a:p>
          </p:txBody>
        </p:sp>
        <p:sp>
          <p:nvSpPr>
            <p:cNvPr id="22" name="Line 19"/>
            <p:cNvSpPr>
              <a:spLocks noChangeShapeType="1"/>
            </p:cNvSpPr>
            <p:nvPr/>
          </p:nvSpPr>
          <p:spPr bwMode="auto">
            <a:xfrm>
              <a:off x="6789749" y="5808660"/>
              <a:ext cx="433387" cy="0"/>
            </a:xfrm>
            <a:prstGeom prst="line">
              <a:avLst/>
            </a:prstGeom>
            <a:noFill/>
            <a:ln w="9525">
              <a:solidFill>
                <a:schemeClr val="tx1"/>
              </a:solidFill>
              <a:round/>
              <a:headEnd/>
              <a:tailEnd type="triangle" w="med" len="med"/>
            </a:ln>
          </p:spPr>
          <p:txBody>
            <a:bodyPr/>
            <a:lstStyle/>
            <a:p>
              <a:endParaRPr lang="ko-KR" altLang="en-US"/>
            </a:p>
          </p:txBody>
        </p:sp>
        <p:sp>
          <p:nvSpPr>
            <p:cNvPr id="23" name="Line 20"/>
            <p:cNvSpPr>
              <a:spLocks noChangeShapeType="1"/>
            </p:cNvSpPr>
            <p:nvPr/>
          </p:nvSpPr>
          <p:spPr bwMode="auto">
            <a:xfrm flipV="1">
              <a:off x="6496061" y="2782885"/>
              <a:ext cx="0" cy="288925"/>
            </a:xfrm>
            <a:prstGeom prst="line">
              <a:avLst/>
            </a:prstGeom>
            <a:noFill/>
            <a:ln w="9525">
              <a:solidFill>
                <a:schemeClr val="tx1"/>
              </a:solidFill>
              <a:round/>
              <a:headEnd/>
              <a:tailEnd type="triangle" w="med" len="med"/>
            </a:ln>
          </p:spPr>
          <p:txBody>
            <a:bodyPr/>
            <a:lstStyle/>
            <a:p>
              <a:endParaRPr lang="ko-KR" altLang="en-US"/>
            </a:p>
          </p:txBody>
        </p:sp>
        <p:sp>
          <p:nvSpPr>
            <p:cNvPr id="24" name="Line 21"/>
            <p:cNvSpPr>
              <a:spLocks noChangeShapeType="1"/>
            </p:cNvSpPr>
            <p:nvPr/>
          </p:nvSpPr>
          <p:spPr bwMode="auto">
            <a:xfrm>
              <a:off x="6496061" y="3646485"/>
              <a:ext cx="0" cy="360363"/>
            </a:xfrm>
            <a:prstGeom prst="line">
              <a:avLst/>
            </a:prstGeom>
            <a:noFill/>
            <a:ln w="9525">
              <a:solidFill>
                <a:schemeClr val="tx1"/>
              </a:solidFill>
              <a:round/>
              <a:headEnd/>
              <a:tailEnd type="triangle" w="med" len="med"/>
            </a:ln>
          </p:spPr>
          <p:txBody>
            <a:bodyPr/>
            <a:lstStyle/>
            <a:p>
              <a:endParaRPr lang="ko-KR" altLang="en-US"/>
            </a:p>
          </p:txBody>
        </p:sp>
        <p:sp>
          <p:nvSpPr>
            <p:cNvPr id="25" name="Line 22"/>
            <p:cNvSpPr>
              <a:spLocks noChangeShapeType="1"/>
            </p:cNvSpPr>
            <p:nvPr/>
          </p:nvSpPr>
          <p:spPr bwMode="auto">
            <a:xfrm flipH="1">
              <a:off x="5848361" y="3359148"/>
              <a:ext cx="357188" cy="0"/>
            </a:xfrm>
            <a:prstGeom prst="line">
              <a:avLst/>
            </a:prstGeom>
            <a:noFill/>
            <a:ln w="9525">
              <a:solidFill>
                <a:schemeClr val="tx1"/>
              </a:solidFill>
              <a:round/>
              <a:headEnd/>
              <a:tailEnd type="triangle" w="med" len="med"/>
            </a:ln>
          </p:spPr>
          <p:txBody>
            <a:bodyPr/>
            <a:lstStyle/>
            <a:p>
              <a:endParaRPr lang="ko-KR" altLang="en-US"/>
            </a:p>
          </p:txBody>
        </p:sp>
        <p:sp>
          <p:nvSpPr>
            <p:cNvPr id="26" name="Line 23"/>
            <p:cNvSpPr>
              <a:spLocks noChangeShapeType="1"/>
            </p:cNvSpPr>
            <p:nvPr/>
          </p:nvSpPr>
          <p:spPr bwMode="auto">
            <a:xfrm>
              <a:off x="6781811" y="3359148"/>
              <a:ext cx="433388" cy="0"/>
            </a:xfrm>
            <a:prstGeom prst="line">
              <a:avLst/>
            </a:prstGeom>
            <a:noFill/>
            <a:ln w="9525">
              <a:solidFill>
                <a:schemeClr val="tx1"/>
              </a:solidFill>
              <a:round/>
              <a:headEnd/>
              <a:tailEnd type="triangle" w="med" len="med"/>
            </a:ln>
          </p:spPr>
          <p:txBody>
            <a:bodyPr/>
            <a:lstStyle/>
            <a:p>
              <a:endParaRPr lang="ko-KR" altLang="en-US"/>
            </a:p>
          </p:txBody>
        </p:sp>
        <p:sp>
          <p:nvSpPr>
            <p:cNvPr id="27" name="Line 24"/>
            <p:cNvSpPr>
              <a:spLocks noChangeShapeType="1"/>
            </p:cNvSpPr>
            <p:nvPr/>
          </p:nvSpPr>
          <p:spPr bwMode="auto">
            <a:xfrm flipV="1">
              <a:off x="8016886" y="3929060"/>
              <a:ext cx="0" cy="288925"/>
            </a:xfrm>
            <a:prstGeom prst="line">
              <a:avLst/>
            </a:prstGeom>
            <a:noFill/>
            <a:ln w="9525">
              <a:solidFill>
                <a:schemeClr val="tx1"/>
              </a:solidFill>
              <a:round/>
              <a:headEnd/>
              <a:tailEnd type="triangle" w="med" len="med"/>
            </a:ln>
          </p:spPr>
          <p:txBody>
            <a:bodyPr/>
            <a:lstStyle/>
            <a:p>
              <a:endParaRPr lang="ko-KR" altLang="en-US"/>
            </a:p>
          </p:txBody>
        </p:sp>
        <p:sp>
          <p:nvSpPr>
            <p:cNvPr id="28" name="Line 25"/>
            <p:cNvSpPr>
              <a:spLocks noChangeShapeType="1"/>
            </p:cNvSpPr>
            <p:nvPr/>
          </p:nvSpPr>
          <p:spPr bwMode="auto">
            <a:xfrm>
              <a:off x="8016886" y="4792660"/>
              <a:ext cx="0" cy="360363"/>
            </a:xfrm>
            <a:prstGeom prst="line">
              <a:avLst/>
            </a:prstGeom>
            <a:noFill/>
            <a:ln w="9525">
              <a:solidFill>
                <a:schemeClr val="tx1"/>
              </a:solidFill>
              <a:round/>
              <a:headEnd/>
              <a:tailEnd type="triangle" w="med" len="med"/>
            </a:ln>
          </p:spPr>
          <p:txBody>
            <a:bodyPr/>
            <a:lstStyle/>
            <a:p>
              <a:endParaRPr lang="ko-KR" altLang="en-US"/>
            </a:p>
          </p:txBody>
        </p:sp>
        <p:sp>
          <p:nvSpPr>
            <p:cNvPr id="29" name="Line 26"/>
            <p:cNvSpPr>
              <a:spLocks noChangeShapeType="1"/>
            </p:cNvSpPr>
            <p:nvPr/>
          </p:nvSpPr>
          <p:spPr bwMode="auto">
            <a:xfrm flipH="1">
              <a:off x="7369186" y="4505323"/>
              <a:ext cx="357188" cy="0"/>
            </a:xfrm>
            <a:prstGeom prst="line">
              <a:avLst/>
            </a:prstGeom>
            <a:noFill/>
            <a:ln w="9525">
              <a:solidFill>
                <a:schemeClr val="tx1"/>
              </a:solidFill>
              <a:round/>
              <a:headEnd/>
              <a:tailEnd type="triangle" w="med" len="med"/>
            </a:ln>
          </p:spPr>
          <p:txBody>
            <a:bodyPr/>
            <a:lstStyle/>
            <a:p>
              <a:endParaRPr lang="ko-KR" altLang="en-US"/>
            </a:p>
          </p:txBody>
        </p:sp>
        <p:sp>
          <p:nvSpPr>
            <p:cNvPr id="30" name="Line 27"/>
            <p:cNvSpPr>
              <a:spLocks noChangeShapeType="1"/>
            </p:cNvSpPr>
            <p:nvPr/>
          </p:nvSpPr>
          <p:spPr bwMode="auto">
            <a:xfrm>
              <a:off x="8302636" y="4505323"/>
              <a:ext cx="433388" cy="0"/>
            </a:xfrm>
            <a:prstGeom prst="line">
              <a:avLst/>
            </a:prstGeom>
            <a:noFill/>
            <a:ln w="9525">
              <a:solidFill>
                <a:schemeClr val="tx1"/>
              </a:solidFill>
              <a:round/>
              <a:headEnd/>
              <a:tailEnd type="triangle" w="med" len="med"/>
            </a:ln>
          </p:spPr>
          <p:txBody>
            <a:bodyPr/>
            <a:lstStyle/>
            <a:p>
              <a:endParaRPr lang="ko-KR" altLang="en-US"/>
            </a:p>
          </p:txBody>
        </p:sp>
        <p:sp>
          <p:nvSpPr>
            <p:cNvPr id="31" name="Line 28"/>
            <p:cNvSpPr>
              <a:spLocks noChangeShapeType="1"/>
            </p:cNvSpPr>
            <p:nvPr/>
          </p:nvSpPr>
          <p:spPr bwMode="auto">
            <a:xfrm flipV="1">
              <a:off x="5278449" y="3646485"/>
              <a:ext cx="793750" cy="579438"/>
            </a:xfrm>
            <a:prstGeom prst="line">
              <a:avLst/>
            </a:prstGeom>
            <a:noFill/>
            <a:ln w="9525">
              <a:solidFill>
                <a:schemeClr val="tx1"/>
              </a:solidFill>
              <a:prstDash val="dash"/>
              <a:round/>
              <a:headEnd type="triangle" w="med" len="med"/>
              <a:tailEnd type="triangle" w="med" len="med"/>
            </a:ln>
          </p:spPr>
          <p:txBody>
            <a:bodyPr/>
            <a:lstStyle/>
            <a:p>
              <a:endParaRPr lang="ko-KR" altLang="en-US"/>
            </a:p>
          </p:txBody>
        </p:sp>
        <p:sp>
          <p:nvSpPr>
            <p:cNvPr id="32" name="Line 29"/>
            <p:cNvSpPr>
              <a:spLocks noChangeShapeType="1"/>
            </p:cNvSpPr>
            <p:nvPr/>
          </p:nvSpPr>
          <p:spPr bwMode="auto">
            <a:xfrm>
              <a:off x="5278449" y="4800598"/>
              <a:ext cx="927100" cy="720725"/>
            </a:xfrm>
            <a:prstGeom prst="line">
              <a:avLst/>
            </a:prstGeom>
            <a:noFill/>
            <a:ln w="12700">
              <a:solidFill>
                <a:schemeClr val="tx1"/>
              </a:solidFill>
              <a:prstDash val="dash"/>
              <a:round/>
              <a:headEnd type="triangle" w="med" len="med"/>
              <a:tailEnd type="triangle" w="med" len="med"/>
            </a:ln>
          </p:spPr>
          <p:txBody>
            <a:bodyPr/>
            <a:lstStyle/>
            <a:p>
              <a:endParaRPr lang="ko-KR" alt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Decentralized System</a:t>
            </a:r>
            <a:endParaRPr lang="ko-KR" altLang="en-US" dirty="0"/>
          </a:p>
        </p:txBody>
      </p:sp>
      <p:sp>
        <p:nvSpPr>
          <p:cNvPr id="3" name="내용 개체 틀 2"/>
          <p:cNvSpPr>
            <a:spLocks noGrp="1"/>
          </p:cNvSpPr>
          <p:nvPr>
            <p:ph idx="1"/>
          </p:nvPr>
        </p:nvSpPr>
        <p:spPr/>
        <p:txBody>
          <a:bodyPr/>
          <a:lstStyle/>
          <a:p>
            <a:r>
              <a:rPr lang="en-US" altLang="ko-KR" sz="2800" dirty="0" smtClean="0"/>
              <a:t>Definition</a:t>
            </a:r>
          </a:p>
          <a:p>
            <a:pPr lvl="1"/>
            <a:r>
              <a:rPr lang="en-US" altLang="ko-KR" sz="2400" dirty="0" smtClean="0"/>
              <a:t>a system found which function without an organized center or authority</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Self-Organization</a:t>
            </a:r>
            <a:r>
              <a:rPr lang="en-US" altLang="ko-KR" baseline="30000" dirty="0" smtClean="0"/>
              <a:t>*</a:t>
            </a:r>
            <a:r>
              <a:rPr lang="ko-KR" altLang="en-US" baseline="30000" dirty="0" smtClean="0"/>
              <a:t>①</a:t>
            </a:r>
            <a:endParaRPr lang="ko-KR" altLang="en-US" dirty="0"/>
          </a:p>
        </p:txBody>
      </p:sp>
      <p:sp>
        <p:nvSpPr>
          <p:cNvPr id="3" name="내용 개체 틀 2"/>
          <p:cNvSpPr>
            <a:spLocks noGrp="1"/>
          </p:cNvSpPr>
          <p:nvPr>
            <p:ph idx="1"/>
          </p:nvPr>
        </p:nvSpPr>
        <p:spPr>
          <a:xfrm>
            <a:off x="685800" y="1981200"/>
            <a:ext cx="4314828" cy="4114800"/>
          </a:xfrm>
        </p:spPr>
        <p:txBody>
          <a:bodyPr/>
          <a:lstStyle/>
          <a:p>
            <a:r>
              <a:rPr lang="en-US" altLang="ko-KR" sz="2400" dirty="0" smtClean="0"/>
              <a:t>Definition</a:t>
            </a:r>
          </a:p>
          <a:p>
            <a:pPr lvl="1"/>
            <a:r>
              <a:rPr lang="en-US" altLang="ko-KR" sz="2000" dirty="0" smtClean="0"/>
              <a:t>a process where some form of global order or coordination </a:t>
            </a:r>
            <a:br>
              <a:rPr lang="en-US" altLang="ko-KR" sz="2000" dirty="0" smtClean="0"/>
            </a:br>
            <a:r>
              <a:rPr lang="en-US" altLang="ko-KR" sz="2000" dirty="0" smtClean="0"/>
              <a:t>arises out of the local interactions between the components of an initially disordered system</a:t>
            </a:r>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pSp>
        <p:nvGrpSpPr>
          <p:cNvPr id="62" name="그룹 61"/>
          <p:cNvGrpSpPr/>
          <p:nvPr/>
        </p:nvGrpSpPr>
        <p:grpSpPr>
          <a:xfrm>
            <a:off x="4385157" y="3214687"/>
            <a:ext cx="4830314" cy="2928958"/>
            <a:chOff x="700088" y="1128713"/>
            <a:chExt cx="7924800" cy="4805362"/>
          </a:xfrm>
        </p:grpSpPr>
        <p:grpSp>
          <p:nvGrpSpPr>
            <p:cNvPr id="7" name="Group 31"/>
            <p:cNvGrpSpPr>
              <a:grpSpLocks/>
            </p:cNvGrpSpPr>
            <p:nvPr/>
          </p:nvGrpSpPr>
          <p:grpSpPr bwMode="auto">
            <a:xfrm>
              <a:off x="1538288" y="2728913"/>
              <a:ext cx="1366837" cy="1223962"/>
              <a:chOff x="1429" y="2636"/>
              <a:chExt cx="861" cy="771"/>
            </a:xfrm>
          </p:grpSpPr>
          <p:sp>
            <p:nvSpPr>
              <p:cNvPr id="8" name="Rectangle 2"/>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9" name="Oval 8"/>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3</a:t>
                </a:r>
              </a:p>
            </p:txBody>
          </p:sp>
          <p:sp>
            <p:nvSpPr>
              <p:cNvPr id="10" name="Line 12"/>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11" name="Line 13"/>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12" name="Line 14"/>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13" name="Line 15"/>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sp>
          <p:nvSpPr>
            <p:cNvPr id="14" name="AutoShape 32"/>
            <p:cNvSpPr>
              <a:spLocks noChangeArrowheads="1"/>
            </p:cNvSpPr>
            <p:nvPr/>
          </p:nvSpPr>
          <p:spPr bwMode="auto">
            <a:xfrm>
              <a:off x="852488" y="1357313"/>
              <a:ext cx="6477000" cy="4572000"/>
            </a:xfrm>
            <a:prstGeom prst="hexagon">
              <a:avLst>
                <a:gd name="adj" fmla="val 26215"/>
                <a:gd name="vf" fmla="val 115470"/>
              </a:avLst>
            </a:prstGeom>
            <a:noFill/>
            <a:ln w="9525">
              <a:solidFill>
                <a:schemeClr val="tx1"/>
              </a:solidFill>
              <a:miter lim="800000"/>
              <a:headEnd/>
              <a:tailEnd/>
            </a:ln>
          </p:spPr>
          <p:txBody>
            <a:bodyPr wrap="none" anchor="ctr"/>
            <a:lstStyle/>
            <a:p>
              <a:endParaRPr lang="ko-KR" altLang="en-US">
                <a:ea typeface="굴림" pitchFamily="50" charset="-127"/>
              </a:endParaRPr>
            </a:p>
          </p:txBody>
        </p:sp>
        <p:grpSp>
          <p:nvGrpSpPr>
            <p:cNvPr id="15" name="Group 33"/>
            <p:cNvGrpSpPr>
              <a:grpSpLocks/>
            </p:cNvGrpSpPr>
            <p:nvPr/>
          </p:nvGrpSpPr>
          <p:grpSpPr bwMode="auto">
            <a:xfrm>
              <a:off x="2833688" y="4329113"/>
              <a:ext cx="1366837" cy="1223962"/>
              <a:chOff x="1429" y="2636"/>
              <a:chExt cx="861" cy="771"/>
            </a:xfrm>
          </p:grpSpPr>
          <p:sp>
            <p:nvSpPr>
              <p:cNvPr id="16" name="Rectangle 34"/>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17" name="Oval 35"/>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5</a:t>
                </a:r>
              </a:p>
            </p:txBody>
          </p:sp>
          <p:sp>
            <p:nvSpPr>
              <p:cNvPr id="18" name="Line 36"/>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19" name="Line 37"/>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20" name="Line 38"/>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21" name="Line 39"/>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grpSp>
          <p:nvGrpSpPr>
            <p:cNvPr id="22" name="Group 40"/>
            <p:cNvGrpSpPr>
              <a:grpSpLocks/>
            </p:cNvGrpSpPr>
            <p:nvPr/>
          </p:nvGrpSpPr>
          <p:grpSpPr bwMode="auto">
            <a:xfrm>
              <a:off x="3062288" y="1357313"/>
              <a:ext cx="1366837" cy="1223962"/>
              <a:chOff x="1429" y="2636"/>
              <a:chExt cx="861" cy="771"/>
            </a:xfrm>
          </p:grpSpPr>
          <p:sp>
            <p:nvSpPr>
              <p:cNvPr id="23" name="Rectangle 41"/>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24" name="Oval 42"/>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dirty="0">
                    <a:ea typeface="굴림" pitchFamily="50" charset="-127"/>
                  </a:rPr>
                  <a:t>S</a:t>
                </a:r>
                <a:r>
                  <a:rPr lang="en-US" altLang="ko-KR" sz="2000" baseline="-25000" dirty="0">
                    <a:ea typeface="굴림" pitchFamily="50" charset="-127"/>
                  </a:rPr>
                  <a:t>1</a:t>
                </a:r>
              </a:p>
            </p:txBody>
          </p:sp>
          <p:sp>
            <p:nvSpPr>
              <p:cNvPr id="25" name="Line 43"/>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26" name="Line 44"/>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27" name="Line 45"/>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28" name="Line 46"/>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grpSp>
          <p:nvGrpSpPr>
            <p:cNvPr id="29" name="Group 47"/>
            <p:cNvGrpSpPr>
              <a:grpSpLocks/>
            </p:cNvGrpSpPr>
            <p:nvPr/>
          </p:nvGrpSpPr>
          <p:grpSpPr bwMode="auto">
            <a:xfrm>
              <a:off x="5729288" y="2652713"/>
              <a:ext cx="1366837" cy="1223962"/>
              <a:chOff x="1429" y="2636"/>
              <a:chExt cx="861" cy="771"/>
            </a:xfrm>
          </p:grpSpPr>
          <p:sp>
            <p:nvSpPr>
              <p:cNvPr id="30" name="Rectangle 48"/>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31" name="Oval 49"/>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4</a:t>
                </a:r>
              </a:p>
            </p:txBody>
          </p:sp>
          <p:sp>
            <p:nvSpPr>
              <p:cNvPr id="32" name="Line 50"/>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33" name="Line 51"/>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34" name="Line 52"/>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35" name="Line 53"/>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grpSp>
          <p:nvGrpSpPr>
            <p:cNvPr id="36" name="Group 61"/>
            <p:cNvGrpSpPr>
              <a:grpSpLocks/>
            </p:cNvGrpSpPr>
            <p:nvPr/>
          </p:nvGrpSpPr>
          <p:grpSpPr bwMode="auto">
            <a:xfrm>
              <a:off x="4891088" y="1585913"/>
              <a:ext cx="1366837" cy="1223962"/>
              <a:chOff x="1429" y="2636"/>
              <a:chExt cx="861" cy="771"/>
            </a:xfrm>
          </p:grpSpPr>
          <p:sp>
            <p:nvSpPr>
              <p:cNvPr id="37" name="Rectangle 62"/>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38" name="Oval 63"/>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2</a:t>
                </a:r>
              </a:p>
            </p:txBody>
          </p:sp>
          <p:sp>
            <p:nvSpPr>
              <p:cNvPr id="39" name="Line 64"/>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40" name="Line 65"/>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41" name="Line 66"/>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42" name="Line 67"/>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sp>
          <p:nvSpPr>
            <p:cNvPr id="43" name="Text Box 68"/>
            <p:cNvSpPr txBox="1">
              <a:spLocks noChangeArrowheads="1"/>
            </p:cNvSpPr>
            <p:nvPr/>
          </p:nvSpPr>
          <p:spPr bwMode="auto">
            <a:xfrm>
              <a:off x="6567488" y="1128713"/>
              <a:ext cx="2057400" cy="915987"/>
            </a:xfrm>
            <a:prstGeom prst="rect">
              <a:avLst/>
            </a:prstGeom>
            <a:noFill/>
            <a:ln w="9525">
              <a:noFill/>
              <a:miter lim="800000"/>
              <a:headEnd/>
              <a:tailEnd/>
            </a:ln>
          </p:spPr>
          <p:txBody>
            <a:bodyPr>
              <a:spAutoFit/>
            </a:bodyPr>
            <a:lstStyle/>
            <a:p>
              <a:pPr algn="ctr"/>
              <a:r>
                <a:rPr lang="en-US" altLang="ko-KR">
                  <a:ea typeface="굴림" pitchFamily="50" charset="-127"/>
                </a:rPr>
                <a:t>Local interactions (environment, neighborhood)</a:t>
              </a:r>
            </a:p>
          </p:txBody>
        </p:sp>
        <p:sp>
          <p:nvSpPr>
            <p:cNvPr id="44" name="Line 69"/>
            <p:cNvSpPr>
              <a:spLocks noChangeShapeType="1"/>
            </p:cNvSpPr>
            <p:nvPr/>
          </p:nvSpPr>
          <p:spPr bwMode="auto">
            <a:xfrm flipV="1">
              <a:off x="5805488" y="1509713"/>
              <a:ext cx="381000" cy="381000"/>
            </a:xfrm>
            <a:prstGeom prst="line">
              <a:avLst/>
            </a:prstGeom>
            <a:noFill/>
            <a:ln w="28575">
              <a:solidFill>
                <a:schemeClr val="accent2"/>
              </a:solidFill>
              <a:prstDash val="sysDot"/>
              <a:round/>
              <a:headEnd/>
              <a:tailEnd type="triangle" w="med" len="med"/>
            </a:ln>
          </p:spPr>
          <p:txBody>
            <a:bodyPr/>
            <a:lstStyle/>
            <a:p>
              <a:endParaRPr lang="ko-KR" altLang="en-US"/>
            </a:p>
          </p:txBody>
        </p:sp>
        <p:sp>
          <p:nvSpPr>
            <p:cNvPr id="45" name="Line 70"/>
            <p:cNvSpPr>
              <a:spLocks noChangeShapeType="1"/>
            </p:cNvSpPr>
            <p:nvPr/>
          </p:nvSpPr>
          <p:spPr bwMode="auto">
            <a:xfrm>
              <a:off x="5881688" y="2424113"/>
              <a:ext cx="304800" cy="304800"/>
            </a:xfrm>
            <a:prstGeom prst="line">
              <a:avLst/>
            </a:prstGeom>
            <a:noFill/>
            <a:ln w="28575">
              <a:solidFill>
                <a:schemeClr val="accent2"/>
              </a:solidFill>
              <a:prstDash val="sysDot"/>
              <a:round/>
              <a:headEnd type="triangle" w="med" len="med"/>
              <a:tailEnd type="triangle" w="med" len="med"/>
            </a:ln>
          </p:spPr>
          <p:txBody>
            <a:bodyPr/>
            <a:lstStyle/>
            <a:p>
              <a:endParaRPr lang="ko-KR" altLang="en-US"/>
            </a:p>
          </p:txBody>
        </p:sp>
        <p:sp>
          <p:nvSpPr>
            <p:cNvPr id="46" name="Line 71"/>
            <p:cNvSpPr>
              <a:spLocks noChangeShapeType="1"/>
            </p:cNvSpPr>
            <p:nvPr/>
          </p:nvSpPr>
          <p:spPr bwMode="auto">
            <a:xfrm flipH="1">
              <a:off x="4205288" y="2043113"/>
              <a:ext cx="685800" cy="0"/>
            </a:xfrm>
            <a:prstGeom prst="line">
              <a:avLst/>
            </a:prstGeom>
            <a:noFill/>
            <a:ln w="28575">
              <a:solidFill>
                <a:schemeClr val="accent2"/>
              </a:solidFill>
              <a:prstDash val="sysDot"/>
              <a:round/>
              <a:headEnd type="triangle" w="med" len="med"/>
              <a:tailEnd type="triangle" w="med" len="med"/>
            </a:ln>
          </p:spPr>
          <p:txBody>
            <a:bodyPr/>
            <a:lstStyle/>
            <a:p>
              <a:endParaRPr lang="ko-KR" altLang="en-US"/>
            </a:p>
          </p:txBody>
        </p:sp>
        <p:sp>
          <p:nvSpPr>
            <p:cNvPr id="47" name="Line 72"/>
            <p:cNvSpPr>
              <a:spLocks noChangeShapeType="1"/>
            </p:cNvSpPr>
            <p:nvPr/>
          </p:nvSpPr>
          <p:spPr bwMode="auto">
            <a:xfrm flipV="1">
              <a:off x="6034088" y="1585913"/>
              <a:ext cx="685800" cy="228600"/>
            </a:xfrm>
            <a:prstGeom prst="line">
              <a:avLst/>
            </a:prstGeom>
            <a:noFill/>
            <a:ln w="9525">
              <a:solidFill>
                <a:schemeClr val="tx1"/>
              </a:solidFill>
              <a:round/>
              <a:headEnd/>
              <a:tailEnd/>
            </a:ln>
          </p:spPr>
          <p:txBody>
            <a:bodyPr/>
            <a:lstStyle/>
            <a:p>
              <a:endParaRPr lang="ko-KR" altLang="en-US"/>
            </a:p>
          </p:txBody>
        </p:sp>
        <p:sp>
          <p:nvSpPr>
            <p:cNvPr id="48" name="Line 73"/>
            <p:cNvSpPr>
              <a:spLocks noChangeShapeType="1"/>
            </p:cNvSpPr>
            <p:nvPr/>
          </p:nvSpPr>
          <p:spPr bwMode="auto">
            <a:xfrm flipV="1">
              <a:off x="6110288" y="1738313"/>
              <a:ext cx="609600" cy="762000"/>
            </a:xfrm>
            <a:prstGeom prst="line">
              <a:avLst/>
            </a:prstGeom>
            <a:noFill/>
            <a:ln w="9525">
              <a:solidFill>
                <a:schemeClr val="tx1"/>
              </a:solidFill>
              <a:round/>
              <a:headEnd/>
              <a:tailEnd/>
            </a:ln>
          </p:spPr>
          <p:txBody>
            <a:bodyPr/>
            <a:lstStyle/>
            <a:p>
              <a:endParaRPr lang="ko-KR" altLang="en-US"/>
            </a:p>
          </p:txBody>
        </p:sp>
        <p:sp>
          <p:nvSpPr>
            <p:cNvPr id="49" name="Text Box 74"/>
            <p:cNvSpPr txBox="1">
              <a:spLocks noChangeArrowheads="1"/>
            </p:cNvSpPr>
            <p:nvPr/>
          </p:nvSpPr>
          <p:spPr bwMode="auto">
            <a:xfrm>
              <a:off x="700088" y="1814513"/>
              <a:ext cx="1692275" cy="641350"/>
            </a:xfrm>
            <a:prstGeom prst="rect">
              <a:avLst/>
            </a:prstGeom>
            <a:solidFill>
              <a:schemeClr val="bg1"/>
            </a:solidFill>
            <a:ln w="9525">
              <a:noFill/>
              <a:miter lim="800000"/>
              <a:headEnd/>
              <a:tailEnd/>
            </a:ln>
          </p:spPr>
          <p:txBody>
            <a:bodyPr>
              <a:spAutoFit/>
            </a:bodyPr>
            <a:lstStyle/>
            <a:p>
              <a:pPr algn="ctr"/>
              <a:r>
                <a:rPr lang="en-US" altLang="ko-KR">
                  <a:ea typeface="굴림" pitchFamily="50" charset="-127"/>
                </a:rPr>
                <a:t>Local system control</a:t>
              </a:r>
            </a:p>
          </p:txBody>
        </p:sp>
        <p:sp>
          <p:nvSpPr>
            <p:cNvPr id="50" name="Line 75"/>
            <p:cNvSpPr>
              <a:spLocks noChangeShapeType="1"/>
            </p:cNvSpPr>
            <p:nvPr/>
          </p:nvSpPr>
          <p:spPr bwMode="auto">
            <a:xfrm>
              <a:off x="1690688" y="2424113"/>
              <a:ext cx="152400" cy="381000"/>
            </a:xfrm>
            <a:prstGeom prst="line">
              <a:avLst/>
            </a:prstGeom>
            <a:noFill/>
            <a:ln w="9525">
              <a:solidFill>
                <a:schemeClr val="tx1"/>
              </a:solidFill>
              <a:round/>
              <a:headEnd/>
              <a:tailEnd/>
            </a:ln>
          </p:spPr>
          <p:txBody>
            <a:bodyPr/>
            <a:lstStyle/>
            <a:p>
              <a:endParaRPr lang="ko-KR" altLang="en-US"/>
            </a:p>
          </p:txBody>
        </p:sp>
        <p:cxnSp>
          <p:nvCxnSpPr>
            <p:cNvPr id="51" name="AutoShape 79"/>
            <p:cNvCxnSpPr>
              <a:cxnSpLocks noChangeShapeType="1"/>
            </p:cNvCxnSpPr>
            <p:nvPr/>
          </p:nvCxnSpPr>
          <p:spPr bwMode="auto">
            <a:xfrm rot="16200000" flipV="1">
              <a:off x="2778920" y="2783681"/>
              <a:ext cx="2608262" cy="2803525"/>
            </a:xfrm>
            <a:prstGeom prst="curvedConnector4">
              <a:avLst>
                <a:gd name="adj1" fmla="val -11991"/>
                <a:gd name="adj2" fmla="val 39750"/>
              </a:avLst>
            </a:prstGeom>
            <a:noFill/>
            <a:ln w="9525">
              <a:solidFill>
                <a:schemeClr val="tx1"/>
              </a:solidFill>
              <a:prstDash val="lgDash"/>
              <a:round/>
              <a:headEnd/>
              <a:tailEnd type="triangle" w="med" len="med"/>
            </a:ln>
          </p:spPr>
        </p:cxnSp>
        <p:sp>
          <p:nvSpPr>
            <p:cNvPr id="52" name="Text Box 76"/>
            <p:cNvSpPr txBox="1">
              <a:spLocks noChangeArrowheads="1"/>
            </p:cNvSpPr>
            <p:nvPr/>
          </p:nvSpPr>
          <p:spPr bwMode="auto">
            <a:xfrm>
              <a:off x="3748088" y="4024313"/>
              <a:ext cx="1616075" cy="641350"/>
            </a:xfrm>
            <a:prstGeom prst="rect">
              <a:avLst/>
            </a:prstGeom>
            <a:solidFill>
              <a:schemeClr val="bg1"/>
            </a:solidFill>
            <a:ln w="9525">
              <a:noFill/>
              <a:miter lim="800000"/>
              <a:headEnd/>
              <a:tailEnd/>
            </a:ln>
          </p:spPr>
          <p:txBody>
            <a:bodyPr>
              <a:spAutoFit/>
            </a:bodyPr>
            <a:lstStyle/>
            <a:p>
              <a:pPr algn="ctr"/>
              <a:r>
                <a:rPr lang="en-US" altLang="ko-KR">
                  <a:ea typeface="굴림" pitchFamily="50" charset="-127"/>
                </a:rPr>
                <a:t>Simple local behavior</a:t>
              </a:r>
            </a:p>
          </p:txBody>
        </p:sp>
        <p:sp>
          <p:nvSpPr>
            <p:cNvPr id="53" name="Line 77"/>
            <p:cNvSpPr>
              <a:spLocks noChangeShapeType="1"/>
            </p:cNvSpPr>
            <p:nvPr/>
          </p:nvSpPr>
          <p:spPr bwMode="auto">
            <a:xfrm flipV="1">
              <a:off x="3824288" y="4405313"/>
              <a:ext cx="228600" cy="228600"/>
            </a:xfrm>
            <a:prstGeom prst="line">
              <a:avLst/>
            </a:prstGeom>
            <a:noFill/>
            <a:ln w="9525">
              <a:solidFill>
                <a:schemeClr val="tx1"/>
              </a:solidFill>
              <a:round/>
              <a:headEnd/>
              <a:tailEnd/>
            </a:ln>
          </p:spPr>
          <p:txBody>
            <a:bodyPr/>
            <a:lstStyle/>
            <a:p>
              <a:endParaRPr lang="ko-KR" altLang="en-US"/>
            </a:p>
          </p:txBody>
        </p:sp>
        <p:sp>
          <p:nvSpPr>
            <p:cNvPr id="54" name="Line 78"/>
            <p:cNvSpPr>
              <a:spLocks noChangeShapeType="1"/>
            </p:cNvSpPr>
            <p:nvPr/>
          </p:nvSpPr>
          <p:spPr bwMode="auto">
            <a:xfrm>
              <a:off x="5043488" y="4405313"/>
              <a:ext cx="304800" cy="304800"/>
            </a:xfrm>
            <a:prstGeom prst="line">
              <a:avLst/>
            </a:prstGeom>
            <a:noFill/>
            <a:ln w="9525">
              <a:solidFill>
                <a:schemeClr val="tx1"/>
              </a:solidFill>
              <a:round/>
              <a:headEnd/>
              <a:tailEnd/>
            </a:ln>
          </p:spPr>
          <p:txBody>
            <a:bodyPr/>
            <a:lstStyle/>
            <a:p>
              <a:endParaRPr lang="ko-KR" altLang="en-US"/>
            </a:p>
          </p:txBody>
        </p:sp>
        <p:grpSp>
          <p:nvGrpSpPr>
            <p:cNvPr id="55" name="Group 54"/>
            <p:cNvGrpSpPr>
              <a:grpSpLocks/>
            </p:cNvGrpSpPr>
            <p:nvPr/>
          </p:nvGrpSpPr>
          <p:grpSpPr bwMode="auto">
            <a:xfrm>
              <a:off x="5043488" y="4710113"/>
              <a:ext cx="1366837" cy="1223962"/>
              <a:chOff x="1429" y="2636"/>
              <a:chExt cx="861" cy="771"/>
            </a:xfrm>
          </p:grpSpPr>
          <p:sp>
            <p:nvSpPr>
              <p:cNvPr id="56" name="Rectangle 55"/>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57" name="Oval 56"/>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6</a:t>
                </a:r>
              </a:p>
            </p:txBody>
          </p:sp>
          <p:sp>
            <p:nvSpPr>
              <p:cNvPr id="58" name="Line 57"/>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59" name="Line 58"/>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60" name="Line 59"/>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61" name="Line 60"/>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gr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44606</TotalTime>
  <Words>1196</Words>
  <Application>Microsoft Office PowerPoint</Application>
  <PresentationFormat>화면 슬라이드 쇼(4:3)</PresentationFormat>
  <Paragraphs>255</Paragraphs>
  <Slides>22</Slides>
  <Notes>2</Notes>
  <HiddenSlides>0</HiddenSlides>
  <MMClips>0</MMClips>
  <ScaleCrop>false</ScaleCrop>
  <HeadingPairs>
    <vt:vector size="4" baseType="variant">
      <vt:variant>
        <vt:lpstr>테마</vt:lpstr>
      </vt:variant>
      <vt:variant>
        <vt:i4>1</vt:i4>
      </vt:variant>
      <vt:variant>
        <vt:lpstr>슬라이드 제목</vt:lpstr>
      </vt:variant>
      <vt:variant>
        <vt:i4>22</vt:i4>
      </vt:variant>
    </vt:vector>
  </HeadingPairs>
  <TitlesOfParts>
    <vt:vector size="23" baseType="lpstr">
      <vt:lpstr>Blank Presentation</vt:lpstr>
      <vt:lpstr>슬라이드 1</vt:lpstr>
      <vt:lpstr>Comments to  DCN385-02 TGD Draft</vt:lpstr>
      <vt:lpstr>Comments to  4.1 Concepts and architecture</vt:lpstr>
      <vt:lpstr>Defining Fully Distributed Coordination</vt:lpstr>
      <vt:lpstr>Centralized System*①</vt:lpstr>
      <vt:lpstr>(Just) Distributed System*①</vt:lpstr>
      <vt:lpstr>Fully Distributed System*①</vt:lpstr>
      <vt:lpstr>Decentralized System</vt:lpstr>
      <vt:lpstr>Self-Organization*①</vt:lpstr>
      <vt:lpstr>Why “Fully Distributed”?</vt:lpstr>
      <vt:lpstr>Comments to   4.1 Concepts and architecture</vt:lpstr>
      <vt:lpstr>Comments to   4.1 Concepts and architecture</vt:lpstr>
      <vt:lpstr>Comments to  4.2 Components</vt:lpstr>
      <vt:lpstr>Comments to  4.4 Services</vt:lpstr>
      <vt:lpstr>Comments to  6.1 Synchronization</vt:lpstr>
      <vt:lpstr>Comments to  6.1 Synchronization</vt:lpstr>
      <vt:lpstr>Synchronization and  Channel Access</vt:lpstr>
      <vt:lpstr>Comments to 6.2 Discovery  (PD discovery or Peer discovery)</vt:lpstr>
      <vt:lpstr>Comments to 6.3 Peering (Link establishment, or association)</vt:lpstr>
      <vt:lpstr>Comments to 6.3 Peering (Link establishment, or association)</vt:lpstr>
      <vt:lpstr>Comments to  6.9 Multi-hop support</vt:lpstr>
      <vt:lpstr>References</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810</cp:revision>
  <cp:lastPrinted>1998-02-10T13:28:06Z</cp:lastPrinted>
  <dcterms:created xsi:type="dcterms:W3CDTF">1999-11-08T18:59:45Z</dcterms:created>
  <dcterms:modified xsi:type="dcterms:W3CDTF">2012-09-10T08:27:36Z</dcterms:modified>
</cp:coreProperties>
</file>