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8"/>
  </p:notesMasterIdLst>
  <p:handoutMasterIdLst>
    <p:handoutMasterId r:id="rId9"/>
  </p:handoutMasterIdLst>
  <p:sldIdLst>
    <p:sldId id="259" r:id="rId2"/>
    <p:sldId id="260" r:id="rId3"/>
    <p:sldId id="261" r:id="rId4"/>
    <p:sldId id="262" r:id="rId5"/>
    <p:sldId id="263" r:id="rId6"/>
    <p:sldId id="264" r:id="rId7"/>
  </p:sldIdLst>
  <p:sldSz cx="9144000" cy="6858000" type="screen4x3"/>
  <p:notesSz cx="6934200" cy="9280525"/>
  <p:defaultTextStyle>
    <a:defPPr>
      <a:defRPr lang="en-US"/>
    </a:defPPr>
    <a:lvl1pPr algn="l" rtl="0" fontAlgn="base">
      <a:spcBef>
        <a:spcPct val="0"/>
      </a:spcBef>
      <a:spcAft>
        <a:spcPct val="0"/>
      </a:spcAft>
      <a:defRPr sz="12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b="1" kern="1200">
        <a:solidFill>
          <a:schemeClr val="tx1"/>
        </a:solidFill>
        <a:latin typeface="Times New Roman" pitchFamily="18" charset="0"/>
        <a:ea typeface="+mn-ea"/>
        <a:cs typeface="Arial" charset="0"/>
      </a:defRPr>
    </a:lvl5pPr>
    <a:lvl6pPr marL="2286000" algn="l" defTabSz="914400" rtl="0" eaLnBrk="1" latinLnBrk="0" hangingPunct="1">
      <a:defRPr sz="1200" b="1" kern="1200">
        <a:solidFill>
          <a:schemeClr val="tx1"/>
        </a:solidFill>
        <a:latin typeface="Times New Roman" pitchFamily="18" charset="0"/>
        <a:ea typeface="+mn-ea"/>
        <a:cs typeface="Arial" charset="0"/>
      </a:defRPr>
    </a:lvl6pPr>
    <a:lvl7pPr marL="2743200" algn="l" defTabSz="914400" rtl="0" eaLnBrk="1" latinLnBrk="0" hangingPunct="1">
      <a:defRPr sz="1200" b="1" kern="1200">
        <a:solidFill>
          <a:schemeClr val="tx1"/>
        </a:solidFill>
        <a:latin typeface="Times New Roman" pitchFamily="18" charset="0"/>
        <a:ea typeface="+mn-ea"/>
        <a:cs typeface="Arial" charset="0"/>
      </a:defRPr>
    </a:lvl7pPr>
    <a:lvl8pPr marL="3200400" algn="l" defTabSz="914400" rtl="0" eaLnBrk="1" latinLnBrk="0" hangingPunct="1">
      <a:defRPr sz="1200" b="1" kern="1200">
        <a:solidFill>
          <a:schemeClr val="tx1"/>
        </a:solidFill>
        <a:latin typeface="Times New Roman" pitchFamily="18" charset="0"/>
        <a:ea typeface="+mn-ea"/>
        <a:cs typeface="Arial" charset="0"/>
      </a:defRPr>
    </a:lvl8pPr>
    <a:lvl9pPr marL="3657600" algn="l" defTabSz="914400" rtl="0" eaLnBrk="1" latinLnBrk="0" hangingPunct="1">
      <a:defRPr sz="12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356" autoAdjust="0"/>
    <p:restoredTop sz="86438" autoAdjust="0"/>
  </p:normalViewPr>
  <p:slideViewPr>
    <p:cSldViewPr>
      <p:cViewPr varScale="1">
        <p:scale>
          <a:sx n="110" d="100"/>
          <a:sy n="110" d="100"/>
        </p:scale>
        <p:origin x="-8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b="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b="0">
                <a:cs typeface="+mn-cs"/>
              </a:defRPr>
            </a:lvl1pPr>
          </a:lstStyle>
          <a:p>
            <a:pPr>
              <a:defRPr/>
            </a:pPr>
            <a:r>
              <a:rPr lang="en-US"/>
              <a:t>Page </a:t>
            </a:r>
            <a:fld id="{AE687194-A78D-4E75-954B-BFFE9BDB3710}" type="slidenum">
              <a:rPr lang="en-US"/>
              <a:pPr>
                <a:defRPr/>
              </a:pPr>
              <a:t>‹#›</a:t>
            </a:fld>
            <a:endParaRPr lang="en-US"/>
          </a:p>
        </p:txBody>
      </p:sp>
      <p:sp>
        <p:nvSpPr>
          <p:cNvPr id="5018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
        <p:nvSpPr>
          <p:cNvPr id="50183" name="Rectangle 7"/>
          <p:cNvSpPr>
            <a:spLocks noChangeArrowheads="1"/>
          </p:cNvSpPr>
          <p:nvPr/>
        </p:nvSpPr>
        <p:spPr bwMode="auto">
          <a:xfrm>
            <a:off x="693738" y="8982075"/>
            <a:ext cx="711200" cy="182563"/>
          </a:xfrm>
          <a:prstGeom prst="rect">
            <a:avLst/>
          </a:prstGeom>
          <a:noFill/>
          <a:ln>
            <a:noFill/>
          </a:ln>
          <a:extLst>
            <a:ext uri="{909E8E84-426E-40DD-AFC4-6F175D3DCCD1}"/>
            <a:ext uri="{91240B29-F687-4F45-9708-019B960494DF}"/>
          </a:extLst>
        </p:spPr>
        <p:txBody>
          <a:bodyPr lIns="0" tIns="0" rIns="0" bIns="0">
            <a:spAutoFit/>
          </a:bodyPr>
          <a:lstStyle/>
          <a:p>
            <a:pPr defTabSz="933450" eaLnBrk="0" hangingPunct="0">
              <a:defRPr/>
            </a:pPr>
            <a:r>
              <a:rPr lang="en-US" b="0">
                <a:cs typeface="Arial" pitchFamily="34" charset="0"/>
              </a:rPr>
              <a:t>Submission</a:t>
            </a:r>
          </a:p>
        </p:txBody>
      </p:sp>
      <p:sp>
        <p:nvSpPr>
          <p:cNvPr id="5018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b="0">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b="0">
                <a:cs typeface="+mn-cs"/>
              </a:defRPr>
            </a:lvl1pPr>
          </a:lstStyle>
          <a:p>
            <a:pPr>
              <a:defRPr/>
            </a:pPr>
            <a:r>
              <a:rPr lang="en-US"/>
              <a:t>Page </a:t>
            </a:r>
            <a:fld id="{39434370-00EB-425D-9AD3-8D66DC4285DD}" type="slidenum">
              <a:rPr lang="en-US"/>
              <a:pPr>
                <a:defRPr/>
              </a:pPr>
              <a:t>‹#›</a:t>
            </a:fld>
            <a:endParaRPr lang="en-US"/>
          </a:p>
        </p:txBody>
      </p:sp>
      <p:sp>
        <p:nvSpPr>
          <p:cNvPr id="29704" name="Rectangle 8"/>
          <p:cNvSpPr>
            <a:spLocks noChangeArrowheads="1"/>
          </p:cNvSpPr>
          <p:nvPr/>
        </p:nvSpPr>
        <p:spPr bwMode="auto">
          <a:xfrm>
            <a:off x="723900" y="8985250"/>
            <a:ext cx="711200" cy="182563"/>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b="0">
                <a:cs typeface="Arial" pitchFamily="34" charset="0"/>
              </a:rPr>
              <a:t>Submission</a:t>
            </a:r>
          </a:p>
        </p:txBody>
      </p:sp>
      <p:sp>
        <p:nvSpPr>
          <p:cNvPr id="2970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
        <p:nvSpPr>
          <p:cNvPr id="2970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1154113" y="701675"/>
            <a:ext cx="4625975" cy="3468688"/>
          </a:xfrm>
          <a:ln/>
        </p:spPr>
      </p:sp>
      <p:sp>
        <p:nvSpPr>
          <p:cNvPr id="17410" name="Notes Placeholder 2"/>
          <p:cNvSpPr>
            <a:spLocks noGrp="1"/>
          </p:cNvSpPr>
          <p:nvPr>
            <p:ph type="body" idx="1"/>
          </p:nvPr>
        </p:nvSpPr>
        <p:spPr>
          <a:noFill/>
          <a:ln/>
        </p:spPr>
        <p:txBody>
          <a:bodyPr/>
          <a:lstStyle/>
          <a:p>
            <a:endParaRPr lang="en-US" smtClean="0"/>
          </a:p>
        </p:txBody>
      </p:sp>
      <p:sp>
        <p:nvSpPr>
          <p:cNvPr id="30724" name="Header Placeholder 3"/>
          <p:cNvSpPr>
            <a:spLocks noGrp="1"/>
          </p:cNvSpPr>
          <p:nvPr>
            <p:ph type="hdr" sz="quarter"/>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802.15-15-11-0731-02-0ptc</a:t>
            </a:r>
          </a:p>
        </p:txBody>
      </p:sp>
      <p:sp>
        <p:nvSpPr>
          <p:cNvPr id="30725" name="Date Placeholder 4"/>
          <p:cNvSpPr>
            <a:spLocks noGrp="1"/>
          </p:cNvSpPr>
          <p:nvPr>
            <p:ph type="dt" sz="quarter" idx="1"/>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October 2011</a:t>
            </a:r>
          </a:p>
        </p:txBody>
      </p:sp>
      <p:sp>
        <p:nvSpPr>
          <p:cNvPr id="30726" name="Footer Placeholder 5"/>
          <p:cNvSpPr>
            <a:spLocks noGrp="1"/>
          </p:cNvSpPr>
          <p:nvPr>
            <p:ph type="ftr" sz="quarter" idx="4"/>
          </p:nvPr>
        </p:nvSpPr>
        <p:spPr>
          <a:extLst>
            <a:ext uri="{909E8E84-426E-40DD-AFC4-6F175D3DCCD1}"/>
            <a:ext uri="{91240B29-F687-4F45-9708-019B960494DF}"/>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&lt;author&gt;, &lt;company&gt;</a:t>
            </a:r>
          </a:p>
        </p:txBody>
      </p:sp>
      <p:sp>
        <p:nvSpPr>
          <p:cNvPr id="30727" name="Slide Number Placeholder 6"/>
          <p:cNvSpPr>
            <a:spLocks noGrp="1"/>
          </p:cNvSpPr>
          <p:nvPr>
            <p:ph type="sldNum" sz="quarter" idx="5"/>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6DF6DBF2-2184-4DAB-A614-C375FDA7CD89}" type="slidenum">
              <a:rPr lang="en-US" smtClean="0"/>
              <a:pPr>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4495800" y="396875"/>
            <a:ext cx="3962400" cy="212725"/>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r>
              <a:rPr lang="en-US" sz="1400"/>
              <a:t>802-15-12-0468-00-004p</a:t>
            </a:r>
          </a:p>
        </p:txBody>
      </p:sp>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
        <p:nvSpPr>
          <p:cNvPr id="4"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b="0">
                <a:cs typeface="Arial" pitchFamily="34" charset="0"/>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
        <p:nvSpPr>
          <p:cNvPr id="6" name="Rectangle 4"/>
          <p:cNvSpPr>
            <a:spLocks noGrp="1" noChangeArrowheads="1"/>
          </p:cNvSpPr>
          <p:nvPr>
            <p:ph type="dt" sz="half" idx="10"/>
          </p:nvPr>
        </p:nvSpPr>
        <p:spPr bwMode="auto">
          <a:xfrm>
            <a:off x="685800" y="381000"/>
            <a:ext cx="1600200" cy="212725"/>
          </a:xfrm>
          <a:prstGeom prst="rect">
            <a:avLst/>
          </a:prstGeom>
          <a:ln>
            <a:miter lim="800000"/>
            <a:headEnd/>
            <a:tailEnd/>
          </a:ln>
        </p:spPr>
        <p:txBody>
          <a:bodyPr vert="horz" wrap="square" lIns="0" tIns="0" rIns="0" bIns="0" numCol="1" anchor="b" anchorCtr="0" compatLnSpc="1">
            <a:prstTxWarp prst="textNoShape">
              <a:avLst/>
            </a:prstTxWarp>
            <a:spAutoFit/>
          </a:bodyPr>
          <a:lstStyle>
            <a:lvl1pPr eaLnBrk="0" hangingPunct="0">
              <a:defRPr sz="1400"/>
            </a:lvl1pPr>
          </a:lstStyle>
          <a:p>
            <a:r>
              <a:rPr lang="en-US"/>
              <a:t>August 2012</a:t>
            </a:r>
          </a:p>
        </p:txBody>
      </p:sp>
      <p:sp>
        <p:nvSpPr>
          <p:cNvPr id="7" name="Rectangle 5"/>
          <p:cNvSpPr>
            <a:spLocks noGrp="1" noChangeArrowheads="1"/>
          </p:cNvSpPr>
          <p:nvPr>
            <p:ph type="ftr" sz="quarter" idx="11"/>
          </p:nvPr>
        </p:nvSpPr>
        <p:spPr bwMode="auto">
          <a:xfrm>
            <a:off x="5486400" y="6475413"/>
            <a:ext cx="3124200" cy="184150"/>
          </a:xfrm>
          <a:prstGeom prst="rect">
            <a:avLst/>
          </a:prstGeom>
          <a:ln>
            <a:miter lim="800000"/>
            <a:headEnd/>
            <a:tailEnd/>
          </a:ln>
        </p:spPr>
        <p:txBody>
          <a:bodyPr vert="horz" wrap="square" lIns="0" tIns="0" rIns="0" bIns="0" numCol="1" anchor="t" anchorCtr="0" compatLnSpc="1">
            <a:prstTxWarp prst="textNoShape">
              <a:avLst/>
            </a:prstTxWarp>
            <a:spAutoFit/>
          </a:bodyPr>
          <a:lstStyle>
            <a:lvl1pPr algn="r" eaLnBrk="0" hangingPunct="0">
              <a:defRPr b="0">
                <a:cs typeface="+mn-cs"/>
              </a:defRPr>
            </a:lvl1pPr>
          </a:lstStyle>
          <a:p>
            <a:pPr>
              <a:defRPr/>
            </a:pPr>
            <a:r>
              <a:rPr lang="en-US"/>
              <a:t>Jon Adams, </a:t>
            </a:r>
            <a:r>
              <a:rPr lang="en-US" err="1"/>
              <a:t>Lilee</a:t>
            </a:r>
            <a:r>
              <a:rPr lang="en-US"/>
              <a:t> Systems</a:t>
            </a:r>
          </a:p>
        </p:txBody>
      </p:sp>
      <p:sp>
        <p:nvSpPr>
          <p:cNvPr id="8" name="Rectangle 6"/>
          <p:cNvSpPr>
            <a:spLocks noGrp="1" noChangeArrowheads="1"/>
          </p:cNvSpPr>
          <p:nvPr>
            <p:ph type="sldNum" sz="quarter" idx="12"/>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eaLnBrk="0" hangingPunct="0">
              <a:defRPr b="0">
                <a:cs typeface="+mn-cs"/>
              </a:defRPr>
            </a:lvl1pPr>
          </a:lstStyle>
          <a:p>
            <a:pPr>
              <a:defRPr/>
            </a:pPr>
            <a:r>
              <a:rPr lang="en-US"/>
              <a:t>Slide </a:t>
            </a:r>
            <a:fld id="{7BC9F702-EB98-4D2C-8DC6-FDED269A0E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4495800" y="393700"/>
            <a:ext cx="3962400" cy="215900"/>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defRPr/>
            </a:pPr>
            <a:r>
              <a:rPr lang="en-US" sz="1400" dirty="0">
                <a:cs typeface="Arial" pitchFamily="34" charset="0"/>
              </a:rPr>
              <a:t>802-15-12-0093-00-0ptc</a:t>
            </a:r>
          </a:p>
        </p:txBody>
      </p:sp>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
        <p:nvSpPr>
          <p:cNvPr id="4"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b="0">
                <a:cs typeface="Arial" pitchFamily="34" charset="0"/>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b="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48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hf sldNum="0"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246688"/>
          </a:xfrm>
          <a:prstGeom prst="rect">
            <a:avLst/>
          </a:prstGeom>
          <a:noFill/>
          <a:ln w="12700">
            <a:noFill/>
            <a:miter lim="800000"/>
            <a:headEnd type="none" w="sm" len="sm"/>
            <a:tailEnd type="none" w="sm" len="sm"/>
          </a:ln>
          <a:effectLst/>
        </p:spPr>
        <p:txBody>
          <a:bodyPr>
            <a:spAutoFit/>
          </a:bodyPr>
          <a:lstStyle/>
          <a:p>
            <a:pPr algn="ctr" eaLnBrk="0" hangingPunct="0"/>
            <a:r>
              <a:rPr lang="en-US" sz="1800" u="sng">
                <a:solidFill>
                  <a:schemeClr val="tx2"/>
                </a:solidFill>
                <a:effectLst>
                  <a:outerShdw blurRad="38100" dist="38100" dir="2700000" algn="tl">
                    <a:srgbClr val="C0C0C0"/>
                  </a:outerShdw>
                </a:effectLst>
              </a:rPr>
              <a:t>Project: IEEE P802.15 Working Group for Wireless Personal Area Networks (WPANs)</a:t>
            </a:r>
            <a:endParaRPr lang="en-US" sz="1600">
              <a:solidFill>
                <a:schemeClr val="tx2"/>
              </a:solidFill>
            </a:endParaRPr>
          </a:p>
          <a:p>
            <a:pPr eaLnBrk="0" hangingPunct="0"/>
            <a:endParaRPr lang="en-US" sz="1600" b="0">
              <a:solidFill>
                <a:schemeClr val="tx2"/>
              </a:solidFill>
            </a:endParaRPr>
          </a:p>
          <a:p>
            <a:pPr eaLnBrk="0" hangingPunct="0"/>
            <a:r>
              <a:rPr lang="en-US" sz="1600">
                <a:solidFill>
                  <a:schemeClr val="tx2"/>
                </a:solidFill>
              </a:rPr>
              <a:t>Submission Title:</a:t>
            </a:r>
            <a:r>
              <a:rPr lang="en-US" sz="1600" b="0">
                <a:solidFill>
                  <a:schemeClr val="tx2"/>
                </a:solidFill>
              </a:rPr>
              <a:t> [</a:t>
            </a:r>
            <a:r>
              <a:rPr lang="en-US" sz="1600" b="0">
                <a:solidFill>
                  <a:srgbClr val="FF0000"/>
                </a:solidFill>
              </a:rPr>
              <a:t>Interference and Fading in the 220 MHz Band</a:t>
            </a:r>
            <a:r>
              <a:rPr lang="en-US" sz="1600" b="0">
                <a:solidFill>
                  <a:schemeClr val="tx2"/>
                </a:solidFill>
              </a:rPr>
              <a:t>]	</a:t>
            </a:r>
          </a:p>
          <a:p>
            <a:pPr eaLnBrk="0" hangingPunct="0"/>
            <a:r>
              <a:rPr lang="en-US" sz="1600">
                <a:solidFill>
                  <a:schemeClr val="tx2"/>
                </a:solidFill>
              </a:rPr>
              <a:t>Date Submitted: </a:t>
            </a:r>
            <a:r>
              <a:rPr lang="en-US" sz="1600" b="0">
                <a:solidFill>
                  <a:schemeClr val="tx2"/>
                </a:solidFill>
              </a:rPr>
              <a:t>[</a:t>
            </a:r>
            <a:r>
              <a:rPr lang="en-US" sz="1600" b="0">
                <a:solidFill>
                  <a:srgbClr val="FF0000"/>
                </a:solidFill>
              </a:rPr>
              <a:t>29 August 2012</a:t>
            </a:r>
            <a:r>
              <a:rPr lang="en-US" sz="1600" b="0">
                <a:solidFill>
                  <a:schemeClr val="tx2"/>
                </a:solidFill>
              </a:rPr>
              <a:t>]	</a:t>
            </a:r>
          </a:p>
          <a:p>
            <a:pPr eaLnBrk="0" hangingPunct="0"/>
            <a:r>
              <a:rPr lang="en-US" sz="1600">
                <a:solidFill>
                  <a:schemeClr val="tx2"/>
                </a:solidFill>
              </a:rPr>
              <a:t>Source:</a:t>
            </a:r>
            <a:r>
              <a:rPr lang="en-US" sz="1600" b="0">
                <a:solidFill>
                  <a:schemeClr val="tx2"/>
                </a:solidFill>
              </a:rPr>
              <a:t> [</a:t>
            </a:r>
            <a:r>
              <a:rPr lang="en-US" sz="1600" b="0">
                <a:solidFill>
                  <a:srgbClr val="FF0000"/>
                </a:solidFill>
              </a:rPr>
              <a:t>Jon Adams</a:t>
            </a:r>
            <a:r>
              <a:rPr lang="en-US" sz="1600" b="0">
                <a:solidFill>
                  <a:schemeClr val="tx2"/>
                </a:solidFill>
              </a:rPr>
              <a:t>] Company [</a:t>
            </a:r>
            <a:r>
              <a:rPr lang="en-US" sz="1600" b="0">
                <a:solidFill>
                  <a:srgbClr val="FF0000"/>
                </a:solidFill>
              </a:rPr>
              <a:t>Lilee Systems</a:t>
            </a:r>
            <a:r>
              <a:rPr lang="en-US" sz="1600" b="0">
                <a:solidFill>
                  <a:schemeClr val="tx2"/>
                </a:solidFill>
              </a:rPr>
              <a:t>]</a:t>
            </a:r>
          </a:p>
          <a:p>
            <a:pPr eaLnBrk="0" hangingPunct="0"/>
            <a:r>
              <a:rPr lang="en-US" sz="1600" b="0">
                <a:solidFill>
                  <a:schemeClr val="tx2"/>
                </a:solidFill>
              </a:rPr>
              <a:t>Address [</a:t>
            </a:r>
            <a:r>
              <a:rPr lang="en-US" sz="1600" b="0">
                <a:solidFill>
                  <a:srgbClr val="FF0000"/>
                </a:solidFill>
              </a:rPr>
              <a:t>2905 Stender Way, Suite 78, Santa Clara CA, 95054 USA</a:t>
            </a:r>
            <a:r>
              <a:rPr lang="en-US" sz="1600" b="0">
                <a:solidFill>
                  <a:schemeClr val="tx2"/>
                </a:solidFill>
              </a:rPr>
              <a:t>]</a:t>
            </a:r>
          </a:p>
          <a:p>
            <a:pPr eaLnBrk="0" hangingPunct="0"/>
            <a:r>
              <a:rPr lang="en-US" sz="1600" b="0">
                <a:solidFill>
                  <a:schemeClr val="tx2"/>
                </a:solidFill>
              </a:rPr>
              <a:t>Voice:[</a:t>
            </a:r>
            <a:r>
              <a:rPr lang="en-US" sz="1600" b="0">
                <a:solidFill>
                  <a:srgbClr val="FF0000"/>
                </a:solidFill>
              </a:rPr>
              <a:t>+1 480.628.6686</a:t>
            </a:r>
            <a:r>
              <a:rPr lang="en-US" sz="1600" b="0">
                <a:solidFill>
                  <a:schemeClr val="tx2"/>
                </a:solidFill>
              </a:rPr>
              <a:t>], FAX: [</a:t>
            </a:r>
            <a:r>
              <a:rPr lang="en-US" sz="1600" b="0">
                <a:solidFill>
                  <a:srgbClr val="FF0000"/>
                </a:solidFill>
              </a:rPr>
              <a:t>Add FAX number</a:t>
            </a:r>
            <a:r>
              <a:rPr lang="en-US" sz="1600" b="0">
                <a:solidFill>
                  <a:schemeClr val="tx2"/>
                </a:solidFill>
              </a:rPr>
              <a:t>], E-Mail:[</a:t>
            </a:r>
            <a:r>
              <a:rPr lang="en-US" sz="1600" b="0">
                <a:solidFill>
                  <a:srgbClr val="FF0000"/>
                </a:solidFill>
              </a:rPr>
              <a:t>jonadams@ieee.org</a:t>
            </a:r>
            <a:r>
              <a:rPr lang="en-US" sz="1600" b="0">
                <a:solidFill>
                  <a:schemeClr val="tx2"/>
                </a:solidFill>
              </a:rPr>
              <a:t>]	</a:t>
            </a:r>
          </a:p>
          <a:p>
            <a:pPr eaLnBrk="0" hangingPunct="0">
              <a:spcBef>
                <a:spcPts val="600"/>
              </a:spcBef>
              <a:spcAft>
                <a:spcPts val="600"/>
              </a:spcAft>
            </a:pPr>
            <a:r>
              <a:rPr lang="en-US" sz="1600">
                <a:solidFill>
                  <a:schemeClr val="tx2"/>
                </a:solidFill>
              </a:rPr>
              <a:t>Re:</a:t>
            </a:r>
            <a:r>
              <a:rPr lang="en-US" sz="1600" b="0">
                <a:solidFill>
                  <a:schemeClr val="tx2"/>
                </a:solidFill>
              </a:rPr>
              <a:t> [</a:t>
            </a:r>
            <a:r>
              <a:rPr lang="en-US" sz="1600" b="0">
                <a:solidFill>
                  <a:srgbClr val="FF0000"/>
                </a:solidFill>
              </a:rPr>
              <a:t>If this is a proposed revision, cite the original document.</a:t>
            </a:r>
            <a:r>
              <a:rPr lang="en-US" sz="1600" b="0">
                <a:solidFill>
                  <a:schemeClr val="tx2"/>
                </a:solidFill>
              </a:rPr>
              <a:t>]</a:t>
            </a:r>
          </a:p>
          <a:p>
            <a:pPr eaLnBrk="0" hangingPunct="0">
              <a:spcBef>
                <a:spcPts val="100"/>
              </a:spcBef>
              <a:spcAft>
                <a:spcPts val="100"/>
              </a:spcAft>
            </a:pPr>
            <a:r>
              <a:rPr lang="en-US" b="0">
                <a:solidFill>
                  <a:schemeClr val="accent2"/>
                </a:solidFill>
              </a:rPr>
              <a:t>[If this is a response to a Call for Contributions, cite the name and date of the Call for Contributions to which this document responds, as well as the relevant item number in the Call for Contributions.]</a:t>
            </a:r>
          </a:p>
          <a:p>
            <a:pPr eaLnBrk="0" hangingPunct="0"/>
            <a:r>
              <a:rPr lang="en-US" b="0">
                <a:solidFill>
                  <a:schemeClr val="accent2"/>
                </a:solidFill>
              </a:rPr>
              <a:t>[Note: Contributions that are not responsive to this section of the template, and contributions which do</a:t>
            </a:r>
          </a:p>
          <a:p>
            <a:pPr eaLnBrk="0" hangingPunct="0"/>
            <a:r>
              <a:rPr lang="en-US" b="0">
                <a:solidFill>
                  <a:schemeClr val="accent2"/>
                </a:solidFill>
              </a:rPr>
              <a:t>not address the topic under which they are submitted, may be refused or consigned to the “General Contributions” area.]	</a:t>
            </a:r>
            <a:endParaRPr lang="en-US" b="0">
              <a:solidFill>
                <a:schemeClr val="tx2"/>
              </a:solidFill>
            </a:endParaRPr>
          </a:p>
          <a:p>
            <a:pPr eaLnBrk="0" hangingPunct="0">
              <a:spcBef>
                <a:spcPts val="600"/>
              </a:spcBef>
              <a:spcAft>
                <a:spcPts val="600"/>
              </a:spcAft>
            </a:pPr>
            <a:r>
              <a:rPr lang="en-US" sz="1600">
                <a:solidFill>
                  <a:schemeClr val="tx2"/>
                </a:solidFill>
              </a:rPr>
              <a:t>Abstract:</a:t>
            </a:r>
            <a:r>
              <a:rPr lang="en-US" sz="1600" b="0">
                <a:solidFill>
                  <a:schemeClr val="tx2"/>
                </a:solidFill>
              </a:rPr>
              <a:t>	[]</a:t>
            </a:r>
          </a:p>
          <a:p>
            <a:pPr eaLnBrk="0" hangingPunct="0">
              <a:spcBef>
                <a:spcPts val="600"/>
              </a:spcBef>
              <a:spcAft>
                <a:spcPts val="600"/>
              </a:spcAft>
            </a:pPr>
            <a:r>
              <a:rPr lang="en-US" sz="1600">
                <a:solidFill>
                  <a:schemeClr val="tx2"/>
                </a:solidFill>
              </a:rPr>
              <a:t>Purpose:</a:t>
            </a:r>
            <a:r>
              <a:rPr lang="en-US" sz="1600" b="0">
                <a:solidFill>
                  <a:schemeClr val="tx2"/>
                </a:solidFill>
              </a:rPr>
              <a:t>	[</a:t>
            </a:r>
            <a:r>
              <a:rPr lang="en-US" sz="1600" b="0">
                <a:solidFill>
                  <a:srgbClr val="FF0000"/>
                </a:solidFill>
              </a:rPr>
              <a:t>]</a:t>
            </a:r>
            <a:endParaRPr lang="en-US" sz="1600" b="0">
              <a:solidFill>
                <a:schemeClr val="tx2"/>
              </a:solidFill>
            </a:endParaRPr>
          </a:p>
          <a:p>
            <a:pPr eaLnBrk="0" hangingPunct="0"/>
            <a:r>
              <a:rPr lang="en-US" sz="1600">
                <a:solidFill>
                  <a:schemeClr val="tx2"/>
                </a:solidFill>
              </a:rPr>
              <a:t>Notice:</a:t>
            </a:r>
            <a:r>
              <a:rPr lang="en-US" sz="1600" b="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sz="1600">
                <a:solidFill>
                  <a:schemeClr val="tx2"/>
                </a:solidFill>
              </a:rPr>
              <a:t>Release:</a:t>
            </a:r>
            <a:r>
              <a:rPr lang="en-US" sz="1600" b="0">
                <a:solidFill>
                  <a:schemeClr val="tx2"/>
                </a:solidFill>
              </a:rPr>
              <a:t>	The contributor acknowledges and accepts that this contribution becomes the property of IEEE and may be made publicly available by P802.15.	</a:t>
            </a:r>
          </a:p>
        </p:txBody>
      </p:sp>
      <p:sp>
        <p:nvSpPr>
          <p:cNvPr id="2" name="Date Placeholder 1"/>
          <p:cNvSpPr>
            <a:spLocks noGrp="1"/>
          </p:cNvSpPr>
          <p:nvPr>
            <p:ph type="dt" sz="quarter" idx="10"/>
          </p:nvPr>
        </p:nvSpPr>
        <p:spPr/>
        <p:txBody>
          <a:bodyPr/>
          <a:lstStyle/>
          <a:p>
            <a:r>
              <a:rPr lang="en-US"/>
              <a:t>August 2012</a:t>
            </a:r>
          </a:p>
        </p:txBody>
      </p:sp>
      <p:sp>
        <p:nvSpPr>
          <p:cNvPr id="3" name="Footer Placeholder 2"/>
          <p:cNvSpPr>
            <a:spLocks noGrp="1"/>
          </p:cNvSpPr>
          <p:nvPr>
            <p:ph type="ftr" sz="quarter" idx="11"/>
          </p:nvPr>
        </p:nvSpPr>
        <p:spPr/>
        <p:txBody>
          <a:bodyPr/>
          <a:lstStyle/>
          <a:p>
            <a:pPr>
              <a:defRPr/>
            </a:pPr>
            <a:r>
              <a:rPr lang="en-US"/>
              <a:t>Jon Adams, Lilee Systems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latin typeface="Times New Roman" pitchFamily="18" charset="0"/>
              </a:rPr>
              <a:t>Test Run in San Diego County</a:t>
            </a:r>
          </a:p>
        </p:txBody>
      </p:sp>
      <p:pic>
        <p:nvPicPr>
          <p:cNvPr id="35844" name="Picture 4"/>
          <p:cNvPicPr>
            <a:picLocks noChangeAspect="1" noChangeArrowheads="1"/>
          </p:cNvPicPr>
          <p:nvPr/>
        </p:nvPicPr>
        <p:blipFill>
          <a:blip r:embed="rId2"/>
          <a:srcRect/>
          <a:stretch>
            <a:fillRect/>
          </a:stretch>
        </p:blipFill>
        <p:spPr bwMode="auto">
          <a:xfrm>
            <a:off x="1752600" y="1524000"/>
            <a:ext cx="5602288" cy="4846638"/>
          </a:xfrm>
          <a:prstGeom prst="rect">
            <a:avLst/>
          </a:prstGeom>
          <a:noFill/>
          <a:ln w="9525">
            <a:noFill/>
            <a:miter lim="800000"/>
            <a:headEnd/>
            <a:tailEnd/>
          </a:ln>
          <a:effectLst/>
        </p:spPr>
      </p:pic>
      <p:sp>
        <p:nvSpPr>
          <p:cNvPr id="35845" name="Line 5"/>
          <p:cNvSpPr>
            <a:spLocks noChangeShapeType="1"/>
          </p:cNvSpPr>
          <p:nvPr/>
        </p:nvSpPr>
        <p:spPr bwMode="auto">
          <a:xfrm flipH="1" flipV="1">
            <a:off x="2819400" y="1752600"/>
            <a:ext cx="3962400" cy="4267200"/>
          </a:xfrm>
          <a:prstGeom prst="line">
            <a:avLst/>
          </a:prstGeom>
          <a:noFill/>
          <a:ln w="76200">
            <a:solidFill>
              <a:schemeClr val="bg1"/>
            </a:solidFill>
            <a:round/>
            <a:headEnd type="triangle" w="med" len="med"/>
            <a:tailEnd type="triangle" w="med" len="med"/>
          </a:ln>
          <a:effectLst/>
        </p:spPr>
        <p:txBody>
          <a:bodyPr/>
          <a:lstStyle/>
          <a:p>
            <a:endParaRPr lang="en-US"/>
          </a:p>
        </p:txBody>
      </p:sp>
      <p:sp>
        <p:nvSpPr>
          <p:cNvPr id="35846" name="Text Box 6"/>
          <p:cNvSpPr txBox="1">
            <a:spLocks noChangeArrowheads="1"/>
          </p:cNvSpPr>
          <p:nvPr/>
        </p:nvSpPr>
        <p:spPr bwMode="auto">
          <a:xfrm rot="2879182">
            <a:off x="4386262" y="3309938"/>
            <a:ext cx="646113" cy="274638"/>
          </a:xfrm>
          <a:prstGeom prst="rect">
            <a:avLst/>
          </a:prstGeom>
          <a:solidFill>
            <a:srgbClr val="FFFF00"/>
          </a:solidFill>
          <a:ln w="9525">
            <a:noFill/>
            <a:miter lim="800000"/>
            <a:headEnd/>
            <a:tailEnd/>
          </a:ln>
          <a:effectLst/>
        </p:spPr>
        <p:txBody>
          <a:bodyPr wrap="none">
            <a:spAutoFit/>
          </a:bodyPr>
          <a:lstStyle/>
          <a:p>
            <a:r>
              <a:rPr lang="en-US" b="0"/>
              <a:t>15.5km</a:t>
            </a:r>
          </a:p>
        </p:txBody>
      </p:sp>
      <p:sp>
        <p:nvSpPr>
          <p:cNvPr id="2" name="Date Placeholder 1"/>
          <p:cNvSpPr txBox="1">
            <a:spLocks noGrp="1"/>
          </p:cNvSpPr>
          <p:nvPr/>
        </p:nvSpPr>
        <p:spPr bwMode="auto">
          <a:xfrm>
            <a:off x="685800" y="381000"/>
            <a:ext cx="1600200" cy="212725"/>
          </a:xfrm>
          <a:prstGeom prst="rect">
            <a:avLst/>
          </a:prstGeom>
          <a:noFill/>
          <a:ln>
            <a:miter lim="800000"/>
            <a:headEnd/>
            <a:tailEnd/>
          </a:ln>
        </p:spPr>
        <p:txBody>
          <a:bodyPr lIns="0" tIns="0" rIns="0" bIns="0" anchor="b">
            <a:spAutoFit/>
          </a:bodyPr>
          <a:lstStyle/>
          <a:p>
            <a:pPr eaLnBrk="0" hangingPunct="0"/>
            <a:r>
              <a:rPr lang="en-US" sz="1400"/>
              <a:t>August 2012</a:t>
            </a:r>
          </a:p>
        </p:txBody>
      </p:sp>
      <p:sp>
        <p:nvSpPr>
          <p:cNvPr id="3" name="Footer Placeholder 2"/>
          <p:cNvSpPr txBox="1">
            <a:spLocks noGrp="1"/>
          </p:cNvSpPr>
          <p:nvPr/>
        </p:nvSpPr>
        <p:spPr bwMode="auto">
          <a:xfrm>
            <a:off x="5486400" y="6477000"/>
            <a:ext cx="3124200" cy="184150"/>
          </a:xfrm>
          <a:prstGeom prst="rect">
            <a:avLst/>
          </a:prstGeom>
          <a:noFill/>
          <a:ln>
            <a:miter lim="800000"/>
            <a:headEnd/>
            <a:tailEnd/>
          </a:ln>
        </p:spPr>
        <p:txBody>
          <a:bodyPr lIns="0" tIns="0" rIns="0" bIns="0">
            <a:spAutoFit/>
          </a:bodyPr>
          <a:lstStyle/>
          <a:p>
            <a:pPr algn="r" eaLnBrk="0" hangingPunct="0">
              <a:defRPr/>
            </a:pPr>
            <a:r>
              <a:rPr lang="en-US" b="0">
                <a:cs typeface="+mn-cs"/>
              </a:rPr>
              <a:t>Jon Adams, Lilee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idx="4294967295"/>
          </p:nvPr>
        </p:nvSpPr>
        <p:spPr>
          <a:xfrm>
            <a:off x="685800" y="685800"/>
            <a:ext cx="7772400" cy="762000"/>
          </a:xfrm>
        </p:spPr>
        <p:txBody>
          <a:bodyPr/>
          <a:lstStyle/>
          <a:p>
            <a:r>
              <a:rPr lang="en-US" smtClean="0">
                <a:latin typeface="Times New Roman" pitchFamily="18" charset="0"/>
              </a:rPr>
              <a:t>Closeup</a:t>
            </a:r>
          </a:p>
        </p:txBody>
      </p:sp>
      <p:pic>
        <p:nvPicPr>
          <p:cNvPr id="37893" name="Picture 5"/>
          <p:cNvPicPr>
            <a:picLocks noChangeAspect="1" noChangeArrowheads="1"/>
          </p:cNvPicPr>
          <p:nvPr/>
        </p:nvPicPr>
        <p:blipFill>
          <a:blip r:embed="rId2"/>
          <a:srcRect/>
          <a:stretch>
            <a:fillRect/>
          </a:stretch>
        </p:blipFill>
        <p:spPr bwMode="auto">
          <a:xfrm>
            <a:off x="1524000" y="1447800"/>
            <a:ext cx="5857875" cy="4905375"/>
          </a:xfrm>
          <a:prstGeom prst="rect">
            <a:avLst/>
          </a:prstGeom>
          <a:noFill/>
          <a:ln w="9525">
            <a:noFill/>
            <a:miter lim="800000"/>
            <a:headEnd/>
            <a:tailEnd/>
          </a:ln>
          <a:effectLst/>
        </p:spPr>
      </p:pic>
      <p:sp>
        <p:nvSpPr>
          <p:cNvPr id="37897" name="Line 9"/>
          <p:cNvSpPr>
            <a:spLocks noChangeShapeType="1"/>
          </p:cNvSpPr>
          <p:nvPr/>
        </p:nvSpPr>
        <p:spPr bwMode="auto">
          <a:xfrm flipH="1" flipV="1">
            <a:off x="1905000" y="2133600"/>
            <a:ext cx="4953000" cy="3962400"/>
          </a:xfrm>
          <a:prstGeom prst="line">
            <a:avLst/>
          </a:prstGeom>
          <a:noFill/>
          <a:ln w="76200">
            <a:solidFill>
              <a:schemeClr val="bg1"/>
            </a:solidFill>
            <a:round/>
            <a:headEnd type="triangle" w="med" len="med"/>
            <a:tailEnd type="triangle" w="med" len="med"/>
          </a:ln>
          <a:effectLst/>
        </p:spPr>
        <p:txBody>
          <a:bodyPr/>
          <a:lstStyle/>
          <a:p>
            <a:endParaRPr lang="en-US"/>
          </a:p>
        </p:txBody>
      </p:sp>
      <p:sp>
        <p:nvSpPr>
          <p:cNvPr id="37898" name="Text Box 10"/>
          <p:cNvSpPr txBox="1">
            <a:spLocks noChangeArrowheads="1"/>
          </p:cNvSpPr>
          <p:nvPr/>
        </p:nvSpPr>
        <p:spPr bwMode="auto">
          <a:xfrm rot="2358028">
            <a:off x="3810000" y="4114800"/>
            <a:ext cx="646113" cy="274638"/>
          </a:xfrm>
          <a:prstGeom prst="rect">
            <a:avLst/>
          </a:prstGeom>
          <a:solidFill>
            <a:srgbClr val="FFFF00"/>
          </a:solidFill>
          <a:ln w="9525">
            <a:noFill/>
            <a:miter lim="800000"/>
            <a:headEnd/>
            <a:tailEnd/>
          </a:ln>
          <a:effectLst/>
        </p:spPr>
        <p:txBody>
          <a:bodyPr wrap="none">
            <a:spAutoFit/>
          </a:bodyPr>
          <a:lstStyle/>
          <a:p>
            <a:r>
              <a:rPr lang="en-US" b="0"/>
              <a:t>1.85km</a:t>
            </a:r>
          </a:p>
        </p:txBody>
      </p:sp>
      <p:sp>
        <p:nvSpPr>
          <p:cNvPr id="37899" name="Text Box 11"/>
          <p:cNvSpPr txBox="1">
            <a:spLocks noChangeArrowheads="1"/>
          </p:cNvSpPr>
          <p:nvPr/>
        </p:nvSpPr>
        <p:spPr bwMode="auto">
          <a:xfrm>
            <a:off x="7162800" y="5715000"/>
            <a:ext cx="623888" cy="274638"/>
          </a:xfrm>
          <a:prstGeom prst="rect">
            <a:avLst/>
          </a:prstGeom>
          <a:solidFill>
            <a:srgbClr val="FFFF00"/>
          </a:solidFill>
          <a:ln w="9525">
            <a:noFill/>
            <a:miter lim="800000"/>
            <a:headEnd/>
            <a:tailEnd/>
          </a:ln>
          <a:effectLst/>
        </p:spPr>
        <p:txBody>
          <a:bodyPr wrap="none">
            <a:spAutoFit/>
          </a:bodyPr>
          <a:lstStyle/>
          <a:p>
            <a:r>
              <a:rPr lang="en-US" b="0"/>
              <a:t>SEQ01</a:t>
            </a:r>
          </a:p>
        </p:txBody>
      </p:sp>
      <p:sp>
        <p:nvSpPr>
          <p:cNvPr id="37900" name="Text Box 12"/>
          <p:cNvSpPr txBox="1">
            <a:spLocks noChangeArrowheads="1"/>
          </p:cNvSpPr>
          <p:nvPr/>
        </p:nvSpPr>
        <p:spPr bwMode="auto">
          <a:xfrm>
            <a:off x="1524000" y="1447800"/>
            <a:ext cx="623888" cy="274638"/>
          </a:xfrm>
          <a:prstGeom prst="rect">
            <a:avLst/>
          </a:prstGeom>
          <a:solidFill>
            <a:srgbClr val="FFFF00"/>
          </a:solidFill>
          <a:ln w="9525">
            <a:noFill/>
            <a:miter lim="800000"/>
            <a:headEnd/>
            <a:tailEnd/>
          </a:ln>
          <a:effectLst/>
        </p:spPr>
        <p:txBody>
          <a:bodyPr wrap="none">
            <a:spAutoFit/>
          </a:bodyPr>
          <a:lstStyle/>
          <a:p>
            <a:r>
              <a:rPr lang="en-US" b="0"/>
              <a:t>SEQ29</a:t>
            </a:r>
          </a:p>
        </p:txBody>
      </p:sp>
      <p:sp>
        <p:nvSpPr>
          <p:cNvPr id="2" name="Date Placeholder 1"/>
          <p:cNvSpPr txBox="1">
            <a:spLocks noGrp="1"/>
          </p:cNvSpPr>
          <p:nvPr/>
        </p:nvSpPr>
        <p:spPr bwMode="auto">
          <a:xfrm>
            <a:off x="685800" y="381000"/>
            <a:ext cx="1600200" cy="212725"/>
          </a:xfrm>
          <a:prstGeom prst="rect">
            <a:avLst/>
          </a:prstGeom>
          <a:noFill/>
          <a:ln>
            <a:miter lim="800000"/>
            <a:headEnd/>
            <a:tailEnd/>
          </a:ln>
        </p:spPr>
        <p:txBody>
          <a:bodyPr lIns="0" tIns="0" rIns="0" bIns="0" anchor="b">
            <a:spAutoFit/>
          </a:bodyPr>
          <a:lstStyle/>
          <a:p>
            <a:pPr eaLnBrk="0" hangingPunct="0"/>
            <a:r>
              <a:rPr lang="en-US" sz="1400"/>
              <a:t>August 2012</a:t>
            </a:r>
          </a:p>
        </p:txBody>
      </p:sp>
      <p:sp>
        <p:nvSpPr>
          <p:cNvPr id="3" name="Footer Placeholder 2"/>
          <p:cNvSpPr txBox="1">
            <a:spLocks noGrp="1"/>
          </p:cNvSpPr>
          <p:nvPr/>
        </p:nvSpPr>
        <p:spPr bwMode="auto">
          <a:xfrm>
            <a:off x="5486400" y="6475413"/>
            <a:ext cx="3124200" cy="184150"/>
          </a:xfrm>
          <a:prstGeom prst="rect">
            <a:avLst/>
          </a:prstGeom>
          <a:noFill/>
          <a:ln>
            <a:miter lim="800000"/>
            <a:headEnd/>
            <a:tailEnd/>
          </a:ln>
        </p:spPr>
        <p:txBody>
          <a:bodyPr lIns="0" tIns="0" rIns="0" bIns="0">
            <a:spAutoFit/>
          </a:bodyPr>
          <a:lstStyle/>
          <a:p>
            <a:pPr algn="r" eaLnBrk="0" hangingPunct="0">
              <a:defRPr/>
            </a:pPr>
            <a:r>
              <a:rPr lang="en-US" b="0">
                <a:cs typeface="+mn-cs"/>
              </a:rPr>
              <a:t>Jon Adams, Lilee Systems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idx="4294967295"/>
          </p:nvPr>
        </p:nvSpPr>
        <p:spPr/>
        <p:txBody>
          <a:bodyPr/>
          <a:lstStyle/>
          <a:p>
            <a:r>
              <a:rPr lang="en-US" smtClean="0">
                <a:latin typeface="Times New Roman" pitchFamily="18" charset="0"/>
              </a:rPr>
              <a:t>Seq 09 - 14</a:t>
            </a:r>
          </a:p>
        </p:txBody>
      </p:sp>
      <p:pic>
        <p:nvPicPr>
          <p:cNvPr id="39941" name="Picture 5"/>
          <p:cNvPicPr>
            <a:picLocks noChangeAspect="1" noChangeArrowheads="1"/>
          </p:cNvPicPr>
          <p:nvPr/>
        </p:nvPicPr>
        <p:blipFill>
          <a:blip r:embed="rId2"/>
          <a:srcRect/>
          <a:stretch>
            <a:fillRect/>
          </a:stretch>
        </p:blipFill>
        <p:spPr bwMode="auto">
          <a:xfrm>
            <a:off x="685800" y="1828800"/>
            <a:ext cx="7772400" cy="1419225"/>
          </a:xfrm>
          <a:prstGeom prst="rect">
            <a:avLst/>
          </a:prstGeom>
          <a:noFill/>
          <a:ln w="9525">
            <a:noFill/>
            <a:miter lim="800000"/>
            <a:headEnd/>
            <a:tailEnd/>
          </a:ln>
          <a:effectLst/>
        </p:spPr>
      </p:pic>
      <p:pic>
        <p:nvPicPr>
          <p:cNvPr id="39942" name="Picture 6"/>
          <p:cNvPicPr>
            <a:picLocks noChangeAspect="1" noChangeArrowheads="1"/>
          </p:cNvPicPr>
          <p:nvPr/>
        </p:nvPicPr>
        <p:blipFill>
          <a:blip r:embed="rId3"/>
          <a:srcRect/>
          <a:stretch>
            <a:fillRect/>
          </a:stretch>
        </p:blipFill>
        <p:spPr bwMode="auto">
          <a:xfrm>
            <a:off x="685800" y="3352800"/>
            <a:ext cx="7772400" cy="1314450"/>
          </a:xfrm>
          <a:prstGeom prst="rect">
            <a:avLst/>
          </a:prstGeom>
          <a:noFill/>
          <a:ln w="9525">
            <a:noFill/>
            <a:miter lim="800000"/>
            <a:headEnd/>
            <a:tailEnd/>
          </a:ln>
          <a:effectLst/>
        </p:spPr>
      </p:pic>
      <p:pic>
        <p:nvPicPr>
          <p:cNvPr id="39943" name="Picture 7"/>
          <p:cNvPicPr>
            <a:picLocks noChangeAspect="1" noChangeArrowheads="1"/>
          </p:cNvPicPr>
          <p:nvPr/>
        </p:nvPicPr>
        <p:blipFill>
          <a:blip r:embed="rId4"/>
          <a:srcRect/>
          <a:stretch>
            <a:fillRect/>
          </a:stretch>
        </p:blipFill>
        <p:spPr bwMode="auto">
          <a:xfrm>
            <a:off x="685800" y="4724400"/>
            <a:ext cx="7772400" cy="1404938"/>
          </a:xfrm>
          <a:prstGeom prst="rect">
            <a:avLst/>
          </a:prstGeom>
          <a:noFill/>
          <a:ln w="9525">
            <a:noFill/>
            <a:miter lim="800000"/>
            <a:headEnd/>
            <a:tailEnd/>
          </a:ln>
          <a:effectLst/>
        </p:spPr>
      </p:pic>
      <p:sp>
        <p:nvSpPr>
          <p:cNvPr id="2" name="Date Placeholder 1"/>
          <p:cNvSpPr txBox="1">
            <a:spLocks noGrp="1"/>
          </p:cNvSpPr>
          <p:nvPr/>
        </p:nvSpPr>
        <p:spPr bwMode="auto">
          <a:xfrm>
            <a:off x="685800" y="381000"/>
            <a:ext cx="1600200" cy="212725"/>
          </a:xfrm>
          <a:prstGeom prst="rect">
            <a:avLst/>
          </a:prstGeom>
          <a:noFill/>
          <a:ln>
            <a:miter lim="800000"/>
            <a:headEnd/>
            <a:tailEnd/>
          </a:ln>
        </p:spPr>
        <p:txBody>
          <a:bodyPr lIns="0" tIns="0" rIns="0" bIns="0" anchor="b">
            <a:spAutoFit/>
          </a:bodyPr>
          <a:lstStyle/>
          <a:p>
            <a:pPr eaLnBrk="0" hangingPunct="0"/>
            <a:r>
              <a:rPr lang="en-US" sz="1400"/>
              <a:t>August 2012</a:t>
            </a:r>
          </a:p>
        </p:txBody>
      </p:sp>
      <p:sp>
        <p:nvSpPr>
          <p:cNvPr id="3" name="Footer Placeholder 2"/>
          <p:cNvSpPr txBox="1">
            <a:spLocks noGrp="1"/>
          </p:cNvSpPr>
          <p:nvPr/>
        </p:nvSpPr>
        <p:spPr bwMode="auto">
          <a:xfrm>
            <a:off x="5486400" y="6475413"/>
            <a:ext cx="3124200" cy="184150"/>
          </a:xfrm>
          <a:prstGeom prst="rect">
            <a:avLst/>
          </a:prstGeom>
          <a:noFill/>
          <a:ln>
            <a:miter lim="800000"/>
            <a:headEnd/>
            <a:tailEnd/>
          </a:ln>
        </p:spPr>
        <p:txBody>
          <a:bodyPr lIns="0" tIns="0" rIns="0" bIns="0">
            <a:spAutoFit/>
          </a:bodyPr>
          <a:lstStyle/>
          <a:p>
            <a:pPr algn="r" eaLnBrk="0" hangingPunct="0">
              <a:defRPr/>
            </a:pPr>
            <a:r>
              <a:rPr lang="en-US" b="0">
                <a:cs typeface="+mn-cs"/>
              </a:rPr>
              <a:t>Jon Adams, Lilee Systems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p:txBody>
          <a:bodyPr/>
          <a:lstStyle/>
          <a:p>
            <a:r>
              <a:rPr lang="en-US" smtClean="0">
                <a:latin typeface="Times New Roman" pitchFamily="18" charset="0"/>
              </a:rPr>
              <a:t>Seq 15-20</a:t>
            </a:r>
          </a:p>
        </p:txBody>
      </p:sp>
      <p:pic>
        <p:nvPicPr>
          <p:cNvPr id="41989" name="Picture 5"/>
          <p:cNvPicPr>
            <a:picLocks noChangeAspect="1" noChangeArrowheads="1"/>
          </p:cNvPicPr>
          <p:nvPr/>
        </p:nvPicPr>
        <p:blipFill>
          <a:blip r:embed="rId2"/>
          <a:srcRect/>
          <a:stretch>
            <a:fillRect/>
          </a:stretch>
        </p:blipFill>
        <p:spPr bwMode="auto">
          <a:xfrm>
            <a:off x="685800" y="1828800"/>
            <a:ext cx="7772400" cy="1387475"/>
          </a:xfrm>
          <a:prstGeom prst="rect">
            <a:avLst/>
          </a:prstGeom>
          <a:noFill/>
          <a:ln w="9525">
            <a:noFill/>
            <a:miter lim="800000"/>
            <a:headEnd/>
            <a:tailEnd/>
          </a:ln>
          <a:effectLst/>
        </p:spPr>
      </p:pic>
      <p:pic>
        <p:nvPicPr>
          <p:cNvPr id="41990" name="Picture 6"/>
          <p:cNvPicPr>
            <a:picLocks noChangeAspect="1" noChangeArrowheads="1"/>
          </p:cNvPicPr>
          <p:nvPr/>
        </p:nvPicPr>
        <p:blipFill>
          <a:blip r:embed="rId3"/>
          <a:srcRect/>
          <a:stretch>
            <a:fillRect/>
          </a:stretch>
        </p:blipFill>
        <p:spPr bwMode="auto">
          <a:xfrm>
            <a:off x="685800" y="3305175"/>
            <a:ext cx="7772400" cy="1419225"/>
          </a:xfrm>
          <a:prstGeom prst="rect">
            <a:avLst/>
          </a:prstGeom>
          <a:noFill/>
          <a:ln w="9525">
            <a:noFill/>
            <a:miter lim="800000"/>
            <a:headEnd/>
            <a:tailEnd/>
          </a:ln>
          <a:effectLst/>
        </p:spPr>
      </p:pic>
      <p:pic>
        <p:nvPicPr>
          <p:cNvPr id="41991" name="Picture 7"/>
          <p:cNvPicPr>
            <a:picLocks noChangeAspect="1" noChangeArrowheads="1"/>
          </p:cNvPicPr>
          <p:nvPr/>
        </p:nvPicPr>
        <p:blipFill>
          <a:blip r:embed="rId4"/>
          <a:srcRect/>
          <a:stretch>
            <a:fillRect/>
          </a:stretch>
        </p:blipFill>
        <p:spPr bwMode="auto">
          <a:xfrm>
            <a:off x="685800" y="4800600"/>
            <a:ext cx="7772400" cy="1419225"/>
          </a:xfrm>
          <a:prstGeom prst="rect">
            <a:avLst/>
          </a:prstGeom>
          <a:noFill/>
          <a:ln w="9525">
            <a:noFill/>
            <a:miter lim="800000"/>
            <a:headEnd/>
            <a:tailEnd/>
          </a:ln>
          <a:effectLst/>
        </p:spPr>
      </p:pic>
      <p:sp>
        <p:nvSpPr>
          <p:cNvPr id="2" name="Date Placeholder 1"/>
          <p:cNvSpPr txBox="1">
            <a:spLocks noGrp="1"/>
          </p:cNvSpPr>
          <p:nvPr/>
        </p:nvSpPr>
        <p:spPr bwMode="auto">
          <a:xfrm>
            <a:off x="685800" y="381000"/>
            <a:ext cx="1600200" cy="212725"/>
          </a:xfrm>
          <a:prstGeom prst="rect">
            <a:avLst/>
          </a:prstGeom>
          <a:noFill/>
          <a:ln>
            <a:miter lim="800000"/>
            <a:headEnd/>
            <a:tailEnd/>
          </a:ln>
        </p:spPr>
        <p:txBody>
          <a:bodyPr lIns="0" tIns="0" rIns="0" bIns="0" anchor="b">
            <a:spAutoFit/>
          </a:bodyPr>
          <a:lstStyle/>
          <a:p>
            <a:pPr eaLnBrk="0" hangingPunct="0"/>
            <a:r>
              <a:rPr lang="en-US" sz="1400"/>
              <a:t>August 2012</a:t>
            </a:r>
          </a:p>
        </p:txBody>
      </p:sp>
      <p:sp>
        <p:nvSpPr>
          <p:cNvPr id="3" name="Footer Placeholder 2"/>
          <p:cNvSpPr txBox="1">
            <a:spLocks noGrp="1"/>
          </p:cNvSpPr>
          <p:nvPr/>
        </p:nvSpPr>
        <p:spPr bwMode="auto">
          <a:xfrm>
            <a:off x="5486400" y="6475413"/>
            <a:ext cx="3124200" cy="184150"/>
          </a:xfrm>
          <a:prstGeom prst="rect">
            <a:avLst/>
          </a:prstGeom>
          <a:noFill/>
          <a:ln>
            <a:miter lim="800000"/>
            <a:headEnd/>
            <a:tailEnd/>
          </a:ln>
        </p:spPr>
        <p:txBody>
          <a:bodyPr lIns="0" tIns="0" rIns="0" bIns="0">
            <a:spAutoFit/>
          </a:bodyPr>
          <a:lstStyle/>
          <a:p>
            <a:pPr algn="r" eaLnBrk="0" hangingPunct="0">
              <a:defRPr/>
            </a:pPr>
            <a:r>
              <a:rPr lang="en-US" b="0">
                <a:cs typeface="+mn-cs"/>
              </a:rPr>
              <a:t>Jon Adams, Lilee Systems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smtClean="0">
                <a:latin typeface="Times New Roman" pitchFamily="18" charset="0"/>
              </a:rPr>
              <a:t>Challenges with Propagation</a:t>
            </a:r>
          </a:p>
        </p:txBody>
      </p:sp>
      <p:sp>
        <p:nvSpPr>
          <p:cNvPr id="44035" name="Rectangle 3"/>
          <p:cNvSpPr>
            <a:spLocks noGrp="1" noChangeArrowheads="1"/>
          </p:cNvSpPr>
          <p:nvPr>
            <p:ph type="body" idx="4294967295"/>
          </p:nvPr>
        </p:nvSpPr>
        <p:spPr/>
        <p:txBody>
          <a:bodyPr/>
          <a:lstStyle/>
          <a:p>
            <a:r>
              <a:rPr lang="en-US" smtClean="0">
                <a:latin typeface="Arial" charset="0"/>
              </a:rPr>
              <a:t>Mobile faded environment</a:t>
            </a:r>
          </a:p>
          <a:p>
            <a:r>
              <a:rPr lang="en-US" smtClean="0">
                <a:latin typeface="Arial" charset="0"/>
              </a:rPr>
              <a:t>Long distance to base station</a:t>
            </a:r>
          </a:p>
          <a:p>
            <a:r>
              <a:rPr lang="en-US" smtClean="0">
                <a:latin typeface="Arial" charset="0"/>
              </a:rPr>
              <a:t>In-band high power impulse interferer</a:t>
            </a:r>
          </a:p>
        </p:txBody>
      </p:sp>
      <p:sp>
        <p:nvSpPr>
          <p:cNvPr id="2" name="Date Placeholder 1"/>
          <p:cNvSpPr txBox="1">
            <a:spLocks noGrp="1"/>
          </p:cNvSpPr>
          <p:nvPr/>
        </p:nvSpPr>
        <p:spPr bwMode="auto">
          <a:xfrm>
            <a:off x="685800" y="381000"/>
            <a:ext cx="1600200" cy="212725"/>
          </a:xfrm>
          <a:prstGeom prst="rect">
            <a:avLst/>
          </a:prstGeom>
          <a:noFill/>
          <a:ln>
            <a:miter lim="800000"/>
            <a:headEnd/>
            <a:tailEnd/>
          </a:ln>
        </p:spPr>
        <p:txBody>
          <a:bodyPr lIns="0" tIns="0" rIns="0" bIns="0" anchor="b">
            <a:spAutoFit/>
          </a:bodyPr>
          <a:lstStyle/>
          <a:p>
            <a:pPr eaLnBrk="0" hangingPunct="0"/>
            <a:r>
              <a:rPr lang="en-US" sz="1400"/>
              <a:t>August 2012</a:t>
            </a:r>
          </a:p>
        </p:txBody>
      </p:sp>
      <p:sp>
        <p:nvSpPr>
          <p:cNvPr id="3" name="Footer Placeholder 2"/>
          <p:cNvSpPr txBox="1">
            <a:spLocks noGrp="1"/>
          </p:cNvSpPr>
          <p:nvPr/>
        </p:nvSpPr>
        <p:spPr bwMode="auto">
          <a:xfrm>
            <a:off x="5486400" y="6475413"/>
            <a:ext cx="3124200" cy="184150"/>
          </a:xfrm>
          <a:prstGeom prst="rect">
            <a:avLst/>
          </a:prstGeom>
          <a:noFill/>
          <a:ln>
            <a:miter lim="800000"/>
            <a:headEnd/>
            <a:tailEnd/>
          </a:ln>
        </p:spPr>
        <p:txBody>
          <a:bodyPr lIns="0" tIns="0" rIns="0" bIns="0">
            <a:spAutoFit/>
          </a:bodyPr>
          <a:lstStyle/>
          <a:p>
            <a:pPr algn="r" eaLnBrk="0" hangingPunct="0">
              <a:defRPr/>
            </a:pPr>
            <a:r>
              <a:rPr lang="en-US" b="0">
                <a:cs typeface="+mn-cs"/>
              </a:rPr>
              <a:t>Jon Adams, Lilee Systems</a:t>
            </a:r>
          </a:p>
        </p:txBody>
      </p:sp>
    </p:spTree>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1901</TotalTime>
  <Words>294</Words>
  <Application>Microsoft Office PowerPoint</Application>
  <PresentationFormat>On-screen Show (4:3)</PresentationFormat>
  <Paragraphs>43</Paragraphs>
  <Slides>6</Slides>
  <Notes>1</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6</vt:i4>
      </vt:variant>
    </vt:vector>
  </HeadingPairs>
  <TitlesOfParts>
    <vt:vector size="10" baseType="lpstr">
      <vt:lpstr>Times New Roman</vt:lpstr>
      <vt:lpstr>Arial</vt:lpstr>
      <vt:lpstr>IEEE-P802_15</vt:lpstr>
      <vt:lpstr>IEEE-P802_15</vt:lpstr>
      <vt:lpstr>Slide 1</vt:lpstr>
      <vt:lpstr>Test Run in San Diego County</vt:lpstr>
      <vt:lpstr>Closeup</vt:lpstr>
      <vt:lpstr>Seq 09 - 14</vt:lpstr>
      <vt:lpstr>Seq 15-20</vt:lpstr>
      <vt:lpstr>Challenges with Propagation</vt:lpstr>
    </vt:vector>
  </TitlesOfParts>
  <Company>Lilee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802.15 Positive Train Control Efforts</dc:title>
  <dc:creator>Jon Adams</dc:creator>
  <dc:description>&lt;doc#&gt;</dc:description>
  <cp:lastModifiedBy>jta</cp:lastModifiedBy>
  <cp:revision>100</cp:revision>
  <cp:lastPrinted>1998-02-10T13:28:06Z</cp:lastPrinted>
  <dcterms:created xsi:type="dcterms:W3CDTF">2011-10-13T20:00:21Z</dcterms:created>
  <dcterms:modified xsi:type="dcterms:W3CDTF">2012-08-29T14:53:52Z</dcterms:modified>
</cp:coreProperties>
</file>