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97" r:id="rId3"/>
    <p:sldId id="304" r:id="rId4"/>
    <p:sldId id="305" r:id="rId5"/>
    <p:sldId id="299" r:id="rId6"/>
    <p:sldId id="300" r:id="rId7"/>
    <p:sldId id="307" r:id="rId8"/>
    <p:sldId id="302" r:id="rId9"/>
    <p:sldId id="306" r:id="rId10"/>
    <p:sldId id="308" r:id="rId11"/>
    <p:sldId id="309" r:id="rId12"/>
    <p:sldId id="310" r:id="rId13"/>
    <p:sldId id="30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38" autoAdjust="0"/>
    <p:restoredTop sz="94660"/>
  </p:normalViewPr>
  <p:slideViewPr>
    <p:cSldViewPr>
      <p:cViewPr>
        <p:scale>
          <a:sx n="110" d="100"/>
          <a:sy n="110" d="100"/>
        </p:scale>
        <p:origin x="-864" y="24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dirty="0"/>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dirty="0" smtClean="0"/>
              <a:t>Ibrahim Muftic, Parsons Brinckerhoff</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A5E75F7E-BB58-44B9-BDB7-073DAF01E899}" type="slidenum">
              <a:rPr lang="en-US"/>
              <a:pPr>
                <a:defRPr/>
              </a:pPr>
              <a:t>‹#›</a:t>
            </a:fld>
            <a:endParaRPr lang="en-US" dirty="0"/>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dirty="0">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Tree>
    <p:extLst>
      <p:ext uri="{BB962C8B-B14F-4D97-AF65-F5344CB8AC3E}">
        <p14:creationId xmlns="" xmlns:p14="http://schemas.microsoft.com/office/powerpoint/2010/main" val="20897051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dirty="0"/>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dirty="0"/>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dirty="0" smtClean="0"/>
              <a:t>Ibrahim Muftic, Parsons Brinckerhoff</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62D4CCBB-8727-4E13-9539-98E811E636BC}" type="slidenum">
              <a:rPr lang="en-US"/>
              <a:pPr>
                <a:defRPr/>
              </a:pPr>
              <a:t>‹#›</a:t>
            </a:fld>
            <a:endParaRPr lang="en-US" dirty="0"/>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dirty="0">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Tree>
    <p:extLst>
      <p:ext uri="{BB962C8B-B14F-4D97-AF65-F5344CB8AC3E}">
        <p14:creationId xmlns="" xmlns:p14="http://schemas.microsoft.com/office/powerpoint/2010/main" val="30468803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3555" name="Notes Placeholder 2"/>
          <p:cNvSpPr>
            <a:spLocks noGrp="1"/>
          </p:cNvSpPr>
          <p:nvPr>
            <p:ph type="body" idx="1"/>
          </p:nvPr>
        </p:nvSpPr>
        <p:spPr>
          <a:noFill/>
        </p:spPr>
        <p:txBody>
          <a:bodyPr/>
          <a:lstStyle/>
          <a:p>
            <a:endParaRPr lang="en-US" dirty="0" smtClean="0"/>
          </a:p>
        </p:txBody>
      </p:sp>
      <p:sp>
        <p:nvSpPr>
          <p:cNvPr id="4" name="Header Placeholder 3"/>
          <p:cNvSpPr>
            <a:spLocks noGrp="1"/>
          </p:cNvSpPr>
          <p:nvPr>
            <p:ph type="hdr" sz="quarter"/>
          </p:nvPr>
        </p:nvSpPr>
        <p:spPr/>
        <p:txBody>
          <a:bodyPr/>
          <a:lstStyle/>
          <a:p>
            <a:pPr>
              <a:defRPr/>
            </a:pPr>
            <a:r>
              <a:rPr lang="en-US" dirty="0"/>
              <a:t>doc.: IEEE 802.15-12-0026-00-0ptc</a:t>
            </a:r>
          </a:p>
        </p:txBody>
      </p:sp>
      <p:sp>
        <p:nvSpPr>
          <p:cNvPr id="5" name="Date Placeholder 4"/>
          <p:cNvSpPr>
            <a:spLocks noGrp="1"/>
          </p:cNvSpPr>
          <p:nvPr>
            <p:ph type="dt" sz="quarter" idx="1"/>
          </p:nvPr>
        </p:nvSpPr>
        <p:spPr/>
        <p:txBody>
          <a:bodyPr/>
          <a:lstStyle/>
          <a:p>
            <a:pPr>
              <a:defRPr/>
            </a:pPr>
            <a:r>
              <a:rPr lang="en-US" dirty="0"/>
              <a:t>&lt;month year&gt;</a:t>
            </a:r>
          </a:p>
        </p:txBody>
      </p:sp>
      <p:sp>
        <p:nvSpPr>
          <p:cNvPr id="6" name="Footer Placeholder 5"/>
          <p:cNvSpPr>
            <a:spLocks noGrp="1"/>
          </p:cNvSpPr>
          <p:nvPr>
            <p:ph type="ftr" sz="quarter" idx="4"/>
          </p:nvPr>
        </p:nvSpPr>
        <p:spPr>
          <a:xfrm>
            <a:off x="3771900" y="8985250"/>
            <a:ext cx="2509838" cy="369332"/>
          </a:xfrm>
        </p:spPr>
        <p:txBody>
          <a:bodyPr/>
          <a:lstStyle/>
          <a:p>
            <a:pPr lvl="4">
              <a:defRPr/>
            </a:pPr>
            <a:r>
              <a:rPr lang="fi-FI" dirty="0" smtClean="0"/>
              <a:t>Ibrahim Muftic, Parsons Brinckerhoff</a:t>
            </a:r>
            <a:endParaRPr lang="en-US" dirty="0"/>
          </a:p>
        </p:txBody>
      </p:sp>
      <p:sp>
        <p:nvSpPr>
          <p:cNvPr id="23559"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dirty="0" smtClean="0"/>
              <a:t>Page </a:t>
            </a:r>
            <a:fld id="{6880AE5B-BF09-49DB-BF9E-EDDEDF949EA1}" type="slidenum">
              <a:rPr lang="en-US" smtClean="0"/>
              <a:pPr/>
              <a:t>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2ED8384-A50D-4D96-BDCC-1A6728CE68C4}" type="slidenum">
              <a:rPr lang="en-US"/>
              <a:pPr>
                <a:defRPr/>
              </a:pPr>
              <a:t>‹#›</a:t>
            </a:fld>
            <a:endParaRPr lang="en-US" dirty="0"/>
          </a:p>
        </p:txBody>
      </p:sp>
    </p:spTree>
    <p:extLst>
      <p:ext uri="{BB962C8B-B14F-4D97-AF65-F5344CB8AC3E}">
        <p14:creationId xmlns="" xmlns:p14="http://schemas.microsoft.com/office/powerpoint/2010/main" val="216365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D59F042-153F-4039-B98C-5D3D1DA2A25B}" type="slidenum">
              <a:rPr lang="en-US"/>
              <a:pPr>
                <a:defRPr/>
              </a:pPr>
              <a:t>‹#›</a:t>
            </a:fld>
            <a:endParaRPr lang="en-US" dirty="0"/>
          </a:p>
        </p:txBody>
      </p:sp>
    </p:spTree>
    <p:extLst>
      <p:ext uri="{BB962C8B-B14F-4D97-AF65-F5344CB8AC3E}">
        <p14:creationId xmlns="" xmlns:p14="http://schemas.microsoft.com/office/powerpoint/2010/main" val="398773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9C5B93E-F9A3-4785-BF50-34D4EBD3B9C0}" type="slidenum">
              <a:rPr lang="en-US"/>
              <a:pPr>
                <a:defRPr/>
              </a:pPr>
              <a:t>‹#›</a:t>
            </a:fld>
            <a:endParaRPr lang="en-US" dirty="0"/>
          </a:p>
        </p:txBody>
      </p:sp>
    </p:spTree>
    <p:extLst>
      <p:ext uri="{BB962C8B-B14F-4D97-AF65-F5344CB8AC3E}">
        <p14:creationId xmlns="" xmlns:p14="http://schemas.microsoft.com/office/powerpoint/2010/main" val="34610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03F76BE2-BE35-46BB-82FA-35395C1F3E34}" type="slidenum">
              <a:rPr lang="en-US"/>
              <a:pPr>
                <a:defRPr/>
              </a:pPr>
              <a:t>‹#›</a:t>
            </a:fld>
            <a:endParaRPr lang="en-US" dirty="0"/>
          </a:p>
        </p:txBody>
      </p:sp>
    </p:spTree>
    <p:extLst>
      <p:ext uri="{BB962C8B-B14F-4D97-AF65-F5344CB8AC3E}">
        <p14:creationId xmlns="" xmlns:p14="http://schemas.microsoft.com/office/powerpoint/2010/main" val="1561391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18B63F1-5F0B-416D-B678-9343DF613160}" type="slidenum">
              <a:rPr lang="en-US"/>
              <a:pPr>
                <a:defRPr/>
              </a:pPr>
              <a:t>‹#›</a:t>
            </a:fld>
            <a:endParaRPr lang="en-US" dirty="0"/>
          </a:p>
        </p:txBody>
      </p:sp>
    </p:spTree>
    <p:extLst>
      <p:ext uri="{BB962C8B-B14F-4D97-AF65-F5344CB8AC3E}">
        <p14:creationId xmlns="" xmlns:p14="http://schemas.microsoft.com/office/powerpoint/2010/main" val="59057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5FBB143-B9FC-4C82-9EB3-42F8EA0C6587}" type="slidenum">
              <a:rPr lang="en-US"/>
              <a:pPr>
                <a:defRPr/>
              </a:pPr>
              <a:t>‹#›</a:t>
            </a:fld>
            <a:endParaRPr lang="en-US" dirty="0"/>
          </a:p>
        </p:txBody>
      </p:sp>
    </p:spTree>
    <p:extLst>
      <p:ext uri="{BB962C8B-B14F-4D97-AF65-F5344CB8AC3E}">
        <p14:creationId xmlns="" xmlns:p14="http://schemas.microsoft.com/office/powerpoint/2010/main" val="43578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CCC1251D-3886-4BF8-9852-F6D6BDB988C6}" type="slidenum">
              <a:rPr lang="en-US"/>
              <a:pPr>
                <a:defRPr/>
              </a:pPr>
              <a:t>‹#›</a:t>
            </a:fld>
            <a:endParaRPr lang="en-US" dirty="0"/>
          </a:p>
        </p:txBody>
      </p:sp>
    </p:spTree>
    <p:extLst>
      <p:ext uri="{BB962C8B-B14F-4D97-AF65-F5344CB8AC3E}">
        <p14:creationId xmlns="" xmlns:p14="http://schemas.microsoft.com/office/powerpoint/2010/main" val="26362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86C510AF-5086-4C70-A068-74D8AFEA89E2}" type="slidenum">
              <a:rPr lang="en-US"/>
              <a:pPr>
                <a:defRPr/>
              </a:pPr>
              <a:t>‹#›</a:t>
            </a:fld>
            <a:endParaRPr lang="en-US" dirty="0"/>
          </a:p>
        </p:txBody>
      </p:sp>
    </p:spTree>
    <p:extLst>
      <p:ext uri="{BB962C8B-B14F-4D97-AF65-F5344CB8AC3E}">
        <p14:creationId xmlns="" xmlns:p14="http://schemas.microsoft.com/office/powerpoint/2010/main" val="334856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000E060-95B5-4EC8-BE8D-16A057CF908F}" type="slidenum">
              <a:rPr lang="en-US"/>
              <a:pPr>
                <a:defRPr/>
              </a:pPr>
              <a:t>‹#›</a:t>
            </a:fld>
            <a:endParaRPr lang="en-US" dirty="0"/>
          </a:p>
        </p:txBody>
      </p:sp>
    </p:spTree>
    <p:extLst>
      <p:ext uri="{BB962C8B-B14F-4D97-AF65-F5344CB8AC3E}">
        <p14:creationId xmlns="" xmlns:p14="http://schemas.microsoft.com/office/powerpoint/2010/main" val="328130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D0EAE67B-BC30-4D48-A281-6FC9BA0A2174}" type="slidenum">
              <a:rPr lang="en-US"/>
              <a:pPr>
                <a:defRPr/>
              </a:pPr>
              <a:t>‹#›</a:t>
            </a:fld>
            <a:endParaRPr lang="en-US" dirty="0"/>
          </a:p>
        </p:txBody>
      </p:sp>
    </p:spTree>
    <p:extLst>
      <p:ext uri="{BB962C8B-B14F-4D97-AF65-F5344CB8AC3E}">
        <p14:creationId xmlns="" xmlns:p14="http://schemas.microsoft.com/office/powerpoint/2010/main" val="131268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a:t>
            </a:r>
            <a:r>
              <a:rPr lang="en-US" dirty="0"/>
              <a:t>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Ibrahim Muftic, Parsons Brinckerhoff</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8776004D-79E1-4344-B7DB-68C7E581BF19}" type="slidenum">
              <a:rPr lang="en-US"/>
              <a:pPr>
                <a:defRPr/>
              </a:pPr>
              <a:t>‹#›</a:t>
            </a:fld>
            <a:endParaRPr lang="en-US" dirty="0"/>
          </a:p>
        </p:txBody>
      </p:sp>
    </p:spTree>
    <p:extLst>
      <p:ext uri="{BB962C8B-B14F-4D97-AF65-F5344CB8AC3E}">
        <p14:creationId xmlns="" xmlns:p14="http://schemas.microsoft.com/office/powerpoint/2010/main" val="278277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dirty="0" smtClean="0"/>
              <a:t>August </a:t>
            </a:r>
            <a:r>
              <a:rPr lang="en-US" dirty="0" smtClean="0"/>
              <a:t>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dirty="0" smtClean="0"/>
              <a:t>Ibrahim Muftic, Parsons Brinckerhoff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9FFA29B4-F202-488E-94A0-973598A36F15}" type="slidenum">
              <a:rPr lang="en-US"/>
              <a:pPr>
                <a:defRPr/>
              </a:pPr>
              <a:t>‹#›</a:t>
            </a:fld>
            <a:endParaRPr lang="en-US" dirty="0"/>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802-15-12-0457-00-004p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ireless.fcc.gov/u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fcc.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dirty="0" smtClean="0"/>
              <a:t>August </a:t>
            </a:r>
            <a:r>
              <a:rPr lang="en-US" sz="1400" dirty="0" smtClean="0"/>
              <a:t>2012</a:t>
            </a:r>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Ibrahim Muftic, Parsons Brinckerhoff</a:t>
            </a:r>
            <a:endParaRPr lang="en-US" dirty="0" smtClean="0"/>
          </a:p>
        </p:txBody>
      </p:sp>
      <p:sp>
        <p:nvSpPr>
          <p:cNvPr id="2052" name="Slide Number Placeholder 3"/>
          <p:cNvSpPr>
            <a:spLocks noGrp="1"/>
          </p:cNvSpPr>
          <p:nvPr>
            <p:ph type="sldNum" sz="quarter" idx="12"/>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dirty="0" smtClean="0"/>
              <a:t>Slide </a:t>
            </a:r>
            <a:fld id="{641E4B0C-9F1D-4AE2-8319-070A10293324}" type="slidenum">
              <a:rPr lang="en-US" smtClean="0"/>
              <a:pPr>
                <a:defRPr/>
              </a:pPr>
              <a:t>1</a:t>
            </a:fld>
            <a:endParaRPr lang="en-US" dirty="0" smtClean="0"/>
          </a:p>
        </p:txBody>
      </p:sp>
      <p:sp>
        <p:nvSpPr>
          <p:cNvPr id="27651" name="Rectangle 3"/>
          <p:cNvSpPr>
            <a:spLocks noChangeArrowheads="1"/>
          </p:cNvSpPr>
          <p:nvPr/>
        </p:nvSpPr>
        <p:spPr bwMode="auto">
          <a:xfrm>
            <a:off x="152400" y="609600"/>
            <a:ext cx="8991600" cy="52270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Potential Utilization </a:t>
            </a:r>
            <a:r>
              <a:rPr lang="en-US" sz="1600" dirty="0" smtClean="0"/>
              <a:t>of </a:t>
            </a:r>
            <a:r>
              <a:rPr lang="en-US" sz="1600" dirty="0" smtClean="0"/>
              <a:t>DSRC </a:t>
            </a:r>
            <a:r>
              <a:rPr lang="en-US" sz="1600" dirty="0" smtClean="0"/>
              <a:t>band (5.850-5.925 GHz) </a:t>
            </a:r>
            <a:r>
              <a:rPr lang="en-US" sz="1600" dirty="0" smtClean="0"/>
              <a:t>for PTC</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14 August 2012</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Ibrahim Muftic</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Parsons Brinckerhoff</a:t>
            </a:r>
            <a:r>
              <a:rPr lang="en-US" sz="1600" dirty="0" smtClean="0">
                <a:solidFill>
                  <a:schemeClr val="tx2"/>
                </a:solidFill>
              </a:rPr>
              <a:t>]</a:t>
            </a:r>
            <a:endParaRPr lang="en-US" sz="1600" dirty="0">
              <a:solidFill>
                <a:schemeClr val="tx2"/>
              </a:solidFill>
            </a:endParaRPr>
          </a:p>
          <a:p>
            <a:pPr>
              <a:defRPr/>
            </a:pPr>
            <a:r>
              <a:rPr lang="en-US" sz="1600" dirty="0">
                <a:solidFill>
                  <a:schemeClr val="tx2"/>
                </a:solidFill>
              </a:rPr>
              <a:t>Address </a:t>
            </a:r>
            <a:r>
              <a:rPr lang="en-US" sz="1600" dirty="0" smtClean="0">
                <a:solidFill>
                  <a:schemeClr val="tx2"/>
                </a:solidFill>
              </a:rPr>
              <a:t>[</a:t>
            </a:r>
            <a:r>
              <a:rPr lang="en-US" sz="1600" dirty="0" smtClean="0">
                <a:solidFill>
                  <a:srgbClr val="FF0000"/>
                </a:solidFill>
              </a:rPr>
              <a:t>303 2</a:t>
            </a:r>
            <a:r>
              <a:rPr lang="en-US" sz="1600" baseline="30000" dirty="0" smtClean="0">
                <a:solidFill>
                  <a:srgbClr val="FF0000"/>
                </a:solidFill>
              </a:rPr>
              <a:t>nd</a:t>
            </a:r>
            <a:r>
              <a:rPr lang="en-US" sz="1600" dirty="0" smtClean="0">
                <a:solidFill>
                  <a:srgbClr val="FF0000"/>
                </a:solidFill>
              </a:rPr>
              <a:t> Street, </a:t>
            </a:r>
            <a:r>
              <a:rPr lang="en-US" sz="1600" dirty="0">
                <a:solidFill>
                  <a:srgbClr val="FF0000"/>
                </a:solidFill>
              </a:rPr>
              <a:t>Suite </a:t>
            </a:r>
            <a:r>
              <a:rPr lang="en-US" sz="1600" dirty="0" smtClean="0">
                <a:solidFill>
                  <a:srgbClr val="FF0000"/>
                </a:solidFill>
              </a:rPr>
              <a:t>700N, San Francisco, </a:t>
            </a:r>
            <a:r>
              <a:rPr lang="en-US" sz="1600" dirty="0">
                <a:solidFill>
                  <a:srgbClr val="FF0000"/>
                </a:solidFill>
              </a:rPr>
              <a:t>CA </a:t>
            </a:r>
            <a:r>
              <a:rPr lang="en-US" sz="1600" dirty="0" smtClean="0">
                <a:solidFill>
                  <a:srgbClr val="FF0000"/>
                </a:solidFill>
              </a:rPr>
              <a:t>94121 </a:t>
            </a:r>
            <a:r>
              <a:rPr lang="en-US" sz="1600" dirty="0">
                <a:solidFill>
                  <a:srgbClr val="FF0000"/>
                </a:solidFill>
              </a:rPr>
              <a:t>USA</a:t>
            </a:r>
            <a:r>
              <a:rPr lang="en-US" sz="1600" dirty="0">
                <a:solidFill>
                  <a:schemeClr val="tx2"/>
                </a:solidFill>
              </a:rPr>
              <a:t>]</a:t>
            </a:r>
          </a:p>
          <a:p>
            <a:pPr>
              <a:defRPr/>
            </a:pPr>
            <a:r>
              <a:rPr lang="en-US" sz="1600" dirty="0">
                <a:solidFill>
                  <a:schemeClr val="tx2"/>
                </a:solidFill>
              </a:rPr>
              <a:t>Voice</a:t>
            </a:r>
            <a:r>
              <a:rPr lang="en-US" sz="1600" dirty="0" smtClean="0">
                <a:solidFill>
                  <a:schemeClr val="tx2"/>
                </a:solidFill>
              </a:rPr>
              <a:t>:[</a:t>
            </a:r>
            <a:r>
              <a:rPr lang="en-US" sz="1600" dirty="0" smtClean="0">
                <a:solidFill>
                  <a:srgbClr val="FF0000"/>
                </a:solidFill>
              </a:rPr>
              <a:t>Add phone number</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ibrahim.muftic@ieee.org</a:t>
            </a:r>
            <a:r>
              <a:rPr lang="en-US" sz="1600" dirty="0" smtClean="0">
                <a:solidFill>
                  <a:schemeClr val="tx2"/>
                </a:solidFill>
              </a:rPr>
              <a:t>]</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altLang="ja-JP" dirty="0">
                <a:solidFill>
                  <a:schemeClr val="accent2"/>
                </a:solidFill>
              </a:rPr>
              <a:t>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t>In December 2003 </a:t>
            </a:r>
            <a:r>
              <a:rPr lang="en-US" sz="1600" dirty="0" smtClean="0"/>
              <a:t>, FCC </a:t>
            </a:r>
            <a:r>
              <a:rPr lang="en-US" sz="1600" dirty="0" smtClean="0"/>
              <a:t>adopted a Report and Order establishing licensing and service rules for the DSRC Service in the ITS Radio Service in the 5.850-5.925 GHz </a:t>
            </a:r>
            <a:r>
              <a:rPr lang="en-US" sz="1600" dirty="0" smtClean="0"/>
              <a:t>band. What are the possibilities to utilize this spectrum for PTC deployment?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Explore possibilities to include this band in the standard amendment</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a:t>
            </a:r>
            <a:r>
              <a:rPr lang="en-US" sz="1600" dirty="0" smtClean="0">
                <a:solidFill>
                  <a:schemeClr val="tx2"/>
                </a:solidFill>
              </a:rPr>
              <a:t>August </a:t>
            </a:r>
            <a:r>
              <a:rPr lang="en-US" sz="1600" dirty="0">
                <a:solidFill>
                  <a:schemeClr val="tx2"/>
                </a:solidFill>
              </a:rPr>
              <a:t>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Licensing </a:t>
            </a:r>
            <a:r>
              <a:rPr lang="en-US" dirty="0" smtClean="0"/>
              <a:t>– Numbers and Exclusivity</a:t>
            </a:r>
            <a:endParaRPr lang="en-US" dirty="0"/>
          </a:p>
        </p:txBody>
      </p:sp>
      <p:sp>
        <p:nvSpPr>
          <p:cNvPr id="3" name="Content Placeholder 2"/>
          <p:cNvSpPr>
            <a:spLocks noGrp="1"/>
          </p:cNvSpPr>
          <p:nvPr>
            <p:ph idx="1"/>
          </p:nvPr>
        </p:nvSpPr>
        <p:spPr>
          <a:xfrm>
            <a:off x="0" y="1447800"/>
            <a:ext cx="8458200" cy="4876800"/>
          </a:xfrm>
        </p:spPr>
        <p:txBody>
          <a:bodyPr/>
          <a:lstStyle/>
          <a:p>
            <a:pPr lvl="2"/>
            <a:r>
              <a:rPr lang="en-US" dirty="0" smtClean="0"/>
              <a:t>FCC issues an unlimited number of non-exclusive geographic-area licenses to </a:t>
            </a:r>
            <a:r>
              <a:rPr lang="en-US" dirty="0" smtClean="0"/>
              <a:t>eligible </a:t>
            </a:r>
            <a:r>
              <a:rPr lang="en-US" dirty="0" smtClean="0"/>
              <a:t>entities authorizing operation on seventy-megahertz of co-primary spectrum, excluding the reserve channel.</a:t>
            </a:r>
          </a:p>
          <a:p>
            <a:pPr lvl="2"/>
            <a:r>
              <a:rPr lang="en-US" dirty="0" smtClean="0"/>
              <a:t>Governmental applicants will be issued a geographic area license based on the geo-political area encompassing the legal jurisdiction of the entity. All other applicants will be issued a geographic area license for their proposed area of operation.</a:t>
            </a:r>
          </a:p>
          <a:p>
            <a:pPr lvl="2"/>
            <a:r>
              <a:rPr lang="en-US" dirty="0" smtClean="0"/>
              <a:t>This spectrum is not subject to any aggregation limit, so each licensee uses channels in accordance with the ASTM-DSRC Standard.</a:t>
            </a:r>
          </a:p>
          <a:p>
            <a:pPr lvl="2"/>
            <a:endParaRPr lang="en-US" dirty="0" smtClean="0"/>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Licensing </a:t>
            </a:r>
            <a:r>
              <a:rPr lang="en-US" dirty="0" smtClean="0"/>
              <a:t>- Registration</a:t>
            </a:r>
            <a:endParaRPr lang="en-US" dirty="0"/>
          </a:p>
        </p:txBody>
      </p:sp>
      <p:sp>
        <p:nvSpPr>
          <p:cNvPr id="3" name="Content Placeholder 2"/>
          <p:cNvSpPr>
            <a:spLocks noGrp="1"/>
          </p:cNvSpPr>
          <p:nvPr>
            <p:ph idx="1"/>
          </p:nvPr>
        </p:nvSpPr>
        <p:spPr>
          <a:xfrm>
            <a:off x="685800" y="1524000"/>
            <a:ext cx="7772400" cy="4343400"/>
          </a:xfrm>
        </p:spPr>
        <p:txBody>
          <a:bodyPr/>
          <a:lstStyle/>
          <a:p>
            <a:pPr lvl="1"/>
            <a:r>
              <a:rPr lang="en-US" dirty="0" smtClean="0"/>
              <a:t>Licensees must register RSU sites, channels, and other relevant data on the Universal Licensing System (</a:t>
            </a:r>
            <a:r>
              <a:rPr lang="en-US" dirty="0" smtClean="0">
                <a:hlinkClick r:id="rId2" tooltip="ULS"/>
              </a:rPr>
              <a:t>ULS</a:t>
            </a:r>
            <a:r>
              <a:rPr lang="en-US" dirty="0" smtClean="0"/>
              <a:t>). ULS will refer RSU registrations through NTIA that are within seventy-five kilometers of any of the existing Government radar sites listed in Section 90.371(b). </a:t>
            </a:r>
          </a:p>
          <a:p>
            <a:pPr lvl="1"/>
            <a:endParaRPr lang="en-US" dirty="0" smtClean="0"/>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Next Steps</a:t>
            </a:r>
            <a:endParaRPr lang="en-US" dirty="0"/>
          </a:p>
        </p:txBody>
      </p:sp>
      <p:sp>
        <p:nvSpPr>
          <p:cNvPr id="3" name="Content Placeholder 2"/>
          <p:cNvSpPr>
            <a:spLocks noGrp="1"/>
          </p:cNvSpPr>
          <p:nvPr>
            <p:ph idx="1"/>
          </p:nvPr>
        </p:nvSpPr>
        <p:spPr>
          <a:xfrm>
            <a:off x="685800" y="1524000"/>
            <a:ext cx="7772400" cy="5105400"/>
          </a:xfrm>
        </p:spPr>
        <p:txBody>
          <a:bodyPr/>
          <a:lstStyle/>
          <a:p>
            <a:pPr lvl="1"/>
            <a:r>
              <a:rPr lang="en-US" dirty="0" smtClean="0"/>
              <a:t>Explore possibility of getting 5850-5855 MHz Reserve channel for exclusive PTC system deployment </a:t>
            </a:r>
            <a:r>
              <a:rPr lang="en-US" dirty="0" smtClean="0"/>
              <a:t>(possibly nation-wide)</a:t>
            </a:r>
            <a:endParaRPr lang="en-US" dirty="0" smtClean="0"/>
          </a:p>
          <a:p>
            <a:pPr lvl="1"/>
            <a:r>
              <a:rPr lang="en-US" dirty="0" smtClean="0"/>
              <a:t>Explore possibility of changing the rule to allow using IEEE 802.15.4p </a:t>
            </a:r>
            <a:r>
              <a:rPr lang="en-US" dirty="0" smtClean="0"/>
              <a:t>with</a:t>
            </a:r>
            <a:r>
              <a:rPr lang="en-US" dirty="0" smtClean="0"/>
              <a:t> </a:t>
            </a:r>
            <a:r>
              <a:rPr lang="en-US" dirty="0" smtClean="0"/>
              <a:t>different </a:t>
            </a:r>
            <a:r>
              <a:rPr lang="en-US" dirty="0" smtClean="0"/>
              <a:t>channelization </a:t>
            </a:r>
            <a:r>
              <a:rPr lang="en-US" dirty="0" smtClean="0"/>
              <a:t>and other </a:t>
            </a:r>
            <a:r>
              <a:rPr lang="en-US" dirty="0" smtClean="0"/>
              <a:t>parameters</a:t>
            </a:r>
          </a:p>
          <a:p>
            <a:pPr lvl="1"/>
            <a:r>
              <a:rPr lang="en-US" dirty="0" smtClean="0"/>
              <a:t>Check industry support to supply products in this band (IEEE 802.15.4 and others)</a:t>
            </a:r>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0" y="1752600"/>
            <a:ext cx="8458200" cy="4114800"/>
          </a:xfrm>
        </p:spPr>
        <p:txBody>
          <a:bodyPr/>
          <a:lstStyle/>
          <a:p>
            <a:pPr lvl="2"/>
            <a:r>
              <a:rPr lang="en-US" dirty="0" smtClean="0"/>
              <a:t>(Jones, 2005) “DSRC - Linking the Vehicle and the Road</a:t>
            </a:r>
            <a:r>
              <a:rPr lang="en-US" dirty="0" smtClean="0"/>
              <a:t>”</a:t>
            </a:r>
          </a:p>
          <a:p>
            <a:pPr lvl="2"/>
            <a:r>
              <a:rPr lang="en-US" dirty="0" smtClean="0"/>
              <a:t>(FC, 2004) W. Fisher and B. Cash, “IEEE 802.11p Draft Review</a:t>
            </a:r>
            <a:r>
              <a:rPr lang="en-US" dirty="0" smtClean="0"/>
              <a:t>”</a:t>
            </a:r>
            <a:endParaRPr lang="en-US" dirty="0" smtClean="0"/>
          </a:p>
          <a:p>
            <a:pPr lvl="2"/>
            <a:r>
              <a:rPr lang="en-US" dirty="0" smtClean="0"/>
              <a:t>(</a:t>
            </a:r>
            <a:r>
              <a:rPr lang="en-US" dirty="0" smtClean="0"/>
              <a:t>Weigle</a:t>
            </a:r>
            <a:r>
              <a:rPr lang="en-US" dirty="0" smtClean="0"/>
              <a:t>, 2008) “Standards: WAVE / DSRC / </a:t>
            </a:r>
            <a:r>
              <a:rPr lang="en-US" dirty="0" smtClean="0"/>
              <a:t>802.11p”</a:t>
            </a:r>
            <a:endParaRPr lang="en-US" dirty="0" smtClean="0"/>
          </a:p>
          <a:p>
            <a:pPr lvl="2"/>
            <a:r>
              <a:rPr lang="en-US" dirty="0" smtClean="0"/>
              <a:t>(Notor, 2011) “ITS Spectrum in the 5.9 GHz </a:t>
            </a:r>
            <a:r>
              <a:rPr lang="en-US" dirty="0" smtClean="0"/>
              <a:t>Band“</a:t>
            </a:r>
          </a:p>
          <a:p>
            <a:pPr lvl="2"/>
            <a:r>
              <a:rPr lang="en-US" dirty="0" smtClean="0">
                <a:hlinkClick r:id="rId2"/>
              </a:rPr>
              <a:t>http://www.fcc.gov/</a:t>
            </a:r>
            <a:r>
              <a:rPr lang="en-US" dirty="0" smtClean="0"/>
              <a:t>, August 2012</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13</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History</a:t>
            </a:r>
            <a:r>
              <a:rPr lang="en-US" dirty="0" smtClean="0"/>
              <a:t> </a:t>
            </a:r>
            <a:endParaRPr lang="en-US" dirty="0"/>
          </a:p>
        </p:txBody>
      </p:sp>
      <p:sp>
        <p:nvSpPr>
          <p:cNvPr id="9" name="Content Placeholder 8"/>
          <p:cNvSpPr>
            <a:spLocks noGrp="1"/>
          </p:cNvSpPr>
          <p:nvPr>
            <p:ph idx="1"/>
          </p:nvPr>
        </p:nvSpPr>
        <p:spPr>
          <a:xfrm>
            <a:off x="685800" y="1828800"/>
            <a:ext cx="7772400" cy="4114800"/>
          </a:xfrm>
        </p:spPr>
        <p:txBody>
          <a:bodyPr>
            <a:normAutofit fontScale="70000" lnSpcReduction="20000"/>
          </a:bodyPr>
          <a:lstStyle/>
          <a:p>
            <a:r>
              <a:rPr lang="en-US" dirty="0" smtClean="0"/>
              <a:t>In 1997, ITS America petitioned FCC to allocate 75 megahertz of spectrum in the 5.9 GHz band for Intelligent Transportation Systems (ITS), in particular for the Dedicated Short Range Communications (DSRC). </a:t>
            </a:r>
          </a:p>
          <a:p>
            <a:r>
              <a:rPr lang="en-US" dirty="0" smtClean="0"/>
              <a:t>The Transportation Equity Act for the 21st Century ("TEA-21") of 1998, directs FCC with DOT to consider spectrum needs for ITS (and DSRC)</a:t>
            </a:r>
          </a:p>
          <a:p>
            <a:r>
              <a:rPr lang="en-US" dirty="0" smtClean="0"/>
              <a:t>In October 1999, FCC allocated the 5.9 GHz band for DSRC-based ITS applications and adopted basic technical rules for DSRC operations.</a:t>
            </a:r>
          </a:p>
          <a:p>
            <a:r>
              <a:rPr lang="en-US" dirty="0" smtClean="0"/>
              <a:t>In December 2003, FCC adopted a Report and Order establishing licensing and service rules for the DSRC Service in the ITS Radio Service in the 5.850-5.925 GHz band.</a:t>
            </a:r>
          </a:p>
          <a:p>
            <a:endParaRPr lang="en-US" dirty="0" smtClean="0"/>
          </a:p>
        </p:txBody>
      </p:sp>
      <p:sp>
        <p:nvSpPr>
          <p:cNvPr id="5" name="Date Placeholder 4"/>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6" name="Footer Placeholder 5"/>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7" name="Slide Number Placeholder 6"/>
          <p:cNvSpPr>
            <a:spLocks noGrp="1"/>
          </p:cNvSpPr>
          <p:nvPr>
            <p:ph type="sldNum" sz="quarter" idx="12"/>
          </p:nvPr>
        </p:nvSpPr>
        <p:spPr/>
        <p:txBody>
          <a:bodyPr/>
          <a:lstStyle/>
          <a:p>
            <a:pPr>
              <a:defRPr/>
            </a:pPr>
            <a:r>
              <a:rPr lang="en-US" dirty="0" smtClean="0"/>
              <a:t>Slide </a:t>
            </a:r>
            <a:fld id="{45FBB143-B9FC-4C82-9EB3-42F8EA0C6587}" type="slidenum">
              <a:rPr lang="en-US" smtClean="0"/>
              <a:pPr>
                <a:defRPr/>
              </a:pPr>
              <a:t>2</a:t>
            </a:fld>
            <a:endParaRPr lang="en-US" dirty="0"/>
          </a:p>
        </p:txBody>
      </p:sp>
    </p:spTree>
    <p:extLst>
      <p:ext uri="{BB962C8B-B14F-4D97-AF65-F5344CB8AC3E}">
        <p14:creationId xmlns="" xmlns:p14="http://schemas.microsoft.com/office/powerpoint/2010/main" val="3484474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DSRCS - Introduction</a:t>
            </a:r>
            <a:endParaRPr lang="en-US" dirty="0"/>
          </a:p>
        </p:txBody>
      </p:sp>
      <p:sp>
        <p:nvSpPr>
          <p:cNvPr id="3" name="Content Placeholder 2"/>
          <p:cNvSpPr>
            <a:spLocks noGrp="1"/>
          </p:cNvSpPr>
          <p:nvPr>
            <p:ph idx="1"/>
          </p:nvPr>
        </p:nvSpPr>
        <p:spPr>
          <a:xfrm>
            <a:off x="685800" y="1752600"/>
            <a:ext cx="7772400" cy="4495800"/>
          </a:xfrm>
        </p:spPr>
        <p:txBody>
          <a:bodyPr/>
          <a:lstStyle/>
          <a:p>
            <a:pPr lvl="1"/>
            <a:r>
              <a:rPr lang="en-US" dirty="0" smtClean="0"/>
              <a:t>Equipment in the DSRC Service comprises On-Board Units (OBUs) and Roadside Units (RSUs). An OBU is a transceiver that is normally mounted in or on a vehicle, or in some instances </a:t>
            </a:r>
            <a:r>
              <a:rPr lang="en-US" dirty="0" smtClean="0"/>
              <a:t>August </a:t>
            </a:r>
            <a:r>
              <a:rPr lang="en-US" dirty="0" smtClean="0"/>
              <a:t>be a portable unit. OBUs mounted in vehicles and portable units are licensed by rule under Part 95 of the Rules. </a:t>
            </a:r>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DSRCS – Introduction </a:t>
            </a:r>
            <a:r>
              <a:rPr lang="en-US" dirty="0" smtClean="0"/>
              <a:t>Contd.</a:t>
            </a:r>
            <a:endParaRPr lang="en-US" dirty="0"/>
          </a:p>
        </p:txBody>
      </p:sp>
      <p:sp>
        <p:nvSpPr>
          <p:cNvPr id="3" name="Content Placeholder 2"/>
          <p:cNvSpPr>
            <a:spLocks noGrp="1"/>
          </p:cNvSpPr>
          <p:nvPr>
            <p:ph idx="1"/>
          </p:nvPr>
        </p:nvSpPr>
        <p:spPr>
          <a:xfrm>
            <a:off x="685800" y="1676400"/>
            <a:ext cx="7772400" cy="4114800"/>
          </a:xfrm>
        </p:spPr>
        <p:txBody>
          <a:bodyPr/>
          <a:lstStyle/>
          <a:p>
            <a:pPr lvl="1"/>
            <a:r>
              <a:rPr lang="en-US" dirty="0" smtClean="0"/>
              <a:t>An RSUs is a transceiver that is mounted along a road or pedestrian passageway or even on a vehicle but needs to be stationary when operates.</a:t>
            </a:r>
          </a:p>
          <a:p>
            <a:pPr lvl="1"/>
            <a:endParaRPr lang="en-US" dirty="0" smtClean="0"/>
          </a:p>
          <a:p>
            <a:pPr lvl="1"/>
            <a:r>
              <a:rPr lang="en-US" dirty="0" smtClean="0"/>
              <a:t>An RSU broadcasts data to OBUs or exchanges data with OBUs in its communications zone. RSUs operate under Part 90 of the Rules.</a:t>
            </a:r>
          </a:p>
          <a:p>
            <a:endParaRPr lang="en-US" dirty="0"/>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DSRCS – Channel Allocation</a:t>
            </a:r>
            <a:endParaRPr lang="en-US" dirty="0"/>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5</a:t>
            </a:fld>
            <a:endParaRPr lang="en-US" dirty="0"/>
          </a:p>
        </p:txBody>
      </p:sp>
      <p:sp>
        <p:nvSpPr>
          <p:cNvPr id="9" name="Content Placeholder 2"/>
          <p:cNvSpPr>
            <a:spLocks noGrp="1"/>
          </p:cNvSpPr>
          <p:nvPr>
            <p:ph idx="1"/>
          </p:nvPr>
        </p:nvSpPr>
        <p:spPr>
          <a:xfrm>
            <a:off x="685800" y="1447800"/>
            <a:ext cx="7772400" cy="5029200"/>
          </a:xfrm>
        </p:spPr>
        <p:txBody>
          <a:bodyPr/>
          <a:lstStyle/>
          <a:p>
            <a:pPr lvl="1"/>
            <a:r>
              <a:rPr lang="en-US" dirty="0" smtClean="0"/>
              <a:t>Frequencies available for assignment to eligible applicants within the DSRC band for RSUs and the maximum EIRP permitted for an RSU with an antenna height not exceeding 8 meters above the roadway bed surface are given on the figure. For Ch. 178&amp;184 2 EIRP limits are given, the higher limit is permitted only for state or local governmental entities.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DSRCS – Channel Allocation</a:t>
            </a:r>
            <a:endParaRPr lang="en-US" dirty="0"/>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6</a:t>
            </a:fld>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676400" y="2057400"/>
            <a:ext cx="5754775" cy="3396486"/>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ASTM E2213–03 DSRC Standard (ASTM-DSRC Standard)</a:t>
            </a:r>
            <a:endParaRPr lang="en-US" dirty="0"/>
          </a:p>
        </p:txBody>
      </p:sp>
      <p:sp>
        <p:nvSpPr>
          <p:cNvPr id="3" name="Content Placeholder 2"/>
          <p:cNvSpPr>
            <a:spLocks noGrp="1"/>
          </p:cNvSpPr>
          <p:nvPr>
            <p:ph idx="1"/>
          </p:nvPr>
        </p:nvSpPr>
        <p:spPr>
          <a:xfrm>
            <a:off x="685800" y="1828800"/>
            <a:ext cx="7772400" cy="4724400"/>
          </a:xfrm>
        </p:spPr>
        <p:txBody>
          <a:bodyPr/>
          <a:lstStyle/>
          <a:p>
            <a:pPr lvl="1"/>
            <a:r>
              <a:rPr lang="en-US" dirty="0" smtClean="0"/>
              <a:t>RUs operating in the DSRC band shall comply with the technical standard ASTM E2213–03, “Standard Specification for Telecommunications and Information Exchange Between Roadside and Vehicle Systems—5 GHz Band Dedicated Short Range Communications (DSRC) Medium Access Control (MAC) and Physical Layer (PHY) Specifications” published September 2003.</a:t>
            </a:r>
          </a:p>
          <a:p>
            <a:endParaRPr lang="en-US" dirty="0"/>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Licensing </a:t>
            </a:r>
            <a:r>
              <a:rPr lang="en-US" dirty="0" smtClean="0"/>
              <a:t>- </a:t>
            </a:r>
            <a:r>
              <a:rPr lang="en-US" dirty="0" smtClean="0"/>
              <a:t>Eligibility</a:t>
            </a:r>
            <a:endParaRPr lang="en-US" dirty="0"/>
          </a:p>
        </p:txBody>
      </p:sp>
      <p:sp>
        <p:nvSpPr>
          <p:cNvPr id="3" name="Content Placeholder 2"/>
          <p:cNvSpPr>
            <a:spLocks noGrp="1"/>
          </p:cNvSpPr>
          <p:nvPr>
            <p:ph idx="1"/>
          </p:nvPr>
        </p:nvSpPr>
        <p:spPr>
          <a:xfrm>
            <a:off x="685800" y="1447800"/>
            <a:ext cx="7772400" cy="4343400"/>
          </a:xfrm>
        </p:spPr>
        <p:txBody>
          <a:bodyPr/>
          <a:lstStyle/>
          <a:p>
            <a:r>
              <a:rPr lang="en-US" dirty="0" smtClean="0"/>
              <a:t>The following entities are eligible to hold an authorization to operate RSUs in the DSRCS:</a:t>
            </a:r>
          </a:p>
          <a:p>
            <a:pPr lvl="1"/>
            <a:r>
              <a:rPr lang="en-US" dirty="0" smtClean="0"/>
              <a:t>Any territory, possession, state, city, county, town or similar governmental entity, and</a:t>
            </a:r>
          </a:p>
          <a:p>
            <a:pPr lvl="1"/>
            <a:r>
              <a:rPr lang="en-US" dirty="0" smtClean="0"/>
              <a:t>any public safety or industrial/business entity meeting the eligibility requirements of CFR 90.33 or 90.35.</a:t>
            </a:r>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Licensing </a:t>
            </a:r>
            <a:r>
              <a:rPr lang="en-US" dirty="0" smtClean="0"/>
              <a:t>– Co-Primary Users</a:t>
            </a:r>
            <a:endParaRPr lang="en-US" dirty="0"/>
          </a:p>
        </p:txBody>
      </p:sp>
      <p:sp>
        <p:nvSpPr>
          <p:cNvPr id="3" name="Content Placeholder 2"/>
          <p:cNvSpPr>
            <a:spLocks noGrp="1"/>
          </p:cNvSpPr>
          <p:nvPr>
            <p:ph idx="1"/>
          </p:nvPr>
        </p:nvSpPr>
        <p:spPr>
          <a:xfrm>
            <a:off x="685800" y="1600200"/>
            <a:ext cx="7772400" cy="4343400"/>
          </a:xfrm>
        </p:spPr>
        <p:txBody>
          <a:bodyPr/>
          <a:lstStyle/>
          <a:p>
            <a:pPr lvl="1"/>
            <a:r>
              <a:rPr lang="en-US" dirty="0" smtClean="0"/>
              <a:t>There is also a co-primary Federal Government radiolocation allocation (for use by high-powered military services) in the 5.850-5.925 GHz band, a co-primary fixed satellite (earth-to-space) allocation, and the amateur service has a secondary allocation in the band. Industrial, Scientific and Medical (ISM) equipment </a:t>
            </a:r>
            <a:r>
              <a:rPr lang="en-US" dirty="0" smtClean="0"/>
              <a:t>August </a:t>
            </a:r>
            <a:r>
              <a:rPr lang="en-US" dirty="0" smtClean="0"/>
              <a:t>also operate in the 5.850-5.875 MHz portion of the band.</a:t>
            </a:r>
            <a:endParaRPr lang="en-US" dirty="0"/>
          </a:p>
        </p:txBody>
      </p:sp>
      <p:sp>
        <p:nvSpPr>
          <p:cNvPr id="4" name="Date Placeholder 3"/>
          <p:cNvSpPr>
            <a:spLocks noGrp="1"/>
          </p:cNvSpPr>
          <p:nvPr>
            <p:ph type="dt" sz="half" idx="10"/>
          </p:nvPr>
        </p:nvSpPr>
        <p:spPr/>
        <p:txBody>
          <a:bodyPr/>
          <a:lstStyle/>
          <a:p>
            <a:pPr>
              <a:defRPr/>
            </a:pPr>
            <a:r>
              <a:rPr lang="en-US" dirty="0" smtClean="0"/>
              <a:t>August </a:t>
            </a:r>
            <a:r>
              <a:rPr lang="en-US" dirty="0" smtClean="0"/>
              <a:t>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03F76BE2-BE35-46BB-82FA-35395C1F3E34}"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1497</TotalTime>
  <Words>915</Words>
  <Application>Microsoft Office PowerPoint</Application>
  <PresentationFormat>On-screen Show (4:3)</PresentationFormat>
  <Paragraphs>94</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Slide 1</vt:lpstr>
      <vt:lpstr>History </vt:lpstr>
      <vt:lpstr>DSRCS - Introduction</vt:lpstr>
      <vt:lpstr>DSRCS – Introduction Contd.</vt:lpstr>
      <vt:lpstr>DSRCS – Channel Allocation</vt:lpstr>
      <vt:lpstr>DSRCS – Channel Allocation</vt:lpstr>
      <vt:lpstr>ASTM E2213–03 DSRC Standard (ASTM-DSRC Standard)</vt:lpstr>
      <vt:lpstr>Licensing - Eligibility</vt:lpstr>
      <vt:lpstr>Licensing – Co-Primary Users</vt:lpstr>
      <vt:lpstr>Licensing – Numbers and Exclusivity</vt:lpstr>
      <vt:lpstr>Licensing - Registration</vt:lpstr>
      <vt:lpstr>Next Steps</vt:lpstr>
      <vt:lpstr>References</vt:lpstr>
    </vt:vector>
  </TitlesOfParts>
  <Company>Lilee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Adams</dc:creator>
  <dc:description>&lt;doc#&gt;</dc:description>
  <cp:lastModifiedBy>muftici</cp:lastModifiedBy>
  <cp:revision>101</cp:revision>
  <cp:lastPrinted>1998-02-10T13:28:06Z</cp:lastPrinted>
  <dcterms:created xsi:type="dcterms:W3CDTF">1999-11-08T18:59:45Z</dcterms:created>
  <dcterms:modified xsi:type="dcterms:W3CDTF">2012-08-14T23:22:31Z</dcterms:modified>
</cp:coreProperties>
</file>