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4" r:id="rId10"/>
    <p:sldId id="405" r:id="rId11"/>
    <p:sldId id="398" r:id="rId12"/>
    <p:sldId id="399"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84" autoAdjust="0"/>
  </p:normalViewPr>
  <p:slideViewPr>
    <p:cSldViewPr>
      <p:cViewPr>
        <p:scale>
          <a:sx n="100" d="100"/>
          <a:sy n="100" d="100"/>
        </p:scale>
        <p:origin x="894"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4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7/20/2012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7/20/2012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15-12-0431-02-004m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July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July  2012</a:t>
            </a:r>
            <a:endParaRPr lang="en-US" sz="1800" dirty="0"/>
          </a:p>
          <a:p>
            <a:pPr marL="914400" indent="-914400" eaLnBrk="0" hangingPunct="0">
              <a:spcBef>
                <a:spcPts val="600"/>
              </a:spcBef>
              <a:defRPr/>
            </a:pPr>
            <a:r>
              <a:rPr lang="en-US" sz="1800" b="1" dirty="0"/>
              <a:t>Date Submitted: </a:t>
            </a:r>
            <a:r>
              <a:rPr lang="en-US" sz="1800" dirty="0" smtClean="0"/>
              <a:t>19  July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July 2012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San Diego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r>
              <a:rPr lang="en-US" altLang="ko-KR" sz="3200" dirty="0"/>
              <a:t>Hear final proposal presentations</a:t>
            </a:r>
          </a:p>
          <a:p>
            <a:pPr>
              <a:spcBef>
                <a:spcPts val="1200"/>
              </a:spcBef>
            </a:pPr>
            <a:r>
              <a:rPr lang="en-US" altLang="ko-KR" sz="3200" dirty="0"/>
              <a:t>Hear technical presentations if any </a:t>
            </a:r>
          </a:p>
          <a:p>
            <a:pPr>
              <a:spcBef>
                <a:spcPts val="1200"/>
              </a:spcBef>
            </a:pPr>
            <a:r>
              <a:rPr lang="en-US" altLang="ko-KR" sz="3200" dirty="0"/>
              <a:t>Discuss merging process</a:t>
            </a:r>
          </a:p>
          <a:p>
            <a:pPr>
              <a:spcBef>
                <a:spcPts val="1200"/>
              </a:spcBef>
            </a:pPr>
            <a:r>
              <a:rPr lang="en-US" altLang="ko-KR" sz="3200" dirty="0"/>
              <a:t>Discuss timeline and next steps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1" name="Group 90"/>
          <p:cNvGraphicFramePr>
            <a:graphicFrameLocks/>
          </p:cNvGraphicFramePr>
          <p:nvPr>
            <p:extLst>
              <p:ext uri="{D42A27DB-BD31-4B8C-83A1-F6EECF244321}">
                <p14:modId xmlns:p14="http://schemas.microsoft.com/office/powerpoint/2010/main" val="1756681834"/>
              </p:ext>
            </p:extLst>
          </p:nvPr>
        </p:nvGraphicFramePr>
        <p:xfrm>
          <a:off x="381001" y="1744727"/>
          <a:ext cx="8458199" cy="4521866"/>
        </p:xfrm>
        <a:graphic>
          <a:graphicData uri="http://schemas.openxmlformats.org/drawingml/2006/table">
            <a:tbl>
              <a:tblPr/>
              <a:tblGrid>
                <a:gridCol w="685799"/>
                <a:gridCol w="2133600"/>
                <a:gridCol w="1905000"/>
                <a:gridCol w="1524000"/>
                <a:gridCol w="22098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925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PHY Proposals</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030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endParaRPr lang="en-US" altLang="ko-KR"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PHY Proposals</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4137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altLang="ko-KR" dirty="0" smtClean="0"/>
                        <a:t>Opening Logistics</a:t>
                      </a:r>
                    </a:p>
                    <a:p>
                      <a:pPr marL="179388" indent="-179388">
                        <a:lnSpc>
                          <a:spcPct val="100000"/>
                        </a:lnSpc>
                        <a:spcBef>
                          <a:spcPts val="1200"/>
                        </a:spcBef>
                        <a:buFont typeface="Arial" pitchFamily="34" charset="0"/>
                        <a:buChar char="•"/>
                      </a:pPr>
                      <a:r>
                        <a:rPr lang="en-US" altLang="ko-KR" baseline="0" dirty="0" smtClean="0"/>
                        <a:t>Hear Presentation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gn="ctr">
                        <a:lnSpc>
                          <a:spcPct val="100000"/>
                        </a:lnSpc>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altLang="ko-KR" baseline="0" dirty="0" smtClean="0"/>
                        <a:t>Hear MAC Proposals</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Panel Discussion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1097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presentations if any</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MAC Proposals</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presentations if any</a:t>
                      </a:r>
                    </a:p>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Merging Process</a:t>
                      </a:r>
                    </a:p>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Next Step</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990600"/>
          </a:xfrm>
        </p:spPr>
        <p:txBody>
          <a:bodyPr/>
          <a:lstStyle/>
          <a:p>
            <a:r>
              <a:rPr lang="en-US" altLang="ko-KR" dirty="0" smtClean="0">
                <a:ea typeface="ＭＳ Ｐゴシック" pitchFamily="-65" charset="-128"/>
              </a:rPr>
              <a:t>Heard 8 final proposals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- 4 PHY &amp; 4 MAC Proposals</a:t>
            </a:r>
          </a:p>
          <a:p>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1774177559"/>
              </p:ext>
            </p:extLst>
          </p:nvPr>
        </p:nvGraphicFramePr>
        <p:xfrm>
          <a:off x="762000" y="2340372"/>
          <a:ext cx="7924800" cy="4022328"/>
        </p:xfrm>
        <a:graphic>
          <a:graphicData uri="http://schemas.openxmlformats.org/drawingml/2006/table">
            <a:tbl>
              <a:tblPr firstRow="1" bandRow="1">
                <a:tableStyleId>{5C22544A-7EE6-4342-B048-85BDC9FD1C3A}</a:tableStyleId>
              </a:tblPr>
              <a:tblGrid>
                <a:gridCol w="685800"/>
                <a:gridCol w="1295400"/>
                <a:gridCol w="38862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Proposer(Affiliation)</a:t>
                      </a:r>
                      <a:endParaRPr lang="ko-KR" altLang="en-US" sz="1400" dirty="0"/>
                    </a:p>
                  </a:txBody>
                  <a:tcPr anchor="ctr"/>
                </a:tc>
              </a:tr>
              <a:tr h="389352">
                <a:tc rowSpan="2">
                  <a:txBody>
                    <a:bodyPr/>
                    <a:lstStyle/>
                    <a:p>
                      <a:pPr algn="ctr" latinLnBrk="1"/>
                      <a:r>
                        <a:rPr lang="en-US" altLang="ko-KR" sz="1400" dirty="0" smtClean="0"/>
                        <a:t>1</a:t>
                      </a:r>
                      <a:endParaRPr lang="ko-KR" altLang="en-US" sz="1400" dirty="0"/>
                    </a:p>
                  </a:txBody>
                  <a:tcPr anchor="ctr"/>
                </a:tc>
                <a:tc>
                  <a:txBody>
                    <a:bodyPr/>
                    <a:lstStyle/>
                    <a:p>
                      <a:pPr latinLnBrk="1"/>
                      <a:r>
                        <a:rPr lang="en-US" altLang="ko-KR" sz="1400" u="none" strike="noStrike" dirty="0" smtClean="0">
                          <a:effectLst/>
                        </a:rPr>
                        <a:t>15-12-0332-00</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ETRI OFDM PHY Proposal for TG4m</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err="1" smtClean="0">
                          <a:effectLst/>
                        </a:rPr>
                        <a:t>Cheol</a:t>
                      </a:r>
                      <a:r>
                        <a:rPr lang="en-US" altLang="ko-KR" sz="1400" u="none" strike="noStrike" dirty="0" smtClean="0">
                          <a:effectLst/>
                        </a:rPr>
                        <a:t>-ho Shin(ETRI) </a:t>
                      </a:r>
                      <a:endParaRPr lang="en-US" altLang="ko-KR" sz="1400" b="0" i="0" u="none" strike="noStrike" dirty="0" smtClean="0">
                        <a:effectLst/>
                        <a:latin typeface="Arial"/>
                      </a:endParaRPr>
                    </a:p>
                  </a:txBody>
                  <a:tcPr anchor="ctr"/>
                </a:tc>
              </a:tr>
              <a:tr h="389352">
                <a:tc vMerge="1">
                  <a:txBody>
                    <a:bodyPr/>
                    <a:lstStyle/>
                    <a:p>
                      <a:pPr algn="ctr" latinLnBrk="1"/>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15-12-0334-00</a:t>
                      </a:r>
                      <a:endParaRPr lang="ko-KR" altLang="en-US" sz="1400" dirty="0" smtClean="0"/>
                    </a:p>
                  </a:txBody>
                  <a:tcPr anchor="ctr"/>
                </a:tc>
                <a:tc>
                  <a:txBody>
                    <a:bodyPr/>
                    <a:lstStyle/>
                    <a:p>
                      <a:pPr algn="l" fontAlgn="b"/>
                      <a:r>
                        <a:rPr lang="en-US" altLang="ko-KR" sz="1400" u="none" strike="noStrike" dirty="0" smtClean="0">
                          <a:effectLst/>
                        </a:rPr>
                        <a:t>ETRI FSK PHY Proposal for TG4m  </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Mi</a:t>
                      </a:r>
                      <a:r>
                        <a:rPr lang="en-US" altLang="ko-KR" sz="1400" u="none" strike="noStrike" dirty="0" smtClean="0">
                          <a:effectLst/>
                        </a:rPr>
                        <a:t>-Kyung Oh(ETRI)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15-12-0336-00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PHY for IEEE 802.15.4m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15-12-0338-00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to TG4m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Seibert(SSN)</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15-12-0340-00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for the IEEE 802.15.4m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Sasaki(Niigata Univ.)</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l" fontAlgn="b"/>
                      <a:r>
                        <a:rPr lang="en-US" altLang="ko-KR" sz="1400" u="none" strike="noStrike" dirty="0">
                          <a:effectLst/>
                        </a:rPr>
                        <a:t>15-12-0328-00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Proposed Approach for MAC changes for TVWS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6</a:t>
                      </a:r>
                      <a:endParaRPr lang="ko-KR" altLang="en-US" sz="1400" dirty="0"/>
                    </a:p>
                  </a:txBody>
                  <a:tcPr anchor="ctr"/>
                </a:tc>
                <a:tc>
                  <a:txBody>
                    <a:bodyPr/>
                    <a:lstStyle/>
                    <a:p>
                      <a:pPr algn="l" fontAlgn="b"/>
                      <a:r>
                        <a:rPr lang="en-US" altLang="ko-KR" sz="1400" u="none" strike="noStrike" dirty="0">
                          <a:effectLst/>
                        </a:rPr>
                        <a:t>15-12-0333-00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IEEE802.15.4m MAC Proposal: TVWS Multi-Channel Utilization (TMCU)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Youngae</a:t>
                      </a:r>
                      <a:r>
                        <a:rPr lang="en-US" altLang="ko-KR" sz="1400" u="none" strike="noStrike" dirty="0" smtClean="0">
                          <a:effectLst/>
                        </a:rPr>
                        <a:t> </a:t>
                      </a:r>
                      <a:r>
                        <a:rPr lang="en-US" altLang="ko-KR" sz="1400" u="none" strike="noStrike" dirty="0" err="1" smtClean="0">
                          <a:effectLst/>
                        </a:rPr>
                        <a:t>Jeon</a:t>
                      </a:r>
                      <a:r>
                        <a:rPr lang="en-US" altLang="ko-KR" sz="1400" u="none" strike="noStrike" dirty="0" smtClean="0">
                          <a:effectLst/>
                        </a:rPr>
                        <a:t>(ETRI)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7</a:t>
                      </a:r>
                      <a:endParaRPr lang="ko-KR" altLang="en-US" sz="1400" dirty="0"/>
                    </a:p>
                  </a:txBody>
                  <a:tcPr anchor="ctr"/>
                </a:tc>
                <a:tc>
                  <a:txBody>
                    <a:bodyPr/>
                    <a:lstStyle/>
                    <a:p>
                      <a:pPr algn="l" fontAlgn="b"/>
                      <a:r>
                        <a:rPr lang="en-US" altLang="ko-KR" sz="1400" u="none" strike="noStrike" dirty="0">
                          <a:effectLst/>
                        </a:rPr>
                        <a:t>15-12-0334-00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MAC proposal for supporting the TVBD Network</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Seong</a:t>
                      </a:r>
                      <a:r>
                        <a:rPr lang="en-US" altLang="ko-KR" sz="1400" u="none" strike="noStrike" dirty="0" smtClean="0">
                          <a:effectLst/>
                        </a:rPr>
                        <a:t>-Soon </a:t>
                      </a:r>
                      <a:r>
                        <a:rPr lang="en-US" altLang="ko-KR" sz="1400" u="none" strike="noStrike" dirty="0" err="1" smtClean="0">
                          <a:effectLst/>
                        </a:rPr>
                        <a:t>Joo</a:t>
                      </a:r>
                      <a:r>
                        <a:rPr lang="en-US" altLang="ko-KR" sz="1400" u="none" strike="noStrike" dirty="0" smtClean="0">
                          <a:effectLst/>
                        </a:rPr>
                        <a:t>(ETRI)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8</a:t>
                      </a:r>
                      <a:endParaRPr lang="ko-KR" altLang="en-US" sz="1400" dirty="0"/>
                    </a:p>
                  </a:txBody>
                  <a:tcPr anchor="ctr"/>
                </a:tc>
                <a:tc>
                  <a:txBody>
                    <a:bodyPr/>
                    <a:lstStyle/>
                    <a:p>
                      <a:pPr algn="l" fontAlgn="b"/>
                      <a:r>
                        <a:rPr lang="en-US" altLang="ko-KR" sz="1400" u="none" strike="noStrike" dirty="0">
                          <a:effectLst/>
                        </a:rPr>
                        <a:t>15-12-0336-00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MAC for IEEE 802.15.4m</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524000"/>
            <a:ext cx="8763000" cy="1600200"/>
          </a:xfrm>
        </p:spPr>
        <p:txBody>
          <a:bodyPr/>
          <a:lstStyle/>
          <a:p>
            <a:r>
              <a:rPr lang="en-US" altLang="ko-KR" dirty="0" smtClean="0">
                <a:ea typeface="ＭＳ Ｐゴシック" pitchFamily="-65" charset="-128"/>
              </a:rPr>
              <a:t>Heard 2 Presentations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a:t>
            </a:r>
            <a:r>
              <a:rPr lang="en-US" altLang="ko-KR" sz="2000" dirty="0"/>
              <a:t>The Usage of Polarized Antenna </a:t>
            </a:r>
            <a:r>
              <a:rPr lang="en-US" altLang="ko-KR" sz="2000" dirty="0" smtClean="0"/>
              <a:t>System(</a:t>
            </a:r>
            <a:r>
              <a:rPr lang="en-US" altLang="ko-KR" sz="2000" dirty="0" err="1" smtClean="0"/>
              <a:t>Kyunghee</a:t>
            </a:r>
            <a:r>
              <a:rPr lang="en-US" altLang="ko-KR" sz="2000" dirty="0" smtClean="0"/>
              <a:t> Chang/</a:t>
            </a:r>
            <a:r>
              <a:rPr lang="en-US" altLang="ko-KR" sz="2000" dirty="0" err="1" smtClean="0"/>
              <a:t>Inha</a:t>
            </a:r>
            <a:r>
              <a:rPr lang="en-US" altLang="ko-KR" sz="2000" dirty="0" smtClean="0"/>
              <a:t> University)</a:t>
            </a:r>
            <a:endParaRPr lang="en-US" altLang="ko-KR" sz="2000" dirty="0" smtClean="0">
              <a:ea typeface="ＭＳ Ｐゴシック" pitchFamily="-65" charset="-128"/>
            </a:endParaRPr>
          </a:p>
          <a:p>
            <a:pPr marL="542925" indent="-542925">
              <a:spcBef>
                <a:spcPts val="0"/>
              </a:spcBef>
              <a:buNone/>
            </a:pPr>
            <a:r>
              <a:rPr lang="en-US" altLang="ko-KR" sz="2000" dirty="0">
                <a:ea typeface="ＭＳ Ｐゴシック" pitchFamily="-65" charset="-128"/>
              </a:rPr>
              <a:t> </a:t>
            </a:r>
            <a:r>
              <a:rPr lang="en-US" altLang="ko-KR" sz="2000" dirty="0" smtClean="0">
                <a:ea typeface="ＭＳ Ｐゴシック" pitchFamily="-65" charset="-128"/>
              </a:rPr>
              <a:t>      - </a:t>
            </a:r>
            <a:r>
              <a:rPr lang="en-US" altLang="ja-JP" sz="2000" dirty="0">
                <a:latin typeface="Times New Roman" pitchFamily="18" charset="0"/>
                <a:ea typeface="ＭＳ Ｐゴシック" charset="-128"/>
                <a:cs typeface="Times New Roman" pitchFamily="18" charset="0"/>
              </a:rPr>
              <a:t>Discussion to facilitate expediting the selection of the PHY specification in </a:t>
            </a:r>
            <a:r>
              <a:rPr lang="en-US" altLang="ja-JP" sz="2000" dirty="0" smtClean="0">
                <a:latin typeface="Times New Roman" pitchFamily="18" charset="0"/>
                <a:ea typeface="ＭＳ Ｐゴシック" charset="-128"/>
                <a:cs typeface="Times New Roman" pitchFamily="18" charset="0"/>
              </a:rPr>
              <a:t>TG4m(</a:t>
            </a:r>
            <a:r>
              <a:rPr lang="en-US" altLang="ja-JP" sz="2000" dirty="0">
                <a:latin typeface="Times New Roman" pitchFamily="18" charset="0"/>
                <a:ea typeface="ＭＳ Ｐゴシック" charset="-128"/>
                <a:cs typeface="Times New Roman" pitchFamily="18" charset="0"/>
              </a:rPr>
              <a:t>Daniel </a:t>
            </a:r>
            <a:r>
              <a:rPr lang="en-US" altLang="ja-JP" sz="2000" dirty="0" err="1" smtClean="0">
                <a:latin typeface="Times New Roman" pitchFamily="18" charset="0"/>
                <a:ea typeface="ＭＳ Ｐゴシック" charset="-128"/>
                <a:cs typeface="Times New Roman" pitchFamily="18" charset="0"/>
              </a:rPr>
              <a:t>Popa</a:t>
            </a:r>
            <a:r>
              <a:rPr lang="en-US" altLang="ja-JP" sz="2000" dirty="0" smtClean="0">
                <a:latin typeface="Times New Roman" pitchFamily="18" charset="0"/>
                <a:ea typeface="ＭＳ Ｐゴシック" charset="-128"/>
                <a:cs typeface="Times New Roman" pitchFamily="18" charset="0"/>
              </a:rPr>
              <a:t>/ITRON)</a:t>
            </a:r>
            <a:endParaRPr lang="en-US" altLang="ko-KR" sz="20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Content Placeholder 2"/>
          <p:cNvSpPr txBox="1">
            <a:spLocks/>
          </p:cNvSpPr>
          <p:nvPr/>
        </p:nvSpPr>
        <p:spPr bwMode="auto">
          <a:xfrm>
            <a:off x="352425" y="3352800"/>
            <a:ext cx="8763000" cy="1905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smtClean="0">
                <a:ea typeface="ＭＳ Ｐゴシック" pitchFamily="-65" charset="-128"/>
              </a:rPr>
              <a:t>Discuss Merging </a:t>
            </a:r>
            <a:r>
              <a:rPr lang="en-US" altLang="ko-KR" dirty="0">
                <a:ea typeface="ＭＳ Ｐゴシック" pitchFamily="-65" charset="-128"/>
              </a:rPr>
              <a:t>P</a:t>
            </a:r>
            <a:r>
              <a:rPr lang="en-US" altLang="ko-KR" dirty="0" smtClean="0">
                <a:ea typeface="ＭＳ Ｐゴシック" pitchFamily="-65" charset="-128"/>
              </a:rPr>
              <a:t>rocess</a:t>
            </a:r>
          </a:p>
          <a:p>
            <a:pPr marL="0" indent="0">
              <a:spcBef>
                <a:spcPts val="0"/>
              </a:spcBef>
              <a:buFontTx/>
              <a:buNone/>
            </a:pPr>
            <a:r>
              <a:rPr lang="en-US" altLang="ko-KR" dirty="0" smtClean="0">
                <a:ea typeface="ＭＳ Ｐゴシック" pitchFamily="-65" charset="-128"/>
              </a:rPr>
              <a:t>    </a:t>
            </a:r>
            <a:r>
              <a:rPr lang="en-US" altLang="ko-KR" sz="2000" dirty="0" smtClean="0">
                <a:ea typeface="ＭＳ Ｐゴシック" pitchFamily="-65" charset="-128"/>
              </a:rPr>
              <a:t>- 3 Sub-Groups: FSK PHY, OFDM PHY, NB-OFDM PHY, MAC</a:t>
            </a:r>
          </a:p>
          <a:p>
            <a:pPr marL="0" indent="0">
              <a:spcBef>
                <a:spcPts val="0"/>
              </a:spcBef>
              <a:buFontTx/>
              <a:buNone/>
            </a:pPr>
            <a:r>
              <a:rPr lang="en-US" altLang="ko-KR" sz="2000" dirty="0" smtClean="0">
                <a:ea typeface="ＭＳ Ｐゴシック" pitchFamily="-65" charset="-128"/>
              </a:rPr>
              <a:t>       </a:t>
            </a:r>
            <a:r>
              <a:rPr lang="en-US" altLang="ko-KR" sz="2000" smtClean="0">
                <a:ea typeface="ＭＳ Ｐゴシック" pitchFamily="-65" charset="-128"/>
              </a:rPr>
              <a:t>- Merge proposals </a:t>
            </a:r>
            <a:r>
              <a:rPr lang="en-US" altLang="ko-KR" sz="2000" dirty="0" smtClean="0">
                <a:ea typeface="ＭＳ Ｐゴシック" pitchFamily="-65" charset="-128"/>
              </a:rPr>
              <a:t>before Sep. meeting</a:t>
            </a:r>
          </a:p>
          <a:p>
            <a:pPr marL="0" indent="0">
              <a:spcBef>
                <a:spcPts val="0"/>
              </a:spcBef>
              <a:buFontTx/>
              <a:buNone/>
            </a:pPr>
            <a:r>
              <a:rPr lang="en-US" altLang="ko-KR" sz="2000" dirty="0">
                <a:ea typeface="ＭＳ Ｐゴシック" pitchFamily="-65" charset="-128"/>
              </a:rPr>
              <a:t> </a:t>
            </a:r>
            <a:r>
              <a:rPr lang="en-US" altLang="ko-KR" sz="2000" dirty="0" smtClean="0">
                <a:ea typeface="ＭＳ Ｐゴシック" pitchFamily="-65" charset="-128"/>
              </a:rPr>
              <a:t>      - </a:t>
            </a:r>
            <a:r>
              <a:rPr lang="en-US" altLang="ko-KR" sz="2000" dirty="0" smtClean="0"/>
              <a:t>Present &amp; discuss merged proposals, and agree baseline during  Sep. meeting</a:t>
            </a:r>
          </a:p>
          <a:p>
            <a:pPr marL="0" indent="0">
              <a:spcBef>
                <a:spcPts val="0"/>
              </a:spcBef>
              <a:buFontTx/>
              <a:buNone/>
            </a:pPr>
            <a:r>
              <a:rPr lang="en-US" altLang="ko-KR" sz="2000" dirty="0"/>
              <a:t/>
            </a:r>
            <a:br>
              <a:rPr lang="en-US" altLang="ko-KR" sz="2000" dirty="0"/>
            </a:br>
            <a:r>
              <a:rPr lang="en-US" altLang="ko-KR" sz="2000" dirty="0"/>
              <a:t/>
            </a:r>
            <a:br>
              <a:rPr lang="en-US" altLang="ko-KR" sz="2000" dirty="0"/>
            </a:br>
            <a:r>
              <a:rPr lang="en-US" altLang="ko-KR" sz="20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4196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70C0"/>
                </a:solidFill>
              </a:rPr>
              <a:t>   - Prepare TGD                                                                         November, 2011</a:t>
            </a:r>
          </a:p>
          <a:p>
            <a:pPr marL="228600" lvl="1" indent="-228600">
              <a:spcBef>
                <a:spcPts val="300"/>
              </a:spcBef>
            </a:pPr>
            <a:r>
              <a:rPr lang="en-US" sz="2000" dirty="0" smtClean="0">
                <a:solidFill>
                  <a:srgbClr val="0066FF"/>
                </a:solidFill>
              </a:rPr>
              <a:t>    - Completed TGD                                                                      March,    2012</a:t>
            </a:r>
          </a:p>
          <a:p>
            <a:pPr marL="228600" lvl="1" indent="-228600">
              <a:spcBef>
                <a:spcPts val="300"/>
              </a:spcBef>
            </a:pPr>
            <a:endParaRPr lang="en-US" altLang="ko-KR" sz="2400" dirty="0" smtClean="0"/>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t>   </a:t>
            </a:r>
            <a:r>
              <a:rPr lang="en-US" altLang="ko-KR" sz="2000" dirty="0" smtClean="0">
                <a:solidFill>
                  <a:srgbClr val="0066FF"/>
                </a:solidFill>
              </a:rPr>
              <a:t>- Call for Preliminary Proposals                                                  May, 7  2012 </a:t>
            </a:r>
          </a:p>
          <a:p>
            <a:pPr>
              <a:spcBef>
                <a:spcPts val="300"/>
              </a:spcBef>
            </a:pPr>
            <a:r>
              <a:rPr lang="en-US" altLang="ko-KR" sz="2000" dirty="0" smtClean="0">
                <a:solidFill>
                  <a:srgbClr val="0066FF"/>
                </a:solidFill>
              </a:rPr>
              <a:t>   - Present Preliminary Proposal                                                        May, 2012</a:t>
            </a:r>
          </a:p>
          <a:p>
            <a:pPr>
              <a:spcBef>
                <a:spcPts val="300"/>
              </a:spcBef>
            </a:pPr>
            <a:r>
              <a:rPr lang="en-US" altLang="ko-KR" sz="2000" dirty="0" smtClean="0">
                <a:solidFill>
                  <a:srgbClr val="0066FF"/>
                </a:solidFill>
              </a:rPr>
              <a:t>   - Call for Final Proposals                                                              July 9, 2012</a:t>
            </a:r>
          </a:p>
          <a:p>
            <a:pPr>
              <a:spcBef>
                <a:spcPts val="300"/>
              </a:spcBef>
            </a:pPr>
            <a:r>
              <a:rPr lang="en-US" altLang="ko-KR" sz="2000" dirty="0" smtClean="0">
                <a:solidFill>
                  <a:srgbClr val="FF0000"/>
                </a:solidFill>
              </a:rPr>
              <a:t>   - Present Final Proposals  	                                                  July , 2012</a:t>
            </a:r>
          </a:p>
          <a:p>
            <a:pPr>
              <a:spcBef>
                <a:spcPts val="300"/>
              </a:spcBef>
            </a:pPr>
            <a:r>
              <a:rPr lang="en-US" altLang="ko-KR" sz="2000" dirty="0" smtClean="0"/>
              <a:t>   - Present  &amp; Discuss merging </a:t>
            </a:r>
            <a:r>
              <a:rPr lang="en-US" altLang="ko-KR" sz="2000" dirty="0"/>
              <a:t>proposals</a:t>
            </a:r>
            <a:r>
              <a:rPr lang="en-US" altLang="ko-KR" sz="2000" dirty="0" smtClean="0"/>
              <a:t>                               September, 2012  </a:t>
            </a:r>
          </a:p>
          <a:p>
            <a:pPr>
              <a:spcBef>
                <a:spcPts val="300"/>
              </a:spcBef>
            </a:pPr>
            <a:r>
              <a:rPr lang="en-US" altLang="ko-KR" sz="2000" dirty="0"/>
              <a:t> </a:t>
            </a:r>
            <a:r>
              <a:rPr lang="en-US" altLang="ko-KR" sz="2000" dirty="0" smtClean="0"/>
              <a:t>  - Adopt Baseline	 		                         </a:t>
            </a:r>
            <a:r>
              <a:rPr lang="en-US" altLang="ko-KR" sz="2000" dirty="0"/>
              <a:t>September, 2012 </a:t>
            </a: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a:t>
            </a:r>
            <a:r>
              <a:rPr lang="en-US" altLang="ko-KR" sz="2400" dirty="0"/>
              <a:t>Editors create first draft</a:t>
            </a:r>
            <a:r>
              <a:rPr lang="en-US" altLang="ko-KR" sz="2400" dirty="0" smtClean="0"/>
              <a:t>                                 November  2012</a:t>
            </a:r>
          </a:p>
          <a:p>
            <a:pPr>
              <a:tabLst>
                <a:tab pos="7448550" algn="l"/>
              </a:tabLst>
            </a:pPr>
            <a:r>
              <a:rPr lang="en-US" altLang="ko-KR" sz="2400" dirty="0"/>
              <a:t> </a:t>
            </a:r>
            <a:r>
              <a:rPr lang="en-US" altLang="ko-KR" sz="2400" dirty="0" smtClean="0"/>
              <a:t>  - Discuss &amp; edit draft                        January 2013, March 2013</a:t>
            </a:r>
          </a:p>
          <a:p>
            <a:pPr>
              <a:tabLst>
                <a:tab pos="7448550" algn="l"/>
              </a:tabLst>
            </a:pPr>
            <a:r>
              <a:rPr lang="en-US" altLang="ko-KR" sz="2400" dirty="0" smtClean="0"/>
              <a:t>   - Final draft (ready for WG Letter Ballot)                 May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a:t>
            </a:r>
            <a:r>
              <a:rPr lang="en-US" altLang="ko-KR" sz="2400" dirty="0" smtClean="0"/>
              <a:t>- Letter ballot                                                               July  2013</a:t>
            </a:r>
          </a:p>
          <a:p>
            <a:pPr>
              <a:tabLst>
                <a:tab pos="7448550" algn="l"/>
              </a:tabLst>
            </a:pPr>
            <a:r>
              <a:rPr lang="en-US" altLang="ko-KR" sz="2400" dirty="0" smtClean="0"/>
              <a:t>   - Recirculation        September, November 2013,  January  2014</a:t>
            </a:r>
          </a:p>
          <a:p>
            <a:pPr>
              <a:tabLst>
                <a:tab pos="7448550" algn="l"/>
              </a:tabLst>
            </a:pPr>
            <a:r>
              <a:rPr lang="en-US" altLang="ko-KR" sz="2400" dirty="0" smtClean="0"/>
              <a:t>   - Sponsor ballot                                                         March 2014           </a:t>
            </a:r>
            <a:r>
              <a:rPr lang="en-US" altLang="ko-KR" sz="20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18366</TotalTime>
  <Words>549</Words>
  <Application>Microsoft Office PowerPoint</Application>
  <PresentationFormat>화면 슬라이드 쇼(4:3)</PresentationFormat>
  <Paragraphs>157</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Report(1)</vt:lpstr>
      <vt:lpstr>TG4m Closing Report(2)</vt:lpstr>
      <vt:lpstr>Future Plan/Timeline(1)</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983</cp:revision>
  <cp:lastPrinted>2000-03-07T00:55:37Z</cp:lastPrinted>
  <dcterms:created xsi:type="dcterms:W3CDTF">2008-07-14T18:46:05Z</dcterms:created>
  <dcterms:modified xsi:type="dcterms:W3CDTF">2012-07-20T01:38:06Z</dcterms:modified>
</cp:coreProperties>
</file>