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3709" r:id="rId2"/>
    <p:sldMasterId id="2147483660" r:id="rId3"/>
    <p:sldMasterId id="2147483672" r:id="rId4"/>
    <p:sldMasterId id="2147483684" r:id="rId5"/>
    <p:sldMasterId id="2147483696" r:id="rId6"/>
  </p:sldMasterIdLst>
  <p:notesMasterIdLst>
    <p:notesMasterId r:id="rId14"/>
  </p:notesMasterIdLst>
  <p:handoutMasterIdLst>
    <p:handoutMasterId r:id="rId15"/>
  </p:handoutMasterIdLst>
  <p:sldIdLst>
    <p:sldId id="383" r:id="rId7"/>
    <p:sldId id="392" r:id="rId8"/>
    <p:sldId id="403" r:id="rId9"/>
    <p:sldId id="404" r:id="rId10"/>
    <p:sldId id="405" r:id="rId11"/>
    <p:sldId id="398" r:id="rId12"/>
    <p:sldId id="399" r:id="rId13"/>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FF99"/>
    <a:srgbClr val="FFFF00"/>
    <a:srgbClr val="FFFFCC"/>
    <a:srgbClr val="0000FF"/>
    <a:srgbClr val="006600"/>
    <a:srgbClr val="006666"/>
    <a:srgbClr val="FF3300"/>
    <a:srgbClr val="0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52" autoAdjust="0"/>
    <p:restoredTop sz="94784" autoAdjust="0"/>
  </p:normalViewPr>
  <p:slideViewPr>
    <p:cSldViewPr>
      <p:cViewPr>
        <p:scale>
          <a:sx n="100" d="100"/>
          <a:sy n="100" d="100"/>
        </p:scale>
        <p:origin x="894" y="-72"/>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p:scale>
          <a:sx n="100" d="100"/>
          <a:sy n="100" d="100"/>
        </p:scale>
        <p:origin x="-1794" y="-4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D2AB2C93-B32A-4685-BDE4-5C74BDFB8359}" type="datetime1">
              <a:rPr lang="en-US"/>
              <a:pPr>
                <a:defRPr/>
              </a:pPr>
              <a:t>7/20/2012</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E545C1EF-FF83-4C17-B866-B62F8284B411}"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69661703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79C349A8-27DC-4F42-A02E-921BCE5AEBBC}" type="datetime1">
              <a:rPr lang="en-US"/>
              <a:pPr>
                <a:defRPr/>
              </a:pPr>
              <a:t>7/20/2012</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2399DA74-0137-4918-B249-129F3D33780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49756629"/>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91A50483-FDFF-4FFA-89C2-97FF8099CDCB}" type="datetime6">
              <a:rPr lang="en-US" smtClean="0"/>
              <a:pPr/>
              <a:t>July 12</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2A1A2C6-7416-4FDD-8430-BECB5ECAC2FB}"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3555"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3556" name="Rectangle 7"/>
          <p:cNvSpPr>
            <a:spLocks noGrp="1" noChangeArrowheads="1"/>
          </p:cNvSpPr>
          <p:nvPr>
            <p:ph type="sldNum" sz="quarter" idx="5"/>
          </p:nvPr>
        </p:nvSpPr>
        <p:spPr>
          <a:xfrm>
            <a:off x="2901950" y="8942388"/>
            <a:ext cx="792163" cy="184666"/>
          </a:xfrm>
          <a:noFill/>
        </p:spPr>
        <p:txBody>
          <a:bodyPr/>
          <a:lstStyle/>
          <a:p>
            <a:r>
              <a:rPr lang="en-US" smtClean="0"/>
              <a:t>Page </a:t>
            </a:r>
            <a:fld id="{942E30C1-DB3D-4281-A73B-E9BCE4F529A9}" type="slidenum">
              <a:rPr lang="en-US" smtClean="0"/>
              <a:pPr/>
              <a:t>3</a:t>
            </a:fld>
            <a:endParaRPr lang="en-US" smtClean="0"/>
          </a:p>
        </p:txBody>
      </p:sp>
      <p:sp>
        <p:nvSpPr>
          <p:cNvPr id="23557" name="Rectangle 2"/>
          <p:cNvSpPr txBox="1">
            <a:spLocks noGrp="1" noChangeArrowheads="1"/>
          </p:cNvSpPr>
          <p:nvPr/>
        </p:nvSpPr>
        <p:spPr bwMode="auto">
          <a:xfrm>
            <a:off x="3429000" y="96375"/>
            <a:ext cx="2783708" cy="216445"/>
          </a:xfrm>
          <a:prstGeom prst="rect">
            <a:avLst/>
          </a:prstGeom>
          <a:noFill/>
          <a:ln w="9525">
            <a:noFill/>
            <a:miter lim="800000"/>
            <a:headEnd/>
            <a:tailEnd/>
          </a:ln>
        </p:spPr>
        <p:txBody>
          <a:bodyPr lIns="0" tIns="0" rIns="0" bIns="0" anchor="b">
            <a:spAutoFit/>
          </a:bodyPr>
          <a:lstStyle/>
          <a:p>
            <a:pPr algn="r" defTabSz="913844"/>
            <a:r>
              <a:rPr lang="en-US" sz="1400" b="1" dirty="0"/>
              <a:t>doc.: IEEE 802.15-&lt;doc#&gt;</a:t>
            </a:r>
          </a:p>
        </p:txBody>
      </p:sp>
      <p:sp>
        <p:nvSpPr>
          <p:cNvPr id="23558" name="Rectangle 3"/>
          <p:cNvSpPr txBox="1">
            <a:spLocks noGrp="1" noChangeArrowheads="1"/>
          </p:cNvSpPr>
          <p:nvPr/>
        </p:nvSpPr>
        <p:spPr bwMode="auto">
          <a:xfrm>
            <a:off x="646863" y="96375"/>
            <a:ext cx="2706775" cy="216445"/>
          </a:xfrm>
          <a:prstGeom prst="rect">
            <a:avLst/>
          </a:prstGeom>
          <a:noFill/>
          <a:ln w="9525">
            <a:noFill/>
            <a:miter lim="800000"/>
            <a:headEnd/>
            <a:tailEnd/>
          </a:ln>
        </p:spPr>
        <p:txBody>
          <a:bodyPr lIns="0" tIns="0" rIns="0" bIns="0" anchor="b">
            <a:spAutoFit/>
          </a:bodyPr>
          <a:lstStyle/>
          <a:p>
            <a:pPr defTabSz="913844"/>
            <a:r>
              <a:rPr lang="en-US" sz="1400" b="1" dirty="0"/>
              <a:t>&lt;month year&gt;</a:t>
            </a:r>
          </a:p>
        </p:txBody>
      </p:sp>
      <p:sp>
        <p:nvSpPr>
          <p:cNvPr id="23559" name="Rectangle 6"/>
          <p:cNvSpPr txBox="1">
            <a:spLocks noGrp="1" noChangeArrowheads="1"/>
          </p:cNvSpPr>
          <p:nvPr/>
        </p:nvSpPr>
        <p:spPr bwMode="auto">
          <a:xfrm>
            <a:off x="3730451" y="8942214"/>
            <a:ext cx="2482257" cy="153250"/>
          </a:xfrm>
          <a:prstGeom prst="rect">
            <a:avLst/>
          </a:prstGeom>
          <a:noFill/>
          <a:ln w="9525">
            <a:noFill/>
            <a:miter lim="800000"/>
            <a:headEnd/>
            <a:tailEnd/>
          </a:ln>
        </p:spPr>
        <p:txBody>
          <a:bodyPr lIns="0" tIns="0" rIns="0" bIns="0">
            <a:spAutoFit/>
          </a:bodyPr>
          <a:lstStyle/>
          <a:p>
            <a:pPr marL="456922" lvl="4" algn="r" defTabSz="913844"/>
            <a:r>
              <a:rPr lang="en-US" sz="1000" dirty="0"/>
              <a:t>&lt;author&gt;, &lt;company&gt;</a:t>
            </a:r>
          </a:p>
        </p:txBody>
      </p:sp>
      <p:sp>
        <p:nvSpPr>
          <p:cNvPr id="23560"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r>
              <a:rPr lang="en-US" dirty="0"/>
              <a:t>Page </a:t>
            </a:r>
            <a:fld id="{D2DB9284-BFB2-4E9D-BDC7-F2C753DA799C}" type="slidenum">
              <a:rPr lang="en-US"/>
              <a:pPr algn="r" defTabSz="913844"/>
              <a:t>3</a:t>
            </a:fld>
            <a:endParaRPr lang="en-US" dirty="0"/>
          </a:p>
        </p:txBody>
      </p:sp>
      <p:sp>
        <p:nvSpPr>
          <p:cNvPr id="23561" name="Rectangle 2"/>
          <p:cNvSpPr>
            <a:spLocks noGrp="1" noRot="1" noChangeAspect="1" noChangeArrowheads="1" noTextEdit="1"/>
          </p:cNvSpPr>
          <p:nvPr>
            <p:ph type="sldImg"/>
          </p:nvPr>
        </p:nvSpPr>
        <p:spPr>
          <a:xfrm>
            <a:off x="1128713" y="698500"/>
            <a:ext cx="4600575" cy="3451225"/>
          </a:xfrm>
          <a:ln/>
        </p:spPr>
      </p:sp>
      <p:sp>
        <p:nvSpPr>
          <p:cNvPr id="23562" name="Rectangle 3"/>
          <p:cNvSpPr>
            <a:spLocks noGrp="1" noChangeArrowheads="1"/>
          </p:cNvSpPr>
          <p:nvPr>
            <p:ph type="body" idx="1"/>
          </p:nvPr>
        </p:nvSpPr>
        <p:spPr>
          <a:noFill/>
          <a:ln/>
        </p:spPr>
        <p:txBody>
          <a:bodyPr lIns="92060" tIns="46031" rIns="92060" bIns="46031"/>
          <a:lstStyle/>
          <a:p>
            <a:pPr defTabSz="907542"/>
            <a:endParaRPr lang="en-US" dirty="0"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7/20/2012</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7/20/2012</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6</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6</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7</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7</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ADB34FA-9B3D-429A-B21E-432F5C7AF7AF}"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July 2012</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3C6CD8E-7398-4044-B86B-E4A9E62BAE0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July 2012</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CB5BB5AA-B914-424B-8483-AEC25C5EC0B0}"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July 2012</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July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July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July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76400"/>
            <a:ext cx="7772400" cy="4724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xfrm>
            <a:off x="6096000" y="6492875"/>
            <a:ext cx="2438400" cy="184666"/>
          </a:xfrm>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B5D78B0-BB83-45FA-8FDC-083E863CA06D}"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July 2012</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July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July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July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6E2C931E-1CD0-4F5C-89BD-EB2029A72002}"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July 2012</a:t>
            </a:r>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July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July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601FE5F-4FF3-4F42-A52B-02A2CCDD2953}"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July 2012</a:t>
            </a:r>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July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July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74BCC0A1-4296-4B50-8CDA-1AC1A34E3483}"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altLang="ko-KR" smtClean="0"/>
              <a:t>July 2012</a:t>
            </a:r>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July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July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28BF95B-9F5A-4428-B89D-F8A059A08D99}"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altLang="ko-KR" smtClean="0"/>
              <a:t>July 2012</a:t>
            </a:r>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July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July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July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July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CBB17340-4413-48FA-98F5-B0F34060CDC9}"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altLang="ko-KR" smtClean="0"/>
              <a:t>July 2012</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D4FFD803-577C-46ED-8D49-EC90C30CB4B9}"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July 2012</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2B14602D-E15C-4C0E-9406-DBF7E4BFEE7C}"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July 2012</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theme" Target="../theme/theme6.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slideLayout" Target="../slideLayouts/slideLayout67.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smtClean="0"/>
              <a:t>Sangsung Choi(ETRI)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1987EB5-282E-4916-B28F-39C3F491D2E1}" type="slidenum">
              <a:rPr lang="en-US"/>
              <a:pPr>
                <a:defRPr/>
              </a:pPr>
              <a:t>‹#›</a:t>
            </a:fld>
            <a:endParaRPr lang="en-US"/>
          </a:p>
        </p:txBody>
      </p:sp>
      <p:sp>
        <p:nvSpPr>
          <p:cNvPr id="1031" name="Rectangle 7"/>
          <p:cNvSpPr>
            <a:spLocks noChangeArrowheads="1"/>
          </p:cNvSpPr>
          <p:nvPr/>
        </p:nvSpPr>
        <p:spPr bwMode="auto">
          <a:xfrm>
            <a:off x="4572000" y="381000"/>
            <a:ext cx="3962400" cy="215900"/>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15-12-0431-01-004m</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smtClean="0"/>
              <a:t>TG4m</a:t>
            </a:r>
            <a:endParaRPr lang="en-US" dirty="0"/>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altLang="ko-KR" smtClean="0"/>
              <a:t>July 2012</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July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1031BD-5827-48B3-9098-03286863C0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July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06CBE3-FBDC-4C76-9398-DB42DA82497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July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43E91B-B476-4709-A214-437F5E55BF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July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E4593B-0A62-44DC-BF38-F40DD09FB35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July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46ABF4-FB2B-4ECE-B1F9-546E2B1DDEB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3A9367B3-2677-4C64-A2B6-D508059B8434}" type="slidenum">
              <a:rPr lang="en-US" smtClean="0"/>
              <a:pPr/>
              <a:t>1</a:t>
            </a:fld>
            <a:endParaRPr lang="en-US" smtClean="0"/>
          </a:p>
        </p:txBody>
      </p:sp>
      <p:sp>
        <p:nvSpPr>
          <p:cNvPr id="2051" name="Rectangle 13"/>
          <p:cNvSpPr>
            <a:spLocks noGrp="1" noChangeArrowheads="1"/>
          </p:cNvSpPr>
          <p:nvPr>
            <p:ph type="dt" sz="quarter" idx="12"/>
          </p:nvPr>
        </p:nvSpPr>
        <p:spPr>
          <a:xfrm>
            <a:off x="533400" y="304800"/>
            <a:ext cx="1905000" cy="304800"/>
          </a:xfrm>
          <a:noFill/>
        </p:spPr>
        <p:txBody>
          <a:bodyPr/>
          <a:lstStyle/>
          <a:p>
            <a:r>
              <a:rPr lang="en-US" altLang="ko-KR" smtClean="0"/>
              <a:t>July 2012</a:t>
            </a:r>
            <a:endParaRPr lang="en-US" dirty="0"/>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dirty="0"/>
              <a:t>Slide </a:t>
            </a:r>
            <a:fld id="{BA3DC52E-B10F-48B2-ABD6-EE93EC506125}" type="slidenum">
              <a:rPr lang="en-US"/>
              <a:pPr algn="ctr" eaLnBrk="0" hangingPunct="0"/>
              <a:t>1</a:t>
            </a:fld>
            <a:endParaRPr lang="en-US" dirty="0"/>
          </a:p>
        </p:txBody>
      </p:sp>
      <p:sp>
        <p:nvSpPr>
          <p:cNvPr id="256004" name="Rectangle 4"/>
          <p:cNvSpPr>
            <a:spLocks noChangeArrowheads="1"/>
          </p:cNvSpPr>
          <p:nvPr/>
        </p:nvSpPr>
        <p:spPr bwMode="auto">
          <a:xfrm>
            <a:off x="304800" y="876211"/>
            <a:ext cx="8610600" cy="5524589"/>
          </a:xfrm>
          <a:prstGeom prst="rect">
            <a:avLst/>
          </a:prstGeom>
          <a:noFill/>
          <a:ln w="12700">
            <a:noFill/>
            <a:miter lim="800000"/>
            <a:headEnd type="none" w="sm" len="sm"/>
            <a:tailEnd type="none" w="sm" len="sm"/>
          </a:ln>
          <a:effectLst/>
        </p:spPr>
        <p:txBody>
          <a:bodyPr wrap="square">
            <a:spAutoFit/>
          </a:bodyPr>
          <a:lstStyle/>
          <a:p>
            <a:pPr marL="914400" indent="-914400" eaLnBrk="0" hangingPunct="0">
              <a:defRPr/>
            </a:pPr>
            <a:r>
              <a:rPr lang="en-US" sz="1800" b="1" u="sng" dirty="0">
                <a:effectLst>
                  <a:outerShdw blurRad="38100" dist="38100" dir="2700000" algn="tl">
                    <a:srgbClr val="C0C0C0"/>
                  </a:outerShdw>
                </a:effectLst>
              </a:rPr>
              <a:t>Project: IEEE P802.15 Working Group for Wireless Personal Area </a:t>
            </a:r>
            <a:r>
              <a:rPr lang="en-US" sz="1800" b="1" u="sng" dirty="0" smtClean="0">
                <a:effectLst>
                  <a:outerShdw blurRad="38100" dist="38100" dir="2700000" algn="tl">
                    <a:srgbClr val="C0C0C0"/>
                  </a:outerShdw>
                </a:effectLst>
              </a:rPr>
              <a:t>Networks(WPANs</a:t>
            </a:r>
            <a:r>
              <a:rPr lang="en-US" sz="1800" b="1" u="sng" dirty="0">
                <a:effectLst>
                  <a:outerShdw blurRad="38100" dist="38100" dir="2700000" algn="tl">
                    <a:srgbClr val="C0C0C0"/>
                  </a:outerShdw>
                </a:effectLst>
              </a:rPr>
              <a:t>)</a:t>
            </a:r>
            <a:endParaRPr lang="en-US" sz="18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TG4m 4TV Closing </a:t>
            </a:r>
            <a:r>
              <a:rPr lang="en-US" sz="1800" dirty="0"/>
              <a:t>Report </a:t>
            </a:r>
            <a:r>
              <a:rPr lang="en-US" sz="1800" dirty="0" smtClean="0"/>
              <a:t>for  July  2012</a:t>
            </a:r>
            <a:endParaRPr lang="en-US" sz="1800" dirty="0"/>
          </a:p>
          <a:p>
            <a:pPr marL="914400" indent="-914400" eaLnBrk="0" hangingPunct="0">
              <a:spcBef>
                <a:spcPts val="600"/>
              </a:spcBef>
              <a:defRPr/>
            </a:pPr>
            <a:r>
              <a:rPr lang="en-US" sz="1800" b="1" dirty="0"/>
              <a:t>Date Submitted: </a:t>
            </a:r>
            <a:r>
              <a:rPr lang="en-US" sz="1800" dirty="0" smtClean="0"/>
              <a:t>19  July 2012</a:t>
            </a:r>
            <a:endParaRPr lang="en-US" sz="1800" dirty="0"/>
          </a:p>
          <a:p>
            <a:pPr marL="914400" indent="-914400" eaLnBrk="0" hangingPunct="0">
              <a:spcBef>
                <a:spcPts val="600"/>
              </a:spcBef>
              <a:defRPr/>
            </a:pPr>
            <a:r>
              <a:rPr lang="en-US" sz="1800" b="1" dirty="0"/>
              <a:t>Source:</a:t>
            </a:r>
            <a:r>
              <a:rPr lang="en-US" sz="1800" dirty="0"/>
              <a:t> 	</a:t>
            </a:r>
            <a:r>
              <a:rPr lang="en-US" sz="1800" dirty="0" err="1" smtClean="0"/>
              <a:t>Sangsung</a:t>
            </a:r>
            <a:r>
              <a:rPr lang="en-US" sz="1800" dirty="0" smtClean="0"/>
              <a:t>. </a:t>
            </a:r>
            <a:r>
              <a:rPr lang="en-US" sz="1800" dirty="0" err="1" smtClean="0"/>
              <a:t>Choi</a:t>
            </a:r>
            <a:r>
              <a:rPr lang="en-US" sz="1800" dirty="0" smtClean="0"/>
              <a:t>(ETRI)</a:t>
            </a:r>
            <a:endParaRPr lang="en-US" sz="1800" dirty="0"/>
          </a:p>
          <a:p>
            <a:pPr marL="914400" indent="-914400" eaLnBrk="0" hangingPunct="0">
              <a:spcBef>
                <a:spcPts val="600"/>
              </a:spcBef>
              <a:defRPr/>
            </a:pPr>
            <a:r>
              <a:rPr lang="en-US" sz="1800" b="1" dirty="0"/>
              <a:t>Contact: </a:t>
            </a:r>
            <a:r>
              <a:rPr lang="en-US" sz="1800" dirty="0" err="1" smtClean="0"/>
              <a:t>Sangsung</a:t>
            </a:r>
            <a:r>
              <a:rPr lang="en-US" sz="1800" dirty="0" smtClean="0"/>
              <a:t>. </a:t>
            </a:r>
            <a:r>
              <a:rPr lang="en-US" sz="1800" dirty="0" err="1" smtClean="0"/>
              <a:t>Choi</a:t>
            </a:r>
            <a:r>
              <a:rPr lang="en-US" sz="1800" dirty="0" smtClean="0"/>
              <a:t>(ETRI)</a:t>
            </a:r>
            <a:endParaRPr lang="en-US" sz="1800" dirty="0"/>
          </a:p>
          <a:p>
            <a:pPr marL="914400" indent="-914400" eaLnBrk="0" hangingPunct="0">
              <a:spcBef>
                <a:spcPts val="600"/>
              </a:spcBef>
              <a:defRPr/>
            </a:pPr>
            <a:r>
              <a:rPr lang="en-US" sz="1800" b="1" dirty="0"/>
              <a:t>Voice:</a:t>
            </a:r>
            <a:r>
              <a:rPr lang="en-US" sz="1800" dirty="0"/>
              <a:t> 	</a:t>
            </a:r>
            <a:r>
              <a:rPr lang="en-US" altLang="ko-KR" sz="1800" dirty="0" smtClean="0">
                <a:solidFill>
                  <a:schemeClr val="tx2"/>
                </a:solidFill>
                <a:ea typeface="Gulim" pitchFamily="34" charset="-127"/>
              </a:rPr>
              <a:t> +82 42 860 6831</a:t>
            </a:r>
            <a:r>
              <a:rPr lang="en-US" sz="1800" dirty="0" smtClean="0"/>
              <a:t>, </a:t>
            </a:r>
            <a:r>
              <a:rPr lang="en-US" sz="1800" dirty="0"/>
              <a:t>E-Mail: </a:t>
            </a:r>
            <a:r>
              <a:rPr lang="en-US" sz="1800" dirty="0" smtClean="0"/>
              <a:t>sschoi@etri.re.kr </a:t>
            </a:r>
            <a:r>
              <a:rPr lang="en-US" sz="1800" dirty="0"/>
              <a:t>	</a:t>
            </a:r>
          </a:p>
          <a:p>
            <a:pPr marL="914400" indent="-914400" eaLnBrk="0" hangingPunct="0">
              <a:spcBef>
                <a:spcPts val="600"/>
              </a:spcBef>
              <a:defRPr/>
            </a:pPr>
            <a:r>
              <a:rPr lang="en-US" sz="1800" b="1" dirty="0"/>
              <a:t>Re:</a:t>
            </a:r>
            <a:r>
              <a:rPr lang="en-US" sz="1800" dirty="0"/>
              <a:t> 	</a:t>
            </a:r>
            <a:r>
              <a:rPr lang="en-US" sz="1800" dirty="0" smtClean="0"/>
              <a:t> </a:t>
            </a:r>
            <a:r>
              <a:rPr lang="en-US" altLang="ko-KR" sz="1800" dirty="0" smtClean="0"/>
              <a:t> TG4m Closing Report for July 2012 Plenary Meeting</a:t>
            </a:r>
            <a:endParaRPr lang="en-US" sz="1800" dirty="0"/>
          </a:p>
          <a:p>
            <a:pPr marL="914400" indent="-914400" eaLnBrk="0" hangingPunct="0">
              <a:spcBef>
                <a:spcPts val="600"/>
              </a:spcBef>
              <a:defRPr/>
            </a:pPr>
            <a:r>
              <a:rPr lang="en-US" sz="1800" b="1" dirty="0"/>
              <a:t>Abstract</a:t>
            </a:r>
            <a:r>
              <a:rPr lang="en-US" sz="1800" dirty="0"/>
              <a:t>: </a:t>
            </a:r>
            <a:r>
              <a:rPr lang="en-US" sz="1800" dirty="0" smtClean="0"/>
              <a:t>Closing </a:t>
            </a:r>
            <a:r>
              <a:rPr lang="en-US" sz="1800" dirty="0"/>
              <a:t>Report for </a:t>
            </a:r>
            <a:r>
              <a:rPr lang="en-US" sz="1800" dirty="0" smtClean="0"/>
              <a:t>TG4m Session in San Diego</a:t>
            </a:r>
            <a:endParaRPr lang="en-US" sz="1800" dirty="0"/>
          </a:p>
          <a:p>
            <a:pPr marL="914400" indent="-914400" eaLnBrk="0" hangingPunct="0">
              <a:spcBef>
                <a:spcPts val="600"/>
              </a:spcBef>
              <a:defRPr/>
            </a:pPr>
            <a:r>
              <a:rPr lang="en-US" sz="1800" b="1" dirty="0"/>
              <a:t>Purpose</a:t>
            </a:r>
            <a:r>
              <a:rPr lang="en-US" sz="1800" dirty="0"/>
              <a:t>: </a:t>
            </a:r>
            <a:r>
              <a:rPr lang="en-US" sz="1800" dirty="0" smtClean="0"/>
              <a:t>TV White Space</a:t>
            </a:r>
            <a:r>
              <a:rPr lang="en-US" altLang="ko-KR" sz="1800" dirty="0" smtClean="0">
                <a:solidFill>
                  <a:schemeClr val="tx2"/>
                </a:solidFill>
              </a:rPr>
              <a:t> </a:t>
            </a:r>
            <a:r>
              <a:rPr lang="en-US" altLang="ko-KR" sz="1800" dirty="0" smtClean="0"/>
              <a:t>Amendment to IEEE 802.15.4</a:t>
            </a:r>
            <a:endParaRPr lang="en-US" sz="1800" dirty="0"/>
          </a:p>
          <a:p>
            <a:pPr marL="914400" indent="-914400" eaLnBrk="0" hangingPunct="0">
              <a:spcBef>
                <a:spcPts val="600"/>
              </a:spcBef>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spcBef>
                <a:spcPts val="600"/>
              </a:spcBef>
              <a:defRPr/>
            </a:pPr>
            <a:r>
              <a:rPr lang="en-US" sz="1800" b="1" dirty="0"/>
              <a:t>Release:</a:t>
            </a:r>
            <a:r>
              <a:rPr lang="en-US" sz="1800" dirty="0"/>
              <a:t>	The contributor acknowledges and accepts that this contribution becomes the property of IEEE and may be made publicly available by P802.15.	</a:t>
            </a:r>
          </a:p>
        </p:txBody>
      </p:sp>
      <p:sp>
        <p:nvSpPr>
          <p:cNvPr id="7" name="Footer Placeholder 3"/>
          <p:cNvSpPr>
            <a:spLocks noGrp="1"/>
          </p:cNvSpPr>
          <p:nvPr>
            <p:ph type="ftr" sz="quarter" idx="10"/>
          </p:nvPr>
        </p:nvSpPr>
        <p:spPr>
          <a:xfrm>
            <a:off x="6096000" y="6492875"/>
            <a:ext cx="2438400" cy="184666"/>
          </a:xfrm>
          <a:noFill/>
        </p:spPr>
        <p:txBody>
          <a:bodyPr/>
          <a:lstStyle/>
          <a:p>
            <a:r>
              <a:rPr lang="en-US" smtClean="0"/>
              <a:t>Sangsung Choi(ETRI)</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153400" cy="762000"/>
          </a:xfrm>
        </p:spPr>
        <p:txBody>
          <a:bodyPr/>
          <a:lstStyle/>
          <a:p>
            <a:r>
              <a:rPr lang="en-US" b="1" dirty="0" smtClean="0"/>
              <a:t>Meeting Goal This Week</a:t>
            </a:r>
            <a:endParaRPr lang="en-US" b="1" dirty="0"/>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2</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July 2012</a:t>
            </a:r>
            <a:endParaRPr lang="en-US" dirty="0"/>
          </a:p>
        </p:txBody>
      </p:sp>
      <p:sp>
        <p:nvSpPr>
          <p:cNvPr id="9" name="Content Placeholder 2"/>
          <p:cNvSpPr txBox="1">
            <a:spLocks/>
          </p:cNvSpPr>
          <p:nvPr/>
        </p:nvSpPr>
        <p:spPr bwMode="auto">
          <a:xfrm>
            <a:off x="609600" y="2133600"/>
            <a:ext cx="8153400" cy="4038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r>
              <a:rPr lang="en-US" altLang="ko-KR" sz="3200" dirty="0"/>
              <a:t>Hear </a:t>
            </a:r>
            <a:r>
              <a:rPr lang="en-US" altLang="ko-KR" sz="3200" dirty="0" smtClean="0"/>
              <a:t>Final </a:t>
            </a:r>
            <a:r>
              <a:rPr lang="en-US" altLang="ko-KR" sz="3200" dirty="0"/>
              <a:t>Proposal Presentations</a:t>
            </a:r>
          </a:p>
          <a:p>
            <a:pPr>
              <a:spcBef>
                <a:spcPts val="1200"/>
              </a:spcBef>
            </a:pPr>
            <a:r>
              <a:rPr lang="en-US" altLang="ko-KR" sz="3200" dirty="0"/>
              <a:t>Hear </a:t>
            </a:r>
            <a:r>
              <a:rPr lang="en-US" altLang="ko-KR" sz="3200" dirty="0" smtClean="0"/>
              <a:t>Technical </a:t>
            </a:r>
            <a:r>
              <a:rPr lang="en-US" altLang="ko-KR" sz="3200" dirty="0"/>
              <a:t>Presentations if any </a:t>
            </a:r>
          </a:p>
          <a:p>
            <a:pPr>
              <a:spcBef>
                <a:spcPts val="1200"/>
              </a:spcBef>
            </a:pPr>
            <a:r>
              <a:rPr lang="en-US" altLang="ko-KR" sz="3200" dirty="0"/>
              <a:t>Discuss </a:t>
            </a:r>
            <a:r>
              <a:rPr lang="en-US" altLang="ko-KR" sz="3200" dirty="0" smtClean="0"/>
              <a:t>Timeline </a:t>
            </a:r>
            <a:r>
              <a:rPr lang="en-US" altLang="ko-KR" sz="3200" dirty="0"/>
              <a:t>and </a:t>
            </a:r>
            <a:r>
              <a:rPr lang="en-US" altLang="ko-KR" sz="3200" dirty="0" smtClean="0"/>
              <a:t>Next </a:t>
            </a:r>
            <a:r>
              <a:rPr lang="en-US" altLang="ko-KR" sz="3200" dirty="0"/>
              <a:t>S</a:t>
            </a:r>
            <a:r>
              <a:rPr lang="en-US" altLang="ko-KR" sz="3200" dirty="0" smtClean="0"/>
              <a:t>teps </a:t>
            </a:r>
            <a:endParaRPr lang="en-US" altLang="ko-KR" sz="3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4"/>
          <p:cNvSpPr>
            <a:spLocks noGrp="1" noChangeArrowheads="1"/>
          </p:cNvSpPr>
          <p:nvPr>
            <p:ph type="title" idx="4294967295"/>
          </p:nvPr>
        </p:nvSpPr>
        <p:spPr>
          <a:xfrm>
            <a:off x="762000" y="685800"/>
            <a:ext cx="7772400" cy="990600"/>
          </a:xfrm>
        </p:spPr>
        <p:txBody>
          <a:bodyPr/>
          <a:lstStyle/>
          <a:p>
            <a:r>
              <a:rPr lang="en-US" b="1" dirty="0" smtClean="0"/>
              <a:t>Meeting Slots</a:t>
            </a:r>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July 2012</a:t>
            </a:r>
            <a:endParaRPr lang="en-US" dirty="0"/>
          </a:p>
        </p:txBody>
      </p:sp>
      <p:sp>
        <p:nvSpPr>
          <p:cNvPr id="9" name="Footer Placeholder 3"/>
          <p:cNvSpPr>
            <a:spLocks noGrp="1"/>
          </p:cNvSpPr>
          <p:nvPr>
            <p:ph type="ftr" sz="quarter" idx="10"/>
          </p:nvPr>
        </p:nvSpPr>
        <p:spPr>
          <a:xfrm>
            <a:off x="6172201" y="6520934"/>
            <a:ext cx="2438400" cy="184666"/>
          </a:xfrm>
        </p:spPr>
        <p:txBody>
          <a:bodyPr/>
          <a:lstStyle/>
          <a:p>
            <a:r>
              <a:rPr lang="en-US" dirty="0" smtClean="0"/>
              <a:t>Sangsung </a:t>
            </a:r>
            <a:r>
              <a:rPr lang="en-US" dirty="0" err="1" smtClean="0"/>
              <a:t>Choi</a:t>
            </a:r>
            <a:r>
              <a:rPr lang="en-US" dirty="0" smtClean="0"/>
              <a:t>(ETRI)</a:t>
            </a:r>
          </a:p>
        </p:txBody>
      </p:sp>
      <p:sp>
        <p:nvSpPr>
          <p:cNvPr id="7" name="슬라이드 번호 개체 틀 6"/>
          <p:cNvSpPr>
            <a:spLocks noGrp="1"/>
          </p:cNvSpPr>
          <p:nvPr>
            <p:ph type="sldNum" sz="quarter" idx="11"/>
          </p:nvPr>
        </p:nvSpPr>
        <p:spPr>
          <a:xfrm>
            <a:off x="4421189" y="6523038"/>
            <a:ext cx="530225" cy="182562"/>
          </a:xfrm>
        </p:spPr>
        <p:txBody>
          <a:bodyPr/>
          <a:lstStyle/>
          <a:p>
            <a:pPr>
              <a:defRPr/>
            </a:pPr>
            <a:r>
              <a:rPr lang="en-US" dirty="0" smtClean="0"/>
              <a:t>Slide </a:t>
            </a:r>
            <a:fld id="{CBB17340-4413-48FA-98F5-B0F34060CDC9}" type="slidenum">
              <a:rPr lang="en-US" smtClean="0"/>
              <a:pPr>
                <a:defRPr/>
              </a:pPr>
              <a:t>3</a:t>
            </a:fld>
            <a:endParaRPr lang="en-US" dirty="0"/>
          </a:p>
        </p:txBody>
      </p:sp>
      <p:graphicFrame>
        <p:nvGraphicFramePr>
          <p:cNvPr id="10" name="Group 90"/>
          <p:cNvGraphicFramePr>
            <a:graphicFrameLocks/>
          </p:cNvGraphicFramePr>
          <p:nvPr/>
        </p:nvGraphicFramePr>
        <p:xfrm>
          <a:off x="381000" y="1676400"/>
          <a:ext cx="8305800" cy="4419600"/>
        </p:xfrm>
        <a:graphic>
          <a:graphicData uri="http://schemas.openxmlformats.org/drawingml/2006/table">
            <a:tbl>
              <a:tblPr/>
              <a:tblGrid>
                <a:gridCol w="765838"/>
                <a:gridCol w="1901161"/>
                <a:gridCol w="1905000"/>
                <a:gridCol w="1752600"/>
                <a:gridCol w="1981201"/>
              </a:tblGrid>
              <a:tr h="6858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Monday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Tuesday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Wednesday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Thursday</a:t>
                      </a:r>
                    </a:p>
                  </a:txBody>
                  <a:tcPr anchor="ctr" anchorCtr="1"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144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nSpc>
                          <a:spcPct val="100000"/>
                        </a:lnSpc>
                      </a:pPr>
                      <a:endParaRPr lang="en-US" dirty="0" smtClean="0">
                        <a:latin typeface="+mn-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indent="-179388">
                        <a:lnSpc>
                          <a:spcPct val="100000"/>
                        </a:lnSpc>
                        <a:spcBef>
                          <a:spcPts val="1200"/>
                        </a:spcBef>
                        <a:buFont typeface="Arial" pitchFamily="34" charset="0"/>
                        <a:buChar char="•"/>
                      </a:pPr>
                      <a:r>
                        <a:rPr lang="en-US" baseline="0" dirty="0" smtClean="0"/>
                        <a:t>Hear Preliminary Proposals</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kumimoji="0" lang="en-US" altLang="ko-KR" sz="1800" b="0" i="0" u="none" strike="noStrike" kern="1200" cap="none" spc="0" normalizeH="0" baseline="0" noProof="0" dirty="0" smtClean="0">
                          <a:ln>
                            <a:noFill/>
                          </a:ln>
                          <a:solidFill>
                            <a:srgbClr val="000000"/>
                          </a:solidFill>
                          <a:effectLst/>
                          <a:uLnTx/>
                          <a:uFillTx/>
                          <a:latin typeface="+mn-lt"/>
                          <a:ea typeface="+mn-ea"/>
                          <a:cs typeface="+mn-cs"/>
                        </a:rPr>
                        <a:t>Hear Preliminary Proposals</a:t>
                      </a:r>
                      <a:endParaRPr lang="en-US"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defRPr/>
                      </a:pPr>
                      <a:endParaRPr kumimoji="0" lang="en-US" sz="1800" b="0" i="0" u="none" strike="noStrike" kern="1200" cap="none" normalizeH="0" baseline="0" dirty="0">
                        <a:ln>
                          <a:noFill/>
                        </a:ln>
                        <a:solidFill>
                          <a:schemeClr val="tx1"/>
                        </a:solidFill>
                        <a:effectLst/>
                        <a:latin typeface="Arial" pitchFamily="34" charset="0"/>
                        <a:ea typeface="ＭＳ Ｐゴシック" pitchFamily="-65" charset="-128"/>
                        <a:cs typeface="+mn-cs"/>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906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indent="-179388">
                        <a:lnSpc>
                          <a:spcPct val="100000"/>
                        </a:lnSpc>
                        <a:spcBef>
                          <a:spcPts val="1200"/>
                        </a:spcBef>
                        <a:buFont typeface="Arial" pitchFamily="34" charset="0"/>
                        <a:buChar char="•"/>
                      </a:pPr>
                      <a:r>
                        <a:rPr lang="en-US" altLang="ko-KR" dirty="0" smtClean="0"/>
                        <a:t>Opening Logistics</a:t>
                      </a:r>
                      <a:endParaRPr lang="en-US" altLang="ko-KR" baseline="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90488" marR="0" lvl="0" indent="-904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baseline="0" dirty="0" smtClean="0"/>
                        <a:t> Hear Preliminary Proposals</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a:lnSpc>
                          <a:spcPct val="100000"/>
                        </a:lnSpc>
                      </a:pPr>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defRPr/>
                      </a:pPr>
                      <a:endParaRPr kumimoji="0" lang="en-US" altLang="ko-KR" sz="1800" b="0" i="0" u="none" strike="noStrike" kern="1200" cap="none" spc="0" normalizeH="0" baseline="0" noProof="0" dirty="0" smtClean="0">
                        <a:ln>
                          <a:noFill/>
                        </a:ln>
                        <a:solidFill>
                          <a:srgbClr val="000000"/>
                        </a:solidFill>
                        <a:effectLst/>
                        <a:uLnTx/>
                        <a:uFillTx/>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05669">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marR="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baseline="0" dirty="0" smtClean="0"/>
                        <a:t>Hear Preliminary Proposals</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algn="ctr">
                        <a:lnSpc>
                          <a:spcPct val="100000"/>
                        </a:lnSpc>
                        <a:spcBef>
                          <a:spcPts val="1200"/>
                        </a:spcBef>
                        <a:buFont typeface="Arial" pitchFamily="34" charset="0"/>
                        <a:buChar char="•"/>
                      </a:pPr>
                      <a:endParaRPr kumimoji="0" lang="en-US" altLang="ko-KR" sz="1800" b="0" i="0" u="none" strike="noStrike" kern="1200" cap="none" spc="0" normalizeH="0" baseline="0" noProof="0" dirty="0" smtClean="0">
                        <a:ln>
                          <a:noFill/>
                        </a:ln>
                        <a:solidFill>
                          <a:srgbClr val="000000"/>
                        </a:solidFill>
                        <a:effectLst/>
                        <a:uLnTx/>
                        <a:uFillTx/>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pitchFamily="34" charset="0"/>
                        <a:buChar char="•"/>
                        <a:tabLst/>
                        <a:defRPr/>
                      </a:pPr>
                      <a:endParaRPr kumimoji="0" lang="en-US" sz="1800" b="0" i="0" u="none" strike="noStrike" kern="1200" cap="none" normalizeH="0" baseline="0" dirty="0">
                        <a:ln>
                          <a:noFill/>
                        </a:ln>
                        <a:solidFill>
                          <a:schemeClr val="tx1"/>
                        </a:solidFill>
                        <a:effectLst/>
                        <a:latin typeface="Arial" pitchFamily="34" charset="0"/>
                        <a:ea typeface="ＭＳ Ｐゴシック" pitchFamily="-65" charset="-128"/>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marR="0" lvl="0" indent="-179388"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ko-KR" sz="1800" b="0" i="0" u="none" strike="noStrike" kern="1200" cap="none" spc="0" normalizeH="0" baseline="0" noProof="0" dirty="0" smtClean="0">
                          <a:ln>
                            <a:noFill/>
                          </a:ln>
                          <a:solidFill>
                            <a:srgbClr val="000000"/>
                          </a:solidFill>
                          <a:effectLst/>
                          <a:uLnTx/>
                          <a:uFillTx/>
                          <a:latin typeface="+mn-lt"/>
                          <a:ea typeface="+mn-ea"/>
                          <a:cs typeface="+mn-cs"/>
                        </a:rPr>
                        <a:t>Discuss final Call for Proposals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r>
              <a:tr h="81849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baseline="0" dirty="0" smtClean="0"/>
                        <a:t>Hear Preliminary Proposals</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457200" rtl="0" eaLnBrk="1" fontAlgn="auto" latinLnBrk="0" hangingPunct="1">
                        <a:lnSpc>
                          <a:spcPct val="100000"/>
                        </a:lnSpc>
                        <a:spcBef>
                          <a:spcPts val="1200"/>
                        </a:spcBef>
                        <a:spcAft>
                          <a:spcPts val="0"/>
                        </a:spcAft>
                        <a:buClrTx/>
                        <a:buSzTx/>
                        <a:buFont typeface="Arial" pitchFamily="34" charset="0"/>
                        <a:buChar char="•"/>
                        <a:tabLst/>
                        <a:defRPr/>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pitchFamily="34" charset="0"/>
                        <a:buChar char="•"/>
                        <a:tabLst/>
                        <a:defRPr/>
                      </a:pPr>
                      <a:endParaRPr kumimoji="0" lang="en-US" sz="1800" b="0" i="0" u="none" strike="noStrike" kern="1200" cap="none" normalizeH="0" baseline="0" dirty="0">
                        <a:ln>
                          <a:noFill/>
                        </a:ln>
                        <a:solidFill>
                          <a:schemeClr val="tx1"/>
                        </a:solidFill>
                        <a:effectLst/>
                        <a:latin typeface="Arial" pitchFamily="34" charset="0"/>
                        <a:ea typeface="ＭＳ Ｐゴシック" pitchFamily="-65" charset="-128"/>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marR="0" lvl="0" indent="-179388" algn="l" defTabSz="914400" rtl="0" eaLnBrk="0" fontAlgn="base" latinLnBrk="0" hangingPunct="0">
                        <a:lnSpc>
                          <a:spcPct val="100000"/>
                        </a:lnSpc>
                        <a:spcBef>
                          <a:spcPct val="20000"/>
                        </a:spcBef>
                        <a:spcAft>
                          <a:spcPct val="0"/>
                        </a:spcAft>
                        <a:buClrTx/>
                        <a:buSzTx/>
                        <a:buFont typeface="Arial" pitchFamily="34" charset="0"/>
                        <a:buChar char="•"/>
                        <a:tabLst>
                          <a:tab pos="179388" algn="l"/>
                        </a:tabLst>
                        <a:defRPr/>
                      </a:pPr>
                      <a:r>
                        <a:rPr kumimoji="0" lang="en-US" altLang="ko-KR" sz="1800" b="0" i="0" u="none" strike="noStrike" kern="1200" cap="none" spc="0" normalizeH="0" baseline="0" noProof="0" dirty="0" smtClean="0">
                          <a:ln>
                            <a:noFill/>
                          </a:ln>
                          <a:solidFill>
                            <a:srgbClr val="000000"/>
                          </a:solidFill>
                          <a:effectLst/>
                          <a:uLnTx/>
                          <a:uFillTx/>
                          <a:latin typeface="+mn-lt"/>
                          <a:ea typeface="+mn-ea"/>
                          <a:cs typeface="+mn-cs"/>
                        </a:rPr>
                        <a:t> Discuss Next Step</a:t>
                      </a:r>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r>
            </a:tbl>
          </a:graphicData>
        </a:graphic>
      </p:graphicFrame>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153400" cy="762000"/>
          </a:xfrm>
        </p:spPr>
        <p:txBody>
          <a:bodyPr/>
          <a:lstStyle/>
          <a:p>
            <a:r>
              <a:rPr lang="en-US" b="1" dirty="0" smtClean="0"/>
              <a:t>TG4m Closing Report(1)</a:t>
            </a:r>
            <a:endParaRPr lang="en-US" b="1" dirty="0"/>
          </a:p>
        </p:txBody>
      </p:sp>
      <p:sp>
        <p:nvSpPr>
          <p:cNvPr id="3" name="Content Placeholder 2"/>
          <p:cNvSpPr>
            <a:spLocks noGrp="1"/>
          </p:cNvSpPr>
          <p:nvPr>
            <p:ph idx="1"/>
          </p:nvPr>
        </p:nvSpPr>
        <p:spPr>
          <a:xfrm>
            <a:off x="228600" y="1295400"/>
            <a:ext cx="8763000" cy="990600"/>
          </a:xfrm>
        </p:spPr>
        <p:txBody>
          <a:bodyPr/>
          <a:lstStyle/>
          <a:p>
            <a:r>
              <a:rPr lang="en-US" altLang="ko-KR" dirty="0" smtClean="0">
                <a:ea typeface="ＭＳ Ｐゴシック" pitchFamily="-65" charset="-128"/>
              </a:rPr>
              <a:t>Heard 8 final proposals</a:t>
            </a:r>
          </a:p>
          <a:p>
            <a:pPr marL="0" indent="0">
              <a:spcBef>
                <a:spcPts val="0"/>
              </a:spcBef>
              <a:buNone/>
            </a:pPr>
            <a:r>
              <a:rPr lang="en-US" altLang="ko-KR" dirty="0">
                <a:ea typeface="ＭＳ Ｐゴシック" pitchFamily="-65" charset="-128"/>
              </a:rPr>
              <a:t> </a:t>
            </a:r>
            <a:r>
              <a:rPr lang="en-US" altLang="ko-KR" dirty="0" smtClean="0">
                <a:ea typeface="ＭＳ Ｐゴシック" pitchFamily="-65" charset="-128"/>
              </a:rPr>
              <a:t>   </a:t>
            </a:r>
            <a:r>
              <a:rPr lang="en-US" altLang="ko-KR" sz="2000" dirty="0" smtClean="0">
                <a:ea typeface="ＭＳ Ｐゴシック" pitchFamily="-65" charset="-128"/>
              </a:rPr>
              <a:t>- 4 PHY &amp; 4 MAC Proposals</a:t>
            </a:r>
          </a:p>
          <a:p>
            <a:endParaRPr lang="en-US" altLang="ko-KR" dirty="0" smtClean="0">
              <a:ea typeface="ＭＳ Ｐゴシック" pitchFamily="-65" charset="-128"/>
            </a:endParaRPr>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4</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July 2012</a:t>
            </a:r>
            <a:endParaRPr lang="en-US" dirty="0"/>
          </a:p>
        </p:txBody>
      </p:sp>
      <p:graphicFrame>
        <p:nvGraphicFramePr>
          <p:cNvPr id="7" name="표 6"/>
          <p:cNvGraphicFramePr>
            <a:graphicFrameLocks noGrp="1"/>
          </p:cNvGraphicFramePr>
          <p:nvPr>
            <p:extLst>
              <p:ext uri="{D42A27DB-BD31-4B8C-83A1-F6EECF244321}">
                <p14:modId xmlns:p14="http://schemas.microsoft.com/office/powerpoint/2010/main" val="1774177559"/>
              </p:ext>
            </p:extLst>
          </p:nvPr>
        </p:nvGraphicFramePr>
        <p:xfrm>
          <a:off x="762000" y="2340372"/>
          <a:ext cx="7924800" cy="4022328"/>
        </p:xfrm>
        <a:graphic>
          <a:graphicData uri="http://schemas.openxmlformats.org/drawingml/2006/table">
            <a:tbl>
              <a:tblPr firstRow="1" bandRow="1">
                <a:tableStyleId>{5C22544A-7EE6-4342-B048-85BDC9FD1C3A}</a:tableStyleId>
              </a:tblPr>
              <a:tblGrid>
                <a:gridCol w="685800"/>
                <a:gridCol w="1295400"/>
                <a:gridCol w="3886200"/>
                <a:gridCol w="2057400"/>
              </a:tblGrid>
              <a:tr h="389352">
                <a:tc>
                  <a:txBody>
                    <a:bodyPr/>
                    <a:lstStyle/>
                    <a:p>
                      <a:pPr algn="ctr" latinLnBrk="1"/>
                      <a:r>
                        <a:rPr lang="en-US" altLang="ko-KR" sz="1400" dirty="0" smtClean="0"/>
                        <a:t>No</a:t>
                      </a:r>
                      <a:endParaRPr lang="ko-KR" altLang="en-US" sz="1400" dirty="0"/>
                    </a:p>
                  </a:txBody>
                  <a:tcPr anchor="ctr"/>
                </a:tc>
                <a:tc>
                  <a:txBody>
                    <a:bodyPr/>
                    <a:lstStyle/>
                    <a:p>
                      <a:pPr algn="ctr" latinLnBrk="1"/>
                      <a:r>
                        <a:rPr lang="en-US" altLang="ko-KR" sz="1400" dirty="0" err="1" smtClean="0"/>
                        <a:t>DoC</a:t>
                      </a:r>
                      <a:r>
                        <a:rPr lang="en-US" altLang="ko-KR" sz="1400" dirty="0" smtClean="0"/>
                        <a:t> # </a:t>
                      </a:r>
                      <a:endParaRPr lang="ko-KR" altLang="en-US" sz="1400" dirty="0"/>
                    </a:p>
                  </a:txBody>
                  <a:tcPr anchor="ctr"/>
                </a:tc>
                <a:tc>
                  <a:txBody>
                    <a:bodyPr/>
                    <a:lstStyle/>
                    <a:p>
                      <a:pPr algn="ctr" latinLnBrk="1"/>
                      <a:r>
                        <a:rPr lang="en-US" altLang="ko-KR" sz="1400" dirty="0" smtClean="0"/>
                        <a:t>Title</a:t>
                      </a:r>
                      <a:endParaRPr lang="ko-KR" altLang="en-US" sz="1400" dirty="0"/>
                    </a:p>
                  </a:txBody>
                  <a:tcPr anchor="ctr"/>
                </a:tc>
                <a:tc>
                  <a:txBody>
                    <a:bodyPr/>
                    <a:lstStyle/>
                    <a:p>
                      <a:pPr algn="ctr" latinLnBrk="1"/>
                      <a:r>
                        <a:rPr lang="en-US" altLang="ko-KR" sz="1400" dirty="0" smtClean="0"/>
                        <a:t>Proposer(Affiliation)</a:t>
                      </a:r>
                      <a:endParaRPr lang="ko-KR" altLang="en-US" sz="1400" dirty="0"/>
                    </a:p>
                  </a:txBody>
                  <a:tcPr anchor="ctr"/>
                </a:tc>
              </a:tr>
              <a:tr h="389352">
                <a:tc rowSpan="2">
                  <a:txBody>
                    <a:bodyPr/>
                    <a:lstStyle/>
                    <a:p>
                      <a:pPr algn="ctr" latinLnBrk="1"/>
                      <a:r>
                        <a:rPr lang="en-US" altLang="ko-KR" sz="1400" dirty="0" smtClean="0"/>
                        <a:t>1</a:t>
                      </a:r>
                      <a:endParaRPr lang="ko-KR" altLang="en-US" sz="1400" dirty="0"/>
                    </a:p>
                  </a:txBody>
                  <a:tcPr anchor="ctr"/>
                </a:tc>
                <a:tc>
                  <a:txBody>
                    <a:bodyPr/>
                    <a:lstStyle/>
                    <a:p>
                      <a:pPr latinLnBrk="1"/>
                      <a:r>
                        <a:rPr lang="en-US" altLang="ko-KR" sz="1400" u="none" strike="noStrike" dirty="0" smtClean="0">
                          <a:effectLst/>
                        </a:rPr>
                        <a:t>15-12-0332-00</a:t>
                      </a:r>
                      <a:endParaRPr lang="ko-KR" altLang="en-US" sz="1400" dirty="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ETRI OFDM PHY Proposal for TG4m</a:t>
                      </a:r>
                      <a:endParaRPr lang="ko-KR" altLang="en-US" sz="1400" dirty="0"/>
                    </a:p>
                  </a:txBody>
                  <a:tcPr anchor="ctr"/>
                </a:tc>
                <a:tc>
                  <a:txBody>
                    <a:bodyPr/>
                    <a:lstStyle/>
                    <a:p>
                      <a:pPr marL="0" marR="0" indent="0" algn="ctr" defTabSz="457200" rtl="0" eaLnBrk="1" fontAlgn="auto" latinLnBrk="1" hangingPunct="1">
                        <a:lnSpc>
                          <a:spcPct val="100000"/>
                        </a:lnSpc>
                        <a:spcBef>
                          <a:spcPts val="0"/>
                        </a:spcBef>
                        <a:spcAft>
                          <a:spcPts val="0"/>
                        </a:spcAft>
                        <a:buClrTx/>
                        <a:buSzTx/>
                        <a:buFontTx/>
                        <a:buNone/>
                        <a:tabLst/>
                        <a:defRPr/>
                      </a:pPr>
                      <a:r>
                        <a:rPr lang="en-US" altLang="ko-KR" sz="1400" u="none" strike="noStrike" dirty="0" err="1" smtClean="0">
                          <a:effectLst/>
                        </a:rPr>
                        <a:t>Cheol</a:t>
                      </a:r>
                      <a:r>
                        <a:rPr lang="en-US" altLang="ko-KR" sz="1400" u="none" strike="noStrike" dirty="0" smtClean="0">
                          <a:effectLst/>
                        </a:rPr>
                        <a:t>-ho Shin(ETRI) </a:t>
                      </a:r>
                      <a:endParaRPr lang="en-US" altLang="ko-KR" sz="1400" b="0" i="0" u="none" strike="noStrike" dirty="0" smtClean="0">
                        <a:effectLst/>
                        <a:latin typeface="Arial"/>
                      </a:endParaRPr>
                    </a:p>
                  </a:txBody>
                  <a:tcPr anchor="ctr"/>
                </a:tc>
              </a:tr>
              <a:tr h="389352">
                <a:tc vMerge="1">
                  <a:txBody>
                    <a:bodyPr/>
                    <a:lstStyle/>
                    <a:p>
                      <a:pPr algn="ctr" latinLnBrk="1"/>
                      <a:endParaRPr lang="ko-KR" altLang="en-US" sz="1400" dirty="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15-12-0334-00</a:t>
                      </a:r>
                      <a:endParaRPr lang="ko-KR" altLang="en-US" sz="1400" dirty="0" smtClean="0"/>
                    </a:p>
                  </a:txBody>
                  <a:tcPr anchor="ctr"/>
                </a:tc>
                <a:tc>
                  <a:txBody>
                    <a:bodyPr/>
                    <a:lstStyle/>
                    <a:p>
                      <a:pPr algn="l" fontAlgn="b"/>
                      <a:r>
                        <a:rPr lang="en-US" altLang="ko-KR" sz="1400" u="none" strike="noStrike" dirty="0" smtClean="0">
                          <a:effectLst/>
                        </a:rPr>
                        <a:t>ETRI FSK PHY Proposal for TG4m  </a:t>
                      </a:r>
                      <a:endParaRPr lang="en-US" altLang="ko-KR" sz="1400" b="0" i="0" u="none" strike="noStrike" dirty="0">
                        <a:effectLst/>
                        <a:latin typeface="Arial"/>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u="none" strike="noStrike" dirty="0" err="1" smtClean="0">
                          <a:effectLst/>
                        </a:rPr>
                        <a:t>Mi</a:t>
                      </a:r>
                      <a:r>
                        <a:rPr lang="en-US" altLang="ko-KR" sz="1400" u="none" strike="noStrike" dirty="0" smtClean="0">
                          <a:effectLst/>
                        </a:rPr>
                        <a:t>-Kyung Oh(ETRI)</a:t>
                      </a:r>
                      <a:endParaRPr lang="en-US" altLang="ko-KR" sz="1400" b="0" i="0" u="none" strike="noStrike" dirty="0" smtClean="0">
                        <a:effectLst/>
                        <a:latin typeface="Arial"/>
                      </a:endParaRPr>
                    </a:p>
                  </a:txBody>
                  <a:tcPr marL="9525" marR="9525" marT="9525" marB="0" anchor="ctr"/>
                </a:tc>
              </a:tr>
              <a:tr h="389352">
                <a:tc>
                  <a:txBody>
                    <a:bodyPr/>
                    <a:lstStyle/>
                    <a:p>
                      <a:pPr algn="ctr" latinLnBrk="1"/>
                      <a:r>
                        <a:rPr lang="en-US" altLang="ko-KR" sz="1400" dirty="0" smtClean="0"/>
                        <a:t>2</a:t>
                      </a:r>
                      <a:endParaRPr lang="ko-KR" altLang="en-US" sz="1400" dirty="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15-12-0336-00</a:t>
                      </a:r>
                      <a:endParaRPr lang="ko-KR" altLang="en-US" sz="1400" dirty="0" smtClean="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Full Proposal on PHY for IEEE 802.15.4m </a:t>
                      </a:r>
                      <a:endParaRPr lang="en-US" altLang="ko-KR" sz="1400" b="0" i="0" u="none" strike="noStrike" dirty="0" smtClean="0">
                        <a:effectLst/>
                        <a:latin typeface="Arial"/>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u="none" strike="noStrike" dirty="0" smtClean="0">
                          <a:effectLst/>
                        </a:rPr>
                        <a:t>Hiroshi Harada(NICT)</a:t>
                      </a:r>
                      <a:endParaRPr lang="en-US" altLang="ko-KR" sz="1400" b="0" i="0" u="none" strike="noStrike" dirty="0" smtClean="0">
                        <a:effectLst/>
                        <a:latin typeface="Arial"/>
                      </a:endParaRPr>
                    </a:p>
                  </a:txBody>
                  <a:tcPr marL="9525" marR="9525" marT="9525" marB="0" anchor="ctr"/>
                </a:tc>
              </a:tr>
              <a:tr h="389352">
                <a:tc>
                  <a:txBody>
                    <a:bodyPr/>
                    <a:lstStyle/>
                    <a:p>
                      <a:pPr algn="ctr" latinLnBrk="1"/>
                      <a:r>
                        <a:rPr lang="en-US" altLang="ko-KR" sz="1400" dirty="0" smtClean="0"/>
                        <a:t>3</a:t>
                      </a:r>
                      <a:endParaRPr lang="ko-KR" altLang="en-US" sz="1400" dirty="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15-12-0338-00</a:t>
                      </a:r>
                      <a:endParaRPr lang="ko-KR" altLang="en-US" sz="1400" dirty="0" smtClean="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PHY Proposal to TG4m </a:t>
                      </a:r>
                      <a:endParaRPr lang="en-US" altLang="ko-KR" sz="1400" b="0" i="0" u="none" strike="noStrike" dirty="0" smtClean="0">
                        <a:effectLst/>
                        <a:latin typeface="Arial"/>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u="none" strike="noStrike" dirty="0" smtClean="0">
                          <a:effectLst/>
                        </a:rPr>
                        <a:t>Cristina Seibert(SSN)</a:t>
                      </a:r>
                      <a:endParaRPr lang="en-US" altLang="ko-KR" sz="1400" b="0" i="0" u="none" strike="noStrike" dirty="0" smtClean="0">
                        <a:effectLst/>
                        <a:latin typeface="Arial"/>
                      </a:endParaRPr>
                    </a:p>
                  </a:txBody>
                  <a:tcPr marL="9525" marR="9525" marT="9525" marB="0" anchor="ctr"/>
                </a:tc>
              </a:tr>
              <a:tr h="389352">
                <a:tc>
                  <a:txBody>
                    <a:bodyPr/>
                    <a:lstStyle/>
                    <a:p>
                      <a:pPr algn="ctr" latinLnBrk="1"/>
                      <a:r>
                        <a:rPr lang="en-US" altLang="ko-KR" sz="1400" dirty="0" smtClean="0"/>
                        <a:t>4</a:t>
                      </a:r>
                      <a:endParaRPr lang="ko-KR" altLang="en-US" sz="1400" dirty="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15-12-0340-00</a:t>
                      </a:r>
                      <a:endParaRPr lang="ko-KR" altLang="en-US" sz="1400" dirty="0" smtClean="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PHY Proposal for the IEEE 802.15.4m</a:t>
                      </a:r>
                      <a:endParaRPr lang="en-US" altLang="ko-KR" sz="1400" b="0" i="0" u="none" strike="noStrike" dirty="0" smtClean="0">
                        <a:effectLst/>
                        <a:latin typeface="Arial"/>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u="none" strike="noStrike" dirty="0" smtClean="0">
                          <a:effectLst/>
                        </a:rPr>
                        <a:t>Sasaki(Niigata Univ.)</a:t>
                      </a:r>
                      <a:endParaRPr lang="en-US" altLang="ko-KR" sz="1400" b="0" i="0" u="none" strike="noStrike" dirty="0" smtClean="0">
                        <a:effectLst/>
                        <a:latin typeface="Arial"/>
                      </a:endParaRPr>
                    </a:p>
                  </a:txBody>
                  <a:tcPr marL="9525" marR="9525" marT="9525" marB="0" anchor="ctr"/>
                </a:tc>
              </a:tr>
              <a:tr h="389352">
                <a:tc>
                  <a:txBody>
                    <a:bodyPr/>
                    <a:lstStyle/>
                    <a:p>
                      <a:pPr algn="ctr" latinLnBrk="1"/>
                      <a:r>
                        <a:rPr lang="en-US" altLang="ko-KR" sz="1400" dirty="0" smtClean="0"/>
                        <a:t>5</a:t>
                      </a:r>
                      <a:endParaRPr lang="ko-KR" altLang="en-US" sz="1400" dirty="0"/>
                    </a:p>
                  </a:txBody>
                  <a:tcPr anchor="ctr"/>
                </a:tc>
                <a:tc>
                  <a:txBody>
                    <a:bodyPr/>
                    <a:lstStyle/>
                    <a:p>
                      <a:pPr algn="l" fontAlgn="b"/>
                      <a:r>
                        <a:rPr lang="en-US" altLang="ko-KR" sz="1400" u="none" strike="noStrike" dirty="0">
                          <a:effectLst/>
                        </a:rPr>
                        <a:t>15-12-0328-00 </a:t>
                      </a:r>
                      <a:endParaRPr lang="en-US" altLang="ko-KR" sz="1400" b="0" i="0" u="none" strike="noStrike" dirty="0">
                        <a:effectLst/>
                        <a:latin typeface="Arial"/>
                      </a:endParaRPr>
                    </a:p>
                  </a:txBody>
                  <a:tcPr marL="9525" marR="9525" marT="9525" marB="0"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Proposed Approach for MAC changes for TVWS </a:t>
                      </a:r>
                      <a:endParaRPr lang="en-US" altLang="ko-KR" sz="1400" b="0" i="0" u="none" strike="noStrike" dirty="0" smtClean="0">
                        <a:effectLst/>
                        <a:latin typeface="Arial"/>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u="none" strike="noStrike" dirty="0" smtClean="0">
                          <a:effectLst/>
                        </a:rPr>
                        <a:t>Benjamin A. Rolfe(BCA)</a:t>
                      </a:r>
                      <a:endParaRPr lang="en-US" altLang="ko-KR" sz="1400" b="0" i="0" u="none" strike="noStrike" dirty="0" smtClean="0">
                        <a:effectLst/>
                        <a:latin typeface="Arial"/>
                      </a:endParaRPr>
                    </a:p>
                  </a:txBody>
                  <a:tcPr marL="9525" marR="9525" marT="9525" marB="0" anchor="ctr"/>
                </a:tc>
              </a:tr>
              <a:tr h="389352">
                <a:tc>
                  <a:txBody>
                    <a:bodyPr/>
                    <a:lstStyle/>
                    <a:p>
                      <a:pPr algn="ctr" latinLnBrk="1"/>
                      <a:r>
                        <a:rPr lang="en-US" altLang="ko-KR" sz="1400" dirty="0" smtClean="0"/>
                        <a:t>6</a:t>
                      </a:r>
                      <a:endParaRPr lang="ko-KR" altLang="en-US" sz="1400" dirty="0"/>
                    </a:p>
                  </a:txBody>
                  <a:tcPr anchor="ctr"/>
                </a:tc>
                <a:tc>
                  <a:txBody>
                    <a:bodyPr/>
                    <a:lstStyle/>
                    <a:p>
                      <a:pPr algn="l" fontAlgn="b"/>
                      <a:r>
                        <a:rPr lang="en-US" altLang="ko-KR" sz="1400" u="none" strike="noStrike" dirty="0">
                          <a:effectLst/>
                        </a:rPr>
                        <a:t>15-12-0333-00 </a:t>
                      </a:r>
                      <a:endParaRPr lang="en-US" altLang="ko-KR" sz="1400" b="0" i="0" u="none" strike="noStrike" dirty="0">
                        <a:effectLst/>
                        <a:latin typeface="Arial"/>
                      </a:endParaRPr>
                    </a:p>
                  </a:txBody>
                  <a:tcPr marL="9525" marR="9525" marT="9525" marB="0"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IEEE802.15.4m MAC Proposal: TVWS Multi-Channel Utilization (TMCU) </a:t>
                      </a:r>
                      <a:endParaRPr lang="en-US" altLang="ko-KR" sz="1400" b="0" i="0" u="none" strike="noStrike" dirty="0" smtClean="0">
                        <a:effectLst/>
                        <a:latin typeface="Arial"/>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u="none" strike="noStrike" dirty="0" err="1" smtClean="0">
                          <a:effectLst/>
                        </a:rPr>
                        <a:t>Youngae</a:t>
                      </a:r>
                      <a:r>
                        <a:rPr lang="en-US" altLang="ko-KR" sz="1400" u="none" strike="noStrike" dirty="0" smtClean="0">
                          <a:effectLst/>
                        </a:rPr>
                        <a:t> </a:t>
                      </a:r>
                      <a:r>
                        <a:rPr lang="en-US" altLang="ko-KR" sz="1400" u="none" strike="noStrike" dirty="0" err="1" smtClean="0">
                          <a:effectLst/>
                        </a:rPr>
                        <a:t>Jeon</a:t>
                      </a:r>
                      <a:r>
                        <a:rPr lang="en-US" altLang="ko-KR" sz="1400" u="none" strike="noStrike" dirty="0" smtClean="0">
                          <a:effectLst/>
                        </a:rPr>
                        <a:t>(ETRI)</a:t>
                      </a:r>
                      <a:endParaRPr lang="en-US" altLang="ko-KR" sz="1400" b="0" i="0" u="none" strike="noStrike" dirty="0" smtClean="0">
                        <a:effectLst/>
                        <a:latin typeface="Arial"/>
                      </a:endParaRPr>
                    </a:p>
                  </a:txBody>
                  <a:tcPr marL="9525" marR="9525" marT="9525" marB="0" anchor="ctr"/>
                </a:tc>
              </a:tr>
              <a:tr h="389352">
                <a:tc>
                  <a:txBody>
                    <a:bodyPr/>
                    <a:lstStyle/>
                    <a:p>
                      <a:pPr algn="ctr" latinLnBrk="1"/>
                      <a:r>
                        <a:rPr lang="en-US" altLang="ko-KR" sz="1400" dirty="0" smtClean="0"/>
                        <a:t>7</a:t>
                      </a:r>
                      <a:endParaRPr lang="ko-KR" altLang="en-US" sz="1400" dirty="0"/>
                    </a:p>
                  </a:txBody>
                  <a:tcPr anchor="ctr"/>
                </a:tc>
                <a:tc>
                  <a:txBody>
                    <a:bodyPr/>
                    <a:lstStyle/>
                    <a:p>
                      <a:pPr algn="l" fontAlgn="b"/>
                      <a:r>
                        <a:rPr lang="en-US" altLang="ko-KR" sz="1400" u="none" strike="noStrike" dirty="0">
                          <a:effectLst/>
                        </a:rPr>
                        <a:t>15-12-0334-00 </a:t>
                      </a:r>
                      <a:endParaRPr lang="en-US" altLang="ko-KR" sz="1400" b="0" i="0" u="none" strike="noStrike" dirty="0">
                        <a:effectLst/>
                        <a:latin typeface="Arial"/>
                      </a:endParaRPr>
                    </a:p>
                  </a:txBody>
                  <a:tcPr marL="9525" marR="9525" marT="9525" marB="0"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MAC proposal for supporting the TVBD Network</a:t>
                      </a:r>
                      <a:endParaRPr lang="ko-KR" altLang="en-US" sz="1400" kern="1200" dirty="0">
                        <a:solidFill>
                          <a:schemeClr val="dk1"/>
                        </a:solidFill>
                        <a:latin typeface="+mn-lt"/>
                        <a:ea typeface="+mn-ea"/>
                        <a:cs typeface="+mn-cs"/>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u="none" strike="noStrike" dirty="0" err="1" smtClean="0">
                          <a:effectLst/>
                        </a:rPr>
                        <a:t>Seong</a:t>
                      </a:r>
                      <a:r>
                        <a:rPr lang="en-US" altLang="ko-KR" sz="1400" u="none" strike="noStrike" dirty="0" smtClean="0">
                          <a:effectLst/>
                        </a:rPr>
                        <a:t>-Soon </a:t>
                      </a:r>
                      <a:r>
                        <a:rPr lang="en-US" altLang="ko-KR" sz="1400" u="none" strike="noStrike" dirty="0" err="1" smtClean="0">
                          <a:effectLst/>
                        </a:rPr>
                        <a:t>Joo</a:t>
                      </a:r>
                      <a:r>
                        <a:rPr lang="en-US" altLang="ko-KR" sz="1400" u="none" strike="noStrike" dirty="0" smtClean="0">
                          <a:effectLst/>
                        </a:rPr>
                        <a:t>(ETRI)</a:t>
                      </a:r>
                      <a:endParaRPr lang="en-US" altLang="ko-KR" sz="1400" b="0" i="0" u="none" strike="noStrike" dirty="0" smtClean="0">
                        <a:effectLst/>
                        <a:latin typeface="Arial"/>
                      </a:endParaRPr>
                    </a:p>
                  </a:txBody>
                  <a:tcPr marL="9525" marR="9525" marT="9525" marB="0" anchor="ctr"/>
                </a:tc>
              </a:tr>
              <a:tr h="389352">
                <a:tc>
                  <a:txBody>
                    <a:bodyPr/>
                    <a:lstStyle/>
                    <a:p>
                      <a:pPr algn="ctr" latinLnBrk="1"/>
                      <a:r>
                        <a:rPr lang="en-US" altLang="ko-KR" sz="1400" dirty="0" smtClean="0"/>
                        <a:t>8</a:t>
                      </a:r>
                      <a:endParaRPr lang="ko-KR" altLang="en-US" sz="1400" dirty="0"/>
                    </a:p>
                  </a:txBody>
                  <a:tcPr anchor="ctr"/>
                </a:tc>
                <a:tc>
                  <a:txBody>
                    <a:bodyPr/>
                    <a:lstStyle/>
                    <a:p>
                      <a:pPr algn="l" fontAlgn="b"/>
                      <a:r>
                        <a:rPr lang="en-US" altLang="ko-KR" sz="1400" u="none" strike="noStrike" dirty="0">
                          <a:effectLst/>
                        </a:rPr>
                        <a:t>15-12-0336-00 </a:t>
                      </a:r>
                      <a:endParaRPr lang="en-US" altLang="ko-KR" sz="1400" b="0" i="0" u="none" strike="noStrike" dirty="0">
                        <a:effectLst/>
                        <a:latin typeface="Arial"/>
                      </a:endParaRPr>
                    </a:p>
                  </a:txBody>
                  <a:tcPr marL="9525" marR="9525" marT="9525" marB="0"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Full Proposal on MAC for IEEE 802.15.4m</a:t>
                      </a:r>
                      <a:endParaRPr lang="ko-KR" altLang="en-US" sz="1400" kern="1200" dirty="0">
                        <a:solidFill>
                          <a:schemeClr val="dk1"/>
                        </a:solidFill>
                        <a:latin typeface="+mn-lt"/>
                        <a:ea typeface="+mn-ea"/>
                        <a:cs typeface="+mn-cs"/>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u="none" strike="noStrike" dirty="0" smtClean="0">
                          <a:effectLst/>
                        </a:rPr>
                        <a:t>Hiroshi Harada(NICT)</a:t>
                      </a:r>
                      <a:endParaRPr lang="en-US" altLang="ko-KR" sz="1400" b="0" i="0" u="none" strike="noStrike" dirty="0" smtClean="0">
                        <a:effectLst/>
                        <a:latin typeface="Arial"/>
                      </a:endParaRPr>
                    </a:p>
                  </a:txBody>
                  <a:tcPr marL="9525" marR="9525" marT="9525" marB="0" anchor="ct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153400" cy="762000"/>
          </a:xfrm>
        </p:spPr>
        <p:txBody>
          <a:bodyPr/>
          <a:lstStyle/>
          <a:p>
            <a:r>
              <a:rPr lang="en-US" b="1" dirty="0" smtClean="0"/>
              <a:t>TG4m Closing Report(2)</a:t>
            </a:r>
            <a:endParaRPr lang="en-US" b="1" dirty="0"/>
          </a:p>
        </p:txBody>
      </p:sp>
      <p:sp>
        <p:nvSpPr>
          <p:cNvPr id="3" name="Content Placeholder 2"/>
          <p:cNvSpPr>
            <a:spLocks noGrp="1"/>
          </p:cNvSpPr>
          <p:nvPr>
            <p:ph idx="1"/>
          </p:nvPr>
        </p:nvSpPr>
        <p:spPr>
          <a:xfrm>
            <a:off x="228600" y="1524000"/>
            <a:ext cx="8763000" cy="1600200"/>
          </a:xfrm>
        </p:spPr>
        <p:txBody>
          <a:bodyPr/>
          <a:lstStyle/>
          <a:p>
            <a:r>
              <a:rPr lang="en-US" altLang="ko-KR" dirty="0" smtClean="0">
                <a:ea typeface="ＭＳ Ｐゴシック" pitchFamily="-65" charset="-128"/>
              </a:rPr>
              <a:t>Heard 2 Presentations</a:t>
            </a:r>
          </a:p>
          <a:p>
            <a:pPr marL="0" indent="0">
              <a:spcBef>
                <a:spcPts val="0"/>
              </a:spcBef>
              <a:buNone/>
            </a:pPr>
            <a:r>
              <a:rPr lang="en-US" altLang="ko-KR" dirty="0">
                <a:ea typeface="ＭＳ Ｐゴシック" pitchFamily="-65" charset="-128"/>
              </a:rPr>
              <a:t> </a:t>
            </a:r>
            <a:r>
              <a:rPr lang="en-US" altLang="ko-KR" dirty="0" smtClean="0">
                <a:ea typeface="ＭＳ Ｐゴシック" pitchFamily="-65" charset="-128"/>
              </a:rPr>
              <a:t>   </a:t>
            </a:r>
            <a:r>
              <a:rPr lang="en-US" altLang="ko-KR" sz="2000" dirty="0" smtClean="0">
                <a:ea typeface="ＭＳ Ｐゴシック" pitchFamily="-65" charset="-128"/>
              </a:rPr>
              <a:t>- </a:t>
            </a:r>
            <a:r>
              <a:rPr lang="en-US" altLang="ko-KR" sz="2000" dirty="0"/>
              <a:t>The Usage of Polarized Antenna </a:t>
            </a:r>
            <a:r>
              <a:rPr lang="en-US" altLang="ko-KR" sz="2000" dirty="0" smtClean="0"/>
              <a:t>System(</a:t>
            </a:r>
            <a:r>
              <a:rPr lang="en-US" altLang="ko-KR" sz="2000" dirty="0" err="1" smtClean="0"/>
              <a:t>Kyunghee</a:t>
            </a:r>
            <a:r>
              <a:rPr lang="en-US" altLang="ko-KR" sz="2000" dirty="0" smtClean="0"/>
              <a:t> Chang/</a:t>
            </a:r>
            <a:r>
              <a:rPr lang="en-US" altLang="ko-KR" sz="2000" dirty="0" err="1" smtClean="0"/>
              <a:t>Inha</a:t>
            </a:r>
            <a:r>
              <a:rPr lang="en-US" altLang="ko-KR" sz="2000" dirty="0" smtClean="0"/>
              <a:t> University)</a:t>
            </a:r>
            <a:endParaRPr lang="en-US" altLang="ko-KR" sz="2000" dirty="0" smtClean="0">
              <a:ea typeface="ＭＳ Ｐゴシック" pitchFamily="-65" charset="-128"/>
            </a:endParaRPr>
          </a:p>
          <a:p>
            <a:pPr marL="542925" indent="-542925">
              <a:spcBef>
                <a:spcPts val="0"/>
              </a:spcBef>
              <a:buNone/>
            </a:pPr>
            <a:r>
              <a:rPr lang="en-US" altLang="ko-KR" sz="2000" dirty="0">
                <a:ea typeface="ＭＳ Ｐゴシック" pitchFamily="-65" charset="-128"/>
              </a:rPr>
              <a:t> </a:t>
            </a:r>
            <a:r>
              <a:rPr lang="en-US" altLang="ko-KR" sz="2000" dirty="0" smtClean="0">
                <a:ea typeface="ＭＳ Ｐゴシック" pitchFamily="-65" charset="-128"/>
              </a:rPr>
              <a:t>      - </a:t>
            </a:r>
            <a:r>
              <a:rPr lang="en-US" altLang="ja-JP" sz="2000" dirty="0">
                <a:latin typeface="Times New Roman" pitchFamily="18" charset="0"/>
                <a:ea typeface="ＭＳ Ｐゴシック" charset="-128"/>
                <a:cs typeface="Times New Roman" pitchFamily="18" charset="0"/>
              </a:rPr>
              <a:t>Discussion to facilitate expediting the selection of the PHY specification in </a:t>
            </a:r>
            <a:r>
              <a:rPr lang="en-US" altLang="ja-JP" sz="2000" dirty="0" smtClean="0">
                <a:latin typeface="Times New Roman" pitchFamily="18" charset="0"/>
                <a:ea typeface="ＭＳ Ｐゴシック" charset="-128"/>
                <a:cs typeface="Times New Roman" pitchFamily="18" charset="0"/>
              </a:rPr>
              <a:t>TG4m(</a:t>
            </a:r>
            <a:r>
              <a:rPr lang="en-US" altLang="ja-JP" sz="2000" dirty="0">
                <a:latin typeface="Times New Roman" pitchFamily="18" charset="0"/>
                <a:ea typeface="ＭＳ Ｐゴシック" charset="-128"/>
                <a:cs typeface="Times New Roman" pitchFamily="18" charset="0"/>
              </a:rPr>
              <a:t>Daniel </a:t>
            </a:r>
            <a:r>
              <a:rPr lang="en-US" altLang="ja-JP" sz="2000" dirty="0" err="1" smtClean="0">
                <a:latin typeface="Times New Roman" pitchFamily="18" charset="0"/>
                <a:ea typeface="ＭＳ Ｐゴシック" charset="-128"/>
                <a:cs typeface="Times New Roman" pitchFamily="18" charset="0"/>
              </a:rPr>
              <a:t>Popa</a:t>
            </a:r>
            <a:r>
              <a:rPr lang="en-US" altLang="ja-JP" sz="2000" dirty="0" smtClean="0">
                <a:latin typeface="Times New Roman" pitchFamily="18" charset="0"/>
                <a:ea typeface="ＭＳ Ｐゴシック" charset="-128"/>
                <a:cs typeface="Times New Roman" pitchFamily="18" charset="0"/>
              </a:rPr>
              <a:t>/ITRON)</a:t>
            </a:r>
            <a:endParaRPr lang="en-US" altLang="ko-KR" sz="2000" dirty="0" smtClean="0">
              <a:ea typeface="ＭＳ Ｐゴシック" pitchFamily="-65" charset="-128"/>
            </a:endParaRPr>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5</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July 2012</a:t>
            </a:r>
            <a:endParaRPr lang="en-US" dirty="0"/>
          </a:p>
        </p:txBody>
      </p:sp>
      <p:sp>
        <p:nvSpPr>
          <p:cNvPr id="9" name="Content Placeholder 2"/>
          <p:cNvSpPr txBox="1">
            <a:spLocks/>
          </p:cNvSpPr>
          <p:nvPr/>
        </p:nvSpPr>
        <p:spPr bwMode="auto">
          <a:xfrm>
            <a:off x="352425" y="3352800"/>
            <a:ext cx="8763000" cy="1905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a:lstStyle>
          <a:p>
            <a:r>
              <a:rPr lang="en-US" altLang="ko-KR" dirty="0" smtClean="0">
                <a:ea typeface="ＭＳ Ｐゴシック" pitchFamily="-65" charset="-128"/>
              </a:rPr>
              <a:t>Discuss Merging </a:t>
            </a:r>
            <a:r>
              <a:rPr lang="en-US" altLang="ko-KR" dirty="0">
                <a:ea typeface="ＭＳ Ｐゴシック" pitchFamily="-65" charset="-128"/>
              </a:rPr>
              <a:t>P</a:t>
            </a:r>
            <a:r>
              <a:rPr lang="en-US" altLang="ko-KR" dirty="0" smtClean="0">
                <a:ea typeface="ＭＳ Ｐゴシック" pitchFamily="-65" charset="-128"/>
              </a:rPr>
              <a:t>rocess</a:t>
            </a:r>
          </a:p>
          <a:p>
            <a:pPr marL="0" indent="0">
              <a:spcBef>
                <a:spcPts val="0"/>
              </a:spcBef>
              <a:buFontTx/>
              <a:buNone/>
            </a:pPr>
            <a:r>
              <a:rPr lang="en-US" altLang="ko-KR" dirty="0" smtClean="0">
                <a:ea typeface="ＭＳ Ｐゴシック" pitchFamily="-65" charset="-128"/>
              </a:rPr>
              <a:t>    </a:t>
            </a:r>
            <a:r>
              <a:rPr lang="en-US" altLang="ko-KR" sz="2000" dirty="0" smtClean="0">
                <a:ea typeface="ＭＳ Ｐゴシック" pitchFamily="-65" charset="-128"/>
              </a:rPr>
              <a:t>- 3 Sub-Groups: FSK PHY, OFDM PHY, NB-OFDM PHY, MAC</a:t>
            </a:r>
          </a:p>
          <a:p>
            <a:pPr marL="0" indent="0">
              <a:spcBef>
                <a:spcPts val="0"/>
              </a:spcBef>
              <a:buFontTx/>
              <a:buNone/>
            </a:pPr>
            <a:r>
              <a:rPr lang="en-US" altLang="ko-KR" sz="2000" dirty="0" smtClean="0">
                <a:ea typeface="ＭＳ Ｐゴシック" pitchFamily="-65" charset="-128"/>
              </a:rPr>
              <a:t>       </a:t>
            </a:r>
            <a:r>
              <a:rPr lang="en-US" altLang="ko-KR" sz="2000" smtClean="0">
                <a:ea typeface="ＭＳ Ｐゴシック" pitchFamily="-65" charset="-128"/>
              </a:rPr>
              <a:t>- Merge proposals </a:t>
            </a:r>
            <a:r>
              <a:rPr lang="en-US" altLang="ko-KR" sz="2000" dirty="0" smtClean="0">
                <a:ea typeface="ＭＳ Ｐゴシック" pitchFamily="-65" charset="-128"/>
              </a:rPr>
              <a:t>before Sep. meeting</a:t>
            </a:r>
          </a:p>
          <a:p>
            <a:pPr marL="0" indent="0">
              <a:spcBef>
                <a:spcPts val="0"/>
              </a:spcBef>
              <a:buFontTx/>
              <a:buNone/>
            </a:pPr>
            <a:r>
              <a:rPr lang="en-US" altLang="ko-KR" sz="2000" dirty="0">
                <a:ea typeface="ＭＳ Ｐゴシック" pitchFamily="-65" charset="-128"/>
              </a:rPr>
              <a:t> </a:t>
            </a:r>
            <a:r>
              <a:rPr lang="en-US" altLang="ko-KR" sz="2000" dirty="0" smtClean="0">
                <a:ea typeface="ＭＳ Ｐゴシック" pitchFamily="-65" charset="-128"/>
              </a:rPr>
              <a:t>      - </a:t>
            </a:r>
            <a:r>
              <a:rPr lang="en-US" altLang="ko-KR" sz="2000" dirty="0" smtClean="0"/>
              <a:t>Present &amp; discuss merged proposals, and agree baseline during  Sep. meeting</a:t>
            </a:r>
          </a:p>
          <a:p>
            <a:pPr marL="0" indent="0">
              <a:spcBef>
                <a:spcPts val="0"/>
              </a:spcBef>
              <a:buFontTx/>
              <a:buNone/>
            </a:pPr>
            <a:r>
              <a:rPr lang="en-US" altLang="ko-KR" sz="2000" dirty="0"/>
              <a:t/>
            </a:r>
            <a:br>
              <a:rPr lang="en-US" altLang="ko-KR" sz="2000" dirty="0"/>
            </a:br>
            <a:r>
              <a:rPr lang="en-US" altLang="ko-KR" sz="2000" dirty="0"/>
              <a:t/>
            </a:r>
            <a:br>
              <a:rPr lang="en-US" altLang="ko-KR" sz="2000" dirty="0"/>
            </a:br>
            <a:r>
              <a:rPr lang="en-US" altLang="ko-KR" sz="2000" dirty="0" smtClean="0">
                <a:ea typeface="ＭＳ Ｐゴシック" pitchFamily="-65" charset="-128"/>
              </a:rPr>
              <a:t> </a:t>
            </a:r>
          </a:p>
          <a:p>
            <a:endParaRPr lang="en-US" altLang="ko-KR" dirty="0" smtClean="0">
              <a:ea typeface="ＭＳ Ｐゴシック" pitchFamily="-65" charset="-128"/>
            </a:endParaRPr>
          </a:p>
        </p:txBody>
      </p:sp>
    </p:spTree>
    <p:extLst>
      <p:ext uri="{BB962C8B-B14F-4D97-AF65-F5344CB8AC3E}">
        <p14:creationId xmlns:p14="http://schemas.microsoft.com/office/powerpoint/2010/main" val="40758688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762000"/>
            <a:ext cx="8458200" cy="762000"/>
          </a:xfrm>
        </p:spPr>
        <p:txBody>
          <a:bodyPr/>
          <a:lstStyle/>
          <a:p>
            <a:r>
              <a:rPr lang="en-US" dirty="0" smtClean="0"/>
              <a:t>Future Plan/Timeline(1)</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600200"/>
            <a:ext cx="8229600" cy="4419600"/>
          </a:xfrm>
          <a:prstGeom prst="rect">
            <a:avLst/>
          </a:prstGeom>
          <a:noFill/>
          <a:ln w="9525">
            <a:noFill/>
            <a:miter lim="800000"/>
            <a:headEnd/>
            <a:tailEnd/>
          </a:ln>
        </p:spPr>
        <p:txBody>
          <a:bodyPr/>
          <a:lstStyle/>
          <a:p>
            <a:pPr marL="228600" lvl="1" indent="-228600">
              <a:spcBef>
                <a:spcPts val="300"/>
              </a:spcBef>
              <a:buFont typeface="Arial" pitchFamily="34" charset="0"/>
              <a:buChar char="•"/>
            </a:pPr>
            <a:r>
              <a:rPr lang="en-US" altLang="ko-KR" sz="2800" dirty="0" smtClean="0">
                <a:solidFill>
                  <a:srgbClr val="0070C0"/>
                </a:solidFill>
              </a:rPr>
              <a:t>Form a New Task Group </a:t>
            </a:r>
          </a:p>
          <a:p>
            <a:pPr marL="228600" lvl="1" indent="-228600">
              <a:spcBef>
                <a:spcPts val="300"/>
              </a:spcBef>
            </a:pPr>
            <a:r>
              <a:rPr lang="en-US" sz="2400" dirty="0" smtClean="0">
                <a:solidFill>
                  <a:srgbClr val="0070C0"/>
                </a:solidFill>
              </a:rPr>
              <a:t>   </a:t>
            </a:r>
            <a:r>
              <a:rPr lang="en-US" sz="2000" dirty="0" smtClean="0">
                <a:solidFill>
                  <a:srgbClr val="0070C0"/>
                </a:solidFill>
              </a:rPr>
              <a:t>- Affirm new officers for TG4m                                             September ,2011</a:t>
            </a:r>
          </a:p>
          <a:p>
            <a:pPr marL="228600" lvl="1" indent="-228600">
              <a:spcBef>
                <a:spcPts val="300"/>
              </a:spcBef>
            </a:pPr>
            <a:r>
              <a:rPr lang="en-US" sz="2000" dirty="0" smtClean="0">
                <a:solidFill>
                  <a:srgbClr val="0070C0"/>
                </a:solidFill>
              </a:rPr>
              <a:t>   - Prepare TGD                                                                         November, 2011</a:t>
            </a:r>
          </a:p>
          <a:p>
            <a:pPr marL="228600" lvl="1" indent="-228600">
              <a:spcBef>
                <a:spcPts val="300"/>
              </a:spcBef>
            </a:pPr>
            <a:r>
              <a:rPr lang="en-US" sz="2000" dirty="0" smtClean="0">
                <a:solidFill>
                  <a:srgbClr val="0066FF"/>
                </a:solidFill>
              </a:rPr>
              <a:t>    - Completed TGD                                                                      March,    2012</a:t>
            </a:r>
          </a:p>
          <a:p>
            <a:pPr marL="228600" lvl="1" indent="-228600">
              <a:spcBef>
                <a:spcPts val="300"/>
              </a:spcBef>
            </a:pPr>
            <a:endParaRPr lang="en-US" altLang="ko-KR" sz="2400" dirty="0" smtClean="0"/>
          </a:p>
          <a:p>
            <a:pPr marL="228600" lvl="1" indent="-228600">
              <a:buFont typeface="Arial" pitchFamily="34" charset="0"/>
              <a:buChar char="•"/>
            </a:pPr>
            <a:r>
              <a:rPr lang="en-US" altLang="ko-KR" sz="2800" dirty="0" smtClean="0"/>
              <a:t>Proposal Effort</a:t>
            </a:r>
          </a:p>
          <a:p>
            <a:pPr>
              <a:spcBef>
                <a:spcPts val="300"/>
              </a:spcBef>
            </a:pPr>
            <a:r>
              <a:rPr lang="en-US" altLang="ko-KR" sz="2000" dirty="0" smtClean="0"/>
              <a:t>   </a:t>
            </a:r>
            <a:r>
              <a:rPr lang="en-US" altLang="ko-KR" sz="2000" dirty="0" smtClean="0">
                <a:solidFill>
                  <a:srgbClr val="0066FF"/>
                </a:solidFill>
              </a:rPr>
              <a:t>- Call for Preliminary Proposals                                                  May, 7  2012 </a:t>
            </a:r>
          </a:p>
          <a:p>
            <a:pPr>
              <a:spcBef>
                <a:spcPts val="300"/>
              </a:spcBef>
            </a:pPr>
            <a:r>
              <a:rPr lang="en-US" altLang="ko-KR" sz="2000" dirty="0" smtClean="0">
                <a:solidFill>
                  <a:srgbClr val="0066FF"/>
                </a:solidFill>
              </a:rPr>
              <a:t>   - Present Preliminary Proposal                                                        May, 2012</a:t>
            </a:r>
          </a:p>
          <a:p>
            <a:pPr>
              <a:spcBef>
                <a:spcPts val="300"/>
              </a:spcBef>
            </a:pPr>
            <a:r>
              <a:rPr lang="en-US" altLang="ko-KR" sz="2000" dirty="0" smtClean="0">
                <a:solidFill>
                  <a:srgbClr val="0066FF"/>
                </a:solidFill>
              </a:rPr>
              <a:t>   - Call for Final Proposals                                                              July 9, 2012</a:t>
            </a:r>
          </a:p>
          <a:p>
            <a:pPr>
              <a:spcBef>
                <a:spcPts val="300"/>
              </a:spcBef>
            </a:pPr>
            <a:r>
              <a:rPr lang="en-US" altLang="ko-KR" sz="2000" dirty="0" smtClean="0">
                <a:solidFill>
                  <a:srgbClr val="FF0000"/>
                </a:solidFill>
              </a:rPr>
              <a:t>   - Present Final Proposals  	                                                  July , 2012</a:t>
            </a:r>
          </a:p>
          <a:p>
            <a:pPr>
              <a:spcBef>
                <a:spcPts val="300"/>
              </a:spcBef>
            </a:pPr>
            <a:r>
              <a:rPr lang="en-US" altLang="ko-KR" sz="2000" dirty="0" smtClean="0"/>
              <a:t>   - Present  &amp; Discuss merging </a:t>
            </a:r>
            <a:r>
              <a:rPr lang="en-US" altLang="ko-KR" sz="2000" dirty="0"/>
              <a:t>proposals</a:t>
            </a:r>
            <a:r>
              <a:rPr lang="en-US" altLang="ko-KR" sz="2000" dirty="0" smtClean="0"/>
              <a:t>                               September, 2012  </a:t>
            </a:r>
          </a:p>
          <a:p>
            <a:pPr>
              <a:spcBef>
                <a:spcPts val="300"/>
              </a:spcBef>
            </a:pPr>
            <a:r>
              <a:rPr lang="en-US" altLang="ko-KR" sz="2000" dirty="0"/>
              <a:t> </a:t>
            </a:r>
            <a:r>
              <a:rPr lang="en-US" altLang="ko-KR" sz="2000" dirty="0" smtClean="0"/>
              <a:t>  - Adopt Baseline	 		                         </a:t>
            </a:r>
            <a:r>
              <a:rPr lang="en-US" altLang="ko-KR" sz="2000" dirty="0"/>
              <a:t>September, 2012 </a:t>
            </a:r>
            <a:endParaRPr lang="en-US" altLang="ko-KR" sz="2000" dirty="0" smtClean="0"/>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6</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July 2012</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smtClean="0"/>
              <a:t>Sangsung Choi(ETRI)</a:t>
            </a:r>
            <a:endParaRPr lang="en-US" dirty="0" smtClean="0"/>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6</a:t>
            </a:fld>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762000"/>
            <a:ext cx="8458200" cy="762000"/>
          </a:xfrm>
        </p:spPr>
        <p:txBody>
          <a:bodyPr/>
          <a:lstStyle/>
          <a:p>
            <a:r>
              <a:rPr lang="en-US" dirty="0" smtClean="0"/>
              <a:t>Future Plan/Timeline(2)</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609600" y="1752600"/>
            <a:ext cx="8229600" cy="4419600"/>
          </a:xfrm>
          <a:prstGeom prst="rect">
            <a:avLst/>
          </a:prstGeom>
          <a:noFill/>
          <a:ln w="9525">
            <a:noFill/>
            <a:miter lim="800000"/>
            <a:headEnd/>
            <a:tailEnd/>
          </a:ln>
        </p:spPr>
        <p:txBody>
          <a:bodyPr/>
          <a:lstStyle/>
          <a:p>
            <a:pPr>
              <a:buFont typeface="Arial" pitchFamily="34" charset="0"/>
              <a:buChar char="•"/>
              <a:tabLst>
                <a:tab pos="7448550" algn="l"/>
              </a:tabLst>
            </a:pPr>
            <a:r>
              <a:rPr lang="en-US" altLang="ko-KR" sz="2400" dirty="0" smtClean="0"/>
              <a:t>  </a:t>
            </a:r>
            <a:r>
              <a:rPr lang="en-US" altLang="ko-KR" sz="2800" dirty="0" smtClean="0"/>
              <a:t>D</a:t>
            </a:r>
            <a:r>
              <a:rPr lang="en-US" altLang="ko-KR" sz="3200" dirty="0" smtClean="0"/>
              <a:t>rafting</a:t>
            </a:r>
          </a:p>
          <a:p>
            <a:pPr>
              <a:tabLst>
                <a:tab pos="7448550" algn="l"/>
              </a:tabLst>
            </a:pPr>
            <a:r>
              <a:rPr lang="en-US" altLang="ko-KR" sz="2400" dirty="0" smtClean="0"/>
              <a:t>   - </a:t>
            </a:r>
            <a:r>
              <a:rPr lang="en-US" altLang="ko-KR" sz="2400" dirty="0"/>
              <a:t>Editors create first draft</a:t>
            </a:r>
            <a:r>
              <a:rPr lang="en-US" altLang="ko-KR" sz="2400" dirty="0" smtClean="0"/>
              <a:t>                                 November  2012</a:t>
            </a:r>
          </a:p>
          <a:p>
            <a:pPr>
              <a:tabLst>
                <a:tab pos="7448550" algn="l"/>
              </a:tabLst>
            </a:pPr>
            <a:r>
              <a:rPr lang="en-US" altLang="ko-KR" sz="2400" dirty="0"/>
              <a:t> </a:t>
            </a:r>
            <a:r>
              <a:rPr lang="en-US" altLang="ko-KR" sz="2400" dirty="0" smtClean="0"/>
              <a:t>  - Discuss &amp; edit draft                        January 2013, March 2013</a:t>
            </a:r>
          </a:p>
          <a:p>
            <a:pPr>
              <a:tabLst>
                <a:tab pos="7448550" algn="l"/>
              </a:tabLst>
            </a:pPr>
            <a:r>
              <a:rPr lang="en-US" altLang="ko-KR" sz="2400" dirty="0" smtClean="0"/>
              <a:t>   - Final draft (ready for WG Letter Ballot)                 May  2013</a:t>
            </a:r>
          </a:p>
          <a:p>
            <a:pPr>
              <a:buFont typeface="Arial" pitchFamily="34" charset="0"/>
              <a:buChar char="•"/>
              <a:tabLst>
                <a:tab pos="7448550" algn="l"/>
              </a:tabLst>
            </a:pPr>
            <a:endParaRPr lang="en-US" altLang="ko-KR" sz="2400" dirty="0" smtClean="0"/>
          </a:p>
          <a:p>
            <a:pPr>
              <a:buFont typeface="Arial" pitchFamily="34" charset="0"/>
              <a:buChar char="•"/>
              <a:tabLst>
                <a:tab pos="7448550" algn="l"/>
              </a:tabLst>
            </a:pPr>
            <a:r>
              <a:rPr lang="en-US" altLang="ko-KR" sz="2400" dirty="0" smtClean="0"/>
              <a:t> </a:t>
            </a:r>
            <a:r>
              <a:rPr lang="en-US" altLang="ko-KR" sz="2800" dirty="0" smtClean="0"/>
              <a:t>Balloting</a:t>
            </a:r>
          </a:p>
          <a:p>
            <a:pPr>
              <a:tabLst>
                <a:tab pos="7448550" algn="l"/>
              </a:tabLst>
            </a:pPr>
            <a:r>
              <a:rPr lang="en-US" altLang="ko-KR" sz="2000" dirty="0" smtClean="0"/>
              <a:t>   </a:t>
            </a:r>
            <a:r>
              <a:rPr lang="en-US" altLang="ko-KR" sz="2400" dirty="0" smtClean="0"/>
              <a:t>- Letter ballot                                                               July  2013</a:t>
            </a:r>
          </a:p>
          <a:p>
            <a:pPr>
              <a:tabLst>
                <a:tab pos="7448550" algn="l"/>
              </a:tabLst>
            </a:pPr>
            <a:r>
              <a:rPr lang="en-US" altLang="ko-KR" sz="2400" dirty="0" smtClean="0"/>
              <a:t>   - Recirculation        September, November 2013,  January  2014</a:t>
            </a:r>
          </a:p>
          <a:p>
            <a:pPr>
              <a:tabLst>
                <a:tab pos="7448550" algn="l"/>
              </a:tabLst>
            </a:pPr>
            <a:r>
              <a:rPr lang="en-US" altLang="ko-KR" sz="2400" dirty="0" smtClean="0"/>
              <a:t>   - Sponsor ballot                                                         March 2014           </a:t>
            </a:r>
            <a:r>
              <a:rPr lang="en-US" altLang="ko-KR" sz="2000" dirty="0" smtClean="0"/>
              <a:t>                 </a:t>
            </a: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7</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July 2012</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smtClean="0"/>
              <a:t>Sangsung Choi(ETRI)</a:t>
            </a:r>
            <a:endParaRPr lang="en-US" dirty="0" smtClean="0"/>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7</a:t>
            </a:fld>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18362</TotalTime>
  <Words>541</Words>
  <Application>Microsoft Office PowerPoint</Application>
  <PresentationFormat>화면 슬라이드 쇼(4:3)</PresentationFormat>
  <Paragraphs>153</Paragraphs>
  <Slides>7</Slides>
  <Notes>6</Notes>
  <HiddenSlides>0</HiddenSlides>
  <MMClips>0</MMClips>
  <ScaleCrop>false</ScaleCrop>
  <HeadingPairs>
    <vt:vector size="4" baseType="variant">
      <vt:variant>
        <vt:lpstr>테마</vt:lpstr>
      </vt:variant>
      <vt:variant>
        <vt:i4>6</vt:i4>
      </vt:variant>
      <vt:variant>
        <vt:lpstr>슬라이드 제목</vt:lpstr>
      </vt:variant>
      <vt:variant>
        <vt:i4>7</vt:i4>
      </vt:variant>
    </vt:vector>
  </HeadingPairs>
  <TitlesOfParts>
    <vt:vector size="13" baseType="lpstr">
      <vt:lpstr>Default Design</vt:lpstr>
      <vt:lpstr>4_Custom Design</vt:lpstr>
      <vt:lpstr>Custom Design</vt:lpstr>
      <vt:lpstr>1_Custom Design</vt:lpstr>
      <vt:lpstr>2_Custom Design</vt:lpstr>
      <vt:lpstr>3_Custom Design</vt:lpstr>
      <vt:lpstr>PowerPoint 프레젠테이션</vt:lpstr>
      <vt:lpstr>Meeting Goal This Week</vt:lpstr>
      <vt:lpstr>Meeting Slots</vt:lpstr>
      <vt:lpstr>TG4m Closing Report(1)</vt:lpstr>
      <vt:lpstr>TG4m Closing Report(2)</vt:lpstr>
      <vt:lpstr>Future Plan/Timeline(1)</vt:lpstr>
      <vt:lpstr>Future Plan/Timeline(2)</vt:lpstr>
    </vt:vector>
  </TitlesOfParts>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SG4TV Opening Report Mar 2011</dc:title>
  <dc:creator>Sangsung Choi</dc:creator>
  <cp:lastModifiedBy>user</cp:lastModifiedBy>
  <cp:revision>981</cp:revision>
  <cp:lastPrinted>2000-03-07T00:55:37Z</cp:lastPrinted>
  <dcterms:created xsi:type="dcterms:W3CDTF">2008-07-14T18:46:05Z</dcterms:created>
  <dcterms:modified xsi:type="dcterms:W3CDTF">2012-07-20T01:29:45Z</dcterms:modified>
</cp:coreProperties>
</file>