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370" r:id="rId2"/>
    <p:sldId id="384" r:id="rId3"/>
    <p:sldId id="372" r:id="rId4"/>
    <p:sldId id="387" r:id="rId5"/>
    <p:sldId id="385" r:id="rId6"/>
    <p:sldId id="386" r:id="rId7"/>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70" autoAdjust="0"/>
    <p:restoredTop sz="94705" autoAdjust="0"/>
  </p:normalViewPr>
  <p:slideViewPr>
    <p:cSldViewPr>
      <p:cViewPr>
        <p:scale>
          <a:sx n="70" d="100"/>
          <a:sy n="70" d="100"/>
        </p:scale>
        <p:origin x="-1572" y="-360"/>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548"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July 12</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July 12</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July 12</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C9A1BDA7-E378-4FA1-963E-9C2F23B73BB3}" type="datetime6">
              <a:rPr lang="en-US" altLang="ko-KR"/>
              <a:pPr/>
              <a:t>July 12</a:t>
            </a:fld>
            <a:endParaRPr lang="en-US" altLang="ko-KR" dirty="0"/>
          </a:p>
        </p:txBody>
      </p:sp>
      <p:sp>
        <p:nvSpPr>
          <p:cNvPr id="19459" name="Rectangle 7"/>
          <p:cNvSpPr>
            <a:spLocks noGrp="1" noChangeArrowheads="1"/>
          </p:cNvSpPr>
          <p:nvPr>
            <p:ph type="sldNum" sz="quarter" idx="5"/>
          </p:nvPr>
        </p:nvSpPr>
        <p:spPr>
          <a:noFill/>
        </p:spPr>
        <p:txBody>
          <a:bodyPr/>
          <a:lstStyle/>
          <a:p>
            <a:r>
              <a:rPr lang="en-US" altLang="ko-KR" dirty="0"/>
              <a:t>Page </a:t>
            </a:r>
            <a:fld id="{657BA1DC-11B0-45A6-8A64-BA2128F712D2}" type="slidenum">
              <a:rPr lang="en-US" altLang="ko-KR"/>
              <a:pPr/>
              <a:t>3</a:t>
            </a:fld>
            <a:endParaRPr lang="en-US" altLang="ko-KR" dirty="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July 12</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4</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July 12</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6</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1F7EE9B6-C75F-4E2D-9843-F27F5C6AA828}" type="slidenum">
              <a:rPr lang="en-US" altLang="ko-K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3"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a:pPr/>
              <a:t>‹#›</a:t>
            </a:fld>
            <a:endParaRPr lang="en-US" altLang="ko-K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6"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400800" y="-2209800"/>
            <a:ext cx="2133600" cy="48768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0" y="-2209800"/>
            <a:ext cx="6248400" cy="48768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r>
              <a:rPr lang="en-US" altLang="ko-KR"/>
              <a:t>November 2007</a:t>
            </a:r>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 Tae Won, Samsung Electronics</a:t>
            </a: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a:pPr/>
              <a:t>‹#›</a:t>
            </a:fld>
            <a:endParaRPr lang="en-US" altLang="ko-K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0" y="-22098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762000" y="396875"/>
            <a:ext cx="10668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a:t>May 2012</a:t>
            </a:r>
          </a:p>
        </p:txBody>
      </p:sp>
      <p:sp>
        <p:nvSpPr>
          <p:cNvPr id="1029" name="Rectangle 5"/>
          <p:cNvSpPr>
            <a:spLocks noGrp="1" noChangeArrowheads="1"/>
          </p:cNvSpPr>
          <p:nvPr>
            <p:ph type="ftr" sz="quarter" idx="3"/>
          </p:nvPr>
        </p:nvSpPr>
        <p:spPr bwMode="auto">
          <a:xfrm>
            <a:off x="6248400" y="64770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en-US" altLang="ko-KR" dirty="0" err="1"/>
              <a:t>Yeong</a:t>
            </a:r>
            <a:r>
              <a:rPr lang="en-US" altLang="ko-KR" dirty="0"/>
              <a:t> Min Jang, </a:t>
            </a:r>
            <a:r>
              <a:rPr lang="en-US" altLang="ko-KR" dirty="0" err="1"/>
              <a:t>Kookmin</a:t>
            </a:r>
            <a:r>
              <a:rPr lang="en-US" altLang="ko-KR" dirty="0"/>
              <a:t> University</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a:pPr/>
              <a:t>‹#›</a:t>
            </a:fld>
            <a:endParaRPr lang="en-US" altLang="ko-KR"/>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p:spPr>
        <p:txBody>
          <a:bodyPr lIns="0" tIns="0" rIns="0" bIns="0" anchor="b">
            <a:spAutoFit/>
          </a:bodyPr>
          <a:lstStyle/>
          <a:p>
            <a:pPr marL="1428750" lvl="4" algn="r"/>
            <a:r>
              <a:rPr lang="en-US" altLang="ko-KR" sz="1400" b="1">
                <a:ea typeface="굴림" charset="-127"/>
              </a:rPr>
              <a:t>doc.: IEEE </a:t>
            </a:r>
            <a:r>
              <a:rPr lang="en-US" altLang="ko-KR" b="1">
                <a:ea typeface="굴림" charset="-127"/>
              </a:rPr>
              <a:t>15-08-0214-01-vlc</a:t>
            </a:r>
            <a:r>
              <a:rPr lang="en-GB" altLang="ko-KR">
                <a:ea typeface="굴림" charset="-127"/>
              </a:rPr>
              <a:t> </a:t>
            </a:r>
            <a:endParaRPr lang="en-US" altLang="ko-KR">
              <a:ea typeface="굴림" charset="-127"/>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p:spPr>
        <p:txBody>
          <a:bodyPr lIns="0" tIns="0" rIns="0" bIns="0">
            <a:spAutoFit/>
          </a:bodyPr>
          <a:lstStyle/>
          <a:p>
            <a:r>
              <a:rPr lang="en-US" altLang="ko-KR">
                <a:ea typeface="굴림" charset="-127"/>
              </a:rPr>
              <a:t>IG-LED</a:t>
            </a: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6" r:id="rId3"/>
    <p:sldLayoutId id="2147483767" r:id="rId4"/>
    <p:sldLayoutId id="2147483768" r:id="rId5"/>
    <p:sldLayoutId id="2147483769" r:id="rId6"/>
    <p:sldLayoutId id="2147483770" r:id="rId7"/>
    <p:sldLayoutId id="2147483771" r:id="rId8"/>
  </p:sldLayoutIdLst>
  <p:hf hdr="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날짜 개체 틀 3"/>
          <p:cNvSpPr>
            <a:spLocks noGrp="1"/>
          </p:cNvSpPr>
          <p:nvPr>
            <p:ph type="dt" sz="half" idx="10"/>
          </p:nvPr>
        </p:nvSpPr>
        <p:spPr>
          <a:xfrm>
            <a:off x="762000" y="397331"/>
            <a:ext cx="1066800" cy="215444"/>
          </a:xfrm>
          <a:noFill/>
        </p:spPr>
        <p:txBody>
          <a:bodyPr/>
          <a:lstStyle/>
          <a:p>
            <a:r>
              <a:rPr lang="en-US" altLang="ko-KR" dirty="0" smtClean="0"/>
              <a:t>July </a:t>
            </a:r>
            <a:r>
              <a:rPr lang="en-US" altLang="ko-KR" dirty="0" smtClean="0"/>
              <a:t>2012</a:t>
            </a:r>
          </a:p>
        </p:txBody>
      </p:sp>
      <p:sp>
        <p:nvSpPr>
          <p:cNvPr id="10245"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0243" name="슬라이드 번호 개체 틀 5"/>
          <p:cNvSpPr>
            <a:spLocks noGrp="1"/>
          </p:cNvSpPr>
          <p:nvPr>
            <p:ph type="sldNum" sz="quarter" idx="12"/>
          </p:nvPr>
        </p:nvSpPr>
        <p:spPr>
          <a:noFill/>
        </p:spPr>
        <p:txBody>
          <a:bodyPr/>
          <a:lstStyle/>
          <a:p>
            <a:r>
              <a:rPr lang="en-US" altLang="ko-KR" dirty="0"/>
              <a:t>Slide </a:t>
            </a:r>
            <a:fld id="{E65C9EE4-308F-4986-AA30-6072C69C1F83}" type="slidenum">
              <a:rPr lang="en-US" altLang="ko-KR"/>
              <a:pPr/>
              <a:t>1</a:t>
            </a:fld>
            <a:endParaRPr lang="en-US" altLang="ko-KR" dirty="0"/>
          </a:p>
        </p:txBody>
      </p:sp>
      <p:sp>
        <p:nvSpPr>
          <p:cNvPr id="256004" name="Rectangle 4"/>
          <p:cNvSpPr>
            <a:spLocks noChangeArrowheads="1"/>
          </p:cNvSpPr>
          <p:nvPr/>
        </p:nvSpPr>
        <p:spPr bwMode="auto">
          <a:xfrm>
            <a:off x="533400" y="762000"/>
            <a:ext cx="8001000" cy="5448300"/>
          </a:xfrm>
          <a:prstGeom prst="rect">
            <a:avLst/>
          </a:prstGeom>
          <a:noFill/>
          <a:ln w="12700">
            <a:noFill/>
            <a:miter lim="800000"/>
            <a:headEnd type="none" w="sm" len="sm"/>
            <a:tailEnd type="none" w="sm" len="sm"/>
          </a:ln>
          <a:effectLst/>
        </p:spPr>
        <p:txBody>
          <a:bodyPr>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IG-LED Closing Report for </a:t>
            </a:r>
            <a:r>
              <a:rPr lang="en-US" altLang="ko-KR" sz="1800" dirty="0" smtClean="0">
                <a:ea typeface="굴림" charset="-127"/>
              </a:rPr>
              <a:t>San Diego </a:t>
            </a:r>
            <a:r>
              <a:rPr lang="en-US" altLang="ko-KR" sz="1800" dirty="0" smtClean="0">
                <a:ea typeface="굴림" charset="-127"/>
              </a:rPr>
              <a:t> July 2012</a:t>
            </a:r>
            <a:endParaRPr lang="en-US" altLang="ko-KR" sz="1800" dirty="0">
              <a:ea typeface="굴림" charset="-127"/>
            </a:endParaRPr>
          </a:p>
          <a:p>
            <a:pPr marL="914400" indent="-914400"/>
            <a:r>
              <a:rPr lang="en-US" altLang="ko-KR" sz="1800" b="1" dirty="0">
                <a:ea typeface="굴림" charset="-127"/>
              </a:rPr>
              <a:t>Date Submitted: </a:t>
            </a:r>
            <a:r>
              <a:rPr lang="en-US" altLang="ko-KR" sz="1800" b="1" dirty="0" smtClean="0">
                <a:ea typeface="굴림" charset="-127"/>
              </a:rPr>
              <a:t>July 20 </a:t>
            </a:r>
            <a:r>
              <a:rPr lang="en-US" altLang="ko-KR" sz="1800" b="1" dirty="0" smtClean="0">
                <a:ea typeface="굴림" charset="-127"/>
              </a:rPr>
              <a:t>2012</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IG-LED Closing Report for </a:t>
            </a:r>
            <a:r>
              <a:rPr lang="en-US" altLang="ko-KR" sz="1800" dirty="0">
                <a:ea typeface="굴림" charset="-127"/>
              </a:rPr>
              <a:t> </a:t>
            </a:r>
            <a:r>
              <a:rPr lang="en-US" altLang="ko-KR" sz="1800" dirty="0" smtClean="0">
                <a:ea typeface="굴림" charset="-127"/>
              </a:rPr>
              <a:t>July </a:t>
            </a:r>
            <a:r>
              <a:rPr lang="en-US" altLang="ko-KR" sz="1800" dirty="0" smtClean="0">
                <a:ea typeface="굴림" charset="-127"/>
              </a:rPr>
              <a:t>2012 </a:t>
            </a:r>
            <a:r>
              <a:rPr lang="en-US" altLang="ko-KR" sz="1800" dirty="0">
                <a:ea typeface="굴림" charset="-127"/>
              </a:rPr>
              <a:t>Session</a:t>
            </a:r>
          </a:p>
          <a:p>
            <a:pPr marL="914400" indent="-914400"/>
            <a:r>
              <a:rPr lang="en-US" altLang="ko-KR" sz="1800" b="1" dirty="0">
                <a:ea typeface="굴림" charset="-127"/>
              </a:rPr>
              <a:t>Abstract: </a:t>
            </a:r>
            <a:r>
              <a:rPr lang="en-US" altLang="ko-KR" sz="1800" dirty="0">
                <a:ea typeface="굴림" charset="-127"/>
              </a:rPr>
              <a:t>Closing Report for the IG-LED Session in </a:t>
            </a:r>
            <a:r>
              <a:rPr lang="en-US" altLang="ko-KR" sz="1800" dirty="0" smtClean="0">
                <a:ea typeface="굴림" charset="-127"/>
              </a:rPr>
              <a:t>San Diego</a:t>
            </a:r>
            <a:r>
              <a:rPr lang="en-US" altLang="ko-KR" sz="1800" dirty="0" smtClean="0">
                <a:ea typeface="굴림" charset="-127"/>
              </a:rPr>
              <a:t>.</a:t>
            </a:r>
            <a:endParaRPr lang="en-US" altLang="ko-KR" sz="1800" dirty="0">
              <a:ea typeface="굴림" charset="-127"/>
            </a:endParaRPr>
          </a:p>
          <a:p>
            <a:pPr marL="914400" indent="-914400"/>
            <a:r>
              <a:rPr lang="en-US" altLang="ko-KR" sz="1800" b="1" dirty="0">
                <a:ea typeface="굴림" charset="-127"/>
              </a:rPr>
              <a:t>Purpose:</a:t>
            </a:r>
            <a:r>
              <a:rPr lang="en-US" altLang="ko-KR" sz="1800" dirty="0">
                <a:ea typeface="굴림" charset="-127"/>
              </a:rPr>
              <a:t>	To investigate forming an LED PHY and MAC Interest Group.</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grpSp>
        <p:nvGrpSpPr>
          <p:cNvPr id="8" name="그룹 7"/>
          <p:cNvGrpSpPr/>
          <p:nvPr/>
        </p:nvGrpSpPr>
        <p:grpSpPr>
          <a:xfrm>
            <a:off x="6088040" y="296840"/>
            <a:ext cx="3429000" cy="307777"/>
            <a:chOff x="6088040" y="296840"/>
            <a:chExt cx="3429000" cy="307777"/>
          </a:xfrm>
        </p:grpSpPr>
        <p:sp>
          <p:nvSpPr>
            <p:cNvPr id="6" name="직사각형 5"/>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7" name="TextBox 6"/>
            <p:cNvSpPr txBox="1"/>
            <p:nvPr/>
          </p:nvSpPr>
          <p:spPr>
            <a:xfrm>
              <a:off x="6088040" y="296840"/>
              <a:ext cx="3429000" cy="307777"/>
            </a:xfrm>
            <a:prstGeom prst="rect">
              <a:avLst/>
            </a:prstGeom>
            <a:noFill/>
          </p:spPr>
          <p:txBody>
            <a:bodyPr wrap="square" rtlCol="0">
              <a:spAutoFit/>
            </a:bodyPr>
            <a:lstStyle/>
            <a:p>
              <a:r>
                <a:rPr lang="en-US" altLang="ko-KR" sz="1400" b="1" dirty="0" smtClean="0">
                  <a:latin typeface="+mj-lt"/>
                </a:rPr>
                <a:t>doc.: IEEE </a:t>
              </a:r>
              <a:r>
                <a:rPr lang="en-US" altLang="ko-KR" sz="1400" b="1" dirty="0" smtClean="0">
                  <a:latin typeface="+mj-lt"/>
                </a:rPr>
                <a:t>15-12-0430-00-0led</a:t>
              </a:r>
              <a:endParaRPr lang="ko-KR" altLang="en-US" sz="1400" b="1" dirty="0">
                <a:latin typeface="+mj-lt"/>
              </a:endParaRPr>
            </a:p>
          </p:txBody>
        </p:sp>
      </p:gr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날짜 개체 틀 3"/>
          <p:cNvSpPr>
            <a:spLocks noGrp="1"/>
          </p:cNvSpPr>
          <p:nvPr>
            <p:ph type="dt" sz="half" idx="10"/>
          </p:nvPr>
        </p:nvSpPr>
        <p:spPr>
          <a:noFill/>
        </p:spPr>
        <p:txBody>
          <a:bodyPr/>
          <a:lstStyle/>
          <a:p>
            <a:r>
              <a:rPr lang="en-US" altLang="ko-KR" dirty="0" smtClean="0"/>
              <a:t>July</a:t>
            </a:r>
            <a:r>
              <a:rPr lang="en-US" altLang="ko-KR" dirty="0" smtClean="0"/>
              <a:t> </a:t>
            </a:r>
            <a:r>
              <a:rPr lang="en-US" altLang="ko-KR" dirty="0" smtClean="0"/>
              <a:t>2012</a:t>
            </a:r>
          </a:p>
        </p:txBody>
      </p:sp>
      <p:sp>
        <p:nvSpPr>
          <p:cNvPr id="11268"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1266" name="슬라이드 번호 개체 틀 3"/>
          <p:cNvSpPr>
            <a:spLocks noGrp="1"/>
          </p:cNvSpPr>
          <p:nvPr>
            <p:ph type="sldNum" sz="quarter" idx="12"/>
          </p:nvPr>
        </p:nvSpPr>
        <p:spPr>
          <a:noFill/>
        </p:spPr>
        <p:txBody>
          <a:bodyPr/>
          <a:lstStyle/>
          <a:p>
            <a:r>
              <a:rPr lang="en-US" altLang="ko-KR" dirty="0"/>
              <a:t>Slide </a:t>
            </a:r>
            <a:fld id="{A790B2A2-FF82-4748-A902-F4E0ED896DDB}" type="slidenum">
              <a:rPr lang="en-US" altLang="ko-KR"/>
              <a:pPr/>
              <a:t>2</a:t>
            </a:fld>
            <a:endParaRPr lang="en-US" altLang="ko-KR" dirty="0"/>
          </a:p>
        </p:txBody>
      </p:sp>
      <p:sp>
        <p:nvSpPr>
          <p:cNvPr id="11267" name="Rectangle 4"/>
          <p:cNvSpPr>
            <a:spLocks noChangeArrowheads="1"/>
          </p:cNvSpPr>
          <p:nvPr/>
        </p:nvSpPr>
        <p:spPr bwMode="auto">
          <a:xfrm>
            <a:off x="1348683" y="1905000"/>
            <a:ext cx="6452985" cy="3170099"/>
          </a:xfrm>
          <a:prstGeom prst="rect">
            <a:avLst/>
          </a:prstGeom>
          <a:noFill/>
          <a:ln w="12700">
            <a:noFill/>
            <a:miter lim="800000"/>
            <a:headEnd type="none" w="sm" len="sm"/>
            <a:tailEnd type="none" w="sm" len="sm"/>
          </a:ln>
        </p:spPr>
        <p:txBody>
          <a:bodyPr wrap="none">
            <a:spAutoFit/>
          </a:bodyPr>
          <a:lstStyle/>
          <a:p>
            <a:pPr algn="ctr"/>
            <a:r>
              <a:rPr lang="en-US" altLang="ja-JP" sz="4000" b="1" dirty="0">
                <a:solidFill>
                  <a:schemeClr val="tx2"/>
                </a:solidFill>
                <a:ea typeface="ＭＳ Ｐゴシック" pitchFamily="34" charset="-128"/>
              </a:rPr>
              <a:t>IG-LED </a:t>
            </a:r>
            <a:r>
              <a:rPr lang="en-US" altLang="ja-JP" sz="4000" b="1" dirty="0" smtClean="0">
                <a:solidFill>
                  <a:schemeClr val="tx2"/>
                </a:solidFill>
                <a:ea typeface="ＭＳ Ｐゴシック" pitchFamily="34" charset="-128"/>
              </a:rPr>
              <a:t>2</a:t>
            </a:r>
            <a:r>
              <a:rPr lang="en-US" altLang="ja-JP" sz="4000" b="1" baseline="30000" dirty="0" smtClean="0">
                <a:solidFill>
                  <a:schemeClr val="tx2"/>
                </a:solidFill>
                <a:ea typeface="ＭＳ Ｐゴシック" pitchFamily="34" charset="-128"/>
              </a:rPr>
              <a:t>nd</a:t>
            </a:r>
            <a:r>
              <a:rPr lang="en-US" altLang="ja-JP" sz="4000" b="1" dirty="0" smtClean="0">
                <a:solidFill>
                  <a:schemeClr val="tx2"/>
                </a:solidFill>
                <a:ea typeface="ＭＳ Ｐゴシック" pitchFamily="34" charset="-128"/>
              </a:rPr>
              <a:t>Meeting</a:t>
            </a:r>
            <a:r>
              <a:rPr lang="en-US" altLang="ja-JP" sz="4000" b="1" dirty="0">
                <a:solidFill>
                  <a:schemeClr val="tx2"/>
                </a:solidFill>
                <a:ea typeface="ＭＳ Ｐゴシック" pitchFamily="34" charset="-128"/>
              </a:rPr>
              <a:t>, Atlanta</a:t>
            </a:r>
          </a:p>
          <a:p>
            <a:pPr algn="ctr"/>
            <a:endParaRPr lang="en-US" altLang="ja-JP" sz="4000" b="1" dirty="0">
              <a:solidFill>
                <a:schemeClr val="tx2"/>
              </a:solidFill>
              <a:ea typeface="ＭＳ Ｐゴシック" pitchFamily="34" charset="-128"/>
            </a:endParaRPr>
          </a:p>
          <a:p>
            <a:pPr algn="ctr"/>
            <a:r>
              <a:rPr lang="en-US" altLang="ja-JP" sz="4000" b="1" dirty="0">
                <a:solidFill>
                  <a:schemeClr val="tx2"/>
                </a:solidFill>
                <a:ea typeface="ＭＳ Ｐゴシック" pitchFamily="34" charset="-128"/>
              </a:rPr>
              <a:t>Closing Report</a:t>
            </a:r>
            <a:br>
              <a:rPr lang="en-US" altLang="ja-JP" sz="4000" b="1" dirty="0">
                <a:solidFill>
                  <a:schemeClr val="tx2"/>
                </a:solidFill>
                <a:ea typeface="ＭＳ Ｐゴシック" pitchFamily="34" charset="-128"/>
              </a:rPr>
            </a:br>
            <a:r>
              <a:rPr lang="en-US" altLang="ja-JP" sz="4000" b="1" dirty="0">
                <a:solidFill>
                  <a:schemeClr val="tx2"/>
                </a:solidFill>
                <a:ea typeface="ＭＳ Ｐゴシック" pitchFamily="34" charset="-128"/>
              </a:rPr>
              <a:t/>
            </a:r>
            <a:br>
              <a:rPr lang="en-US" altLang="ja-JP" sz="4000" b="1" dirty="0">
                <a:solidFill>
                  <a:schemeClr val="tx2"/>
                </a:solidFill>
                <a:ea typeface="ＭＳ Ｐゴシック" pitchFamily="34" charset="-128"/>
              </a:rPr>
            </a:br>
            <a:r>
              <a:rPr lang="en-US" altLang="ja-JP" sz="4000" b="1" dirty="0" smtClean="0">
                <a:solidFill>
                  <a:schemeClr val="tx2"/>
                </a:solidFill>
                <a:ea typeface="ＭＳ Ｐゴシック" pitchFamily="34" charset="-128"/>
              </a:rPr>
              <a:t>20</a:t>
            </a:r>
            <a:r>
              <a:rPr lang="en-US" altLang="ja-JP" sz="4000" b="1" dirty="0" smtClean="0">
                <a:solidFill>
                  <a:schemeClr val="tx2"/>
                </a:solidFill>
                <a:ea typeface="ＭＳ Ｐゴシック" pitchFamily="34" charset="-128"/>
              </a:rPr>
              <a:t> </a:t>
            </a:r>
            <a:r>
              <a:rPr lang="en-US" altLang="ja-JP" sz="4000" b="1" dirty="0" smtClean="0">
                <a:solidFill>
                  <a:schemeClr val="tx2"/>
                </a:solidFill>
                <a:ea typeface="ＭＳ Ｐゴシック" pitchFamily="34" charset="-128"/>
              </a:rPr>
              <a:t>July</a:t>
            </a:r>
            <a:r>
              <a:rPr lang="en-US" altLang="ja-JP" sz="4000" b="1" dirty="0" smtClean="0">
                <a:solidFill>
                  <a:schemeClr val="tx2"/>
                </a:solidFill>
                <a:ea typeface="ＭＳ Ｐゴシック" pitchFamily="34" charset="-128"/>
              </a:rPr>
              <a:t>, </a:t>
            </a:r>
            <a:r>
              <a:rPr lang="en-US" altLang="ja-JP" sz="4000" b="1" dirty="0">
                <a:solidFill>
                  <a:schemeClr val="tx2"/>
                </a:solidFill>
                <a:ea typeface="ＭＳ Ｐゴシック" pitchFamily="34" charset="-128"/>
              </a:rPr>
              <a:t>2012</a:t>
            </a:r>
            <a:endParaRPr lang="en-US" altLang="ko-KR" sz="4000" b="1" dirty="0">
              <a:solidFill>
                <a:schemeClr val="tx2"/>
              </a:solidFill>
              <a:ea typeface="굴림" charset="-127"/>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a:t>15-12-0430-00-0led</a:t>
              </a:r>
              <a:endParaRPr lang="ko-KR" altLang="en-US" sz="1400" b="1" dirty="0"/>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title"/>
          </p:nvPr>
        </p:nvSpPr>
        <p:spPr>
          <a:noFill/>
        </p:spPr>
        <p:txBody>
          <a:bodyPr/>
          <a:lstStyle/>
          <a:p>
            <a:r>
              <a:rPr lang="en-US" altLang="ja-JP" b="1" dirty="0" smtClean="0">
                <a:ea typeface="ＭＳ Ｐゴシック" pitchFamily="34" charset="-128"/>
              </a:rPr>
              <a:t>Purpose of LED Interest Group</a:t>
            </a:r>
          </a:p>
        </p:txBody>
      </p:sp>
      <p:sp>
        <p:nvSpPr>
          <p:cNvPr id="12292" name="Rectangle 7"/>
          <p:cNvSpPr>
            <a:spLocks noGrp="1" noChangeArrowheads="1"/>
          </p:cNvSpPr>
          <p:nvPr>
            <p:ph idx="1"/>
          </p:nvPr>
        </p:nvSpPr>
        <p:spPr>
          <a:xfrm>
            <a:off x="228600" y="2057400"/>
            <a:ext cx="8686800" cy="4267200"/>
          </a:xfrm>
          <a:noFill/>
        </p:spPr>
        <p:txBody>
          <a:bodyPr/>
          <a:lstStyle/>
          <a:p>
            <a:r>
              <a:rPr lang="en-US" altLang="ja-JP" dirty="0" smtClean="0">
                <a:ea typeface="ＭＳ Ｐゴシック" pitchFamily="34" charset="-128"/>
              </a:rPr>
              <a:t>Determine whether there is sufficient interest in creating a LED Interest Group for the purpose of developing a LED PAR 5C.</a:t>
            </a:r>
          </a:p>
          <a:p>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2294" name="날짜 개체 틀 3"/>
          <p:cNvSpPr>
            <a:spLocks noGrp="1"/>
          </p:cNvSpPr>
          <p:nvPr>
            <p:ph type="dt" sz="half" idx="10"/>
          </p:nvPr>
        </p:nvSpPr>
        <p:spPr>
          <a:noFill/>
        </p:spPr>
        <p:txBody>
          <a:bodyPr/>
          <a:lstStyle/>
          <a:p>
            <a:r>
              <a:rPr lang="en-US" altLang="ko-KR" dirty="0" smtClean="0"/>
              <a:t>July</a:t>
            </a:r>
            <a:r>
              <a:rPr lang="en-US" altLang="ko-KR" dirty="0" smtClean="0"/>
              <a:t> </a:t>
            </a:r>
            <a:r>
              <a:rPr lang="en-US" altLang="ko-KR" dirty="0" smtClean="0"/>
              <a:t>2012</a:t>
            </a:r>
          </a:p>
        </p:txBody>
      </p:sp>
      <p:sp>
        <p:nvSpPr>
          <p:cNvPr id="12293"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2290" name="슬라이드 번호 개체 틀 5"/>
          <p:cNvSpPr>
            <a:spLocks noGrp="1"/>
          </p:cNvSpPr>
          <p:nvPr>
            <p:ph type="sldNum" sz="quarter" idx="12"/>
          </p:nvPr>
        </p:nvSpPr>
        <p:spPr>
          <a:noFill/>
        </p:spPr>
        <p:txBody>
          <a:bodyPr/>
          <a:lstStyle/>
          <a:p>
            <a:r>
              <a:rPr lang="en-US" altLang="ko-KR" dirty="0"/>
              <a:t>Slide </a:t>
            </a:r>
            <a:fld id="{90DED258-E7D7-4752-B284-7343E894442F}" type="slidenum">
              <a:rPr lang="en-US" altLang="ko-KR"/>
              <a:pPr/>
              <a:t>3</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a:t>15-12-0430-00-0led</a:t>
              </a:r>
              <a:endParaRPr lang="ko-KR" altLang="en-US" sz="1400" b="1"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6"/>
          <p:cNvSpPr>
            <a:spLocks noGrp="1" noChangeArrowheads="1"/>
          </p:cNvSpPr>
          <p:nvPr>
            <p:ph type="title"/>
          </p:nvPr>
        </p:nvSpPr>
        <p:spPr>
          <a:noFill/>
        </p:spPr>
        <p:txBody>
          <a:bodyPr/>
          <a:lstStyle/>
          <a:p>
            <a:r>
              <a:rPr lang="en-US" altLang="ja-JP" b="1" dirty="0" smtClean="0">
                <a:ea typeface="ＭＳ Ｐゴシック" pitchFamily="34" charset="-128"/>
              </a:rPr>
              <a:t>Objective of Meeting</a:t>
            </a:r>
          </a:p>
        </p:txBody>
      </p:sp>
      <p:sp>
        <p:nvSpPr>
          <p:cNvPr id="13316" name="Rectangle 7"/>
          <p:cNvSpPr>
            <a:spLocks noGrp="1" noChangeArrowheads="1"/>
          </p:cNvSpPr>
          <p:nvPr>
            <p:ph idx="1"/>
          </p:nvPr>
        </p:nvSpPr>
        <p:spPr>
          <a:xfrm>
            <a:off x="228600" y="2057400"/>
            <a:ext cx="8686800" cy="4267200"/>
          </a:xfrm>
        </p:spPr>
        <p:txBody>
          <a:bodyPr/>
          <a:lstStyle/>
          <a:p>
            <a:r>
              <a:rPr lang="en-US" altLang="ja-JP" dirty="0" smtClean="0">
                <a:ea typeface="ＭＳ Ｐゴシック" pitchFamily="34" charset="-128"/>
              </a:rPr>
              <a:t>Call for presentation of LED</a:t>
            </a:r>
          </a:p>
          <a:p>
            <a:r>
              <a:rPr lang="en-US" altLang="ja-JP" dirty="0" smtClean="0">
                <a:ea typeface="ＭＳ Ｐゴシック" pitchFamily="34" charset="-128"/>
              </a:rPr>
              <a:t>Hearing of presentations of LED </a:t>
            </a:r>
            <a:r>
              <a:rPr lang="en-US" altLang="ja-JP" dirty="0" smtClean="0">
                <a:ea typeface="ＭＳ Ｐゴシック" pitchFamily="34" charset="-128"/>
              </a:rPr>
              <a:t>issues </a:t>
            </a:r>
            <a:endParaRPr lang="en-US" altLang="ja-JP" dirty="0" smtClean="0">
              <a:ea typeface="ＭＳ Ｐゴシック" pitchFamily="34" charset="-128"/>
            </a:endParaRPr>
          </a:p>
          <a:p>
            <a:pPr>
              <a:buFontTx/>
              <a:buNone/>
            </a:pPr>
            <a:endParaRPr lang="en-US" altLang="ja-JP" dirty="0" smtClean="0">
              <a:ea typeface="ＭＳ Ｐゴシック" pitchFamily="34" charset="-128"/>
            </a:endParaRPr>
          </a:p>
          <a:p>
            <a:endParaRPr lang="en-US" altLang="ja-JP" dirty="0" smtClean="0">
              <a:ea typeface="ＭＳ Ｐゴシック" pitchFamily="34" charset="-128"/>
            </a:endParaRPr>
          </a:p>
        </p:txBody>
      </p:sp>
      <p:sp>
        <p:nvSpPr>
          <p:cNvPr id="13318" name="날짜 개체 틀 3"/>
          <p:cNvSpPr>
            <a:spLocks noGrp="1"/>
          </p:cNvSpPr>
          <p:nvPr>
            <p:ph type="dt" sz="half" idx="10"/>
          </p:nvPr>
        </p:nvSpPr>
        <p:spPr>
          <a:noFill/>
        </p:spPr>
        <p:txBody>
          <a:bodyPr/>
          <a:lstStyle/>
          <a:p>
            <a:r>
              <a:rPr lang="en-US" altLang="ko-KR" dirty="0" smtClean="0"/>
              <a:t>July</a:t>
            </a:r>
            <a:r>
              <a:rPr lang="en-US" altLang="ko-KR" dirty="0" smtClean="0"/>
              <a:t> </a:t>
            </a:r>
            <a:r>
              <a:rPr lang="en-US" altLang="ko-KR" dirty="0" smtClean="0"/>
              <a:t>2012</a:t>
            </a:r>
          </a:p>
        </p:txBody>
      </p:sp>
      <p:sp>
        <p:nvSpPr>
          <p:cNvPr id="13317"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3314" name="슬라이드 번호 개체 틀 5"/>
          <p:cNvSpPr>
            <a:spLocks noGrp="1"/>
          </p:cNvSpPr>
          <p:nvPr>
            <p:ph type="sldNum" sz="quarter" idx="12"/>
          </p:nvPr>
        </p:nvSpPr>
        <p:spPr>
          <a:noFill/>
        </p:spPr>
        <p:txBody>
          <a:bodyPr/>
          <a:lstStyle/>
          <a:p>
            <a:r>
              <a:rPr lang="en-US" altLang="ko-KR" dirty="0"/>
              <a:t>Slide </a:t>
            </a:r>
            <a:fld id="{C1A54C5A-C731-4928-A1B6-3CA7D4E200B2}" type="slidenum">
              <a:rPr lang="en-US" altLang="ko-KR"/>
              <a:pPr/>
              <a:t>4</a:t>
            </a:fld>
            <a:endParaRPr lang="en-US" altLang="ko-KR"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a:t>15-12-0430-00-0led</a:t>
              </a:r>
              <a:endParaRPr lang="ko-KR" altLang="en-US" sz="1400" b="1" dirty="0"/>
            </a:p>
          </p:txBody>
        </p:sp>
      </p:gr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1" name="날짜 개체 틀 3"/>
          <p:cNvSpPr>
            <a:spLocks noGrp="1"/>
          </p:cNvSpPr>
          <p:nvPr>
            <p:ph type="dt" sz="half" idx="10"/>
          </p:nvPr>
        </p:nvSpPr>
        <p:spPr>
          <a:noFill/>
        </p:spPr>
        <p:txBody>
          <a:bodyPr/>
          <a:lstStyle/>
          <a:p>
            <a:r>
              <a:rPr lang="en-US" altLang="ko-KR" dirty="0" smtClean="0"/>
              <a:t>July</a:t>
            </a:r>
            <a:r>
              <a:rPr lang="en-US" altLang="ko-KR" dirty="0" smtClean="0"/>
              <a:t> </a:t>
            </a:r>
            <a:r>
              <a:rPr lang="en-US" altLang="ko-KR" dirty="0" smtClean="0"/>
              <a:t>2012</a:t>
            </a:r>
          </a:p>
        </p:txBody>
      </p:sp>
      <p:sp>
        <p:nvSpPr>
          <p:cNvPr id="14340" name="Rectangle 5"/>
          <p:cNvSpPr>
            <a:spLocks noGrp="1" noChangeArrowheads="1"/>
          </p:cNvSpPr>
          <p:nvPr>
            <p:ph type="ftr" sz="quarter" idx="11"/>
          </p:nvPr>
        </p:nvSpPr>
        <p:spPr>
          <a:noFill/>
        </p:spPr>
        <p:txBody>
          <a:bodyPr/>
          <a:lstStyle/>
          <a:p>
            <a:r>
              <a:rPr lang="en-US" altLang="ko-KR" dirty="0" smtClean="0"/>
              <a:t>Yeong Min Jang, Kookmin University</a:t>
            </a:r>
          </a:p>
        </p:txBody>
      </p:sp>
      <p:sp>
        <p:nvSpPr>
          <p:cNvPr id="14338" name="슬라이드 번호 개체 틀 3"/>
          <p:cNvSpPr>
            <a:spLocks noGrp="1"/>
          </p:cNvSpPr>
          <p:nvPr>
            <p:ph type="sldNum" sz="quarter" idx="12"/>
          </p:nvPr>
        </p:nvSpPr>
        <p:spPr>
          <a:noFill/>
        </p:spPr>
        <p:txBody>
          <a:bodyPr/>
          <a:lstStyle/>
          <a:p>
            <a:r>
              <a:rPr lang="en-US" altLang="ko-KR" dirty="0"/>
              <a:t>Slide </a:t>
            </a:r>
            <a:fld id="{CCE01451-6967-45BC-9C9B-A82235FC0BB1}" type="slidenum">
              <a:rPr lang="en-US" altLang="ko-KR"/>
              <a:pPr/>
              <a:t>5</a:t>
            </a:fld>
            <a:endParaRPr lang="en-US" altLang="ko-KR" dirty="0"/>
          </a:p>
        </p:txBody>
      </p:sp>
      <p:sp>
        <p:nvSpPr>
          <p:cNvPr id="4101" name="Rectangle 4"/>
          <p:cNvSpPr>
            <a:spLocks noChangeArrowheads="1"/>
          </p:cNvSpPr>
          <p:nvPr/>
        </p:nvSpPr>
        <p:spPr bwMode="auto">
          <a:xfrm>
            <a:off x="304800" y="817563"/>
            <a:ext cx="8534400" cy="5632311"/>
          </a:xfrm>
          <a:prstGeom prst="rect">
            <a:avLst/>
          </a:prstGeom>
          <a:noFill/>
          <a:ln w="12700">
            <a:noFill/>
            <a:miter lim="800000"/>
            <a:headEnd type="none" w="sm" len="sm"/>
            <a:tailEnd type="none" w="sm" len="sm"/>
          </a:ln>
        </p:spPr>
        <p:txBody>
          <a:bodyPr>
            <a:spAutoFit/>
          </a:bodyPr>
          <a:lstStyle/>
          <a:p>
            <a:pPr marL="268288" indent="-268288">
              <a:buFontTx/>
              <a:buAutoNum type="arabicPeriod"/>
            </a:pPr>
            <a:r>
              <a:rPr lang="en-US" altLang="ja-JP" sz="2400" dirty="0">
                <a:ea typeface="ＭＳ Ｐゴシック" pitchFamily="34" charset="-128"/>
              </a:rPr>
              <a:t>2-hour time slot was held in </a:t>
            </a:r>
            <a:r>
              <a:rPr lang="en-US" altLang="ja-JP" sz="2400" dirty="0" smtClean="0">
                <a:ea typeface="ＭＳ Ｐゴシック" pitchFamily="34" charset="-128"/>
              </a:rPr>
              <a:t>Wednes</a:t>
            </a:r>
            <a:r>
              <a:rPr lang="en-US" altLang="ja-JP" sz="2400" dirty="0" smtClean="0">
                <a:ea typeface="ＭＳ Ｐゴシック" pitchFamily="34" charset="-128"/>
              </a:rPr>
              <a:t>day</a:t>
            </a:r>
            <a:r>
              <a:rPr lang="en-US" altLang="ja-JP" sz="2400" dirty="0">
                <a:ea typeface="ＭＳ Ｐゴシック" pitchFamily="34" charset="-128"/>
              </a:rPr>
              <a:t>.</a:t>
            </a:r>
          </a:p>
          <a:p>
            <a:pPr marL="268288" indent="-268288"/>
            <a:r>
              <a:rPr lang="en-US" altLang="ja-JP" sz="2400" dirty="0">
                <a:ea typeface="ＭＳ Ｐゴシック" pitchFamily="34" charset="-128"/>
              </a:rPr>
              <a:t>      - Attendance:</a:t>
            </a:r>
          </a:p>
          <a:p>
            <a:pPr marL="268288" indent="-268288"/>
            <a:r>
              <a:rPr lang="en-US" altLang="ja-JP" sz="2400" dirty="0">
                <a:ea typeface="ＭＳ Ｐゴシック" pitchFamily="34" charset="-128"/>
              </a:rPr>
              <a:t>	</a:t>
            </a:r>
            <a:r>
              <a:rPr lang="en-US" altLang="ja-JP" sz="2400" dirty="0" smtClean="0">
                <a:ea typeface="ＭＳ Ｐゴシック" pitchFamily="34" charset="-128"/>
              </a:rPr>
              <a:t>  12 </a:t>
            </a:r>
            <a:r>
              <a:rPr lang="en-US" altLang="ja-JP" sz="2400" dirty="0">
                <a:ea typeface="ＭＳ Ｐゴシック" pitchFamily="34" charset="-128"/>
              </a:rPr>
              <a:t>attendees in </a:t>
            </a:r>
            <a:r>
              <a:rPr lang="en-US" altLang="ja-JP" sz="2400" dirty="0" smtClean="0">
                <a:ea typeface="ＭＳ Ｐゴシック" pitchFamily="34" charset="-128"/>
              </a:rPr>
              <a:t>Wednes</a:t>
            </a:r>
            <a:r>
              <a:rPr lang="en-US" altLang="ja-JP" sz="2400" dirty="0" smtClean="0">
                <a:ea typeface="ＭＳ Ｐゴシック" pitchFamily="34" charset="-128"/>
              </a:rPr>
              <a:t>day AM1 </a:t>
            </a:r>
            <a:r>
              <a:rPr lang="en-US" altLang="ja-JP" sz="2400" dirty="0">
                <a:ea typeface="ＭＳ Ｐゴシック" pitchFamily="34" charset="-128"/>
              </a:rPr>
              <a:t>slot.</a:t>
            </a:r>
          </a:p>
          <a:p>
            <a:pPr marL="268288" indent="-268288"/>
            <a:endParaRPr lang="en-US" altLang="ja-JP" sz="2400" dirty="0">
              <a:ea typeface="ＭＳ Ｐゴシック" pitchFamily="34" charset="-128"/>
            </a:endParaRPr>
          </a:p>
          <a:p>
            <a:pPr marL="268288" indent="-268288"/>
            <a:r>
              <a:rPr lang="en-US" altLang="ja-JP" sz="2400" dirty="0">
                <a:ea typeface="ＭＳ Ｐゴシック" pitchFamily="34" charset="-128"/>
              </a:rPr>
              <a:t>3.  Relative Documents:</a:t>
            </a:r>
          </a:p>
          <a:p>
            <a:pPr marL="268288" indent="-268288"/>
            <a:r>
              <a:rPr lang="en-US" altLang="ja-JP" sz="2400" dirty="0">
                <a:ea typeface="ＭＳ Ｐゴシック" pitchFamily="34" charset="-128"/>
              </a:rPr>
              <a:t>      - </a:t>
            </a:r>
            <a:r>
              <a:rPr lang="en-US" altLang="ja-JP" sz="2400" dirty="0" smtClean="0">
                <a:ea typeface="ＭＳ Ｐゴシック" pitchFamily="34" charset="-128"/>
              </a:rPr>
              <a:t>Presentations</a:t>
            </a:r>
            <a:endParaRPr lang="en-US" altLang="ja-JP" sz="2400" dirty="0">
              <a:ea typeface="ＭＳ Ｐゴシック" pitchFamily="34" charset="-128"/>
            </a:endParaRPr>
          </a:p>
          <a:p>
            <a:pPr marL="914400" lvl="1" indent="-457200"/>
            <a:r>
              <a:rPr lang="en-US" altLang="ja-JP" sz="2400" dirty="0" smtClean="0">
                <a:ea typeface="ＭＳ Ｐゴシック" pitchFamily="34" charset="-128"/>
              </a:rPr>
              <a:t>15-12-0399-00-0led </a:t>
            </a:r>
            <a:r>
              <a:rPr lang="en-US" altLang="ko-KR" sz="2400" dirty="0" smtClean="0">
                <a:solidFill>
                  <a:schemeClr val="tx2"/>
                </a:solidFill>
                <a:ea typeface="굴림" charset="-127"/>
              </a:rPr>
              <a:t> </a:t>
            </a:r>
            <a:r>
              <a:rPr lang="en-US" altLang="ko-KR" sz="2400" b="1" dirty="0" smtClean="0"/>
              <a:t>Secure </a:t>
            </a:r>
            <a:r>
              <a:rPr lang="en-US" altLang="ko-KR" sz="2400" b="1" dirty="0"/>
              <a:t>Device Identities </a:t>
            </a:r>
            <a:endParaRPr lang="en-US" altLang="ko-KR" sz="2400" b="1" dirty="0" smtClean="0"/>
          </a:p>
          <a:p>
            <a:pPr marL="914400" lvl="1" indent="-457200"/>
            <a:r>
              <a:rPr lang="en-US" altLang="ja-JP" sz="2400" dirty="0" smtClean="0">
                <a:ea typeface="ＭＳ Ｐゴシック" pitchFamily="34" charset="-128"/>
              </a:rPr>
              <a:t>15-12-0396-00-0led  </a:t>
            </a:r>
            <a:r>
              <a:rPr lang="en-US" altLang="ko-KR" sz="2400" b="1" dirty="0" smtClean="0"/>
              <a:t>Standardization </a:t>
            </a:r>
            <a:r>
              <a:rPr lang="en-US" altLang="ko-KR" sz="2400" b="1" dirty="0"/>
              <a:t>Directions in IEEE802.15 IG-LED </a:t>
            </a:r>
            <a:endParaRPr lang="en-US" altLang="ko-KR" sz="2400" b="1" dirty="0"/>
          </a:p>
          <a:p>
            <a:pPr marL="914400" lvl="1" indent="-457200"/>
            <a:r>
              <a:rPr lang="en-US" altLang="ja-JP" sz="2400" dirty="0" smtClean="0">
                <a:ea typeface="ＭＳ Ｐゴシック" pitchFamily="34" charset="-128"/>
              </a:rPr>
              <a:t>15-12-0397-00-0led  </a:t>
            </a:r>
            <a:r>
              <a:rPr lang="en-US" altLang="ko-KR" sz="2400" b="1" dirty="0" smtClean="0"/>
              <a:t>Technical </a:t>
            </a:r>
            <a:r>
              <a:rPr lang="en-US" altLang="ko-KR" sz="2400" b="1" dirty="0"/>
              <a:t>Issues for LED </a:t>
            </a:r>
            <a:r>
              <a:rPr lang="en-US" altLang="ko-KR" sz="2400" b="1" dirty="0" smtClean="0"/>
              <a:t>commercialization</a:t>
            </a:r>
          </a:p>
          <a:p>
            <a:pPr marL="914400" lvl="1" indent="-457200"/>
            <a:r>
              <a:rPr lang="en-US" altLang="ja-JP" sz="2400" dirty="0" smtClean="0">
                <a:ea typeface="ＭＳ Ｐゴシック" pitchFamily="34" charset="-128"/>
              </a:rPr>
              <a:t>15-12-0398-00-0led  </a:t>
            </a:r>
            <a:r>
              <a:rPr lang="en-US" altLang="ko-KR" sz="2400" b="1" dirty="0" smtClean="0"/>
              <a:t>LED-based </a:t>
            </a:r>
            <a:r>
              <a:rPr lang="en-US" altLang="ko-KR" sz="2400" b="1" dirty="0"/>
              <a:t>Hybrid Techniques for </a:t>
            </a:r>
            <a:r>
              <a:rPr lang="en-US" altLang="ko-KR" sz="2400" b="1" dirty="0" smtClean="0"/>
              <a:t>High-performance                                                                   Positioning </a:t>
            </a:r>
            <a:r>
              <a:rPr lang="en-US" altLang="ko-KR" sz="2400" b="1" dirty="0"/>
              <a:t>Systems </a:t>
            </a:r>
            <a:endParaRPr lang="en-US" altLang="ko-KR" sz="2400" b="1" dirty="0"/>
          </a:p>
          <a:p>
            <a:pPr marL="914400" lvl="1" indent="-457200"/>
            <a:r>
              <a:rPr lang="en-US" altLang="ja-JP" sz="2400" dirty="0" smtClean="0">
                <a:ea typeface="ＭＳ Ｐゴシック" pitchFamily="34" charset="-128"/>
              </a:rPr>
              <a:t>15-12-0331-00-0led  </a:t>
            </a:r>
            <a:r>
              <a:rPr lang="en-US" altLang="ko-KR" sz="2400" b="1" dirty="0" smtClean="0"/>
              <a:t>IEEE802.15 </a:t>
            </a:r>
            <a:r>
              <a:rPr lang="en-US" altLang="ko-KR" sz="2400" b="1" dirty="0"/>
              <a:t>IG-LED </a:t>
            </a:r>
            <a:r>
              <a:rPr lang="en-US" altLang="ko-KR" sz="2400" b="1" dirty="0" err="1"/>
              <a:t>Beamforming</a:t>
            </a:r>
            <a:r>
              <a:rPr lang="en-US" altLang="ko-KR" sz="2400" b="1" dirty="0"/>
              <a:t> </a:t>
            </a:r>
            <a:endParaRPr lang="en-US" altLang="ja-JP" sz="2400" dirty="0" smtClean="0">
              <a:ea typeface="ＭＳ Ｐゴシック" pitchFamily="34" charset="-128"/>
            </a:endParaRPr>
          </a:p>
        </p:txBody>
      </p:sp>
      <p:sp>
        <p:nvSpPr>
          <p:cNvPr id="6" name="직사각형 5"/>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7" name="그룹 6"/>
          <p:cNvGrpSpPr/>
          <p:nvPr/>
        </p:nvGrpSpPr>
        <p:grpSpPr>
          <a:xfrm>
            <a:off x="6088040" y="296840"/>
            <a:ext cx="3429000" cy="307777"/>
            <a:chOff x="6088040" y="296840"/>
            <a:chExt cx="3429000" cy="307777"/>
          </a:xfrm>
        </p:grpSpPr>
        <p:sp>
          <p:nvSpPr>
            <p:cNvPr id="8" name="직사각형 7"/>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 name="TextBox 8"/>
            <p:cNvSpPr txBox="1"/>
            <p:nvPr/>
          </p:nvSpPr>
          <p:spPr>
            <a:xfrm>
              <a:off x="6088040" y="296840"/>
              <a:ext cx="3429000" cy="307777"/>
            </a:xfrm>
            <a:prstGeom prst="rect">
              <a:avLst/>
            </a:prstGeom>
            <a:noFill/>
          </p:spPr>
          <p:txBody>
            <a:bodyPr wrap="square" rtlCol="0">
              <a:spAutoFit/>
            </a:bodyPr>
            <a:lstStyle/>
            <a:p>
              <a:r>
                <a:rPr lang="en-US" altLang="ko-KR" sz="1400" b="1" dirty="0"/>
                <a:t>doc.: IEEE </a:t>
              </a:r>
              <a:r>
                <a:rPr lang="en-US" altLang="ko-KR" sz="1400" b="1" dirty="0"/>
                <a:t>15-12-0430-00-0led</a:t>
              </a:r>
              <a:endParaRPr lang="ko-KR" altLang="en-US" sz="1400" b="1" dirty="0"/>
            </a:p>
          </p:txBody>
        </p:sp>
      </p:gr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p:txBody>
          <a:bodyPr/>
          <a:lstStyle/>
          <a:p>
            <a:r>
              <a:rPr lang="en-US" altLang="ko-KR" sz="3600" b="1" dirty="0" smtClean="0">
                <a:ea typeface="굴림" charset="-127"/>
              </a:rPr>
              <a:t>Plans for </a:t>
            </a:r>
            <a:r>
              <a:rPr lang="en-US" altLang="ko-KR" sz="3600" b="1" dirty="0" smtClean="0">
                <a:ea typeface="굴림" charset="-127"/>
              </a:rPr>
              <a:t>November</a:t>
            </a:r>
            <a:r>
              <a:rPr lang="en-US" altLang="ko-KR" sz="3600" b="1" dirty="0" smtClean="0">
                <a:ea typeface="굴림" charset="-127"/>
              </a:rPr>
              <a:t> </a:t>
            </a:r>
            <a:r>
              <a:rPr lang="en-US" altLang="ko-KR" sz="3600" b="1" dirty="0" smtClean="0">
                <a:ea typeface="굴림" charset="-127"/>
              </a:rPr>
              <a:t>Meeting</a:t>
            </a:r>
          </a:p>
        </p:txBody>
      </p:sp>
      <p:sp>
        <p:nvSpPr>
          <p:cNvPr id="16390" name="날짜 개체 틀 3"/>
          <p:cNvSpPr>
            <a:spLocks noGrp="1"/>
          </p:cNvSpPr>
          <p:nvPr>
            <p:ph type="dt" sz="half" idx="10"/>
          </p:nvPr>
        </p:nvSpPr>
        <p:spPr>
          <a:noFill/>
        </p:spPr>
        <p:txBody>
          <a:bodyPr/>
          <a:lstStyle/>
          <a:p>
            <a:r>
              <a:rPr lang="en-US" altLang="ko-KR" dirty="0" smtClean="0"/>
              <a:t>July</a:t>
            </a:r>
            <a:r>
              <a:rPr lang="en-US" altLang="ko-KR" dirty="0" smtClean="0"/>
              <a:t> </a:t>
            </a:r>
            <a:r>
              <a:rPr lang="en-US" altLang="ko-KR" dirty="0" smtClean="0"/>
              <a:t>2012</a:t>
            </a:r>
          </a:p>
        </p:txBody>
      </p:sp>
      <p:sp>
        <p:nvSpPr>
          <p:cNvPr id="16389" name="Rectangle 5"/>
          <p:cNvSpPr>
            <a:spLocks noGrp="1" noChangeArrowheads="1"/>
          </p:cNvSpPr>
          <p:nvPr>
            <p:ph type="ftr" sz="quarter" idx="11"/>
          </p:nvPr>
        </p:nvSpPr>
        <p:spPr>
          <a:noFill/>
        </p:spPr>
        <p:txBody>
          <a:bodyPr/>
          <a:lstStyle/>
          <a:p>
            <a:r>
              <a:rPr lang="en-US" altLang="ko-KR" dirty="0" smtClean="0"/>
              <a:t>Yeong Min Jang, </a:t>
            </a:r>
            <a:r>
              <a:rPr lang="en-US" altLang="ko-KR" dirty="0" err="1" smtClean="0"/>
              <a:t>Kookmin</a:t>
            </a:r>
            <a:r>
              <a:rPr lang="en-US" altLang="ko-KR" dirty="0" smtClean="0"/>
              <a:t> University</a:t>
            </a:r>
          </a:p>
        </p:txBody>
      </p:sp>
      <p:sp>
        <p:nvSpPr>
          <p:cNvPr id="16386" name="슬라이드 번호 개체 틀 5"/>
          <p:cNvSpPr>
            <a:spLocks noGrp="1"/>
          </p:cNvSpPr>
          <p:nvPr>
            <p:ph type="sldNum" sz="quarter" idx="12"/>
          </p:nvPr>
        </p:nvSpPr>
        <p:spPr>
          <a:noFill/>
        </p:spPr>
        <p:txBody>
          <a:bodyPr/>
          <a:lstStyle/>
          <a:p>
            <a:r>
              <a:rPr lang="en-US" altLang="ko-KR" dirty="0"/>
              <a:t>Slide </a:t>
            </a:r>
            <a:fld id="{054E5E52-827F-4085-86A7-844AD6604231}" type="slidenum">
              <a:rPr lang="en-US" altLang="ko-KR"/>
              <a:pPr/>
              <a:t>6</a:t>
            </a:fld>
            <a:endParaRPr lang="en-US" altLang="ko-KR" dirty="0"/>
          </a:p>
        </p:txBody>
      </p:sp>
      <p:sp>
        <p:nvSpPr>
          <p:cNvPr id="11" name="TextBox 10"/>
          <p:cNvSpPr txBox="1"/>
          <p:nvPr/>
        </p:nvSpPr>
        <p:spPr>
          <a:xfrm>
            <a:off x="533400" y="1600200"/>
            <a:ext cx="8382000" cy="2246769"/>
          </a:xfrm>
          <a:prstGeom prst="rect">
            <a:avLst/>
          </a:prstGeom>
          <a:noFill/>
        </p:spPr>
        <p:txBody>
          <a:bodyPr wrap="square" rtlCol="0">
            <a:spAutoFit/>
          </a:bodyPr>
          <a:lstStyle/>
          <a:p>
            <a:pPr>
              <a:buFont typeface="Arial" pitchFamily="34" charset="0"/>
              <a:buChar char="•"/>
            </a:pPr>
            <a:r>
              <a:rPr lang="en-US" sz="2800" dirty="0" smtClean="0"/>
              <a:t> Before </a:t>
            </a:r>
            <a:r>
              <a:rPr lang="en-US" sz="2800" dirty="0" smtClean="0"/>
              <a:t>Nov.</a:t>
            </a:r>
            <a:r>
              <a:rPr lang="en-US" sz="2800" dirty="0" smtClean="0"/>
              <a:t> </a:t>
            </a:r>
            <a:r>
              <a:rPr lang="en-US" sz="2800" dirty="0" smtClean="0"/>
              <a:t>meeting: generate and circulate a “call for </a:t>
            </a:r>
            <a:r>
              <a:rPr lang="en-US" sz="2800" dirty="0" smtClean="0"/>
              <a:t>presentation and participation</a:t>
            </a:r>
            <a:r>
              <a:rPr lang="en-US" sz="2800" dirty="0" smtClean="0"/>
              <a:t>” paragraph</a:t>
            </a:r>
          </a:p>
          <a:p>
            <a:pPr>
              <a:buFont typeface="Arial" pitchFamily="34" charset="0"/>
              <a:buChar char="•"/>
            </a:pPr>
            <a:r>
              <a:rPr lang="en-US" sz="2800" dirty="0"/>
              <a:t> </a:t>
            </a:r>
            <a:r>
              <a:rPr lang="en-US" sz="2800" dirty="0" smtClean="0"/>
              <a:t>During </a:t>
            </a:r>
            <a:r>
              <a:rPr lang="en-US" sz="2800" dirty="0" smtClean="0"/>
              <a:t>Nov.</a:t>
            </a:r>
            <a:r>
              <a:rPr lang="en-US" sz="2800" dirty="0" smtClean="0"/>
              <a:t> </a:t>
            </a:r>
            <a:r>
              <a:rPr lang="en-US" sz="2800" dirty="0" smtClean="0"/>
              <a:t>meeting: continue discussion to determine market focused technical objectives of the </a:t>
            </a:r>
            <a:r>
              <a:rPr lang="en-US" sz="2800" dirty="0" smtClean="0"/>
              <a:t>IG</a:t>
            </a:r>
          </a:p>
          <a:p>
            <a:pPr>
              <a:buFont typeface="Arial" pitchFamily="34" charset="0"/>
              <a:buChar char="•"/>
            </a:pPr>
            <a:r>
              <a:rPr lang="en-US" sz="2800" dirty="0" smtClean="0"/>
              <a:t> Invite many interested parties</a:t>
            </a:r>
            <a:endParaRPr lang="en-US" sz="2800" dirty="0"/>
          </a:p>
        </p:txBody>
      </p:sp>
      <p:sp>
        <p:nvSpPr>
          <p:cNvPr id="7" name="직사각형 6"/>
          <p:cNvSpPr/>
          <p:nvPr/>
        </p:nvSpPr>
        <p:spPr bwMode="auto">
          <a:xfrm>
            <a:off x="6400800" y="340056"/>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pSp>
        <p:nvGrpSpPr>
          <p:cNvPr id="8" name="그룹 7"/>
          <p:cNvGrpSpPr/>
          <p:nvPr/>
        </p:nvGrpSpPr>
        <p:grpSpPr>
          <a:xfrm>
            <a:off x="6088040" y="296840"/>
            <a:ext cx="3429000" cy="307777"/>
            <a:chOff x="6088040" y="296840"/>
            <a:chExt cx="3429000" cy="307777"/>
          </a:xfrm>
        </p:grpSpPr>
        <p:sp>
          <p:nvSpPr>
            <p:cNvPr id="9" name="직사각형 8"/>
            <p:cNvSpPr/>
            <p:nvPr/>
          </p:nvSpPr>
          <p:spPr bwMode="auto">
            <a:xfrm>
              <a:off x="6270008" y="353704"/>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 name="TextBox 9"/>
            <p:cNvSpPr txBox="1"/>
            <p:nvPr/>
          </p:nvSpPr>
          <p:spPr>
            <a:xfrm>
              <a:off x="6088040" y="296840"/>
              <a:ext cx="3429000" cy="307777"/>
            </a:xfrm>
            <a:prstGeom prst="rect">
              <a:avLst/>
            </a:prstGeom>
            <a:noFill/>
          </p:spPr>
          <p:txBody>
            <a:bodyPr wrap="square" rtlCol="0">
              <a:spAutoFit/>
            </a:bodyPr>
            <a:lstStyle/>
            <a:p>
              <a:r>
                <a:rPr lang="en-US" altLang="ko-KR" sz="1400" b="1" dirty="0"/>
                <a:t>doc.: </a:t>
              </a:r>
              <a:r>
                <a:rPr lang="en-US" altLang="ko-KR" sz="1400" b="1"/>
                <a:t>IEEE </a:t>
              </a:r>
              <a:r>
                <a:rPr lang="en-US" altLang="ko-KR" sz="1400" b="1"/>
                <a:t>15-12-0430-00-0led</a:t>
              </a:r>
              <a:endParaRPr lang="ko-KR" altLang="en-US" sz="1400" b="1" dirty="0"/>
            </a:p>
          </p:txBody>
        </p:sp>
      </p:gr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9334</TotalTime>
  <Words>232</Words>
  <Application>Microsoft Office PowerPoint</Application>
  <PresentationFormat>On-screen Show (4:3)</PresentationFormat>
  <Paragraphs>67</Paragraphs>
  <Slides>6</Slides>
  <Notes>4</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Default Design</vt:lpstr>
      <vt:lpstr>PowerPoint Presentation</vt:lpstr>
      <vt:lpstr>PowerPoint Presentation</vt:lpstr>
      <vt:lpstr>Purpose of LED Interest Group</vt:lpstr>
      <vt:lpstr>Objective of Meeting</vt:lpstr>
      <vt:lpstr>PowerPoint Presentation</vt:lpstr>
      <vt:lpstr>Plans for November Meeting</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TG4e Closing Report</dc:title>
  <dc:creator>Pat Kinney</dc:creator>
  <cp:lastModifiedBy>Jang</cp:lastModifiedBy>
  <cp:revision>583</cp:revision>
  <cp:lastPrinted>2000-03-07T00:55:37Z</cp:lastPrinted>
  <dcterms:created xsi:type="dcterms:W3CDTF">1998-02-10T13:07:52Z</dcterms:created>
  <dcterms:modified xsi:type="dcterms:W3CDTF">2012-07-19T23:22:26Z</dcterms:modified>
  <cp:category>15-07-0nnn-00-004d</cp:category>
</cp:coreProperties>
</file>