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91" r:id="rId3"/>
    <p:sldId id="296" r:id="rId4"/>
    <p:sldId id="277" r:id="rId5"/>
    <p:sldId id="29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28" y="-102"/>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A5E75F7E-BB58-44B9-BDB7-073DAF01E899}"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20897051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62D4CCBB-8727-4E13-9539-98E811E636BC}"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0468803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3555"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3559"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6880AE5B-BF09-49DB-BF9E-EDDEDF949EA1}"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2ED8384-A50D-4D96-BDCC-1A6728CE68C4}" type="slidenum">
              <a:rPr lang="en-US"/>
              <a:pPr>
                <a:defRPr/>
              </a:pPr>
              <a:t>‹#›</a:t>
            </a:fld>
            <a:endParaRPr lang="en-US"/>
          </a:p>
        </p:txBody>
      </p:sp>
    </p:spTree>
    <p:extLst>
      <p:ext uri="{BB962C8B-B14F-4D97-AF65-F5344CB8AC3E}">
        <p14:creationId xmlns:p14="http://schemas.microsoft.com/office/powerpoint/2010/main" val="216365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D59F042-153F-4039-B98C-5D3D1DA2A25B}" type="slidenum">
              <a:rPr lang="en-US"/>
              <a:pPr>
                <a:defRPr/>
              </a:pPr>
              <a:t>‹#›</a:t>
            </a:fld>
            <a:endParaRPr lang="en-US"/>
          </a:p>
        </p:txBody>
      </p:sp>
    </p:spTree>
    <p:extLst>
      <p:ext uri="{BB962C8B-B14F-4D97-AF65-F5344CB8AC3E}">
        <p14:creationId xmlns:p14="http://schemas.microsoft.com/office/powerpoint/2010/main" val="3987732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9C5B93E-F9A3-4785-BF50-34D4EBD3B9C0}" type="slidenum">
              <a:rPr lang="en-US"/>
              <a:pPr>
                <a:defRPr/>
              </a:pPr>
              <a:t>‹#›</a:t>
            </a:fld>
            <a:endParaRPr lang="en-US"/>
          </a:p>
        </p:txBody>
      </p:sp>
    </p:spTree>
    <p:extLst>
      <p:ext uri="{BB962C8B-B14F-4D97-AF65-F5344CB8AC3E}">
        <p14:creationId xmlns:p14="http://schemas.microsoft.com/office/powerpoint/2010/main" val="346103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3F76BE2-BE35-46BB-82FA-35395C1F3E34}" type="slidenum">
              <a:rPr lang="en-US"/>
              <a:pPr>
                <a:defRPr/>
              </a:pPr>
              <a:t>‹#›</a:t>
            </a:fld>
            <a:endParaRPr lang="en-US"/>
          </a:p>
        </p:txBody>
      </p:sp>
    </p:spTree>
    <p:extLst>
      <p:ext uri="{BB962C8B-B14F-4D97-AF65-F5344CB8AC3E}">
        <p14:creationId xmlns:p14="http://schemas.microsoft.com/office/powerpoint/2010/main" val="1561391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8B63F1-5F0B-416D-B678-9343DF613160}" type="slidenum">
              <a:rPr lang="en-US"/>
              <a:pPr>
                <a:defRPr/>
              </a:pPr>
              <a:t>‹#›</a:t>
            </a:fld>
            <a:endParaRPr lang="en-US"/>
          </a:p>
        </p:txBody>
      </p:sp>
    </p:spTree>
    <p:extLst>
      <p:ext uri="{BB962C8B-B14F-4D97-AF65-F5344CB8AC3E}">
        <p14:creationId xmlns:p14="http://schemas.microsoft.com/office/powerpoint/2010/main" val="590572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5FBB143-B9FC-4C82-9EB3-42F8EA0C6587}" type="slidenum">
              <a:rPr lang="en-US"/>
              <a:pPr>
                <a:defRPr/>
              </a:pPr>
              <a:t>‹#›</a:t>
            </a:fld>
            <a:endParaRPr lang="en-US"/>
          </a:p>
        </p:txBody>
      </p:sp>
    </p:spTree>
    <p:extLst>
      <p:ext uri="{BB962C8B-B14F-4D97-AF65-F5344CB8AC3E}">
        <p14:creationId xmlns:p14="http://schemas.microsoft.com/office/powerpoint/2010/main" val="435783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CC1251D-3886-4BF8-9852-F6D6BDB988C6}" type="slidenum">
              <a:rPr lang="en-US"/>
              <a:pPr>
                <a:defRPr/>
              </a:pPr>
              <a:t>‹#›</a:t>
            </a:fld>
            <a:endParaRPr lang="en-US"/>
          </a:p>
        </p:txBody>
      </p:sp>
    </p:spTree>
    <p:extLst>
      <p:ext uri="{BB962C8B-B14F-4D97-AF65-F5344CB8AC3E}">
        <p14:creationId xmlns:p14="http://schemas.microsoft.com/office/powerpoint/2010/main" val="26362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6C510AF-5086-4C70-A068-74D8AFEA89E2}" type="slidenum">
              <a:rPr lang="en-US"/>
              <a:pPr>
                <a:defRPr/>
              </a:pPr>
              <a:t>‹#›</a:t>
            </a:fld>
            <a:endParaRPr lang="en-US"/>
          </a:p>
        </p:txBody>
      </p:sp>
    </p:spTree>
    <p:extLst>
      <p:ext uri="{BB962C8B-B14F-4D97-AF65-F5344CB8AC3E}">
        <p14:creationId xmlns:p14="http://schemas.microsoft.com/office/powerpoint/2010/main" val="334856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2000E060-95B5-4EC8-BE8D-16A057CF908F}" type="slidenum">
              <a:rPr lang="en-US"/>
              <a:pPr>
                <a:defRPr/>
              </a:pPr>
              <a:t>‹#›</a:t>
            </a:fld>
            <a:endParaRPr lang="en-US"/>
          </a:p>
        </p:txBody>
      </p:sp>
    </p:spTree>
    <p:extLst>
      <p:ext uri="{BB962C8B-B14F-4D97-AF65-F5344CB8AC3E}">
        <p14:creationId xmlns:p14="http://schemas.microsoft.com/office/powerpoint/2010/main" val="328130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0EAE67B-BC30-4D48-A281-6FC9BA0A2174}" type="slidenum">
              <a:rPr lang="en-US"/>
              <a:pPr>
                <a:defRPr/>
              </a:pPr>
              <a:t>‹#›</a:t>
            </a:fld>
            <a:endParaRPr lang="en-US"/>
          </a:p>
        </p:txBody>
      </p:sp>
    </p:spTree>
    <p:extLst>
      <p:ext uri="{BB962C8B-B14F-4D97-AF65-F5344CB8AC3E}">
        <p14:creationId xmlns:p14="http://schemas.microsoft.com/office/powerpoint/2010/main" val="1312682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776004D-79E1-4344-B7DB-68C7E581BF19}" type="slidenum">
              <a:rPr lang="en-US"/>
              <a:pPr>
                <a:defRPr/>
              </a:pPr>
              <a:t>‹#›</a:t>
            </a:fld>
            <a:endParaRPr lang="en-US"/>
          </a:p>
        </p:txBody>
      </p:sp>
    </p:spTree>
    <p:extLst>
      <p:ext uri="{BB962C8B-B14F-4D97-AF65-F5344CB8AC3E}">
        <p14:creationId xmlns:p14="http://schemas.microsoft.com/office/powerpoint/2010/main" val="2782770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a:t>May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9FFA29B4-F202-488E-94A0-973598A36F15}"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802-15-12-0271-01-004p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dirty="0" smtClean="0"/>
              <a:t>May 2012</a:t>
            </a:r>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641E4B0C-9F1D-4AE2-8319-070A10293324}" type="slidenum">
              <a:rPr lang="en-US" smtClean="0"/>
              <a:pPr>
                <a:defRPr/>
              </a:pPr>
              <a:t>1</a:t>
            </a:fld>
            <a:endParaRPr lang="en-US" smtClean="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a:t>
            </a:r>
            <a:r>
              <a:rPr lang="en-US" sz="1600" dirty="0" smtClean="0">
                <a:solidFill>
                  <a:srgbClr val="FF0000"/>
                </a:solidFill>
              </a:rPr>
              <a:t>Group Closing Report</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19 July 2012</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altLang="ja-JP" dirty="0">
                <a:solidFill>
                  <a:schemeClr val="accent2"/>
                </a:solidFill>
              </a:rPr>
              <a:t>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Closing </a:t>
            </a:r>
            <a:r>
              <a:rPr lang="en-US" sz="1600" dirty="0">
                <a:solidFill>
                  <a:srgbClr val="FF0000"/>
                </a:solidFill>
              </a:rPr>
              <a:t>Session </a:t>
            </a:r>
            <a:r>
              <a:rPr lang="en-US" sz="1600" dirty="0" smtClean="0">
                <a:solidFill>
                  <a:srgbClr val="FF0000"/>
                </a:solidFill>
              </a:rPr>
              <a:t>Summary of Progress</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solidFill>
                  <a:srgbClr val="FF0000"/>
                </a:solidFill>
              </a:rPr>
              <a:t>Overview of </a:t>
            </a:r>
            <a:r>
              <a:rPr lang="en-US" sz="1600" dirty="0" smtClean="0">
                <a:solidFill>
                  <a:srgbClr val="FF0000"/>
                </a:solidFill>
              </a:rPr>
              <a:t>week’s 15.4p activities</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3"/>
          <p:cNvSpPr>
            <a:spLocks noGrp="1"/>
          </p:cNvSpPr>
          <p:nvPr>
            <p:ph type="title"/>
          </p:nvPr>
        </p:nvSpPr>
        <p:spPr>
          <a:xfrm>
            <a:off x="685800" y="685800"/>
            <a:ext cx="7772400" cy="762000"/>
          </a:xfrm>
        </p:spPr>
        <p:txBody>
          <a:bodyPr/>
          <a:lstStyle/>
          <a:p>
            <a:r>
              <a:rPr lang="en-US" smtClean="0"/>
              <a:t>About Positive Train Control</a:t>
            </a:r>
            <a:endParaRPr lang="en-US" smtClean="0"/>
          </a:p>
        </p:txBody>
      </p:sp>
      <p:sp>
        <p:nvSpPr>
          <p:cNvPr id="6" name="Content Placeholder 5"/>
          <p:cNvSpPr>
            <a:spLocks noGrp="1"/>
          </p:cNvSpPr>
          <p:nvPr>
            <p:ph idx="1"/>
          </p:nvPr>
        </p:nvSpPr>
        <p:spPr>
          <a:xfrm>
            <a:off x="685800" y="1524000"/>
            <a:ext cx="5486400" cy="4572000"/>
          </a:xfrm>
        </p:spPr>
        <p:txBody>
          <a:bodyPr>
            <a:normAutofit fontScale="47500" lnSpcReduction="20000"/>
          </a:bodyPr>
          <a:lstStyle/>
          <a:p>
            <a:r>
              <a:rPr lang="en-US" dirty="0" smtClean="0"/>
              <a:t>Positive Train Control systems designed to prevent:</a:t>
            </a:r>
          </a:p>
          <a:p>
            <a:pPr lvl="1"/>
            <a:r>
              <a:rPr lang="en-US" dirty="0" smtClean="0"/>
              <a:t>Train-to-train collisions</a:t>
            </a:r>
          </a:p>
          <a:p>
            <a:pPr lvl="1"/>
            <a:r>
              <a:rPr lang="en-US" dirty="0" smtClean="0"/>
              <a:t>Overspeed derailments</a:t>
            </a:r>
          </a:p>
          <a:p>
            <a:pPr lvl="1"/>
            <a:r>
              <a:rPr lang="en-US" dirty="0" smtClean="0"/>
              <a:t>Unauthorized incursions into work zones</a:t>
            </a:r>
          </a:p>
          <a:p>
            <a:pPr lvl="1"/>
            <a:r>
              <a:rPr lang="en-US" dirty="0" smtClean="0"/>
              <a:t>Movement through improperly configured track switch</a:t>
            </a:r>
          </a:p>
          <a:p>
            <a:r>
              <a:rPr lang="en-US" dirty="0" smtClean="0"/>
              <a:t>PTC systems are designed to mitigate error by human operators</a:t>
            </a:r>
          </a:p>
          <a:p>
            <a:r>
              <a:rPr lang="en-US" dirty="0" smtClean="0"/>
              <a:t>Comprised of four subsystems</a:t>
            </a:r>
          </a:p>
          <a:p>
            <a:pPr lvl="1"/>
            <a:r>
              <a:rPr lang="en-US" dirty="0" smtClean="0"/>
              <a:t>Locomotive segment</a:t>
            </a:r>
          </a:p>
          <a:p>
            <a:pPr lvl="1"/>
            <a:r>
              <a:rPr lang="en-US" dirty="0" smtClean="0"/>
              <a:t>Wayside segment </a:t>
            </a:r>
          </a:p>
          <a:p>
            <a:pPr lvl="1"/>
            <a:r>
              <a:rPr lang="en-US" dirty="0"/>
              <a:t>Back office segment</a:t>
            </a:r>
          </a:p>
          <a:p>
            <a:pPr lvl="1"/>
            <a:r>
              <a:rPr lang="en-US" dirty="0" smtClean="0"/>
              <a:t>Communications segment</a:t>
            </a:r>
          </a:p>
          <a:p>
            <a:r>
              <a:rPr lang="en-US" dirty="0" smtClean="0"/>
              <a:t>IEEE 802.15.4p</a:t>
            </a:r>
          </a:p>
          <a:p>
            <a:pPr lvl="1"/>
            <a:r>
              <a:rPr lang="en-US" dirty="0" smtClean="0"/>
              <a:t>Adds vehicular mobility to 802.15.4</a:t>
            </a:r>
          </a:p>
          <a:p>
            <a:pPr lvl="1"/>
            <a:r>
              <a:rPr lang="en-US" dirty="0" smtClean="0"/>
              <a:t>Initial application is interoperable communications between</a:t>
            </a:r>
          </a:p>
          <a:p>
            <a:pPr lvl="2"/>
            <a:r>
              <a:rPr lang="en-US" dirty="0" smtClean="0"/>
              <a:t>Train and Wayside</a:t>
            </a:r>
          </a:p>
          <a:p>
            <a:pPr lvl="2"/>
            <a:r>
              <a:rPr lang="en-US" dirty="0" smtClean="0"/>
              <a:t>Train and Network Infrastructure</a:t>
            </a:r>
          </a:p>
          <a:p>
            <a:pPr lvl="2"/>
            <a:r>
              <a:rPr lang="en-US" dirty="0" smtClean="0"/>
              <a:t>Wayside and Network Infrastructure</a:t>
            </a:r>
          </a:p>
          <a:p>
            <a:pPr lvl="1"/>
            <a:endParaRPr lang="en-US" dirty="0"/>
          </a:p>
        </p:txBody>
      </p:sp>
      <p:sp>
        <p:nvSpPr>
          <p:cNvPr id="14339" name="Date Placeholder 3"/>
          <p:cNvSpPr>
            <a:spLocks noGrp="1"/>
          </p:cNvSpPr>
          <p:nvPr>
            <p:ph type="dt" sz="half" idx="10"/>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January 2012</a:t>
            </a:r>
            <a:endParaRPr lang="en-US" smtClean="0"/>
          </a:p>
        </p:txBody>
      </p:sp>
      <p:sp>
        <p:nvSpPr>
          <p:cNvPr id="14340" name="Footer Placeholder 4"/>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endParaRPr lang="en-US" smtClean="0"/>
          </a:p>
        </p:txBody>
      </p:sp>
      <p:sp>
        <p:nvSpPr>
          <p:cNvPr id="14341" name="Slide Number Placeholder 5"/>
          <p:cNvSpPr>
            <a:spLocks noGrp="1"/>
          </p:cNvSpPr>
          <p:nvPr>
            <p:ph type="sldNum" sz="quarter" idx="12"/>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50CBDEF-F8AD-4FF6-A6F9-FF37232DE801}" type="slidenum">
              <a:rPr lang="en-US" smtClean="0"/>
              <a:pPr/>
              <a:t>2</a:t>
            </a:fld>
            <a:endParaRPr lang="en-US" smtClean="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eaLnBrk="1" hangingPunct="1">
              <a:defRPr/>
            </a:pPr>
            <a:endParaRPr lang="en-US" kern="0" dirty="0">
              <a:solidFill>
                <a:srgbClr val="009DD9"/>
              </a:solidFill>
            </a:endParaRPr>
          </a:p>
        </p:txBody>
      </p:sp>
      <p:sp>
        <p:nvSpPr>
          <p:cNvPr id="13" name="Oval 2"/>
          <p:cNvSpPr>
            <a:spLocks noChangeArrowheads="1"/>
          </p:cNvSpPr>
          <p:nvPr/>
        </p:nvSpPr>
        <p:spPr bwMode="auto">
          <a:xfrm>
            <a:off x="5011340" y="5320046"/>
            <a:ext cx="2931319" cy="882651"/>
          </a:xfrm>
          <a:prstGeom prst="ellipse">
            <a:avLst/>
          </a:prstGeom>
          <a:gradFill rotWithShape="0">
            <a:gsLst>
              <a:gs pos="0">
                <a:srgbClr val="FFC000">
                  <a:alpha val="0"/>
                </a:srgbClr>
              </a:gs>
              <a:gs pos="50000">
                <a:srgbClr val="FFD653"/>
              </a:gs>
              <a:gs pos="100000">
                <a:srgbClr val="FFC000">
                  <a:alpha val="0"/>
                </a:srgbClr>
              </a:gs>
            </a:gsLst>
            <a:lin ang="18900000" scaled="1"/>
          </a:gradFill>
          <a:ln w="12700">
            <a:solidFill>
              <a:srgbClr val="FFC000"/>
            </a:solidFill>
            <a:round/>
            <a:headEnd/>
            <a:tailEnd/>
          </a:ln>
          <a:effectLst>
            <a:outerShdw dist="28398" dir="3806097" algn="ctr" rotWithShape="0">
              <a:srgbClr val="974706">
                <a:alpha val="50000"/>
              </a:srgbClr>
            </a:outerShdw>
          </a:effectLst>
        </p:spPr>
        <p:txBody>
          <a:bodyPr anchor="ctr"/>
          <a:lstStyle/>
          <a:p>
            <a:pPr algn="ctr">
              <a:defRPr/>
            </a:pPr>
            <a:r>
              <a:rPr lang="en-US" sz="1800" dirty="0">
                <a:latin typeface="Calibri" pitchFamily="34" charset="0"/>
                <a:ea typeface="PMingLiU" pitchFamily="18" charset="-120"/>
              </a:rPr>
              <a:t>Communications Segment</a:t>
            </a:r>
            <a:endParaRPr lang="en-US" sz="1800" u="sng" dirty="0">
              <a:latin typeface="Calibri" pitchFamily="34" charset="0"/>
              <a:ea typeface="PMingLiU" pitchFamily="18" charset="-120"/>
            </a:endParaRPr>
          </a:p>
        </p:txBody>
      </p:sp>
      <p:sp>
        <p:nvSpPr>
          <p:cNvPr id="15" name="Oval 4"/>
          <p:cNvSpPr>
            <a:spLocks noChangeArrowheads="1"/>
          </p:cNvSpPr>
          <p:nvPr/>
        </p:nvSpPr>
        <p:spPr bwMode="auto">
          <a:xfrm>
            <a:off x="4114800" y="5843196"/>
            <a:ext cx="1925637" cy="547687"/>
          </a:xfrm>
          <a:prstGeom prst="ellipse">
            <a:avLst/>
          </a:prstGeom>
          <a:gradFill rotWithShape="0">
            <a:gsLst>
              <a:gs pos="0">
                <a:srgbClr val="C2D69B">
                  <a:alpha val="39999"/>
                </a:srgbClr>
              </a:gs>
              <a:gs pos="50000">
                <a:srgbClr val="EAF1DD"/>
              </a:gs>
              <a:gs pos="100000">
                <a:srgbClr val="C2D69B">
                  <a:alpha val="39999"/>
                </a:srgbClr>
              </a:gs>
            </a:gsLst>
            <a:lin ang="18900000" scaled="1"/>
          </a:gradFill>
          <a:ln w="12700">
            <a:solidFill>
              <a:srgbClr val="C2D69B"/>
            </a:solidFill>
            <a:round/>
            <a:headEnd/>
            <a:tailEnd/>
          </a:ln>
          <a:effectLst>
            <a:outerShdw dist="28398" dir="3806097" algn="ctr" rotWithShape="0">
              <a:srgbClr val="4E6128">
                <a:alpha val="50000"/>
              </a:srgbClr>
            </a:outerShdw>
          </a:effectLst>
        </p:spPr>
        <p:txBody>
          <a:bodyPr/>
          <a:lstStyle/>
          <a:p>
            <a:pPr algn="ctr" fontAlgn="auto">
              <a:spcBef>
                <a:spcPts val="0"/>
              </a:spcBef>
              <a:spcAft>
                <a:spcPts val="0"/>
              </a:spcAft>
              <a:defRPr/>
            </a:pPr>
            <a:r>
              <a:rPr lang="en-US" sz="1800" kern="0" dirty="0">
                <a:solidFill>
                  <a:sysClr val="windowText" lastClr="000000"/>
                </a:solidFill>
                <a:latin typeface="Calibri" pitchFamily="34" charset="0"/>
                <a:ea typeface="PMingLiU" pitchFamily="18" charset="-120"/>
              </a:rPr>
              <a:t>Locomotive</a:t>
            </a:r>
            <a:endParaRPr lang="en-US" sz="1800" kern="0" dirty="0">
              <a:solidFill>
                <a:sysClr val="windowText" lastClr="000000"/>
              </a:solidFill>
            </a:endParaRPr>
          </a:p>
        </p:txBody>
      </p:sp>
      <p:sp>
        <p:nvSpPr>
          <p:cNvPr id="16" name="Oval 5"/>
          <p:cNvSpPr>
            <a:spLocks noChangeArrowheads="1"/>
          </p:cNvSpPr>
          <p:nvPr/>
        </p:nvSpPr>
        <p:spPr bwMode="auto">
          <a:xfrm>
            <a:off x="6979154" y="5856288"/>
            <a:ext cx="1925638" cy="544512"/>
          </a:xfrm>
          <a:prstGeom prst="ellipse">
            <a:avLst/>
          </a:prstGeom>
          <a:gradFill rotWithShape="0">
            <a:gsLst>
              <a:gs pos="0">
                <a:srgbClr val="95B3D7"/>
              </a:gs>
              <a:gs pos="50000">
                <a:srgbClr val="DBE5F1"/>
              </a:gs>
              <a:gs pos="100000">
                <a:srgbClr val="95B3D7"/>
              </a:gs>
            </a:gsLst>
            <a:lin ang="18900000" scaled="1"/>
          </a:gradFill>
          <a:ln w="12700">
            <a:solidFill>
              <a:srgbClr val="95B3D7"/>
            </a:solidFill>
            <a:round/>
            <a:headEnd/>
            <a:tailEnd/>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en-US" sz="1800" kern="0">
                <a:solidFill>
                  <a:sysClr val="windowText" lastClr="000000"/>
                </a:solidFill>
                <a:latin typeface="Calibri" pitchFamily="34" charset="0"/>
                <a:ea typeface="PMingLiU" pitchFamily="18" charset="-120"/>
              </a:rPr>
              <a:t>Wayside</a:t>
            </a:r>
            <a:endParaRPr lang="en-US" sz="1800" kern="0">
              <a:solidFill>
                <a:sysClr val="windowText" lastClr="000000"/>
              </a:solidFill>
            </a:endParaRPr>
          </a:p>
        </p:txBody>
      </p:sp>
      <p:sp>
        <p:nvSpPr>
          <p:cNvPr id="17" name="Oval 3"/>
          <p:cNvSpPr>
            <a:spLocks noChangeArrowheads="1"/>
          </p:cNvSpPr>
          <p:nvPr/>
        </p:nvSpPr>
        <p:spPr bwMode="auto">
          <a:xfrm>
            <a:off x="5447217" y="4862513"/>
            <a:ext cx="2060575" cy="592137"/>
          </a:xfrm>
          <a:prstGeom prst="ellipse">
            <a:avLst/>
          </a:prstGeom>
          <a:gradFill rotWithShape="0">
            <a:gsLst>
              <a:gs pos="0">
                <a:srgbClr val="D99594"/>
              </a:gs>
              <a:gs pos="50000">
                <a:srgbClr val="F2DBDB"/>
              </a:gs>
              <a:gs pos="100000">
                <a:srgbClr val="D99594"/>
              </a:gs>
            </a:gsLst>
            <a:lin ang="18900000" scaled="1"/>
          </a:gradFill>
          <a:ln w="12700">
            <a:solidFill>
              <a:srgbClr val="D99594"/>
            </a:solidFill>
            <a:round/>
            <a:headEnd/>
            <a:tailEnd/>
          </a:ln>
          <a:effectLst>
            <a:outerShdw dist="28398" dir="3806097" algn="ctr" rotWithShape="0">
              <a:srgbClr val="622423">
                <a:alpha val="50000"/>
              </a:srgbClr>
            </a:outerShdw>
          </a:effectLst>
        </p:spPr>
        <p:txBody>
          <a:bodyPr/>
          <a:lstStyle/>
          <a:p>
            <a:pPr algn="ctr" fontAlgn="auto">
              <a:spcBef>
                <a:spcPts val="0"/>
              </a:spcBef>
              <a:spcAft>
                <a:spcPts val="0"/>
              </a:spcAft>
              <a:defRPr/>
            </a:pPr>
            <a:r>
              <a:rPr lang="en-US" sz="1800" kern="0">
                <a:solidFill>
                  <a:sysClr val="windowText" lastClr="000000"/>
                </a:solidFill>
                <a:latin typeface="Calibri" pitchFamily="34" charset="0"/>
                <a:ea typeface="PMingLiU" pitchFamily="18" charset="-120"/>
              </a:rPr>
              <a:t>Office</a:t>
            </a:r>
            <a:endParaRPr lang="en-US" sz="1800" kern="0">
              <a:solidFill>
                <a:sysClr val="windowText" lastClr="000000"/>
              </a:solidFill>
            </a:endParaRPr>
          </a:p>
        </p:txBody>
      </p:sp>
      <p:pic>
        <p:nvPicPr>
          <p:cNvPr id="14352" name="Picture 4" descr="http://www.robl.w1.com/pix-5/C970714.jpg"/>
          <p:cNvPicPr>
            <a:picLocks noChangeAspect="1" noChangeArrowheads="1"/>
          </p:cNvPicPr>
          <p:nvPr/>
        </p:nvPicPr>
        <p:blipFill>
          <a:blip r:embed="rId2">
            <a:extLst>
              <a:ext uri="{28A0092B-C50C-407E-A947-70E740481C1C}">
                <a14:useLocalDpi xmlns:a14="http://schemas.microsoft.com/office/drawing/2010/main" val="0"/>
              </a:ext>
            </a:extLst>
          </a:blip>
          <a:srcRect t="12479" b="7196"/>
          <a:stretch>
            <a:fillRect/>
          </a:stretch>
        </p:blipFill>
        <p:spPr bwMode="auto">
          <a:xfrm>
            <a:off x="6248400" y="1708150"/>
            <a:ext cx="2438400" cy="294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5326825"/>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60+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p:txBody>
      </p:sp>
      <p:sp>
        <p:nvSpPr>
          <p:cNvPr id="22" name="Date Placeholder 21"/>
          <p:cNvSpPr>
            <a:spLocks noGrp="1"/>
          </p:cNvSpPr>
          <p:nvPr>
            <p:ph type="dt" sz="quarter" idx="10"/>
          </p:nvPr>
        </p:nvSpPr>
        <p:spPr/>
        <p:txBody>
          <a:bodyPr/>
          <a:lstStyle/>
          <a:p>
            <a:pPr>
              <a:defRPr/>
            </a:pPr>
            <a:r>
              <a:rPr lang="en-US"/>
              <a:t>July 2012</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7"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571E12ED-238B-4338-8850-BE3FF64BD3D1}" type="slidenum">
              <a:rPr lang="en-US" smtClean="0"/>
              <a:pPr/>
              <a:t>3</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Tree>
    <p:extLst>
      <p:ext uri="{BB962C8B-B14F-4D97-AF65-F5344CB8AC3E}">
        <p14:creationId xmlns:p14="http://schemas.microsoft.com/office/powerpoint/2010/main" val="124457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Meeting </a:t>
            </a:r>
            <a:r>
              <a:rPr lang="en-US" dirty="0">
                <a:ea typeface="ＭＳ Ｐゴシック" charset="0"/>
              </a:rPr>
              <a:t>Objectives</a:t>
            </a:r>
          </a:p>
        </p:txBody>
      </p:sp>
      <p:sp>
        <p:nvSpPr>
          <p:cNvPr id="5123" name="Content Placeholder 2"/>
          <p:cNvSpPr>
            <a:spLocks noGrp="1"/>
          </p:cNvSpPr>
          <p:nvPr>
            <p:ph idx="1"/>
          </p:nvPr>
        </p:nvSpPr>
        <p:spPr/>
        <p:txBody>
          <a:bodyPr>
            <a:normAutofit lnSpcReduction="10000"/>
          </a:bodyPr>
          <a:lstStyle/>
          <a:p>
            <a:pPr>
              <a:defRPr/>
            </a:pPr>
            <a:r>
              <a:rPr lang="en-US" dirty="0">
                <a:ea typeface="ＭＳ Ｐゴシック" charset="0"/>
              </a:rPr>
              <a:t>6</a:t>
            </a:r>
            <a:r>
              <a:rPr lang="en-US" dirty="0" smtClean="0">
                <a:ea typeface="ＭＳ Ｐゴシック" charset="0"/>
              </a:rPr>
              <a:t> </a:t>
            </a:r>
            <a:r>
              <a:rPr lang="en-US" dirty="0" smtClean="0">
                <a:ea typeface="ＭＳ Ｐゴシック" charset="0"/>
              </a:rPr>
              <a:t>Time Slots</a:t>
            </a:r>
          </a:p>
          <a:p>
            <a:pPr>
              <a:defRPr/>
            </a:pPr>
            <a:r>
              <a:rPr lang="en-US" dirty="0">
                <a:ea typeface="ＭＳ Ｐゴシック" charset="0"/>
              </a:rPr>
              <a:t>Discuss technical proposal process and the Technical Guidance </a:t>
            </a:r>
            <a:r>
              <a:rPr lang="en-US" dirty="0" smtClean="0">
                <a:ea typeface="ＭＳ Ｐゴシック" charset="0"/>
              </a:rPr>
              <a:t>Document (</a:t>
            </a:r>
            <a:r>
              <a:rPr lang="en-US" dirty="0" smtClean="0"/>
              <a:t>802.15-12-0267-01)</a:t>
            </a:r>
            <a:endParaRPr lang="en-US" dirty="0">
              <a:ea typeface="ＭＳ Ｐゴシック" charset="0"/>
            </a:endParaRPr>
          </a:p>
          <a:p>
            <a:pPr>
              <a:defRPr/>
            </a:pPr>
            <a:r>
              <a:rPr lang="en-US" dirty="0">
                <a:ea typeface="ＭＳ Ｐゴシック" charset="0"/>
              </a:rPr>
              <a:t>P</a:t>
            </a:r>
            <a:r>
              <a:rPr lang="en-US" dirty="0" smtClean="0">
                <a:ea typeface="ＭＳ Ｐゴシック" charset="0"/>
              </a:rPr>
              <a:t>reliminary technical presentations</a:t>
            </a:r>
            <a:endParaRPr lang="en-US" dirty="0" smtClean="0">
              <a:ea typeface="ＭＳ Ｐゴシック" charset="0"/>
            </a:endParaRPr>
          </a:p>
          <a:p>
            <a:pPr>
              <a:defRPr/>
            </a:pPr>
            <a:r>
              <a:rPr lang="en-US" dirty="0" smtClean="0">
                <a:ea typeface="ＭＳ Ｐゴシック" charset="0"/>
              </a:rPr>
              <a:t>Informative presentations</a:t>
            </a:r>
          </a:p>
          <a:p>
            <a:pPr>
              <a:defRPr/>
            </a:pPr>
            <a:r>
              <a:rPr lang="en-US" dirty="0" smtClean="0">
                <a:ea typeface="ＭＳ Ｐゴシック" charset="0"/>
              </a:rPr>
              <a:t>Continue to flesh out schedule moving toward completed standard</a:t>
            </a:r>
            <a:endParaRPr lang="en-US" dirty="0" smtClean="0">
              <a:ea typeface="ＭＳ Ｐゴシック" charset="0"/>
            </a:endParaRPr>
          </a:p>
        </p:txBody>
      </p:sp>
      <p:sp>
        <p:nvSpPr>
          <p:cNvPr id="512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2012</a:t>
            </a: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E2A0B6D-83C2-44C4-8704-86CD81A401F6}" type="slidenum">
              <a:rPr lang="en-US" smtClean="0"/>
              <a:pPr>
                <a:defRPr/>
              </a:pPr>
              <a:t>4</a:t>
            </a:fld>
            <a:endParaRPr lang="en-US" smtClean="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19108" y="3319725"/>
            <a:ext cx="609600" cy="481513"/>
          </a:xfrm>
          <a:prstGeom prst="rect">
            <a:avLst/>
          </a:prstGeom>
        </p:spPr>
      </p:pic>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32963" y="3962400"/>
            <a:ext cx="609600" cy="481513"/>
          </a:xfrm>
          <a:prstGeom prst="rect">
            <a:avLst/>
          </a:prstGeom>
        </p:spPr>
      </p:pic>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56564" y="4471487"/>
            <a:ext cx="609600" cy="481513"/>
          </a:xfrm>
          <a:prstGeom prst="rect">
            <a:avLst/>
          </a:prstGeom>
        </p:spPr>
      </p:pic>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54437" y="5462087"/>
            <a:ext cx="609600" cy="481513"/>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09600" y="685800"/>
            <a:ext cx="7772400" cy="1066800"/>
          </a:xfrm>
        </p:spPr>
        <p:txBody>
          <a:bodyPr/>
          <a:lstStyle/>
          <a:p>
            <a:r>
              <a:rPr lang="en-US" smtClean="0"/>
              <a:t>IEEE 802.15.4p PTC Schedule</a:t>
            </a:r>
          </a:p>
        </p:txBody>
      </p:sp>
      <p:sp>
        <p:nvSpPr>
          <p:cNvPr id="36866" name="Content Placeholder 2"/>
          <p:cNvSpPr>
            <a:spLocks noGrp="1"/>
          </p:cNvSpPr>
          <p:nvPr>
            <p:ph idx="1"/>
          </p:nvPr>
        </p:nvSpPr>
        <p:spPr>
          <a:xfrm>
            <a:off x="685800" y="1600200"/>
            <a:ext cx="7772400" cy="4724400"/>
          </a:xfrm>
        </p:spPr>
        <p:txBody>
          <a:bodyPr>
            <a:noAutofit/>
          </a:bodyPr>
          <a:lstStyle/>
          <a:p>
            <a:pPr marL="0" indent="0">
              <a:buNone/>
            </a:pPr>
            <a:r>
              <a:rPr lang="en-US" sz="1400" dirty="0" smtClean="0"/>
              <a:t>Study </a:t>
            </a:r>
            <a:r>
              <a:rPr lang="en-US" sz="1400" dirty="0" smtClean="0"/>
              <a:t>Group</a:t>
            </a:r>
          </a:p>
          <a:p>
            <a:r>
              <a:rPr lang="en-US" sz="1400" dirty="0" smtClean="0"/>
              <a:t>Approval </a:t>
            </a:r>
            <a:r>
              <a:rPr lang="en-US" sz="1400" dirty="0" smtClean="0"/>
              <a:t>of Study Group			</a:t>
            </a:r>
            <a:r>
              <a:rPr lang="en-US" sz="1400" dirty="0" smtClean="0"/>
              <a:t>		Nov 2011</a:t>
            </a:r>
          </a:p>
          <a:p>
            <a:r>
              <a:rPr lang="en-US" sz="1400" dirty="0" smtClean="0"/>
              <a:t>Completion </a:t>
            </a:r>
            <a:r>
              <a:rPr lang="en-US" sz="1400" dirty="0" smtClean="0"/>
              <a:t>of PAR/5C Docs				</a:t>
            </a:r>
            <a:r>
              <a:rPr lang="en-US" sz="1400" dirty="0" smtClean="0"/>
              <a:t>	Jan 2012</a:t>
            </a:r>
          </a:p>
          <a:p>
            <a:r>
              <a:rPr lang="en-US" sz="1400" dirty="0" smtClean="0"/>
              <a:t>Approval </a:t>
            </a:r>
            <a:r>
              <a:rPr lang="en-US" sz="1400" dirty="0" smtClean="0"/>
              <a:t>of PAR/5C Docs				</a:t>
            </a:r>
            <a:r>
              <a:rPr lang="en-US" sz="1400" dirty="0" smtClean="0"/>
              <a:t>	Jan </a:t>
            </a:r>
            <a:r>
              <a:rPr lang="en-US" sz="1400" dirty="0" smtClean="0"/>
              <a:t>2012</a:t>
            </a:r>
          </a:p>
          <a:p>
            <a:r>
              <a:rPr lang="en-US" sz="1400" dirty="0" smtClean="0"/>
              <a:t>Preparation for Task Group Phase</a:t>
            </a:r>
          </a:p>
          <a:p>
            <a:pPr lvl="1"/>
            <a:r>
              <a:rPr lang="en-US" sz="1400" dirty="0" smtClean="0"/>
              <a:t>Call for Applications					Dec 2011</a:t>
            </a:r>
          </a:p>
          <a:p>
            <a:pPr lvl="1"/>
            <a:r>
              <a:rPr lang="en-US" sz="1400" dirty="0" smtClean="0"/>
              <a:t>Extension of Call for Applications				Mar 2012</a:t>
            </a:r>
          </a:p>
          <a:p>
            <a:pPr lvl="1"/>
            <a:r>
              <a:rPr lang="en-US" sz="1400" dirty="0" smtClean="0"/>
              <a:t>Approval by NESCOM and 802 EC of IEEE802.15.4p TG	</a:t>
            </a:r>
            <a:r>
              <a:rPr lang="en-US" sz="1400" dirty="0" smtClean="0"/>
              <a:t>	Apr 2012</a:t>
            </a:r>
          </a:p>
          <a:p>
            <a:pPr marL="0" indent="0">
              <a:buNone/>
            </a:pPr>
            <a:r>
              <a:rPr lang="en-US" sz="1400" dirty="0" smtClean="0"/>
              <a:t>Task Group</a:t>
            </a:r>
          </a:p>
          <a:p>
            <a:r>
              <a:rPr lang="en-US" sz="1400" dirty="0" smtClean="0"/>
              <a:t>Proposal </a:t>
            </a:r>
            <a:r>
              <a:rPr lang="en-US" sz="1400" dirty="0" smtClean="0"/>
              <a:t>Effort</a:t>
            </a:r>
          </a:p>
          <a:p>
            <a:pPr lvl="1"/>
            <a:r>
              <a:rPr lang="en-US" sz="1400" dirty="0" smtClean="0"/>
              <a:t>Technical Guidance Document				May 2012</a:t>
            </a:r>
          </a:p>
          <a:p>
            <a:pPr lvl="1"/>
            <a:r>
              <a:rPr lang="en-US" sz="1400" dirty="0" smtClean="0"/>
              <a:t>Call for Proposals					May 2012</a:t>
            </a:r>
          </a:p>
          <a:p>
            <a:pPr lvl="1"/>
            <a:r>
              <a:rPr lang="en-US" sz="1400" dirty="0" smtClean="0"/>
              <a:t>Preliminary Proposals					July 2012</a:t>
            </a:r>
          </a:p>
          <a:p>
            <a:pPr lvl="1"/>
            <a:r>
              <a:rPr lang="en-US" sz="1400" dirty="0" smtClean="0"/>
              <a:t>Final Proposals					Sep 2012</a:t>
            </a:r>
          </a:p>
          <a:p>
            <a:pPr lvl="1"/>
            <a:r>
              <a:rPr lang="en-US" sz="1400" dirty="0" smtClean="0"/>
              <a:t>Adopt Baseline					Nov 2012</a:t>
            </a:r>
          </a:p>
          <a:p>
            <a:r>
              <a:rPr lang="en-US" sz="1400" dirty="0" smtClean="0"/>
              <a:t>Drafting</a:t>
            </a:r>
          </a:p>
          <a:p>
            <a:pPr lvl="1"/>
            <a:r>
              <a:rPr lang="en-US" sz="1400" dirty="0" smtClean="0"/>
              <a:t>Preliminary </a:t>
            </a:r>
            <a:r>
              <a:rPr lang="en-US" sz="1400" dirty="0" smtClean="0"/>
              <a:t>specification draft</a:t>
            </a:r>
            <a:r>
              <a:rPr lang="en-US" sz="1400" dirty="0" smtClean="0"/>
              <a:t>				Jan 2013</a:t>
            </a:r>
          </a:p>
          <a:p>
            <a:pPr lvl="1"/>
            <a:r>
              <a:rPr lang="en-US" sz="1400" dirty="0" smtClean="0"/>
              <a:t>Final draft (ready for WG Letter Ballot)			</a:t>
            </a:r>
            <a:r>
              <a:rPr lang="en-US" sz="1400" dirty="0" smtClean="0"/>
              <a:t>Mar</a:t>
            </a:r>
            <a:r>
              <a:rPr lang="en-US" sz="1400" dirty="0" smtClean="0"/>
              <a:t> </a:t>
            </a:r>
            <a:r>
              <a:rPr lang="en-US" sz="1400" dirty="0" smtClean="0"/>
              <a:t>2013</a:t>
            </a:r>
          </a:p>
        </p:txBody>
      </p:sp>
      <p:sp>
        <p:nvSpPr>
          <p:cNvPr id="13324" name="Footer Placeholder 7"/>
          <p:cNvSpPr>
            <a:spLocks noGrp="1"/>
          </p:cNvSpPr>
          <p:nvPr>
            <p:ph type="ftr" sz="quarter" idx="11"/>
          </p:nvPr>
        </p:nvSpPr>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25"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5144C74-4A1D-4CD7-B185-767A9FA6752C}" type="slidenum">
              <a:rPr lang="en-US" smtClean="0"/>
              <a:pPr/>
              <a:t>5</a:t>
            </a:fld>
            <a:endParaRPr lang="en-US" smtClean="0"/>
          </a:p>
        </p:txBody>
      </p:sp>
    </p:spTree>
    <p:extLst>
      <p:ext uri="{BB962C8B-B14F-4D97-AF65-F5344CB8AC3E}">
        <p14:creationId xmlns:p14="http://schemas.microsoft.com/office/powerpoint/2010/main" val="4053994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1038</TotalTime>
  <Words>341</Words>
  <Application>Microsoft Office PowerPoint</Application>
  <PresentationFormat>On-screen Show (4:3)</PresentationFormat>
  <Paragraphs>142</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About Positive Train Control</vt:lpstr>
      <vt:lpstr>90 Participants from 60+ Entities</vt:lpstr>
      <vt:lpstr>15.4p Meeting Objectives</vt:lpstr>
      <vt:lpstr>IEEE 802.15.4p PTC Schedule</vt:lpstr>
    </vt:vector>
  </TitlesOfParts>
  <Company>Lilee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Jon Adams</dc:creator>
  <dc:description>&lt;doc#&gt;</dc:description>
  <cp:lastModifiedBy>jta</cp:lastModifiedBy>
  <cp:revision>55</cp:revision>
  <cp:lastPrinted>1998-02-10T13:28:06Z</cp:lastPrinted>
  <dcterms:created xsi:type="dcterms:W3CDTF">1999-11-08T18:59:45Z</dcterms:created>
  <dcterms:modified xsi:type="dcterms:W3CDTF">2012-07-19T22:01:59Z</dcterms:modified>
</cp:coreProperties>
</file>