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89" r:id="rId3"/>
    <p:sldId id="290" r:id="rId4"/>
    <p:sldId id="264" r:id="rId5"/>
    <p:sldId id="291" r:id="rId6"/>
    <p:sldId id="288" r:id="rId7"/>
    <p:sldId id="292"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34" autoAdjust="0"/>
  </p:normalViewPr>
  <p:slideViewPr>
    <p:cSldViewPr>
      <p:cViewPr>
        <p:scale>
          <a:sx n="99" d="100"/>
          <a:sy n="99" d="100"/>
        </p:scale>
        <p:origin x="-936" y="-4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843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843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F1C1B91-0891-BC44-9F47-1909457742B4}" type="slidenum">
              <a:rPr lang="en-US"/>
              <a:pPr/>
              <a:t>2</a:t>
            </a:fld>
            <a:endParaRPr lang="en-US"/>
          </a:p>
        </p:txBody>
      </p:sp>
      <p:sp>
        <p:nvSpPr>
          <p:cNvPr id="18436"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F10DA77F-9B78-3945-97EF-D14A60D735BD}" type="datetime6">
              <a:rPr lang="en-US" sz="1400" b="1"/>
              <a:pPr/>
              <a:t>July 12</a:t>
            </a:fld>
            <a:endParaRPr lang="en-US" sz="1400" b="1"/>
          </a:p>
        </p:txBody>
      </p:sp>
      <p:sp>
        <p:nvSpPr>
          <p:cNvPr id="18437"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AF2F1866-BF91-8246-BB6B-CE77391B17E8}" type="slidenum">
              <a:rPr lang="en-US"/>
              <a:pPr algn="r"/>
              <a:t>2</a:t>
            </a:fld>
            <a:endParaRPr lang="en-US"/>
          </a:p>
        </p:txBody>
      </p:sp>
      <p:sp>
        <p:nvSpPr>
          <p:cNvPr id="18438" name="Rectangle 2"/>
          <p:cNvSpPr>
            <a:spLocks noGrp="1" noRot="1" noChangeAspect="1" noChangeArrowheads="1" noTextEdit="1"/>
          </p:cNvSpPr>
          <p:nvPr>
            <p:ph type="sldImg"/>
          </p:nvPr>
        </p:nvSpPr>
        <p:spPr>
          <a:xfrm>
            <a:off x="1157288" y="701675"/>
            <a:ext cx="4624387" cy="3468688"/>
          </a:xfrm>
          <a:ln/>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048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048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CAFD6CE-9631-2246-8CCF-2299FCD04DDA}" type="slidenum">
              <a:rPr lang="en-US"/>
              <a:pPr/>
              <a:t>3</a:t>
            </a:fld>
            <a:endParaRPr lang="en-US"/>
          </a:p>
        </p:txBody>
      </p:sp>
      <p:sp>
        <p:nvSpPr>
          <p:cNvPr id="2048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4D53F2BA-7587-AD44-9845-4D23AAA57A64}" type="datetime6">
              <a:rPr lang="en-US" sz="1400" b="1"/>
              <a:pPr/>
              <a:t>July 12</a:t>
            </a:fld>
            <a:endParaRPr lang="en-US" sz="1400" b="1"/>
          </a:p>
        </p:txBody>
      </p:sp>
      <p:sp>
        <p:nvSpPr>
          <p:cNvPr id="2048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189569FE-BBBA-4F44-BB68-3194B3D5ADC7}" type="slidenum">
              <a:rPr lang="en-US"/>
              <a:pPr algn="r"/>
              <a:t>3</a:t>
            </a:fld>
            <a:endParaRPr lang="en-US"/>
          </a:p>
        </p:txBody>
      </p:sp>
      <p:sp>
        <p:nvSpPr>
          <p:cNvPr id="20486" name="Rectangle 2"/>
          <p:cNvSpPr>
            <a:spLocks noGrp="1" noRot="1" noChangeAspect="1" noChangeArrowheads="1" noTextEdit="1"/>
          </p:cNvSpPr>
          <p:nvPr>
            <p:ph type="sldImg"/>
          </p:nvPr>
        </p:nvSpPr>
        <p:spPr>
          <a:xfrm>
            <a:off x="1157288" y="701675"/>
            <a:ext cx="4624387" cy="3468688"/>
          </a:xfrm>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12</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2012&gt;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&lt;July 2012&gt;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15-12-</a:t>
            </a:r>
            <a:r>
              <a:rPr lang="en-US" b="1" dirty="0" smtClean="0"/>
              <a:t>0423</a:t>
            </a:r>
            <a:r>
              <a:rPr lang="en-US" b="1" dirty="0" smtClean="0"/>
              <a:t>-</a:t>
            </a:r>
            <a:r>
              <a:rPr lang="en-US" b="1" dirty="0" smtClean="0"/>
              <a:t>00-</a:t>
            </a:r>
            <a:r>
              <a:rPr lang="en-US" b="1" dirty="0"/>
              <a:t>004k</a:t>
            </a:r>
            <a:r>
              <a:rPr 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TG4k </a:t>
            </a:r>
            <a:r>
              <a:rPr lang="en-US" sz="1600" dirty="0" smtClean="0">
                <a:solidFill>
                  <a:srgbClr val="FF0000"/>
                </a:solidFill>
                <a:latin typeface="Times New Roman" pitchFamily="18" charset="0"/>
                <a:ea typeface="ＭＳ Ｐゴシック" pitchFamily="-65" charset="-128"/>
                <a:cs typeface="+mn-cs"/>
              </a:rPr>
              <a:t>Clos</a:t>
            </a:r>
            <a:r>
              <a:rPr lang="en-US" sz="1600" dirty="0" smtClean="0">
                <a:solidFill>
                  <a:srgbClr val="FF0000"/>
                </a:solidFill>
                <a:latin typeface="Times New Roman" pitchFamily="18" charset="0"/>
                <a:ea typeface="ＭＳ Ｐゴシック" pitchFamily="-65" charset="-128"/>
                <a:cs typeface="+mn-cs"/>
              </a:rPr>
              <a:t>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July 2012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July </a:t>
            </a:r>
            <a:r>
              <a:rPr lang="en-US" sz="1600" dirty="0">
                <a:solidFill>
                  <a:srgbClr val="FF0000"/>
                </a:solidFill>
                <a:latin typeface="Times New Roman" pitchFamily="18" charset="0"/>
                <a:ea typeface="ＭＳ Ｐゴシック" pitchFamily="-65" charset="-128"/>
                <a:cs typeface="+mn-cs"/>
              </a:rPr>
              <a:t>2012</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TG4k </a:t>
            </a:r>
            <a:r>
              <a:rPr lang="en-US" sz="1600" dirty="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a:t>
            </a:r>
            <a:r>
              <a:rPr lang="en-US" sz="1600" dirty="0" smtClean="0">
                <a:latin typeface="Times New Roman" pitchFamily="18" charset="0"/>
                <a:ea typeface="ＭＳ Ｐゴシック" pitchFamily="-65" charset="-128"/>
                <a:cs typeface="+mn-cs"/>
              </a:rPr>
              <a:t>July 2012 </a:t>
            </a:r>
            <a:r>
              <a:rPr lang="en-US" sz="1600" dirty="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smtClean="0">
                <a:solidFill>
                  <a:schemeClr val="tx2"/>
                </a:solidFill>
                <a:latin typeface="Times New Roman" pitchFamily="18" charset="0"/>
                <a:ea typeface="ＭＳ Ｐゴシック" pitchFamily="-65" charset="-128"/>
                <a:cs typeface="+mn-cs"/>
              </a:rPr>
              <a:t>[</a:t>
            </a:r>
            <a:r>
              <a:rPr lang="en-US" sz="1600" smtClean="0">
                <a:latin typeface="Times New Roman" pitchFamily="18" charset="0"/>
                <a:ea typeface="ＭＳ Ｐゴシック" pitchFamily="-65" charset="-128"/>
                <a:cs typeface="+mn-cs"/>
              </a:rPr>
              <a:t>Closing </a:t>
            </a:r>
            <a:r>
              <a:rPr lang="en-US" sz="1600" dirty="0">
                <a:latin typeface="Times New Roman" pitchFamily="18" charset="0"/>
                <a:ea typeface="ＭＳ Ｐゴシック" pitchFamily="-65" charset="-128"/>
                <a:cs typeface="+mn-cs"/>
              </a:rPr>
              <a:t>Report for the </a:t>
            </a:r>
            <a:r>
              <a:rPr lang="en-US" sz="1600" dirty="0" smtClean="0">
                <a:latin typeface="Times New Roman" pitchFamily="18" charset="0"/>
                <a:ea typeface="ＭＳ Ｐゴシック" pitchFamily="-65" charset="-128"/>
                <a:cs typeface="+mn-cs"/>
              </a:rPr>
              <a:t>July TG4k </a:t>
            </a:r>
            <a:r>
              <a:rPr lang="en-US" sz="1600" dirty="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[PHY </a:t>
            </a:r>
            <a:r>
              <a:rPr lang="en-US" sz="1600" dirty="0">
                <a:latin typeface="Times New Roman" pitchFamily="18" charset="0"/>
                <a:ea typeface="ＭＳ Ｐゴシック" pitchFamily="-65" charset="-128"/>
                <a:cs typeface="+mn-cs"/>
              </a:rPr>
              <a:t>Amendment to IEEE 802.15.4</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1741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7411"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2B82ADFA-1C72-B947-B7D1-43CFD9D61430}" type="slidenum">
              <a:rPr lang="en-US"/>
              <a:pPr/>
              <a:t>2</a:t>
            </a:fld>
            <a:endParaRPr lang="en-US"/>
          </a:p>
        </p:txBody>
      </p:sp>
      <p:sp>
        <p:nvSpPr>
          <p:cNvPr id="17412"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9F7BB2D-57FE-0D47-B439-D1484F33D226}" type="slidenum">
              <a:rPr lang="en-US"/>
              <a:pPr algn="ctr"/>
              <a:t>2</a:t>
            </a:fld>
            <a:endParaRPr lang="en-US"/>
          </a:p>
        </p:txBody>
      </p:sp>
      <p:sp>
        <p:nvSpPr>
          <p:cNvPr id="17413"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TG4k PAR Scope of Proposed Standard </a:t>
            </a:r>
          </a:p>
        </p:txBody>
      </p:sp>
      <p:sp>
        <p:nvSpPr>
          <p:cNvPr id="34822" name="Rectangle 3"/>
          <p:cNvSpPr>
            <a:spLocks noGrp="1" noChangeArrowheads="1"/>
          </p:cNvSpPr>
          <p:nvPr>
            <p:ph type="body" idx="4294967295"/>
          </p:nvPr>
        </p:nvSpPr>
        <p:spPr>
          <a:xfrm>
            <a:off x="152400" y="1143000"/>
            <a:ext cx="8839200" cy="5181600"/>
          </a:xfrm>
        </p:spPr>
        <p:txBody>
          <a:bodyPr/>
          <a:lstStyle/>
          <a:p>
            <a:pPr marL="0" indent="0">
              <a:lnSpc>
                <a:spcPct val="80000"/>
              </a:lnSpc>
              <a:buFontTx/>
              <a:buNone/>
              <a:defRPr/>
            </a:pPr>
            <a:r>
              <a:rPr lang="en-US" sz="2000" dirty="0" smtClean="0">
                <a:latin typeface="Arial" charset="0"/>
                <a:ea typeface="ＭＳ Ｐゴシック" charset="0"/>
                <a:cs typeface="ＭＳ Ｐゴシック" charset="0"/>
              </a:rPr>
              <a:t>This standard is an amendment to IEEE 802.15.4.  It addresses principally those applications such as critical infrastructure monitoring.  It defines an alternate PHY and only those MAC modifications needed to support its implementation. The amendment supports:</a:t>
            </a:r>
          </a:p>
          <a:p>
            <a:pPr>
              <a:lnSpc>
                <a:spcPct val="80000"/>
              </a:lnSpc>
              <a:defRPr/>
            </a:pPr>
            <a:r>
              <a:rPr lang="en-US" sz="1800" dirty="0" smtClean="0">
                <a:latin typeface="Arial" charset="0"/>
                <a:ea typeface="ＭＳ Ｐゴシック" charset="0"/>
                <a:cs typeface="ＭＳ Ｐゴシック" charset="0"/>
              </a:rPr>
              <a:t>Operation in any of the regionally available licensed, license exempt, and special purpose frequency bands.</a:t>
            </a:r>
          </a:p>
          <a:p>
            <a:pPr>
              <a:lnSpc>
                <a:spcPct val="80000"/>
              </a:lnSpc>
              <a:defRPr/>
            </a:pPr>
            <a:r>
              <a:rPr lang="en-US" sz="1800" dirty="0" smtClean="0">
                <a:latin typeface="Arial" charset="0"/>
                <a:ea typeface="ＭＳ Ｐゴシック" charset="0"/>
                <a:cs typeface="ＭＳ Ｐゴシック" charset="0"/>
              </a:rPr>
              <a:t>Simultaneous operation for at least 8 co-located orthogonal networks</a:t>
            </a:r>
          </a:p>
          <a:p>
            <a:pPr>
              <a:lnSpc>
                <a:spcPct val="80000"/>
              </a:lnSpc>
              <a:defRPr/>
            </a:pPr>
            <a:r>
              <a:rPr lang="en-US" sz="1800" dirty="0" smtClean="0">
                <a:latin typeface="Arial" charset="0"/>
                <a:ea typeface="ＭＳ Ｐゴシック" charset="0"/>
                <a:cs typeface="ＭＳ Ｐゴシック" charset="0"/>
              </a:rPr>
              <a:t>Application data rate of less than 40 </a:t>
            </a:r>
            <a:r>
              <a:rPr lang="en-US" sz="1800" dirty="0" err="1" smtClean="0">
                <a:latin typeface="Arial" charset="0"/>
                <a:ea typeface="ＭＳ Ｐゴシック" charset="0"/>
                <a:cs typeface="ＭＳ Ｐゴシック" charset="0"/>
              </a:rPr>
              <a:t>kbits</a:t>
            </a:r>
            <a:r>
              <a:rPr lang="en-US" sz="1800" dirty="0" smtClean="0">
                <a:latin typeface="Arial" charset="0"/>
                <a:ea typeface="ＭＳ Ｐゴシック" charset="0"/>
                <a:cs typeface="ＭＳ Ｐゴシック" charset="0"/>
              </a:rPr>
              <a:t> per second</a:t>
            </a:r>
          </a:p>
          <a:p>
            <a:pPr>
              <a:lnSpc>
                <a:spcPct val="80000"/>
              </a:lnSpc>
              <a:defRPr/>
            </a:pPr>
            <a:r>
              <a:rPr lang="en-US" sz="1800" dirty="0" smtClean="0">
                <a:latin typeface="Arial" charset="0"/>
                <a:ea typeface="ＭＳ Ｐゴシック" charset="0"/>
                <a:cs typeface="ＭＳ Ｐゴシック" charset="0"/>
              </a:rPr>
              <a:t>Propagation path loss of at least 120 dB</a:t>
            </a:r>
          </a:p>
          <a:p>
            <a:pPr>
              <a:lnSpc>
                <a:spcPct val="80000"/>
              </a:lnSpc>
              <a:defRPr/>
            </a:pPr>
            <a:r>
              <a:rPr lang="en-US" sz="1800" dirty="0" smtClean="0">
                <a:latin typeface="Arial" charset="0"/>
                <a:ea typeface="ＭＳ Ｐゴシック" charset="0"/>
                <a:cs typeface="ＭＳ Ｐゴシック" charset="0"/>
              </a:rPr>
              <a:t>&gt; 1000 endpoints per mains powered infrastructure</a:t>
            </a:r>
          </a:p>
          <a:p>
            <a:pPr>
              <a:lnSpc>
                <a:spcPct val="80000"/>
              </a:lnSpc>
              <a:defRPr/>
            </a:pPr>
            <a:r>
              <a:rPr lang="en-US" sz="1800" dirty="0" smtClean="0">
                <a:latin typeface="Arial" charset="0"/>
                <a:ea typeface="ＭＳ Ｐゴシック" charset="0"/>
                <a:cs typeface="ＭＳ Ｐゴシック" charset="0"/>
              </a:rPr>
              <a:t>Asymmetric application data flow</a:t>
            </a:r>
          </a:p>
          <a:p>
            <a:pPr>
              <a:lnSpc>
                <a:spcPct val="80000"/>
              </a:lnSpc>
              <a:defRPr/>
            </a:pPr>
            <a:r>
              <a:rPr lang="en-US" sz="1800" dirty="0" smtClean="0">
                <a:latin typeface="Arial" charset="0"/>
                <a:ea typeface="ＭＳ Ｐゴシック" charset="0"/>
                <a:cs typeface="ＭＳ Ｐゴシック" charset="0"/>
              </a:rPr>
              <a:t>Extreme difference in capabilities and performance between endpoint devices and coordinating devices (collectors)</a:t>
            </a:r>
          </a:p>
          <a:p>
            <a:pPr lvl="1">
              <a:lnSpc>
                <a:spcPct val="80000"/>
              </a:lnSpc>
              <a:defRPr/>
            </a:pPr>
            <a:r>
              <a:rPr lang="en-US" sz="1400" dirty="0" smtClean="0">
                <a:latin typeface="Arial" charset="0"/>
                <a:ea typeface="ＭＳ Ｐゴシック" charset="0"/>
                <a:cs typeface="ＭＳ Ｐゴシック" charset="0"/>
              </a:rPr>
              <a:t>Coordinator may support all standardized modulations (MCS) and data rates</a:t>
            </a:r>
          </a:p>
          <a:p>
            <a:pPr lvl="1">
              <a:lnSpc>
                <a:spcPct val="80000"/>
              </a:lnSpc>
              <a:defRPr/>
            </a:pPr>
            <a:r>
              <a:rPr lang="en-US" sz="1400" dirty="0" smtClean="0">
                <a:latin typeface="Arial" charset="0"/>
                <a:ea typeface="ＭＳ Ｐゴシック" charset="0"/>
                <a:cs typeface="ＭＳ Ｐゴシック" charset="0"/>
              </a:rPr>
              <a:t>Coordinator may be required to support antenna diversity or antenna beam steering</a:t>
            </a:r>
          </a:p>
          <a:p>
            <a:pPr lvl="1">
              <a:lnSpc>
                <a:spcPct val="80000"/>
              </a:lnSpc>
              <a:defRPr/>
            </a:pPr>
            <a:r>
              <a:rPr lang="en-US" sz="1400" dirty="0" smtClean="0">
                <a:latin typeface="Arial" charset="0"/>
                <a:ea typeface="ＭＳ Ｐゴシック" charset="0"/>
                <a:cs typeface="ＭＳ Ｐゴシック" charset="0"/>
              </a:rPr>
              <a:t>End point must be able to conserve energy</a:t>
            </a:r>
          </a:p>
          <a:p>
            <a:pPr>
              <a:lnSpc>
                <a:spcPct val="80000"/>
              </a:lnSpc>
              <a:defRPr/>
            </a:pPr>
            <a:r>
              <a:rPr lang="en-US" sz="1800" dirty="0" smtClean="0">
                <a:latin typeface="Arial" charset="0"/>
                <a:ea typeface="ＭＳ Ｐゴシック" charset="0"/>
                <a:cs typeface="ＭＳ Ｐゴシック" charset="0"/>
              </a:rPr>
              <a:t>Reliable operation in dramatically changing environments (no control over environment).  This amendment also provides mechanisms that enable coexistence with other systems in the same band(s) including IEEE 802.11, 802.15, and 802.16 systems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dirty="0"/>
          </a:p>
        </p:txBody>
      </p:sp>
      <p:sp>
        <p:nvSpPr>
          <p:cNvPr id="1945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945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0167A4AF-9E68-4B41-B359-4CEEE308F575}" type="slidenum">
              <a:rPr lang="en-US"/>
              <a:pPr/>
              <a:t>3</a:t>
            </a:fld>
            <a:endParaRPr lang="en-US"/>
          </a:p>
        </p:txBody>
      </p:sp>
      <p:sp>
        <p:nvSpPr>
          <p:cNvPr id="1946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28E402C8-D36E-D341-AD28-D5B4CB94CC7A}" type="slidenum">
              <a:rPr lang="en-US"/>
              <a:pPr algn="ctr"/>
              <a:t>3</a:t>
            </a:fld>
            <a:endParaRPr lang="en-US"/>
          </a:p>
        </p:txBody>
      </p:sp>
      <p:sp>
        <p:nvSpPr>
          <p:cNvPr id="19461" name="Rectangle 2"/>
          <p:cNvSpPr>
            <a:spLocks noGrp="1" noChangeArrowheads="1"/>
          </p:cNvSpPr>
          <p:nvPr>
            <p:ph type="title" idx="4294967295"/>
          </p:nvPr>
        </p:nvSpPr>
        <p:spPr>
          <a:xfrm>
            <a:off x="762000" y="457200"/>
            <a:ext cx="7772400" cy="762000"/>
          </a:xfrm>
        </p:spPr>
        <p:txBody>
          <a:bodyPr/>
          <a:lstStyle/>
          <a:p>
            <a:r>
              <a:rPr lang="en-US" b="1">
                <a:latin typeface="Times New Roman" charset="0"/>
                <a:ea typeface="ＭＳ Ｐゴシック" charset="0"/>
                <a:cs typeface="ＭＳ Ｐゴシック" charset="0"/>
                <a:sym typeface="Wingdings" charset="0"/>
              </a:rPr>
              <a:t>Purpose of Proposed Standard</a:t>
            </a:r>
            <a:endParaRPr lang="en-US">
              <a:latin typeface="Times New Roman" charset="0"/>
              <a:ea typeface="ＭＳ Ｐゴシック" charset="0"/>
              <a:cs typeface="ＭＳ Ｐゴシック" charset="0"/>
            </a:endParaRPr>
          </a:p>
        </p:txBody>
      </p:sp>
      <p:sp>
        <p:nvSpPr>
          <p:cNvPr id="19462" name="Rectangle 3"/>
          <p:cNvSpPr>
            <a:spLocks noGrp="1" noChangeArrowheads="1"/>
          </p:cNvSpPr>
          <p:nvPr>
            <p:ph type="body" idx="4294967295"/>
          </p:nvPr>
        </p:nvSpPr>
        <p:spPr>
          <a:xfrm>
            <a:off x="457200" y="1143000"/>
            <a:ext cx="8229600" cy="4038600"/>
          </a:xfrm>
        </p:spPr>
        <p:txBody>
          <a:bodyPr/>
          <a:lstStyle/>
          <a:p>
            <a:pPr marL="0" indent="0">
              <a:lnSpc>
                <a:spcPct val="80000"/>
              </a:lnSpc>
              <a:buFontTx/>
              <a:buNone/>
            </a:pPr>
            <a:r>
              <a:rPr lang="en-US" sz="2400" dirty="0">
                <a:latin typeface="Arial" charset="0"/>
                <a:ea typeface="ＭＳ Ｐゴシック" charset="0"/>
                <a:cs typeface="ＭＳ Ｐゴシック" charset="0"/>
              </a:rPr>
              <a:t>The purpose of this amendment is to facilitate point to multi-thousands of points communications for critical infrastructure monitoring devices.  The amendment addresses the application’s user needs of minimal network infrastructure, and enables the collection of scheduled and event data from a large number of non-mains powered end points that are widely dispersed, or are in challenging propagation environments.  To facilitate low energy operation necessary for multi-year battery life, the amendment minimizes network maintenance traffic and device wake durations.  In addition, the amendment addresses the changing propagation and interference environments.</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2012&gt;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4</a:t>
            </a:fld>
            <a:endParaRPr lang="en-US"/>
          </a:p>
        </p:txBody>
      </p:sp>
      <p:sp>
        <p:nvSpPr>
          <p:cNvPr id="21509" name="Rectangle 2"/>
          <p:cNvSpPr>
            <a:spLocks noGrp="1" noChangeArrowheads="1"/>
          </p:cNvSpPr>
          <p:nvPr>
            <p:ph type="title" idx="4294967295"/>
          </p:nvPr>
        </p:nvSpPr>
        <p:spPr>
          <a:xfrm>
            <a:off x="609600" y="457200"/>
            <a:ext cx="7772400" cy="762000"/>
          </a:xfrm>
        </p:spPr>
        <p:txBody>
          <a:bodyPr/>
          <a:lstStyle/>
          <a:p>
            <a:r>
              <a:rPr lang="en-US" dirty="0">
                <a:latin typeface="Times New Roman" charset="0"/>
                <a:ea typeface="ＭＳ Ｐゴシック" charset="0"/>
                <a:cs typeface="ＭＳ Ｐゴシック" charset="0"/>
              </a:rPr>
              <a:t>Meeting </a:t>
            </a:r>
            <a:r>
              <a:rPr lang="en-US" dirty="0" smtClean="0">
                <a:latin typeface="Times New Roman" charset="0"/>
                <a:ea typeface="ＭＳ Ｐゴシック" charset="0"/>
                <a:cs typeface="ＭＳ Ｐゴシック" charset="0"/>
              </a:rPr>
              <a:t>Goals (Agenda 15-12-309-01)</a:t>
            </a:r>
            <a:endParaRPr lang="en-US"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371600"/>
            <a:ext cx="8763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2"/>
              <a:buChar char="ü"/>
            </a:pPr>
            <a:r>
              <a:rPr lang="en-US" sz="2800" b="1" dirty="0" smtClean="0"/>
              <a:t>Review </a:t>
            </a:r>
            <a:r>
              <a:rPr lang="en-US" sz="2800" b="1" dirty="0"/>
              <a:t>preliminary draft document</a:t>
            </a:r>
            <a:r>
              <a:rPr lang="en-US" sz="2800" dirty="0"/>
              <a:t> </a:t>
            </a:r>
            <a:r>
              <a:rPr lang="en-US" sz="2800" b="1" dirty="0" smtClean="0"/>
              <a:t>15-12-0089-06</a:t>
            </a:r>
          </a:p>
          <a:p>
            <a:pPr marL="457200" indent="-457200" eaLnBrk="0" fontAlgn="b" hangingPunct="0">
              <a:buClr>
                <a:srgbClr val="FF0000"/>
              </a:buClr>
              <a:buFont typeface="Wingdings" charset="2"/>
              <a:buChar char="ü"/>
            </a:pPr>
            <a:r>
              <a:rPr lang="en-US" sz="2800" b="1" dirty="0" smtClean="0"/>
              <a:t>Review </a:t>
            </a:r>
            <a:r>
              <a:rPr lang="en-US" sz="2800" b="1" dirty="0"/>
              <a:t>and resolve comments from preliminary draft review</a:t>
            </a:r>
            <a:r>
              <a:rPr lang="en-US" sz="2800" dirty="0"/>
              <a:t> </a:t>
            </a:r>
            <a:endParaRPr lang="en-US" sz="2800" dirty="0" smtClean="0"/>
          </a:p>
          <a:p>
            <a:pPr marL="457200" indent="-457200" eaLnBrk="0" fontAlgn="b" hangingPunct="0">
              <a:buClr>
                <a:srgbClr val="FF0000"/>
              </a:buClr>
              <a:buFont typeface="Wingdings" charset="2"/>
              <a:buChar char="ü"/>
            </a:pPr>
            <a:r>
              <a:rPr lang="en-US" sz="2800" b="1" dirty="0" smtClean="0"/>
              <a:t>Review </a:t>
            </a:r>
            <a:r>
              <a:rPr lang="en-US" sz="2800" b="1" dirty="0"/>
              <a:t>coexistence document</a:t>
            </a:r>
            <a:r>
              <a:rPr lang="en-US" sz="2800" dirty="0"/>
              <a:t> </a:t>
            </a:r>
            <a:endParaRPr lang="en-US" sz="2800" dirty="0" smtClean="0"/>
          </a:p>
          <a:p>
            <a:pPr marL="457200" indent="-457200" eaLnBrk="0" fontAlgn="b" hangingPunct="0">
              <a:buClr>
                <a:srgbClr val="FF0000"/>
              </a:buClr>
              <a:buFont typeface="Wingdings" charset="2"/>
              <a:buChar char="ü"/>
            </a:pPr>
            <a:r>
              <a:rPr lang="en-US" sz="2800" b="1" dirty="0" smtClean="0"/>
              <a:t>Resolve </a:t>
            </a:r>
            <a:r>
              <a:rPr lang="en-US" sz="2800" b="1" dirty="0"/>
              <a:t>comments from coexistence review</a:t>
            </a:r>
            <a:r>
              <a:rPr lang="en-US" sz="2800" dirty="0"/>
              <a:t> </a:t>
            </a:r>
            <a:endParaRPr lang="en-US" sz="2800" dirty="0" smtClean="0"/>
          </a:p>
          <a:p>
            <a:pPr marL="457200" indent="-457200" eaLnBrk="0" fontAlgn="b" hangingPunct="0">
              <a:buClr>
                <a:srgbClr val="FF0000"/>
              </a:buClr>
              <a:buFont typeface="Wingdings" charset="2"/>
              <a:buChar char="ü"/>
            </a:pPr>
            <a:r>
              <a:rPr lang="en-US" sz="2800" b="1" dirty="0" smtClean="0"/>
              <a:t>Joint </a:t>
            </a:r>
            <a:r>
              <a:rPr lang="en-US" sz="2800" b="1" dirty="0"/>
              <a:t>meeting with 802.19 Coexistence</a:t>
            </a:r>
            <a:r>
              <a:rPr lang="en-US" sz="2800" dirty="0"/>
              <a:t> </a:t>
            </a:r>
            <a:endParaRPr lang="en-US" sz="2800" dirty="0" smtClean="0"/>
          </a:p>
          <a:p>
            <a:pPr marL="457200" indent="-457200" eaLnBrk="0" fontAlgn="b" hangingPunct="0">
              <a:buClr>
                <a:srgbClr val="FF0000"/>
              </a:buClr>
              <a:buFont typeface="Wingdings" charset="2"/>
              <a:buChar char="ü"/>
            </a:pPr>
            <a:r>
              <a:rPr lang="en-US" sz="2800" b="1" dirty="0" smtClean="0"/>
              <a:t>Motion </a:t>
            </a:r>
            <a:r>
              <a:rPr lang="en-US" sz="2800" b="1" dirty="0"/>
              <a:t>to approve preliminary draft, edited as per comment resolution document, as 802.15.4k </a:t>
            </a:r>
            <a:r>
              <a:rPr lang="en-US" sz="2800" b="1" dirty="0" smtClean="0"/>
              <a:t>draft</a:t>
            </a:r>
            <a:endParaRPr lang="en-US" sz="2800" dirty="0" smtClean="0"/>
          </a:p>
          <a:p>
            <a:pPr marL="457200" indent="-457200" eaLnBrk="0" fontAlgn="b" hangingPunct="0">
              <a:buClr>
                <a:srgbClr val="FF0000"/>
              </a:buClr>
              <a:buFont typeface="Wingdings" charset="2"/>
              <a:buChar char="ü"/>
            </a:pPr>
            <a:r>
              <a:rPr lang="en-US" sz="2800" b="1" dirty="0" smtClean="0"/>
              <a:t>Motion </a:t>
            </a:r>
            <a:r>
              <a:rPr lang="en-US" sz="2800" b="1" dirty="0"/>
              <a:t>to request 802.15 WG to ballot 802.15.4k draft</a:t>
            </a:r>
            <a:r>
              <a:rPr lang="en-US" sz="2800" dirty="0"/>
              <a:t> </a:t>
            </a:r>
            <a:r>
              <a:rPr lang="en-US" sz="2800" dirty="0" smtClean="0"/>
              <a:t> </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839200" cy="1066800"/>
          </a:xfrm>
        </p:spPr>
        <p:txBody>
          <a:bodyPr/>
          <a:lstStyle/>
          <a:p>
            <a:r>
              <a:rPr lang="en-US" dirty="0" smtClean="0"/>
              <a:t>Overview of 437 Comments </a:t>
            </a:r>
            <a:r>
              <a:rPr lang="en-US" sz="2800" dirty="0" smtClean="0"/>
              <a:t>(15-12-348-</a:t>
            </a:r>
            <a:r>
              <a:rPr lang="en-US" sz="2800" dirty="0" smtClean="0"/>
              <a:t>07)</a:t>
            </a:r>
            <a:endParaRPr lang="en-US" sz="2800" dirty="0"/>
          </a:p>
        </p:txBody>
      </p:sp>
      <p:sp>
        <p:nvSpPr>
          <p:cNvPr id="3" name="Content Placeholder 2"/>
          <p:cNvSpPr>
            <a:spLocks noGrp="1"/>
          </p:cNvSpPr>
          <p:nvPr>
            <p:ph idx="1"/>
          </p:nvPr>
        </p:nvSpPr>
        <p:spPr>
          <a:xfrm>
            <a:off x="609600" y="1219200"/>
            <a:ext cx="7772400" cy="5257800"/>
          </a:xfrm>
        </p:spPr>
        <p:txBody>
          <a:bodyPr/>
          <a:lstStyle/>
          <a:p>
            <a:r>
              <a:rPr lang="en-US" dirty="0" smtClean="0"/>
              <a:t>Clause 3	</a:t>
            </a:r>
            <a:r>
              <a:rPr lang="en-US" dirty="0" smtClean="0"/>
              <a:t>1</a:t>
            </a:r>
            <a:endParaRPr lang="en-US" dirty="0" smtClean="0"/>
          </a:p>
          <a:p>
            <a:r>
              <a:rPr lang="en-US" dirty="0" smtClean="0"/>
              <a:t>Clause 4	</a:t>
            </a:r>
            <a:r>
              <a:rPr lang="en-US" dirty="0" smtClean="0"/>
              <a:t>31	</a:t>
            </a:r>
          </a:p>
          <a:p>
            <a:r>
              <a:rPr lang="en-US" dirty="0" smtClean="0"/>
              <a:t>Clause </a:t>
            </a:r>
            <a:r>
              <a:rPr lang="en-US" dirty="0" smtClean="0"/>
              <a:t>5	</a:t>
            </a:r>
            <a:r>
              <a:rPr lang="en-US" dirty="0" smtClean="0"/>
              <a:t>200	</a:t>
            </a:r>
          </a:p>
          <a:p>
            <a:r>
              <a:rPr lang="en-US" dirty="0" smtClean="0"/>
              <a:t>Clause </a:t>
            </a:r>
            <a:r>
              <a:rPr lang="en-US" dirty="0" smtClean="0"/>
              <a:t>6	71</a:t>
            </a:r>
          </a:p>
          <a:p>
            <a:r>
              <a:rPr lang="en-US" dirty="0" smtClean="0"/>
              <a:t>Clause 8	20</a:t>
            </a:r>
          </a:p>
          <a:p>
            <a:r>
              <a:rPr lang="en-US" dirty="0" smtClean="0"/>
              <a:t>Clause 9	13</a:t>
            </a:r>
          </a:p>
          <a:p>
            <a:r>
              <a:rPr lang="en-US" dirty="0" smtClean="0"/>
              <a:t>Clause 19	83</a:t>
            </a:r>
          </a:p>
          <a:p>
            <a:r>
              <a:rPr lang="en-US" dirty="0" smtClean="0"/>
              <a:t>Annex D	3</a:t>
            </a:r>
          </a:p>
          <a:p>
            <a:r>
              <a:rPr lang="en-US" dirty="0" smtClean="0"/>
              <a:t>Annex P	15</a:t>
            </a:r>
            <a:endParaRPr lang="en-US" dirty="0"/>
          </a:p>
        </p:txBody>
      </p:sp>
      <p:sp>
        <p:nvSpPr>
          <p:cNvPr id="4" name="Date Placeholder 3"/>
          <p:cNvSpPr>
            <a:spLocks noGrp="1"/>
          </p:cNvSpPr>
          <p:nvPr>
            <p:ph type="dt" sz="half" idx="10"/>
          </p:nvPr>
        </p:nvSpPr>
        <p:spPr/>
        <p:txBody>
          <a:bodyPr/>
          <a:lstStyle/>
          <a:p>
            <a:pPr>
              <a:defRPr/>
            </a:pPr>
            <a:r>
              <a:rPr lang="en-US" smtClean="0"/>
              <a:t>&lt;July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extLst>
      <p:ext uri="{BB962C8B-B14F-4D97-AF65-F5344CB8AC3E}">
        <p14:creationId xmlns:p14="http://schemas.microsoft.com/office/powerpoint/2010/main" val="30679401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85800" y="381000"/>
            <a:ext cx="7772400" cy="1066800"/>
          </a:xfrm>
        </p:spPr>
        <p:txBody>
          <a:bodyPr/>
          <a:lstStyle/>
          <a:p>
            <a:r>
              <a:rPr lang="en-US">
                <a:latin typeface="Times New Roman" charset="0"/>
                <a:ea typeface="ＭＳ Ｐゴシック" charset="0"/>
                <a:cs typeface="ＭＳ Ｐゴシック" charset="0"/>
              </a:rPr>
              <a:t>TG4k Schedule</a:t>
            </a:r>
          </a:p>
        </p:txBody>
      </p:sp>
      <p:sp>
        <p:nvSpPr>
          <p:cNvPr id="36866" name="Content Placeholder 2"/>
          <p:cNvSpPr>
            <a:spLocks noGrp="1"/>
          </p:cNvSpPr>
          <p:nvPr>
            <p:ph idx="1"/>
          </p:nvPr>
        </p:nvSpPr>
        <p:spPr>
          <a:xfrm>
            <a:off x="381000" y="1143000"/>
            <a:ext cx="8382000" cy="5257800"/>
          </a:xfrm>
        </p:spPr>
        <p:txBody>
          <a:bodyPr/>
          <a:lstStyle/>
          <a:p>
            <a:r>
              <a:rPr lang="en-US" sz="2400" dirty="0">
                <a:latin typeface="Arial" charset="0"/>
                <a:ea typeface="ＭＳ Ｐゴシック" charset="0"/>
                <a:cs typeface="ＭＳ Ｐゴシック" charset="0"/>
              </a:rPr>
              <a:t>Proposal Effort</a:t>
            </a:r>
          </a:p>
          <a:p>
            <a:pPr lvl="1"/>
            <a:r>
              <a:rPr lang="en-US" sz="1800" dirty="0" smtClean="0">
                <a:solidFill>
                  <a:srgbClr val="0000FF"/>
                </a:solidFill>
                <a:latin typeface="Arial" charset="0"/>
                <a:ea typeface="ＭＳ Ｐゴシック" charset="0"/>
              </a:rPr>
              <a:t>Final </a:t>
            </a:r>
            <a:r>
              <a:rPr lang="en-US" sz="1800" dirty="0">
                <a:solidFill>
                  <a:srgbClr val="0000FF"/>
                </a:solidFill>
                <a:latin typeface="Arial" charset="0"/>
                <a:ea typeface="ＭＳ Ｐゴシック" charset="0"/>
              </a:rPr>
              <a:t>Proposals				Sep 2011</a:t>
            </a:r>
          </a:p>
          <a:p>
            <a:pPr lvl="1"/>
            <a:r>
              <a:rPr lang="en-US" sz="1800" dirty="0">
                <a:solidFill>
                  <a:srgbClr val="0000FF"/>
                </a:solidFill>
                <a:latin typeface="Arial" charset="0"/>
                <a:ea typeface="ＭＳ Ｐゴシック" charset="0"/>
              </a:rPr>
              <a:t>Adopt Baseline				Nov 2011</a:t>
            </a:r>
          </a:p>
          <a:p>
            <a:r>
              <a:rPr lang="en-US" sz="2400" dirty="0">
                <a:latin typeface="Arial" charset="0"/>
                <a:ea typeface="ＭＳ Ｐゴシック" charset="0"/>
                <a:cs typeface="ＭＳ Ｐゴシック" charset="0"/>
              </a:rPr>
              <a:t>Drafting</a:t>
            </a:r>
          </a:p>
          <a:p>
            <a:pPr lvl="1"/>
            <a:r>
              <a:rPr lang="en-US" sz="1800" dirty="0" smtClean="0">
                <a:solidFill>
                  <a:srgbClr val="0000FF"/>
                </a:solidFill>
                <a:latin typeface="Arial" charset="0"/>
                <a:ea typeface="ＭＳ Ｐゴシック" charset="0"/>
              </a:rPr>
              <a:t>Circulate preliminary document for comments </a:t>
            </a:r>
            <a:r>
              <a:rPr lang="en-US" sz="1800" dirty="0">
                <a:solidFill>
                  <a:srgbClr val="0000FF"/>
                </a:solidFill>
                <a:latin typeface="Arial" charset="0"/>
                <a:ea typeface="ＭＳ Ｐゴシック" charset="0"/>
              </a:rPr>
              <a:t>	May 2012</a:t>
            </a:r>
          </a:p>
          <a:p>
            <a:pPr lvl="1"/>
            <a:r>
              <a:rPr lang="en-US" sz="1800" dirty="0">
                <a:solidFill>
                  <a:srgbClr val="0000FF"/>
                </a:solidFill>
                <a:latin typeface="Arial" charset="0"/>
                <a:ea typeface="ＭＳ Ｐゴシック" charset="0"/>
              </a:rPr>
              <a:t>Final </a:t>
            </a:r>
            <a:r>
              <a:rPr lang="en-US" sz="1800" dirty="0" smtClean="0">
                <a:solidFill>
                  <a:srgbClr val="0000FF"/>
                </a:solidFill>
                <a:latin typeface="Arial" charset="0"/>
                <a:ea typeface="ＭＳ Ｐゴシック" charset="0"/>
              </a:rPr>
              <a:t>draft editing </a:t>
            </a:r>
            <a:r>
              <a:rPr lang="en-US" sz="1800" dirty="0">
                <a:solidFill>
                  <a:srgbClr val="0000FF"/>
                </a:solidFill>
                <a:latin typeface="Arial" charset="0"/>
                <a:ea typeface="ＭＳ Ｐゴシック" charset="0"/>
              </a:rPr>
              <a:t>(ready for WG Letter Ballot)	July 2012</a:t>
            </a:r>
          </a:p>
          <a:p>
            <a:r>
              <a:rPr lang="en-US" sz="2400" dirty="0" smtClean="0">
                <a:latin typeface="Arial" charset="0"/>
                <a:ea typeface="ＭＳ Ｐゴシック" charset="0"/>
                <a:cs typeface="ＭＳ Ｐゴシック" charset="0"/>
              </a:rPr>
              <a:t>Ballot Comment Resolution</a:t>
            </a:r>
            <a:endParaRPr lang="en-US" sz="2400" dirty="0">
              <a:latin typeface="Arial" charset="0"/>
              <a:ea typeface="ＭＳ Ｐゴシック" charset="0"/>
              <a:cs typeface="ＭＳ Ｐゴシック" charset="0"/>
            </a:endParaRPr>
          </a:p>
          <a:p>
            <a:pPr lvl="1"/>
            <a:r>
              <a:rPr lang="en-US" sz="1800" dirty="0">
                <a:latin typeface="Arial" charset="0"/>
                <a:ea typeface="ＭＳ Ｐゴシック" charset="0"/>
              </a:rPr>
              <a:t>Letter </a:t>
            </a:r>
            <a:r>
              <a:rPr lang="en-US" sz="1800" dirty="0" smtClean="0">
                <a:latin typeface="Arial" charset="0"/>
                <a:ea typeface="ＭＳ Ｐゴシック" charset="0"/>
              </a:rPr>
              <a:t>ballot comment resolution</a:t>
            </a:r>
            <a:r>
              <a:rPr lang="en-US" sz="1800" dirty="0">
                <a:latin typeface="Arial" charset="0"/>
                <a:ea typeface="ＭＳ Ｐゴシック" charset="0"/>
              </a:rPr>
              <a:t>		</a:t>
            </a:r>
            <a:r>
              <a:rPr lang="en-US" sz="1800" dirty="0" smtClean="0">
                <a:latin typeface="Arial" charset="0"/>
                <a:ea typeface="ＭＳ Ｐゴシック" charset="0"/>
              </a:rPr>
              <a:t>Sep/Nov </a:t>
            </a:r>
            <a:r>
              <a:rPr lang="en-US" sz="1800" dirty="0">
                <a:latin typeface="Arial" charset="0"/>
                <a:ea typeface="ＭＳ Ｐゴシック" charset="0"/>
              </a:rPr>
              <a:t>2012</a:t>
            </a:r>
          </a:p>
          <a:p>
            <a:pPr lvl="1"/>
            <a:r>
              <a:rPr lang="en-US" sz="1800" dirty="0">
                <a:latin typeface="Arial" charset="0"/>
                <a:ea typeface="ＭＳ Ｐゴシック" charset="0"/>
              </a:rPr>
              <a:t>Recirculation I comment resolution		</a:t>
            </a:r>
            <a:r>
              <a:rPr lang="en-US" sz="1800" dirty="0" smtClean="0">
                <a:latin typeface="Arial" charset="0"/>
                <a:ea typeface="ＭＳ Ｐゴシック" charset="0"/>
              </a:rPr>
              <a:t>Jan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 comment </a:t>
            </a:r>
            <a:r>
              <a:rPr lang="en-US" sz="1800" dirty="0">
                <a:latin typeface="Arial" charset="0"/>
                <a:ea typeface="ＭＳ Ｐゴシック" charset="0"/>
              </a:rPr>
              <a:t>resolution		</a:t>
            </a:r>
            <a:r>
              <a:rPr lang="en-US" sz="1800" dirty="0" smtClean="0">
                <a:latin typeface="Arial" charset="0"/>
                <a:ea typeface="ＭＳ Ｐゴシック" charset="0"/>
              </a:rPr>
              <a:t>Mar </a:t>
            </a:r>
            <a:r>
              <a:rPr lang="en-US" sz="1800" dirty="0">
                <a:latin typeface="Arial" charset="0"/>
                <a:ea typeface="ＭＳ Ｐゴシック" charset="0"/>
              </a:rPr>
              <a:t>2013</a:t>
            </a:r>
          </a:p>
          <a:p>
            <a:pPr lvl="1"/>
            <a:r>
              <a:rPr lang="en-US" sz="1800" dirty="0">
                <a:latin typeface="Arial" charset="0"/>
                <a:ea typeface="ＭＳ Ｐゴシック" charset="0"/>
              </a:rPr>
              <a:t>Recirculation </a:t>
            </a:r>
            <a:r>
              <a:rPr lang="en-US" sz="1800" dirty="0" smtClean="0">
                <a:latin typeface="Arial" charset="0"/>
                <a:ea typeface="ＭＳ Ｐゴシック" charset="0"/>
              </a:rPr>
              <a:t>III</a:t>
            </a:r>
            <a:r>
              <a:rPr lang="en-US" sz="1800" dirty="0">
                <a:latin typeface="Arial" charset="0"/>
                <a:ea typeface="ＭＳ Ｐゴシック" charset="0"/>
              </a:rPr>
              <a:t> </a:t>
            </a:r>
            <a:r>
              <a:rPr lang="en-US" sz="1800" dirty="0" smtClean="0">
                <a:latin typeface="Arial" charset="0"/>
                <a:ea typeface="ＭＳ Ｐゴシック" charset="0"/>
              </a:rPr>
              <a:t>comment </a:t>
            </a:r>
            <a:r>
              <a:rPr lang="en-US" sz="1800" dirty="0">
                <a:latin typeface="Arial" charset="0"/>
                <a:ea typeface="ＭＳ Ｐゴシック" charset="0"/>
              </a:rPr>
              <a:t>resolution		</a:t>
            </a:r>
            <a:r>
              <a:rPr lang="en-US" sz="1800" dirty="0" smtClean="0">
                <a:latin typeface="Arial" charset="0"/>
                <a:ea typeface="ＭＳ Ｐゴシック" charset="0"/>
              </a:rPr>
              <a:t>May </a:t>
            </a:r>
            <a:r>
              <a:rPr lang="en-US" sz="1800" dirty="0">
                <a:latin typeface="Arial" charset="0"/>
                <a:ea typeface="ＭＳ Ｐゴシック" charset="0"/>
              </a:rPr>
              <a:t>2013</a:t>
            </a:r>
          </a:p>
          <a:p>
            <a:pPr lvl="1"/>
            <a:r>
              <a:rPr lang="en-US" sz="1800" dirty="0">
                <a:latin typeface="Arial" charset="0"/>
                <a:ea typeface="ＭＳ Ｐゴシック" charset="0"/>
              </a:rPr>
              <a:t>Sponsor </a:t>
            </a:r>
            <a:r>
              <a:rPr lang="en-US" sz="1800" dirty="0" smtClean="0">
                <a:latin typeface="Arial" charset="0"/>
                <a:ea typeface="ＭＳ Ｐゴシック" charset="0"/>
              </a:rPr>
              <a:t>Ballot (release draft for ballot)</a:t>
            </a:r>
            <a:r>
              <a:rPr lang="en-US" sz="1800" dirty="0">
                <a:latin typeface="Arial" charset="0"/>
                <a:ea typeface="ＭＳ Ｐゴシック" charset="0"/>
              </a:rPr>
              <a:t>	</a:t>
            </a:r>
            <a:r>
              <a:rPr lang="en-US" sz="1800" dirty="0" smtClean="0">
                <a:latin typeface="Arial" charset="0"/>
                <a:ea typeface="ＭＳ Ｐゴシック" charset="0"/>
              </a:rPr>
              <a:t>July 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 comment </a:t>
            </a:r>
            <a:r>
              <a:rPr lang="en-US" sz="1800" dirty="0" smtClean="0">
                <a:latin typeface="Arial" charset="0"/>
                <a:ea typeface="ＭＳ Ｐゴシック" charset="0"/>
              </a:rPr>
              <a:t>resolution</a:t>
            </a:r>
            <a:r>
              <a:rPr lang="en-US" sz="1800" dirty="0">
                <a:latin typeface="Arial" charset="0"/>
                <a:ea typeface="ＭＳ Ｐゴシック" charset="0"/>
              </a:rPr>
              <a:t>	</a:t>
            </a:r>
            <a:r>
              <a:rPr lang="en-US" sz="1800" dirty="0" smtClean="0">
                <a:latin typeface="Arial" charset="0"/>
                <a:ea typeface="ＭＳ Ｐゴシック" charset="0"/>
              </a:rPr>
              <a:t>Sep </a:t>
            </a:r>
            <a:r>
              <a:rPr lang="en-US" sz="1800" dirty="0">
                <a:latin typeface="Arial" charset="0"/>
                <a:ea typeface="ＭＳ Ｐゴシック" charset="0"/>
              </a:rPr>
              <a:t>2013</a:t>
            </a:r>
          </a:p>
          <a:p>
            <a:pPr lvl="1"/>
            <a:r>
              <a:rPr lang="en-US" sz="1800" dirty="0" smtClean="0">
                <a:latin typeface="Arial" charset="0"/>
                <a:ea typeface="ＭＳ Ｐゴシック" charset="0"/>
              </a:rPr>
              <a:t>SB Recirculation </a:t>
            </a:r>
            <a:r>
              <a:rPr lang="en-US" sz="1800" dirty="0">
                <a:latin typeface="Arial" charset="0"/>
                <a:ea typeface="ＭＳ Ｐゴシック" charset="0"/>
              </a:rPr>
              <a:t>II comment resolution	</a:t>
            </a:r>
            <a:r>
              <a:rPr lang="en-US" sz="1800" dirty="0" smtClean="0">
                <a:latin typeface="Arial" charset="0"/>
                <a:ea typeface="ＭＳ Ｐゴシック" charset="0"/>
              </a:rPr>
              <a:t>Nov 2013</a:t>
            </a:r>
            <a:endParaRPr lang="en-US" sz="1800" dirty="0">
              <a:latin typeface="Arial" charset="0"/>
              <a:ea typeface="ＭＳ Ｐゴシック" charset="0"/>
            </a:endParaRPr>
          </a:p>
        </p:txBody>
      </p:sp>
      <p:sp>
        <p:nvSpPr>
          <p:cNvPr id="4" name="Date Placeholder 3"/>
          <p:cNvSpPr>
            <a:spLocks noGrp="1"/>
          </p:cNvSpPr>
          <p:nvPr>
            <p:ph type="dt" sz="quarter" idx="10"/>
          </p:nvPr>
        </p:nvSpPr>
        <p:spPr/>
        <p:txBody>
          <a:bodyPr/>
          <a:lstStyle/>
          <a:p>
            <a:pPr>
              <a:defRPr/>
            </a:pPr>
            <a:r>
              <a:rPr lang="en-US" smtClean="0"/>
              <a:t>&lt;July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A39B96-C080-FE44-A48D-37F96FA899CA}"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72400" cy="1066800"/>
          </a:xfrm>
        </p:spPr>
        <p:txBody>
          <a:bodyPr/>
          <a:lstStyle/>
          <a:p>
            <a:r>
              <a:rPr lang="en-US" dirty="0" smtClean="0"/>
              <a:t>TG4k Motions</a:t>
            </a:r>
            <a:endParaRPr lang="en-US" dirty="0"/>
          </a:p>
        </p:txBody>
      </p:sp>
      <p:sp>
        <p:nvSpPr>
          <p:cNvPr id="3" name="Content Placeholder 2"/>
          <p:cNvSpPr>
            <a:spLocks noGrp="1"/>
          </p:cNvSpPr>
          <p:nvPr>
            <p:ph idx="1"/>
          </p:nvPr>
        </p:nvSpPr>
        <p:spPr>
          <a:xfrm>
            <a:off x="457200" y="1219200"/>
            <a:ext cx="8382000" cy="5257800"/>
          </a:xfrm>
        </p:spPr>
        <p:txBody>
          <a:bodyPr/>
          <a:lstStyle/>
          <a:p>
            <a:r>
              <a:rPr lang="en-US" dirty="0" smtClean="0"/>
              <a:t>TG4k approves the resolutions contained in document 15-12-0348-07 and empowers the technical editor to modify 15-12-0089-06 as per the resolutions, posting the modified document as d1P802-15-4k_Draft_Standard, to the members only site.</a:t>
            </a:r>
          </a:p>
          <a:p>
            <a:r>
              <a:rPr lang="en-US" dirty="0" smtClean="0"/>
              <a:t>TG4k requests that the 802.15 WG approve d1P802-15-4k_Draft_Standard for Letter Ballot upon completion of edits</a:t>
            </a:r>
            <a:endParaRPr lang="en-US" dirty="0"/>
          </a:p>
        </p:txBody>
      </p:sp>
      <p:sp>
        <p:nvSpPr>
          <p:cNvPr id="4" name="Date Placeholder 3"/>
          <p:cNvSpPr>
            <a:spLocks noGrp="1"/>
          </p:cNvSpPr>
          <p:nvPr>
            <p:ph type="dt" sz="half" idx="10"/>
          </p:nvPr>
        </p:nvSpPr>
        <p:spPr/>
        <p:txBody>
          <a:bodyPr/>
          <a:lstStyle/>
          <a:p>
            <a:pPr>
              <a:defRPr/>
            </a:pPr>
            <a:r>
              <a:rPr lang="en-US" smtClean="0"/>
              <a:t>&lt;July 2012&gt;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41092465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11764</TotalTime>
  <Words>704</Words>
  <Application>Microsoft Macintosh PowerPoint</Application>
  <PresentationFormat>On-screen Show (4:3)</PresentationFormat>
  <Paragraphs>105</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TG4k PAR Scope of Proposed Standard </vt:lpstr>
      <vt:lpstr>Purpose of Proposed Standard</vt:lpstr>
      <vt:lpstr>Meeting Goals (Agenda 15-12-309-01)</vt:lpstr>
      <vt:lpstr>Overview of 437 Comments (15-12-348-07)</vt:lpstr>
      <vt:lpstr>TG4k Schedule</vt:lpstr>
      <vt:lpstr>TG4k Motions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TG4k Closing Report for San Diego</dc:title>
  <dc:subject>IEEE 802.15 &lt;TG4k Closing Report&gt;</dc:subject>
  <dc:creator>Pat Kinney</dc:creator>
  <cp:keywords/>
  <dc:description>&lt;15-12-0423-00-004k&gt;</dc:description>
  <cp:lastModifiedBy>Pat Kinney</cp:lastModifiedBy>
  <cp:revision>403</cp:revision>
  <cp:lastPrinted>1998-02-10T13:28:06Z</cp:lastPrinted>
  <dcterms:created xsi:type="dcterms:W3CDTF">2009-07-12T16:25:16Z</dcterms:created>
  <dcterms:modified xsi:type="dcterms:W3CDTF">2012-07-20T01:49:37Z</dcterms:modified>
  <cp:category/>
</cp:coreProperties>
</file>