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1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802.15-12/418r1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</a:t>
            </a:r>
            <a:r>
              <a:rPr lang="en-US" dirty="0" smtClean="0"/>
              <a:t>2012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00"/>
                </a:solidFill>
              </a:rPr>
              <a:t>Closing </a:t>
            </a:r>
            <a:r>
              <a:rPr lang="en-US" sz="2400" dirty="0">
                <a:solidFill>
                  <a:srgbClr val="FF3300"/>
                </a:solidFill>
              </a:rPr>
              <a:t>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</a:t>
            </a:r>
            <a:r>
              <a:rPr lang="en-US" sz="2400" dirty="0" smtClean="0">
                <a:solidFill>
                  <a:srgbClr val="FF3300"/>
                </a:solidFill>
              </a:rPr>
              <a:t>Group (1/3)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312863"/>
            <a:ext cx="7848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Meeting was called to order at </a:t>
            </a:r>
            <a:r>
              <a:rPr lang="en-US" altLang="ko-KR" sz="1800" dirty="0" smtClean="0">
                <a:ea typeface="굴림" charset="-127"/>
              </a:rPr>
              <a:t>8 am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July 17 and </a:t>
            </a:r>
            <a:r>
              <a:rPr lang="en-US" altLang="ko-KR" sz="1800" dirty="0">
                <a:ea typeface="굴림" charset="-127"/>
              </a:rPr>
              <a:t>finished at </a:t>
            </a:r>
            <a:r>
              <a:rPr lang="en-US" altLang="ko-KR" sz="1800" dirty="0" smtClean="0">
                <a:ea typeface="굴림" charset="-127"/>
              </a:rPr>
              <a:t>July 19 on 5.30pm.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4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26</a:t>
            </a:r>
            <a:endParaRPr lang="en-US" altLang="ko-KR" sz="6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7 contributions </a:t>
            </a:r>
            <a:r>
              <a:rPr lang="en-US" altLang="ko-KR" sz="1800" dirty="0">
                <a:ea typeface="굴림" charset="-127"/>
              </a:rPr>
              <a:t>have been </a:t>
            </a:r>
            <a:r>
              <a:rPr lang="en-US" altLang="ko-KR" sz="1800" dirty="0" smtClean="0">
                <a:ea typeface="굴림" charset="-127"/>
              </a:rPr>
              <a:t>made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1 document has been revised.</a:t>
            </a:r>
            <a:endParaRPr lang="en-US" altLang="ko-KR" sz="1800" dirty="0">
              <a:ea typeface="굴림" charset="-127"/>
            </a:endParaRPr>
          </a:p>
          <a:p>
            <a:endParaRPr lang="en-US" altLang="ko-KR" sz="1800" dirty="0" smtClean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Contributions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Tuesday AM1</a:t>
            </a:r>
          </a:p>
          <a:p>
            <a:pPr>
              <a:buFont typeface="Arial" pitchFamily="34" charset="0"/>
              <a:buChar char="•"/>
            </a:pPr>
            <a:endParaRPr lang="en-US" altLang="ko-KR" sz="1800" b="1" dirty="0">
              <a:ea typeface="굴림" charset="-127"/>
            </a:endParaRPr>
          </a:p>
          <a:p>
            <a:pPr marL="265113"/>
            <a:r>
              <a:rPr lang="en-US" sz="1600" b="1" u="sng" dirty="0" smtClean="0"/>
              <a:t>Contribution #1 </a:t>
            </a:r>
            <a:r>
              <a:rPr lang="en-US" sz="1600" b="1" dirty="0" smtClean="0"/>
              <a:t>: </a:t>
            </a:r>
            <a:r>
              <a:rPr lang="en-US" sz="1600" dirty="0" smtClean="0"/>
              <a:t>Jeffrey Hesler, VDI (USA), “IEEE P1785 Workgroup - Progress on the Standardization of THz Waveguides and Interfaces”; (Document </a:t>
            </a:r>
            <a:r>
              <a:rPr lang="en-US" sz="1600" b="1" dirty="0" smtClean="0"/>
              <a:t>15-12-0351-01-0thz</a:t>
            </a:r>
            <a:r>
              <a:rPr lang="en-US" sz="1600" dirty="0" smtClean="0"/>
              <a:t>)</a:t>
            </a:r>
          </a:p>
          <a:p>
            <a:pPr marL="265113"/>
            <a:endParaRPr lang="de-DE" sz="1600" dirty="0" smtClean="0"/>
          </a:p>
          <a:p>
            <a:pPr marL="265113"/>
            <a:r>
              <a:rPr lang="en-US" sz="1600" b="1" u="sng" dirty="0" smtClean="0"/>
              <a:t>Contribution #2 </a:t>
            </a:r>
            <a:r>
              <a:rPr lang="en-US" sz="1600" b="1" dirty="0" smtClean="0"/>
              <a:t>: </a:t>
            </a:r>
            <a:r>
              <a:rPr lang="en-US" sz="1600" dirty="0" smtClean="0"/>
              <a:t>Ingmar Kallfass, </a:t>
            </a:r>
            <a:r>
              <a:rPr lang="en-US" sz="1600" dirty="0" err="1" smtClean="0"/>
              <a:t>Fraunhofer</a:t>
            </a:r>
            <a:r>
              <a:rPr lang="en-US" sz="1600" dirty="0" smtClean="0"/>
              <a:t> IAF (Germany), “MMIC Chip Sets for Wireless Communication up to 480 GHz”; (Document </a:t>
            </a:r>
            <a:r>
              <a:rPr lang="en-US" sz="1600" b="1" dirty="0" smtClean="0"/>
              <a:t>15-12-0323-00-0thz</a:t>
            </a:r>
            <a:r>
              <a:rPr lang="en-US" sz="1600" dirty="0" smtClean="0"/>
              <a:t>)</a:t>
            </a:r>
            <a:endParaRPr lang="de-DE" sz="1600" dirty="0" smtClean="0"/>
          </a:p>
          <a:p>
            <a:pPr lvl="1"/>
            <a:endParaRPr lang="de-DE" sz="1800" dirty="0" smtClean="0">
              <a:latin typeface="Times New Roman"/>
              <a:ea typeface="Times New Roman"/>
            </a:endParaRPr>
          </a:p>
          <a:p>
            <a:endParaRPr lang="de-DE" sz="600" dirty="0"/>
          </a:p>
          <a:p>
            <a:r>
              <a:rPr lang="en-US" sz="1800" b="1" dirty="0"/>
              <a:t>   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Contributions on Tuesday AM 2</a:t>
            </a:r>
          </a:p>
          <a:p>
            <a:pPr>
              <a:buFont typeface="Arial" pitchFamily="34" charset="0"/>
              <a:buChar char="•"/>
              <a:defRPr/>
            </a:pPr>
            <a:endParaRPr lang="en-US" sz="600" dirty="0" smtClean="0">
              <a:latin typeface="+mj-lt"/>
            </a:endParaRPr>
          </a:p>
          <a:p>
            <a:pPr indent="11113">
              <a:buNone/>
            </a:pPr>
            <a:r>
              <a:rPr lang="en-US" sz="1600" b="1" u="sng" dirty="0" smtClean="0">
                <a:latin typeface="+mj-lt"/>
              </a:rPr>
              <a:t>Contribution #3 </a:t>
            </a:r>
            <a:r>
              <a:rPr lang="en-US" sz="1600" b="1" dirty="0" smtClean="0">
                <a:latin typeface="+mj-lt"/>
              </a:rPr>
              <a:t>: </a:t>
            </a:r>
            <a:r>
              <a:rPr lang="en-US" sz="1600" dirty="0" err="1" smtClean="0">
                <a:latin typeface="+mj-lt"/>
              </a:rPr>
              <a:t>Iwao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Hosako</a:t>
            </a:r>
            <a:r>
              <a:rPr lang="en-US" sz="1600" dirty="0" smtClean="0">
                <a:latin typeface="+mj-lt"/>
              </a:rPr>
              <a:t>, NICT  (Japan), “Exposure Guideline and biological effects of THz radiation”; (Document </a:t>
            </a:r>
            <a:r>
              <a:rPr lang="en-US" sz="1600" b="1" dirty="0" smtClean="0">
                <a:latin typeface="+mj-lt"/>
              </a:rPr>
              <a:t>15-12-0376-00-0thz</a:t>
            </a:r>
            <a:r>
              <a:rPr lang="en-US" sz="1600" dirty="0" smtClean="0">
                <a:latin typeface="+mj-lt"/>
              </a:rPr>
              <a:t>)</a:t>
            </a:r>
            <a:endParaRPr lang="de-DE" sz="1600" dirty="0" smtClean="0">
              <a:latin typeface="+mj-lt"/>
            </a:endParaRPr>
          </a:p>
          <a:p>
            <a:pPr indent="11113">
              <a:buNone/>
            </a:pPr>
            <a:r>
              <a:rPr lang="en-US" sz="1600" b="1" u="sng" dirty="0" smtClean="0">
                <a:latin typeface="+mj-lt"/>
              </a:rPr>
              <a:t>Contribution #4 </a:t>
            </a:r>
            <a:r>
              <a:rPr lang="en-US" sz="1600" b="1" dirty="0" smtClean="0">
                <a:latin typeface="+mj-lt"/>
              </a:rPr>
              <a:t>: </a:t>
            </a:r>
            <a:r>
              <a:rPr lang="en-US" sz="1600" dirty="0" smtClean="0">
                <a:latin typeface="+mj-lt"/>
              </a:rPr>
              <a:t>David </a:t>
            </a:r>
            <a:r>
              <a:rPr lang="en-US" sz="1600" dirty="0" err="1" smtClean="0">
                <a:latin typeface="+mj-lt"/>
              </a:rPr>
              <a:t>Britz</a:t>
            </a:r>
            <a:r>
              <a:rPr lang="en-US" sz="1600" dirty="0" smtClean="0">
                <a:latin typeface="+mj-lt"/>
              </a:rPr>
              <a:t>, AT&amp;T Shannon Labs  (USA), “Status of the IWPC </a:t>
            </a:r>
            <a:r>
              <a:rPr lang="en-US" sz="1600" dirty="0" err="1" smtClean="0">
                <a:latin typeface="+mj-lt"/>
              </a:rPr>
              <a:t>MoGIG</a:t>
            </a:r>
            <a:r>
              <a:rPr lang="en-US" sz="1600" dirty="0" smtClean="0">
                <a:latin typeface="+mj-lt"/>
              </a:rPr>
              <a:t> (Mobile Multi Gigabit (</a:t>
            </a:r>
            <a:r>
              <a:rPr lang="en-US" sz="1600" dirty="0" err="1" smtClean="0">
                <a:latin typeface="+mj-lt"/>
              </a:rPr>
              <a:t>MoGIG</a:t>
            </a:r>
            <a:r>
              <a:rPr lang="en-US" sz="1600" dirty="0" smtClean="0">
                <a:latin typeface="+mj-lt"/>
              </a:rPr>
              <a:t>) Wireless Networks and Terminals) Working Group and industries move to </a:t>
            </a:r>
            <a:r>
              <a:rPr lang="en-US" sz="1600" dirty="0" err="1" smtClean="0">
                <a:latin typeface="+mj-lt"/>
              </a:rPr>
              <a:t>Nanocells</a:t>
            </a:r>
            <a:r>
              <a:rPr lang="en-US" sz="1600" dirty="0" smtClean="0">
                <a:latin typeface="+mj-lt"/>
              </a:rPr>
              <a:t>”; (Document </a:t>
            </a:r>
            <a:r>
              <a:rPr lang="en-US" sz="1600" b="1" dirty="0" smtClean="0">
                <a:latin typeface="+mj-lt"/>
              </a:rPr>
              <a:t>15-12-0321-00-0thz</a:t>
            </a:r>
            <a:r>
              <a:rPr lang="en-US" sz="1600" dirty="0" smtClean="0">
                <a:latin typeface="+mj-lt"/>
              </a:rPr>
              <a:t>)</a:t>
            </a:r>
            <a:endParaRPr lang="de-DE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Contributions on Thursday PM1</a:t>
            </a:r>
          </a:p>
          <a:p>
            <a:pPr lvl="0" indent="11113">
              <a:buNone/>
            </a:pPr>
            <a:r>
              <a:rPr lang="en-US" sz="1600" b="1" u="sng" dirty="0" smtClean="0">
                <a:solidFill>
                  <a:srgbClr val="000000"/>
                </a:solidFill>
                <a:latin typeface="Times New Roman"/>
              </a:rPr>
              <a:t>Contribution #5 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Sebastian Priebe, TU Braunschweig  (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Gernany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), “ Interference between THz Communications and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Spaceborne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Earth Exploration Services”; (Document 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15-12-0324-00-0thz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r>
              <a:rPr lang="en-US" sz="1600" b="1" u="sng" dirty="0" smtClean="0">
                <a:solidFill>
                  <a:srgbClr val="000000"/>
                </a:solidFill>
                <a:latin typeface="Times New Roman"/>
              </a:rPr>
              <a:t>Contribution #6 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David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Britz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, AT&amp;T Shannon Labs  (USA), “Status report of meeting with passive sciences CORF committee”; (Document 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15-12-0322-00-0thz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).</a:t>
            </a:r>
          </a:p>
          <a:p>
            <a:pPr indent="11113">
              <a:buNone/>
            </a:pPr>
            <a:r>
              <a:rPr lang="en-US" sz="1600" b="1" u="sng" dirty="0" smtClean="0">
                <a:latin typeface="Times New Roman"/>
                <a:ea typeface="Batang"/>
              </a:rPr>
              <a:t>Contribution #7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err="1" smtClean="0">
                <a:latin typeface="Times New Roman"/>
                <a:ea typeface="Batang"/>
              </a:rPr>
              <a:t>Hiroyo</a:t>
            </a:r>
            <a:r>
              <a:rPr lang="en-US" sz="1600" dirty="0" smtClean="0">
                <a:latin typeface="Times New Roman"/>
                <a:ea typeface="Batang"/>
              </a:rPr>
              <a:t> Ogawa, ARIB(</a:t>
            </a:r>
            <a:r>
              <a:rPr lang="en-US" sz="1600" dirty="0" err="1" smtClean="0">
                <a:latin typeface="Times New Roman"/>
                <a:ea typeface="Batang"/>
              </a:rPr>
              <a:t>Ja</a:t>
            </a:r>
            <a:r>
              <a:rPr lang="en-US" sz="1600" dirty="0" smtClean="0">
                <a:latin typeface="Times New Roman"/>
                <a:ea typeface="Batang"/>
              </a:rPr>
              <a:t> pan), “THz </a:t>
            </a:r>
            <a:r>
              <a:rPr lang="en-US" sz="1600" dirty="0" err="1" smtClean="0">
                <a:latin typeface="Times New Roman"/>
                <a:ea typeface="Batang"/>
              </a:rPr>
              <a:t>standardisation</a:t>
            </a:r>
            <a:r>
              <a:rPr lang="en-US" sz="1600" dirty="0" smtClean="0">
                <a:latin typeface="Times New Roman"/>
                <a:ea typeface="Batang"/>
              </a:rPr>
              <a:t> activities on ITU-R”; (Document </a:t>
            </a:r>
            <a:r>
              <a:rPr lang="en-US" sz="1600" b="1" dirty="0" smtClean="0">
                <a:latin typeface="Times New Roman"/>
                <a:ea typeface="Batang"/>
              </a:rPr>
              <a:t>15-12-0416-00-0thz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2012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Group </a:t>
            </a:r>
            <a:r>
              <a:rPr lang="en-US" sz="2400" dirty="0" smtClean="0">
                <a:solidFill>
                  <a:srgbClr val="FF3300"/>
                </a:solidFill>
              </a:rPr>
              <a:t>(2/3)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indent="11113"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 smtClean="0">
              <a:latin typeface="Times New Roman"/>
              <a:ea typeface="Batang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Contributions on Thursday PM2</a:t>
            </a:r>
          </a:p>
          <a:p>
            <a:pPr lvl="1">
              <a:buNone/>
              <a:defRPr/>
            </a:pP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Work on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Technical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Expectation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(TED)“.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The content of the TED has been discussed and updated (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15-11-0745-06-0thz)</a:t>
            </a:r>
            <a:endParaRPr lang="de-DE" sz="180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sz="180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Discussions</a:t>
            </a:r>
            <a:endParaRPr lang="de-DE" sz="180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sz="1000" dirty="0" smtClean="0">
              <a:solidFill>
                <a:srgbClr val="000000"/>
              </a:solidFill>
              <a:latin typeface="Times New Roman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Wrap-Up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of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Tutorial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on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July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16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Collaboration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with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IWPC-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MoGIG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WG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to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increase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industry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participation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2">
              <a:buFont typeface="Arial" pitchFamily="34" charset="0"/>
              <a:buChar char="•"/>
              <a:defRPr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Interference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issue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with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passive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services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: 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Collaboration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with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CORF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Setting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up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an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offical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link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to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ITU-R on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spectrum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sharing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smtClean="0">
                <a:solidFill>
                  <a:srgbClr val="000000"/>
                </a:solidFill>
                <a:latin typeface="Times New Roman"/>
              </a:rPr>
              <a:t>via IEEE 802.18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lvl="2">
              <a:buFont typeface="Arial" pitchFamily="34" charset="0"/>
              <a:buChar char="•"/>
              <a:defRPr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Preparation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of 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presentation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to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WNG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at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November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Plenary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on a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possible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spin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-off of a Study Group</a:t>
            </a:r>
          </a:p>
          <a:p>
            <a:pPr lvl="1">
              <a:buFont typeface="Arial" pitchFamily="34" charset="0"/>
              <a:buChar char="•"/>
              <a:defRPr/>
            </a:pPr>
            <a:endParaRPr lang="de-DE" sz="1800" dirty="0" smtClean="0">
              <a:solidFill>
                <a:srgbClr val="000000"/>
              </a:solidFill>
              <a:latin typeface="Times New Roman"/>
            </a:endParaRPr>
          </a:p>
          <a:p>
            <a:pPr indent="11113">
              <a:spcBef>
                <a:spcPts val="600"/>
              </a:spcBef>
              <a:spcAft>
                <a:spcPts val="0"/>
              </a:spcAft>
              <a:buNone/>
            </a:pPr>
            <a:endParaRPr lang="de-DE" sz="1600" dirty="0" smtClean="0">
              <a:latin typeface="Times New Roman"/>
              <a:ea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July 2012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Group </a:t>
            </a:r>
            <a:r>
              <a:rPr lang="en-US" sz="2400" dirty="0" smtClean="0">
                <a:solidFill>
                  <a:srgbClr val="FF3300"/>
                </a:solidFill>
              </a:rPr>
              <a:t>(3/3)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326</Words>
  <Application>Microsoft Office PowerPoint</Application>
  <PresentationFormat>Bildschirmpräsentation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IEEE-P802_15</vt:lpstr>
      <vt:lpstr>Folie 1</vt:lpstr>
      <vt:lpstr>Folie 2</vt:lpstr>
      <vt:lpstr>Folie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creator>Richard D Roberts</dc:creator>
  <dc:description>802.15-08/0060r1</dc:description>
  <cp:lastModifiedBy>Thomas Kürner</cp:lastModifiedBy>
  <cp:revision>97</cp:revision>
  <cp:lastPrinted>1998-02-10T13:28:06Z</cp:lastPrinted>
  <dcterms:created xsi:type="dcterms:W3CDTF">2007-10-22T16:21:18Z</dcterms:created>
  <dcterms:modified xsi:type="dcterms:W3CDTF">2012-07-27T22:38:27Z</dcterms:modified>
</cp:coreProperties>
</file>