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2"/>
    <p:sldId id="259" r:id="rId3"/>
    <p:sldId id="261" r:id="rId4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07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820" y="-102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1" y="196079"/>
            <a:ext cx="2364809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59906" y="9905481"/>
            <a:ext cx="2208779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100"/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761382" y="9905481"/>
            <a:ext cx="1418884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 sz="1100"/>
            </a:lvl1pPr>
          </a:lstStyle>
          <a:p>
            <a:pPr>
              <a:defRPr/>
            </a:pPr>
            <a:r>
              <a:rPr lang="en-US"/>
              <a:t>Page </a:t>
            </a:r>
            <a:fld id="{A1E43BA5-155C-4332-B647-7F190B1C3A9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97858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9650" y="108544"/>
            <a:ext cx="288165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pPr>
              <a:defRPr/>
            </a:pPr>
            <a:r>
              <a:rPr 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3" y="108544"/>
            <a:ext cx="280201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61707" y="9908983"/>
            <a:ext cx="25695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03550" y="9908983"/>
            <a:ext cx="8207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653F7E22-F541-4087-8CD9-D474737C85A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de-DE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0BD004-B578-49C0-8E55-0507DA7CEF4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59AED08-EA53-4400-AAE2-9E74F224666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A125B9-707B-41D3-862C-97519BDEA1C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3E7FB-C434-4E6B-BCB6-607121E9F24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28038F4-45BC-4CA2-9B04-8CF73910CB9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C8D3CB9-874E-4297-8E15-8845077710D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153504-61E0-48DD-83E5-56F90A42EA1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D3FF29-8600-4811-AC54-D1033E78834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2B9BDED-FF25-4155-B9D1-C6B1A2BAA7E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C8F87A-E25A-4704-ACE0-92709774AA1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Thomas Kürner, TU </a:t>
            </a:r>
            <a:r>
              <a:rPr lang="en-US" err="1"/>
              <a:t>Braunschweig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3B0A6B9-CBC9-4452-A528-EDA03FE425A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657600" y="393700"/>
            <a:ext cx="4800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lvl="4" algn="r">
              <a:defRPr/>
            </a:pPr>
            <a:r>
              <a:rPr lang="en-US" sz="1400" b="1" dirty="0"/>
              <a:t>doc.: IEEE </a:t>
            </a:r>
            <a:r>
              <a:rPr lang="en-US" sz="1400" b="1" dirty="0" smtClean="0"/>
              <a:t>802.15-12/418r1</a:t>
            </a:r>
            <a:endParaRPr 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</a:t>
            </a:r>
            <a:r>
              <a:rPr lang="en-US" dirty="0" smtClean="0"/>
              <a:t>2012</a:t>
            </a:r>
          </a:p>
        </p:txBody>
      </p:sp>
      <p:sp>
        <p:nvSpPr>
          <p:cNvPr id="1331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94E8BB-86A0-4C5E-AE22-42A6B8932ED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6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Thomas Kürner, TU Braunschweig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1219200" y="762000"/>
            <a:ext cx="71681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3300"/>
                </a:solidFill>
              </a:rPr>
              <a:t>Closing </a:t>
            </a:r>
            <a:r>
              <a:rPr lang="en-US" sz="2400" dirty="0">
                <a:solidFill>
                  <a:srgbClr val="FF3300"/>
                </a:solidFill>
              </a:rPr>
              <a:t>Plenary Meeting </a:t>
            </a:r>
            <a:r>
              <a:rPr lang="en-US" sz="2400" dirty="0" smtClean="0">
                <a:solidFill>
                  <a:srgbClr val="FF3300"/>
                </a:solidFill>
              </a:rPr>
              <a:t>Report </a:t>
            </a:r>
            <a:r>
              <a:rPr lang="en-US" sz="2400" dirty="0">
                <a:solidFill>
                  <a:srgbClr val="FF3300"/>
                </a:solidFill>
              </a:rPr>
              <a:t>for IG THz </a:t>
            </a:r>
            <a:r>
              <a:rPr lang="en-US" sz="2400" dirty="0" smtClean="0">
                <a:solidFill>
                  <a:srgbClr val="FF3300"/>
                </a:solidFill>
              </a:rPr>
              <a:t>Group (1/3)</a:t>
            </a:r>
            <a:endParaRPr lang="en-US" sz="2400" dirty="0">
              <a:solidFill>
                <a:srgbClr val="FF3300"/>
              </a:solidFill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685800" y="1312863"/>
            <a:ext cx="7848600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1800" dirty="0">
                <a:ea typeface="굴림" charset="-127"/>
              </a:rPr>
              <a:t> Meeting was called to order at </a:t>
            </a:r>
            <a:r>
              <a:rPr lang="en-US" altLang="ko-KR" sz="1800" dirty="0" smtClean="0">
                <a:ea typeface="굴림" charset="-127"/>
              </a:rPr>
              <a:t>8 am </a:t>
            </a:r>
            <a:r>
              <a:rPr lang="en-US" altLang="ko-KR" sz="1800" dirty="0">
                <a:ea typeface="굴림" charset="-127"/>
              </a:rPr>
              <a:t>on </a:t>
            </a:r>
            <a:r>
              <a:rPr lang="en-US" altLang="ko-KR" sz="1800" dirty="0" smtClean="0">
                <a:ea typeface="굴림" charset="-127"/>
              </a:rPr>
              <a:t>July 17 and </a:t>
            </a:r>
            <a:r>
              <a:rPr lang="en-US" altLang="ko-KR" sz="1800" dirty="0">
                <a:ea typeface="굴림" charset="-127"/>
              </a:rPr>
              <a:t>finished at </a:t>
            </a:r>
            <a:r>
              <a:rPr lang="en-US" altLang="ko-KR" sz="1800" dirty="0" smtClean="0">
                <a:ea typeface="굴림" charset="-127"/>
              </a:rPr>
              <a:t>July 19 on 5.30pm.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800" dirty="0" smtClean="0">
                <a:ea typeface="굴림" charset="-127"/>
              </a:rPr>
              <a:t> Number of meetings: 4</a:t>
            </a:r>
            <a:endParaRPr lang="en-US" altLang="ko-KR" sz="1800" dirty="0">
              <a:ea typeface="굴림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1800" dirty="0">
                <a:ea typeface="굴림" charset="-127"/>
              </a:rPr>
              <a:t> </a:t>
            </a:r>
            <a:r>
              <a:rPr lang="en-US" altLang="ko-KR" sz="1800" dirty="0" smtClean="0">
                <a:ea typeface="굴림" charset="-127"/>
              </a:rPr>
              <a:t>Total number </a:t>
            </a:r>
            <a:r>
              <a:rPr lang="en-US" altLang="ko-KR" sz="1800" dirty="0">
                <a:ea typeface="굴림" charset="-127"/>
              </a:rPr>
              <a:t>of </a:t>
            </a:r>
            <a:r>
              <a:rPr lang="en-US" altLang="ko-KR" sz="1800" dirty="0" smtClean="0">
                <a:ea typeface="굴림" charset="-127"/>
              </a:rPr>
              <a:t>attendees 26</a:t>
            </a:r>
            <a:endParaRPr lang="en-US" altLang="ko-KR" sz="600" dirty="0">
              <a:ea typeface="굴림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1800" dirty="0" smtClean="0">
                <a:ea typeface="굴림" charset="-127"/>
              </a:rPr>
              <a:t> 7 contributions </a:t>
            </a:r>
            <a:r>
              <a:rPr lang="en-US" altLang="ko-KR" sz="1800" dirty="0">
                <a:ea typeface="굴림" charset="-127"/>
              </a:rPr>
              <a:t>have been </a:t>
            </a:r>
            <a:r>
              <a:rPr lang="en-US" altLang="ko-KR" sz="1800" dirty="0" smtClean="0">
                <a:ea typeface="굴림" charset="-127"/>
              </a:rPr>
              <a:t>made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800" dirty="0" smtClean="0">
                <a:ea typeface="굴림" charset="-127"/>
              </a:rPr>
              <a:t> 1 document has been revised.</a:t>
            </a:r>
            <a:endParaRPr lang="en-US" altLang="ko-KR" sz="1800" dirty="0">
              <a:ea typeface="굴림" charset="-127"/>
            </a:endParaRPr>
          </a:p>
          <a:p>
            <a:endParaRPr lang="en-US" altLang="ko-KR" sz="1800" dirty="0" smtClean="0">
              <a:ea typeface="굴림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1800" dirty="0" smtClean="0">
                <a:ea typeface="굴림" charset="-127"/>
              </a:rPr>
              <a:t> Contributions </a:t>
            </a:r>
            <a:r>
              <a:rPr lang="en-US" altLang="ko-KR" sz="1800" dirty="0">
                <a:ea typeface="굴림" charset="-127"/>
              </a:rPr>
              <a:t>on </a:t>
            </a:r>
            <a:r>
              <a:rPr lang="en-US" altLang="ko-KR" sz="1800" dirty="0" smtClean="0">
                <a:ea typeface="굴림" charset="-127"/>
              </a:rPr>
              <a:t>Tuesday AM1</a:t>
            </a:r>
          </a:p>
          <a:p>
            <a:pPr>
              <a:buFont typeface="Arial" pitchFamily="34" charset="0"/>
              <a:buChar char="•"/>
            </a:pPr>
            <a:endParaRPr lang="en-US" altLang="ko-KR" sz="1800" b="1" dirty="0">
              <a:ea typeface="굴림" charset="-127"/>
            </a:endParaRPr>
          </a:p>
          <a:p>
            <a:pPr marL="265113"/>
            <a:r>
              <a:rPr lang="en-US" sz="1600" b="1" u="sng" dirty="0" smtClean="0"/>
              <a:t>Contribution #1 </a:t>
            </a:r>
            <a:r>
              <a:rPr lang="en-US" sz="1600" b="1" dirty="0" smtClean="0"/>
              <a:t>: </a:t>
            </a:r>
            <a:r>
              <a:rPr lang="en-US" sz="1600" dirty="0" smtClean="0"/>
              <a:t>Jeffrey Hesler, VDI (USA), “IEEE P1785 Workgroup - Progress on the Standardization of THz Waveguides and Interfaces”; (Document </a:t>
            </a:r>
            <a:r>
              <a:rPr lang="en-US" sz="1600" b="1" dirty="0" smtClean="0"/>
              <a:t>15-12-0351-01-0thz</a:t>
            </a:r>
            <a:r>
              <a:rPr lang="en-US" sz="1600" dirty="0" smtClean="0"/>
              <a:t>)</a:t>
            </a:r>
          </a:p>
          <a:p>
            <a:pPr marL="265113"/>
            <a:endParaRPr lang="de-DE" sz="1600" dirty="0" smtClean="0"/>
          </a:p>
          <a:p>
            <a:pPr marL="265113"/>
            <a:r>
              <a:rPr lang="en-US" sz="1600" b="1" u="sng" dirty="0" smtClean="0"/>
              <a:t>Contribution #2 </a:t>
            </a:r>
            <a:r>
              <a:rPr lang="en-US" sz="1600" b="1" dirty="0" smtClean="0"/>
              <a:t>: </a:t>
            </a:r>
            <a:r>
              <a:rPr lang="en-US" sz="1600" dirty="0" smtClean="0"/>
              <a:t>Ingmar Kallfass, </a:t>
            </a:r>
            <a:r>
              <a:rPr lang="en-US" sz="1600" dirty="0" err="1" smtClean="0"/>
              <a:t>Fraunhofer</a:t>
            </a:r>
            <a:r>
              <a:rPr lang="en-US" sz="1600" dirty="0" smtClean="0"/>
              <a:t> IAF (Germany), “MMIC Chip Sets for Wireless Communication up to 480 GHz”; (Document </a:t>
            </a:r>
            <a:r>
              <a:rPr lang="en-US" sz="1600" b="1" dirty="0" smtClean="0"/>
              <a:t>15-12-0323-00-0thz</a:t>
            </a:r>
            <a:r>
              <a:rPr lang="en-US" sz="1600" dirty="0" smtClean="0"/>
              <a:t>)</a:t>
            </a:r>
            <a:endParaRPr lang="de-DE" sz="1600" dirty="0" smtClean="0"/>
          </a:p>
          <a:p>
            <a:pPr lvl="1"/>
            <a:endParaRPr lang="de-DE" sz="1800" dirty="0" smtClean="0">
              <a:latin typeface="Times New Roman"/>
              <a:ea typeface="Times New Roman"/>
            </a:endParaRPr>
          </a:p>
          <a:p>
            <a:endParaRPr lang="de-DE" sz="600" dirty="0"/>
          </a:p>
          <a:p>
            <a:r>
              <a:rPr lang="en-US" sz="1800" b="1" dirty="0"/>
              <a:t>   </a:t>
            </a:r>
            <a:endParaRPr lang="en-US" altLang="ko-KR" sz="1800" dirty="0">
              <a:ea typeface="굴림" charset="-127"/>
            </a:endParaRPr>
          </a:p>
          <a:p>
            <a:pPr>
              <a:buFont typeface="Arial" pitchFamily="34" charset="0"/>
              <a:buChar char="•"/>
            </a:pPr>
            <a:endParaRPr lang="en-US" altLang="ko-KR" sz="1800" dirty="0"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nhaltsplatzhalter 14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j-lt"/>
              </a:rPr>
              <a:t>Contributions on Tuesday AM 2</a:t>
            </a:r>
          </a:p>
          <a:p>
            <a:pPr>
              <a:buFont typeface="Arial" pitchFamily="34" charset="0"/>
              <a:buChar char="•"/>
              <a:defRPr/>
            </a:pPr>
            <a:endParaRPr lang="en-US" sz="600" dirty="0" smtClean="0">
              <a:latin typeface="+mj-lt"/>
            </a:endParaRPr>
          </a:p>
          <a:p>
            <a:pPr indent="11113">
              <a:buNone/>
            </a:pPr>
            <a:r>
              <a:rPr lang="en-US" sz="1600" b="1" u="sng" dirty="0" smtClean="0">
                <a:latin typeface="+mj-lt"/>
              </a:rPr>
              <a:t>Contribution #3 </a:t>
            </a:r>
            <a:r>
              <a:rPr lang="en-US" sz="1600" b="1" dirty="0" smtClean="0">
                <a:latin typeface="+mj-lt"/>
              </a:rPr>
              <a:t>: </a:t>
            </a:r>
            <a:r>
              <a:rPr lang="en-US" sz="1600" dirty="0" err="1" smtClean="0">
                <a:latin typeface="+mj-lt"/>
              </a:rPr>
              <a:t>Iwao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 err="1" smtClean="0">
                <a:latin typeface="+mj-lt"/>
              </a:rPr>
              <a:t>Hosako</a:t>
            </a:r>
            <a:r>
              <a:rPr lang="en-US" sz="1600" dirty="0" smtClean="0">
                <a:latin typeface="+mj-lt"/>
              </a:rPr>
              <a:t>, NICT  (Japan), “Exposure Guideline and biological effects of THz radiation”; (Document </a:t>
            </a:r>
            <a:r>
              <a:rPr lang="en-US" sz="1600" b="1" dirty="0" smtClean="0">
                <a:latin typeface="+mj-lt"/>
              </a:rPr>
              <a:t>15-12-0376-00-0thz</a:t>
            </a:r>
            <a:r>
              <a:rPr lang="en-US" sz="1600" dirty="0" smtClean="0">
                <a:latin typeface="+mj-lt"/>
              </a:rPr>
              <a:t>)</a:t>
            </a:r>
            <a:endParaRPr lang="de-DE" sz="1600" dirty="0" smtClean="0">
              <a:latin typeface="+mj-lt"/>
            </a:endParaRPr>
          </a:p>
          <a:p>
            <a:pPr indent="11113">
              <a:buNone/>
            </a:pPr>
            <a:r>
              <a:rPr lang="en-US" sz="1600" b="1" u="sng" dirty="0" smtClean="0">
                <a:latin typeface="+mj-lt"/>
              </a:rPr>
              <a:t>Contribution #4 </a:t>
            </a:r>
            <a:r>
              <a:rPr lang="en-US" sz="1600" b="1" dirty="0" smtClean="0">
                <a:latin typeface="+mj-lt"/>
              </a:rPr>
              <a:t>: </a:t>
            </a:r>
            <a:r>
              <a:rPr lang="en-US" sz="1600" dirty="0" smtClean="0">
                <a:latin typeface="+mj-lt"/>
              </a:rPr>
              <a:t>David </a:t>
            </a:r>
            <a:r>
              <a:rPr lang="en-US" sz="1600" dirty="0" err="1" smtClean="0">
                <a:latin typeface="+mj-lt"/>
              </a:rPr>
              <a:t>Britz</a:t>
            </a:r>
            <a:r>
              <a:rPr lang="en-US" sz="1600" dirty="0" smtClean="0">
                <a:latin typeface="+mj-lt"/>
              </a:rPr>
              <a:t>, AT&amp;T Shannon Labs  (USA), “Status of the IWPC </a:t>
            </a:r>
            <a:r>
              <a:rPr lang="en-US" sz="1600" dirty="0" err="1" smtClean="0">
                <a:latin typeface="+mj-lt"/>
              </a:rPr>
              <a:t>MoGIG</a:t>
            </a:r>
            <a:r>
              <a:rPr lang="en-US" sz="1600" dirty="0" smtClean="0">
                <a:latin typeface="+mj-lt"/>
              </a:rPr>
              <a:t> (Mobile Multi Gigabit (</a:t>
            </a:r>
            <a:r>
              <a:rPr lang="en-US" sz="1600" dirty="0" err="1" smtClean="0">
                <a:latin typeface="+mj-lt"/>
              </a:rPr>
              <a:t>MoGIG</a:t>
            </a:r>
            <a:r>
              <a:rPr lang="en-US" sz="1600" dirty="0" smtClean="0">
                <a:latin typeface="+mj-lt"/>
              </a:rPr>
              <a:t>) Wireless Networks and Terminals) Working Group and industries move to </a:t>
            </a:r>
            <a:r>
              <a:rPr lang="en-US" sz="1600" dirty="0" err="1" smtClean="0">
                <a:latin typeface="+mj-lt"/>
              </a:rPr>
              <a:t>Nanocells</a:t>
            </a:r>
            <a:r>
              <a:rPr lang="en-US" sz="1600" dirty="0" smtClean="0">
                <a:latin typeface="+mj-lt"/>
              </a:rPr>
              <a:t>”; (Document </a:t>
            </a:r>
            <a:r>
              <a:rPr lang="en-US" sz="1600" b="1" dirty="0" smtClean="0">
                <a:latin typeface="+mj-lt"/>
              </a:rPr>
              <a:t>15-12-0321-00-0thz</a:t>
            </a:r>
            <a:r>
              <a:rPr lang="en-US" sz="1600" dirty="0" smtClean="0">
                <a:latin typeface="+mj-lt"/>
              </a:rPr>
              <a:t>)</a:t>
            </a:r>
            <a:endParaRPr lang="de-DE" sz="1600" dirty="0" smtClean="0">
              <a:latin typeface="+mj-lt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1800" dirty="0" smtClean="0">
              <a:solidFill>
                <a:srgbClr val="000000"/>
              </a:solidFill>
              <a:latin typeface="Times New Roman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Contributions on Thursday PM1</a:t>
            </a:r>
          </a:p>
          <a:p>
            <a:pPr lvl="0" indent="11113">
              <a:buNone/>
            </a:pPr>
            <a:r>
              <a:rPr lang="en-US" sz="1600" b="1" u="sng" dirty="0" smtClean="0">
                <a:solidFill>
                  <a:srgbClr val="000000"/>
                </a:solidFill>
                <a:latin typeface="Times New Roman"/>
              </a:rPr>
              <a:t>Contribution #5 </a:t>
            </a:r>
            <a:r>
              <a:rPr lang="en-US" sz="1600" b="1" dirty="0" smtClean="0">
                <a:solidFill>
                  <a:srgbClr val="000000"/>
                </a:solidFill>
                <a:latin typeface="Times New Roman"/>
              </a:rPr>
              <a:t>: </a:t>
            </a: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Sebastian Priebe, TU Braunschweig  (</a:t>
            </a:r>
            <a:r>
              <a:rPr lang="en-US" sz="1600" dirty="0" err="1" smtClean="0">
                <a:solidFill>
                  <a:srgbClr val="000000"/>
                </a:solidFill>
                <a:latin typeface="Times New Roman"/>
              </a:rPr>
              <a:t>Gernany</a:t>
            </a: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), “ Interference between THz Communications and </a:t>
            </a:r>
            <a:r>
              <a:rPr lang="en-US" sz="1600" dirty="0" err="1" smtClean="0">
                <a:solidFill>
                  <a:srgbClr val="000000"/>
                </a:solidFill>
                <a:latin typeface="Times New Roman"/>
              </a:rPr>
              <a:t>Spaceborne</a:t>
            </a: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 Earth Exploration Services”; (Document </a:t>
            </a:r>
            <a:r>
              <a:rPr lang="en-US" sz="1600" b="1" dirty="0" smtClean="0">
                <a:solidFill>
                  <a:srgbClr val="000000"/>
                </a:solidFill>
                <a:latin typeface="Times New Roman"/>
              </a:rPr>
              <a:t>15-12-0324-00-0thz</a:t>
            </a: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)</a:t>
            </a:r>
            <a:endParaRPr lang="de-DE" sz="1600" dirty="0" smtClean="0">
              <a:solidFill>
                <a:srgbClr val="000000"/>
              </a:solidFill>
              <a:latin typeface="Times New Roman"/>
            </a:endParaRPr>
          </a:p>
          <a:p>
            <a:pPr lvl="0" indent="11113">
              <a:buNone/>
            </a:pPr>
            <a:r>
              <a:rPr lang="en-US" sz="1600" b="1" u="sng" dirty="0" smtClean="0">
                <a:solidFill>
                  <a:srgbClr val="000000"/>
                </a:solidFill>
                <a:latin typeface="Times New Roman"/>
              </a:rPr>
              <a:t>Contribution #6 </a:t>
            </a:r>
            <a:r>
              <a:rPr lang="en-US" sz="1600" b="1" dirty="0" smtClean="0">
                <a:solidFill>
                  <a:srgbClr val="000000"/>
                </a:solidFill>
                <a:latin typeface="Times New Roman"/>
              </a:rPr>
              <a:t>: </a:t>
            </a: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David </a:t>
            </a:r>
            <a:r>
              <a:rPr lang="en-US" sz="1600" dirty="0" err="1" smtClean="0">
                <a:solidFill>
                  <a:srgbClr val="000000"/>
                </a:solidFill>
                <a:latin typeface="Times New Roman"/>
              </a:rPr>
              <a:t>Britz</a:t>
            </a: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, AT&amp;T Shannon Labs  (USA), “Status report of meeting with passive sciences CORF committee”; (Document </a:t>
            </a:r>
            <a:r>
              <a:rPr lang="en-US" sz="1600" b="1" dirty="0" smtClean="0">
                <a:solidFill>
                  <a:srgbClr val="000000"/>
                </a:solidFill>
                <a:latin typeface="Times New Roman"/>
              </a:rPr>
              <a:t>15-12-0322-00-0thz</a:t>
            </a: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).</a:t>
            </a:r>
          </a:p>
          <a:p>
            <a:pPr indent="11113">
              <a:buNone/>
            </a:pPr>
            <a:r>
              <a:rPr lang="en-US" sz="1600" b="1" u="sng" dirty="0" smtClean="0">
                <a:latin typeface="Times New Roman"/>
                <a:ea typeface="Batang"/>
              </a:rPr>
              <a:t>Contribution #7 </a:t>
            </a:r>
            <a:r>
              <a:rPr lang="en-US" sz="1600" b="1" dirty="0" smtClean="0">
                <a:latin typeface="Times New Roman"/>
                <a:ea typeface="Batang"/>
              </a:rPr>
              <a:t>: </a:t>
            </a:r>
            <a:r>
              <a:rPr lang="en-US" sz="1600" dirty="0" err="1" smtClean="0">
                <a:latin typeface="Times New Roman"/>
                <a:ea typeface="Batang"/>
              </a:rPr>
              <a:t>Hiroyo</a:t>
            </a:r>
            <a:r>
              <a:rPr lang="en-US" sz="1600" dirty="0" smtClean="0">
                <a:latin typeface="Times New Roman"/>
                <a:ea typeface="Batang"/>
              </a:rPr>
              <a:t> Ogawa, ARIB(</a:t>
            </a:r>
            <a:r>
              <a:rPr lang="en-US" sz="1600" dirty="0" err="1" smtClean="0">
                <a:latin typeface="Times New Roman"/>
                <a:ea typeface="Batang"/>
              </a:rPr>
              <a:t>Ja</a:t>
            </a:r>
            <a:r>
              <a:rPr lang="en-US" sz="1600" dirty="0" smtClean="0">
                <a:latin typeface="Times New Roman"/>
                <a:ea typeface="Batang"/>
              </a:rPr>
              <a:t> pan), “THz </a:t>
            </a:r>
            <a:r>
              <a:rPr lang="en-US" sz="1600" dirty="0" err="1" smtClean="0">
                <a:latin typeface="Times New Roman"/>
                <a:ea typeface="Batang"/>
              </a:rPr>
              <a:t>standardisation</a:t>
            </a:r>
            <a:r>
              <a:rPr lang="en-US" sz="1600" dirty="0" smtClean="0">
                <a:latin typeface="Times New Roman"/>
                <a:ea typeface="Batang"/>
              </a:rPr>
              <a:t> activities on ITU-R”; (Document </a:t>
            </a:r>
            <a:r>
              <a:rPr lang="en-US" sz="1600" b="1" dirty="0" smtClean="0">
                <a:latin typeface="Times New Roman"/>
                <a:ea typeface="Batang"/>
              </a:rPr>
              <a:t>15-12-0416-00-0thz</a:t>
            </a:r>
            <a:r>
              <a:rPr lang="en-US" sz="1600" dirty="0" smtClean="0">
                <a:latin typeface="Times New Roman"/>
                <a:ea typeface="Batang"/>
              </a:rPr>
              <a:t>)</a:t>
            </a:r>
          </a:p>
          <a:p>
            <a:pPr lvl="0" indent="11113">
              <a:buNone/>
            </a:pPr>
            <a:endParaRPr lang="en-US" sz="1600" dirty="0" smtClean="0">
              <a:solidFill>
                <a:srgbClr val="000000"/>
              </a:solidFill>
              <a:latin typeface="Times New Roman"/>
            </a:endParaRPr>
          </a:p>
          <a:p>
            <a:pPr lvl="0" indent="11113">
              <a:buNone/>
            </a:pPr>
            <a:endParaRPr lang="en-US" sz="1600" dirty="0" smtClean="0">
              <a:solidFill>
                <a:srgbClr val="000000"/>
              </a:solidFill>
              <a:latin typeface="Times New Roman"/>
            </a:endParaRPr>
          </a:p>
          <a:p>
            <a:pPr lvl="0" indent="11113">
              <a:buNone/>
            </a:pPr>
            <a:endParaRPr lang="de-DE" sz="1600" dirty="0" smtClean="0">
              <a:solidFill>
                <a:srgbClr val="000000"/>
              </a:solidFill>
              <a:latin typeface="Times New Roman"/>
            </a:endParaRPr>
          </a:p>
          <a:p>
            <a:endParaRPr lang="de-DE" dirty="0" smtClean="0"/>
          </a:p>
          <a:p>
            <a:pPr>
              <a:buFont typeface="Arial" pitchFamily="34" charset="0"/>
              <a:buChar char="•"/>
              <a:defRPr/>
            </a:pPr>
            <a:endParaRPr lang="de-DE" sz="600" dirty="0" smtClean="0">
              <a:latin typeface="+mj-lt"/>
            </a:endParaRPr>
          </a:p>
          <a:p>
            <a:pPr>
              <a:buNone/>
              <a:defRPr/>
            </a:pPr>
            <a:r>
              <a:rPr lang="en-US" sz="1800" b="1" dirty="0" smtClean="0">
                <a:latin typeface="+mj-lt"/>
              </a:rPr>
              <a:t>	</a:t>
            </a:r>
            <a:endParaRPr lang="de-DE" sz="1800" dirty="0" smtClean="0">
              <a:latin typeface="+mj-lt"/>
            </a:endParaRPr>
          </a:p>
          <a:p>
            <a:pPr>
              <a:buFontTx/>
              <a:buNone/>
              <a:defRPr/>
            </a:pPr>
            <a:endParaRPr lang="de-DE" sz="1800" dirty="0">
              <a:latin typeface="+mj-lt"/>
            </a:endParaRPr>
          </a:p>
        </p:txBody>
      </p:sp>
      <p:sp>
        <p:nvSpPr>
          <p:cNvPr id="14339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July 2012</a:t>
            </a:r>
          </a:p>
        </p:txBody>
      </p:sp>
      <p:sp>
        <p:nvSpPr>
          <p:cNvPr id="14340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Thomas Kürner, TU Braunschweig</a:t>
            </a:r>
          </a:p>
        </p:txBody>
      </p:sp>
      <p:sp>
        <p:nvSpPr>
          <p:cNvPr id="14341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96152A4-2865-47F8-B4F7-DE583E80CDE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1219200" y="762000"/>
            <a:ext cx="71681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3300"/>
                </a:solidFill>
              </a:rPr>
              <a:t>Closing Plenary Meeting </a:t>
            </a:r>
            <a:r>
              <a:rPr lang="en-US" sz="2400" dirty="0" smtClean="0">
                <a:solidFill>
                  <a:srgbClr val="FF3300"/>
                </a:solidFill>
              </a:rPr>
              <a:t>Report </a:t>
            </a:r>
            <a:r>
              <a:rPr lang="en-US" sz="2400" dirty="0">
                <a:solidFill>
                  <a:srgbClr val="FF3300"/>
                </a:solidFill>
              </a:rPr>
              <a:t>for IG THz Group </a:t>
            </a:r>
            <a:r>
              <a:rPr lang="en-US" sz="2400" dirty="0" smtClean="0">
                <a:solidFill>
                  <a:srgbClr val="FF3300"/>
                </a:solidFill>
              </a:rPr>
              <a:t>(2/3)</a:t>
            </a:r>
            <a:endParaRPr lang="en-US" sz="24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nhaltsplatzhalter 14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 indent="11113">
              <a:spcBef>
                <a:spcPts val="600"/>
              </a:spcBef>
              <a:spcAft>
                <a:spcPts val="0"/>
              </a:spcAft>
              <a:buNone/>
            </a:pPr>
            <a:endParaRPr lang="en-US" sz="1600" dirty="0" smtClean="0">
              <a:latin typeface="Times New Roman"/>
              <a:ea typeface="Batang"/>
            </a:endParaRPr>
          </a:p>
          <a:p>
            <a:pPr lvl="1">
              <a:buFont typeface="Arial" pitchFamily="34" charset="0"/>
              <a:buChar char="•"/>
              <a:defRPr/>
            </a:pPr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Contributions on Thursday PM2</a:t>
            </a:r>
          </a:p>
          <a:p>
            <a:pPr lvl="1">
              <a:buNone/>
              <a:defRPr/>
            </a:pPr>
            <a:r>
              <a:rPr lang="de-DE" sz="1800" dirty="0" smtClean="0">
                <a:solidFill>
                  <a:srgbClr val="000000"/>
                </a:solidFill>
                <a:latin typeface="Times New Roman"/>
              </a:rPr>
              <a:t>	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Work on 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the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b="1" dirty="0" smtClean="0">
                <a:solidFill>
                  <a:srgbClr val="000000"/>
                </a:solidFill>
                <a:latin typeface="Times New Roman"/>
              </a:rPr>
              <a:t>Technical </a:t>
            </a:r>
            <a:r>
              <a:rPr lang="de-DE" sz="1600" b="1" dirty="0" err="1" smtClean="0">
                <a:solidFill>
                  <a:srgbClr val="000000"/>
                </a:solidFill>
                <a:latin typeface="Times New Roman"/>
              </a:rPr>
              <a:t>Expectation</a:t>
            </a:r>
            <a:r>
              <a:rPr lang="de-DE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b="1" dirty="0" err="1" smtClean="0">
                <a:solidFill>
                  <a:srgbClr val="000000"/>
                </a:solidFill>
                <a:latin typeface="Times New Roman"/>
              </a:rPr>
              <a:t>Document</a:t>
            </a:r>
            <a:r>
              <a:rPr lang="de-DE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(TED)“. </a:t>
            </a: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The content of the TED has been discussed and updated (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Document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15-11-0745-06-0thz)</a:t>
            </a:r>
            <a:endParaRPr lang="de-DE" sz="1800" dirty="0" smtClean="0">
              <a:solidFill>
                <a:srgbClr val="000000"/>
              </a:solidFill>
              <a:latin typeface="Times New Roman"/>
            </a:endParaRPr>
          </a:p>
          <a:p>
            <a:pPr lvl="1">
              <a:buFont typeface="Arial" pitchFamily="34" charset="0"/>
              <a:buChar char="•"/>
              <a:defRPr/>
            </a:pPr>
            <a:endParaRPr lang="de-DE" sz="1800" dirty="0" smtClean="0">
              <a:solidFill>
                <a:srgbClr val="000000"/>
              </a:solidFill>
              <a:latin typeface="Times New Roman"/>
            </a:endParaRPr>
          </a:p>
          <a:p>
            <a:pPr lvl="1">
              <a:buFont typeface="Arial" pitchFamily="34" charset="0"/>
              <a:buChar char="•"/>
              <a:defRPr/>
            </a:pPr>
            <a:r>
              <a:rPr lang="de-DE" sz="1800" dirty="0" err="1" smtClean="0">
                <a:solidFill>
                  <a:srgbClr val="000000"/>
                </a:solidFill>
                <a:latin typeface="Times New Roman"/>
              </a:rPr>
              <a:t>Discussions</a:t>
            </a:r>
            <a:endParaRPr lang="de-DE" sz="1800" dirty="0" smtClean="0">
              <a:solidFill>
                <a:srgbClr val="000000"/>
              </a:solidFill>
              <a:latin typeface="Times New Roman"/>
            </a:endParaRPr>
          </a:p>
          <a:p>
            <a:pPr lvl="1">
              <a:buFont typeface="Arial" pitchFamily="34" charset="0"/>
              <a:buChar char="•"/>
              <a:defRPr/>
            </a:pPr>
            <a:endParaRPr lang="de-DE" sz="1000" dirty="0" smtClean="0">
              <a:solidFill>
                <a:srgbClr val="000000"/>
              </a:solidFill>
              <a:latin typeface="Times New Roman"/>
            </a:endParaRPr>
          </a:p>
          <a:p>
            <a:pPr lvl="2">
              <a:buFont typeface="Arial" pitchFamily="34" charset="0"/>
              <a:buChar char="•"/>
              <a:defRPr/>
            </a:pP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Wrap-Up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of 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the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b="1" dirty="0" err="1" smtClean="0">
                <a:solidFill>
                  <a:srgbClr val="000000"/>
                </a:solidFill>
                <a:latin typeface="Times New Roman"/>
              </a:rPr>
              <a:t>Tutorial</a:t>
            </a:r>
            <a:r>
              <a:rPr lang="de-DE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on 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July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16</a:t>
            </a:r>
          </a:p>
          <a:p>
            <a:pPr lvl="3">
              <a:buFont typeface="Arial" pitchFamily="34" charset="0"/>
              <a:buChar char="•"/>
              <a:defRPr/>
            </a:pP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Collaboration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with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IWPC-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MoGIG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WG 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to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increase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industry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participation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 lvl="2">
              <a:buFont typeface="Arial" pitchFamily="34" charset="0"/>
              <a:buChar char="•"/>
              <a:defRPr/>
            </a:pPr>
            <a:endParaRPr lang="de-DE" sz="1600" dirty="0" smtClean="0">
              <a:solidFill>
                <a:srgbClr val="000000"/>
              </a:solidFill>
              <a:latin typeface="Times New Roman"/>
            </a:endParaRPr>
          </a:p>
          <a:p>
            <a:pPr lvl="2">
              <a:buFont typeface="Arial" pitchFamily="34" charset="0"/>
              <a:buChar char="•"/>
              <a:defRPr/>
            </a:pPr>
            <a:r>
              <a:rPr lang="de-DE" sz="1600" b="1" dirty="0" err="1" smtClean="0">
                <a:solidFill>
                  <a:srgbClr val="000000"/>
                </a:solidFill>
                <a:latin typeface="Times New Roman"/>
              </a:rPr>
              <a:t>Interference</a:t>
            </a:r>
            <a:r>
              <a:rPr lang="de-DE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b="1" dirty="0" err="1" smtClean="0">
                <a:solidFill>
                  <a:srgbClr val="000000"/>
                </a:solidFill>
                <a:latin typeface="Times New Roman"/>
              </a:rPr>
              <a:t>issue</a:t>
            </a:r>
            <a:r>
              <a:rPr lang="de-DE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b="1" dirty="0" err="1" smtClean="0">
                <a:solidFill>
                  <a:srgbClr val="000000"/>
                </a:solidFill>
                <a:latin typeface="Times New Roman"/>
              </a:rPr>
              <a:t>with</a:t>
            </a:r>
            <a:r>
              <a:rPr lang="de-DE" sz="1600" b="1" dirty="0" smtClean="0">
                <a:solidFill>
                  <a:srgbClr val="000000"/>
                </a:solidFill>
                <a:latin typeface="Times New Roman"/>
              </a:rPr>
              <a:t> passive </a:t>
            </a:r>
            <a:r>
              <a:rPr lang="de-DE" sz="1600" b="1" dirty="0" err="1" smtClean="0">
                <a:solidFill>
                  <a:srgbClr val="000000"/>
                </a:solidFill>
                <a:latin typeface="Times New Roman"/>
              </a:rPr>
              <a:t>services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: </a:t>
            </a:r>
          </a:p>
          <a:p>
            <a:pPr lvl="3">
              <a:buFont typeface="Arial" pitchFamily="34" charset="0"/>
              <a:buChar char="•"/>
              <a:defRPr/>
            </a:pP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Collaboration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with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CORF</a:t>
            </a:r>
          </a:p>
          <a:p>
            <a:pPr lvl="3">
              <a:buFont typeface="Arial" pitchFamily="34" charset="0"/>
              <a:buChar char="•"/>
              <a:defRPr/>
            </a:pP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Setting 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up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an 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offical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link 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to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ITU-R on 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spectrum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sharing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smtClean="0">
                <a:solidFill>
                  <a:srgbClr val="000000"/>
                </a:solidFill>
                <a:latin typeface="Times New Roman"/>
              </a:rPr>
              <a:t>via IEEE 802.18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. </a:t>
            </a:r>
          </a:p>
          <a:p>
            <a:pPr lvl="2">
              <a:buFont typeface="Arial" pitchFamily="34" charset="0"/>
              <a:buChar char="•"/>
              <a:defRPr/>
            </a:pPr>
            <a:endParaRPr lang="de-DE" sz="1600" dirty="0" smtClean="0">
              <a:solidFill>
                <a:srgbClr val="000000"/>
              </a:solidFill>
              <a:latin typeface="Times New Roman"/>
            </a:endParaRPr>
          </a:p>
          <a:p>
            <a:pPr lvl="2">
              <a:buFont typeface="Arial" pitchFamily="34" charset="0"/>
              <a:buChar char="•"/>
              <a:defRPr/>
            </a:pP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Preparation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of </a:t>
            </a:r>
            <a:r>
              <a:rPr lang="de-DE" sz="1600" b="1" dirty="0" smtClean="0">
                <a:solidFill>
                  <a:srgbClr val="000000"/>
                </a:solidFill>
                <a:latin typeface="Times New Roman"/>
              </a:rPr>
              <a:t>a </a:t>
            </a:r>
            <a:r>
              <a:rPr lang="de-DE" sz="1600" b="1" dirty="0" err="1" smtClean="0">
                <a:solidFill>
                  <a:srgbClr val="000000"/>
                </a:solidFill>
                <a:latin typeface="Times New Roman"/>
              </a:rPr>
              <a:t>presentation</a:t>
            </a:r>
            <a:r>
              <a:rPr lang="de-DE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b="1" dirty="0" err="1" smtClean="0">
                <a:solidFill>
                  <a:srgbClr val="000000"/>
                </a:solidFill>
                <a:latin typeface="Times New Roman"/>
              </a:rPr>
              <a:t>to</a:t>
            </a:r>
            <a:r>
              <a:rPr lang="de-DE" sz="1600" b="1" dirty="0" smtClean="0">
                <a:solidFill>
                  <a:srgbClr val="000000"/>
                </a:solidFill>
                <a:latin typeface="Times New Roman"/>
              </a:rPr>
              <a:t> WNG </a:t>
            </a:r>
            <a:r>
              <a:rPr lang="de-DE" sz="1600" b="1" dirty="0" err="1" smtClean="0">
                <a:solidFill>
                  <a:srgbClr val="000000"/>
                </a:solidFill>
                <a:latin typeface="Times New Roman"/>
              </a:rPr>
              <a:t>at</a:t>
            </a:r>
            <a:r>
              <a:rPr lang="de-DE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b="1" dirty="0" err="1" smtClean="0">
                <a:solidFill>
                  <a:srgbClr val="000000"/>
                </a:solidFill>
                <a:latin typeface="Times New Roman"/>
              </a:rPr>
              <a:t>the</a:t>
            </a:r>
            <a:r>
              <a:rPr lang="de-DE" sz="1600" b="1" dirty="0" smtClean="0">
                <a:solidFill>
                  <a:srgbClr val="000000"/>
                </a:solidFill>
                <a:latin typeface="Times New Roman"/>
              </a:rPr>
              <a:t> November </a:t>
            </a:r>
            <a:r>
              <a:rPr lang="de-DE" sz="1600" b="1" dirty="0" err="1" smtClean="0">
                <a:solidFill>
                  <a:srgbClr val="000000"/>
                </a:solidFill>
                <a:latin typeface="Times New Roman"/>
              </a:rPr>
              <a:t>Plenary</a:t>
            </a:r>
            <a:r>
              <a:rPr lang="de-DE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on a 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possible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spin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-off of a Study Group</a:t>
            </a:r>
          </a:p>
          <a:p>
            <a:pPr lvl="1">
              <a:buFont typeface="Arial" pitchFamily="34" charset="0"/>
              <a:buChar char="•"/>
              <a:defRPr/>
            </a:pPr>
            <a:endParaRPr lang="de-DE" sz="1800" dirty="0" smtClean="0">
              <a:solidFill>
                <a:srgbClr val="000000"/>
              </a:solidFill>
              <a:latin typeface="Times New Roman"/>
            </a:endParaRPr>
          </a:p>
          <a:p>
            <a:pPr indent="11113">
              <a:spcBef>
                <a:spcPts val="600"/>
              </a:spcBef>
              <a:spcAft>
                <a:spcPts val="0"/>
              </a:spcAft>
              <a:buNone/>
            </a:pPr>
            <a:endParaRPr lang="de-DE" sz="1600" dirty="0" smtClean="0">
              <a:latin typeface="Times New Roman"/>
              <a:ea typeface="Times New Roman"/>
            </a:endParaRPr>
          </a:p>
          <a:p>
            <a:endParaRPr lang="de-DE" dirty="0" smtClean="0"/>
          </a:p>
          <a:p>
            <a:pPr>
              <a:buFont typeface="Arial" pitchFamily="34" charset="0"/>
              <a:buChar char="•"/>
              <a:defRPr/>
            </a:pPr>
            <a:endParaRPr lang="de-DE" sz="600" dirty="0" smtClean="0">
              <a:latin typeface="+mj-lt"/>
            </a:endParaRPr>
          </a:p>
          <a:p>
            <a:pPr>
              <a:buNone/>
              <a:defRPr/>
            </a:pPr>
            <a:r>
              <a:rPr lang="en-US" sz="1800" b="1" dirty="0" smtClean="0">
                <a:latin typeface="+mj-lt"/>
              </a:rPr>
              <a:t>	</a:t>
            </a:r>
            <a:endParaRPr lang="de-DE" sz="1800" dirty="0" smtClean="0">
              <a:latin typeface="+mj-lt"/>
            </a:endParaRPr>
          </a:p>
          <a:p>
            <a:pPr>
              <a:buFontTx/>
              <a:buNone/>
              <a:defRPr/>
            </a:pPr>
            <a:endParaRPr lang="de-DE" sz="1800" dirty="0">
              <a:latin typeface="+mj-lt"/>
            </a:endParaRPr>
          </a:p>
        </p:txBody>
      </p:sp>
      <p:sp>
        <p:nvSpPr>
          <p:cNvPr id="14339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July 2012</a:t>
            </a:r>
          </a:p>
        </p:txBody>
      </p:sp>
      <p:sp>
        <p:nvSpPr>
          <p:cNvPr id="14340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Thomas Kürner, TU Braunschweig</a:t>
            </a:r>
          </a:p>
        </p:txBody>
      </p:sp>
      <p:sp>
        <p:nvSpPr>
          <p:cNvPr id="14341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96152A4-2865-47F8-B4F7-DE583E80CDE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1219200" y="762000"/>
            <a:ext cx="71681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3300"/>
                </a:solidFill>
              </a:rPr>
              <a:t>Closing Plenary Meeting </a:t>
            </a:r>
            <a:r>
              <a:rPr lang="en-US" sz="2400" dirty="0" smtClean="0">
                <a:solidFill>
                  <a:srgbClr val="FF3300"/>
                </a:solidFill>
              </a:rPr>
              <a:t>Report </a:t>
            </a:r>
            <a:r>
              <a:rPr lang="en-US" sz="2400" dirty="0">
                <a:solidFill>
                  <a:srgbClr val="FF3300"/>
                </a:solidFill>
              </a:rPr>
              <a:t>for IG THz Group </a:t>
            </a:r>
            <a:r>
              <a:rPr lang="en-US" sz="2400" dirty="0" smtClean="0">
                <a:solidFill>
                  <a:srgbClr val="FF3300"/>
                </a:solidFill>
              </a:rPr>
              <a:t>(3/3)</a:t>
            </a:r>
            <a:endParaRPr lang="en-US" sz="24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P802_15">
  <a:themeElements>
    <a:clrScheme name="IEEE-P802_15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EEE-P802_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EEE-P802_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EE-P802_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</Template>
  <TotalTime>0</TotalTime>
  <Words>326</Words>
  <Application>Microsoft Office PowerPoint</Application>
  <PresentationFormat>Bildschirmpräsentation (4:3)</PresentationFormat>
  <Paragraphs>60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IEEE-P802_15</vt:lpstr>
      <vt:lpstr>Folie 1</vt:lpstr>
      <vt:lpstr>Folie 2</vt:lpstr>
      <vt:lpstr>Folie 3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Call for THz Contributions</dc:title>
  <dc:creator>Richard D Roberts</dc:creator>
  <dc:description>802.15-08/0060r1</dc:description>
  <cp:lastModifiedBy>Thomas Kürner</cp:lastModifiedBy>
  <cp:revision>97</cp:revision>
  <cp:lastPrinted>1998-02-10T13:28:06Z</cp:lastPrinted>
  <dcterms:created xsi:type="dcterms:W3CDTF">2007-10-22T16:21:18Z</dcterms:created>
  <dcterms:modified xsi:type="dcterms:W3CDTF">2012-07-27T22:38:27Z</dcterms:modified>
</cp:coreProperties>
</file>