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72" r:id="rId3"/>
    <p:sldId id="291" r:id="rId4"/>
    <p:sldId id="292" r:id="rId5"/>
    <p:sldId id="293" r:id="rId6"/>
    <p:sldId id="295" r:id="rId7"/>
    <p:sldId id="296" r:id="rId8"/>
    <p:sldId id="273" r:id="rId9"/>
    <p:sldId id="274" r:id="rId10"/>
    <p:sldId id="294" r:id="rId11"/>
    <p:sldId id="276" r:id="rId12"/>
    <p:sldId id="275" r:id="rId13"/>
    <p:sldId id="278" r:id="rId14"/>
    <p:sldId id="277" r:id="rId15"/>
    <p:sldId id="281" r:id="rId16"/>
    <p:sldId id="289" r:id="rId17"/>
    <p:sldId id="287" r:id="rId18"/>
    <p:sldId id="290" r:id="rId19"/>
    <p:sldId id="297"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6" autoAdjust="0"/>
    <p:restoredTop sz="86438" autoAdjust="0"/>
  </p:normalViewPr>
  <p:slideViewPr>
    <p:cSldViewPr>
      <p:cViewPr varScale="1">
        <p:scale>
          <a:sx n="74" d="100"/>
          <a:sy n="74" d="100"/>
        </p:scale>
        <p:origin x="-4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C480C864-157D-491E-ACC2-78EB016D5612}" type="slidenum">
              <a:rPr lang="en-US"/>
              <a:pPr>
                <a:defRPr/>
              </a:pPr>
              <a:t>‹#›</a:t>
            </a:fld>
            <a:endParaRPr lang="en-US"/>
          </a:p>
        </p:txBody>
      </p:sp>
      <p:sp>
        <p:nvSpPr>
          <p:cNvPr id="245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245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1935811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0EFB103F-22E1-47C3-9D22-7255DB0C0561}"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10096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0724" name="Header Placeholder 3"/>
          <p:cNvSpPr>
            <a:spLocks noGrp="1"/>
          </p:cNvSpPr>
          <p:nvPr>
            <p:ph type="hdr" sz="quarter"/>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067903BB-4DEF-4510-8C8A-FFB4D63EDB7B}" type="slidenum">
              <a:rPr lang="en-US" smtClean="0"/>
              <a:pPr>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76C060-5042-4C22-A9D3-E53DEEACF9E1}" type="slidenum">
              <a:rPr lang="en-US"/>
              <a:pPr>
                <a:defRPr/>
              </a:pPr>
              <a:t>‹#›</a:t>
            </a:fld>
            <a:endParaRPr lang="en-US"/>
          </a:p>
        </p:txBody>
      </p:sp>
    </p:spTree>
    <p:extLst>
      <p:ext uri="{BB962C8B-B14F-4D97-AF65-F5344CB8AC3E}">
        <p14:creationId xmlns:p14="http://schemas.microsoft.com/office/powerpoint/2010/main" val="298522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7D444D6-ECCF-4A7F-915A-3B24DCDDB006}" type="slidenum">
              <a:rPr lang="en-US"/>
              <a:pPr>
                <a:defRPr/>
              </a:pPr>
              <a:t>‹#›</a:t>
            </a:fld>
            <a:endParaRPr lang="en-US"/>
          </a:p>
        </p:txBody>
      </p:sp>
    </p:spTree>
    <p:extLst>
      <p:ext uri="{BB962C8B-B14F-4D97-AF65-F5344CB8AC3E}">
        <p14:creationId xmlns:p14="http://schemas.microsoft.com/office/powerpoint/2010/main" val="315277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7578E6E-9258-4578-B917-85CC73C6448F}" type="slidenum">
              <a:rPr lang="en-US"/>
              <a:pPr>
                <a:defRPr/>
              </a:pPr>
              <a:t>‹#›</a:t>
            </a:fld>
            <a:endParaRPr lang="en-US"/>
          </a:p>
        </p:txBody>
      </p:sp>
    </p:spTree>
    <p:extLst>
      <p:ext uri="{BB962C8B-B14F-4D97-AF65-F5344CB8AC3E}">
        <p14:creationId xmlns:p14="http://schemas.microsoft.com/office/powerpoint/2010/main" val="2004294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F7FCB4D-4143-4B5B-BC1D-8D7DE472526F}" type="slidenum">
              <a:rPr lang="en-US"/>
              <a:pPr>
                <a:defRPr/>
              </a:pPr>
              <a:t>‹#›</a:t>
            </a:fld>
            <a:endParaRPr lang="en-US"/>
          </a:p>
        </p:txBody>
      </p:sp>
    </p:spTree>
    <p:extLst>
      <p:ext uri="{BB962C8B-B14F-4D97-AF65-F5344CB8AC3E}">
        <p14:creationId xmlns:p14="http://schemas.microsoft.com/office/powerpoint/2010/main" val="255228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F90EC18-1870-4EB7-8BD4-61914E955691}" type="slidenum">
              <a:rPr lang="en-US"/>
              <a:pPr>
                <a:defRPr/>
              </a:pPr>
              <a:t>‹#›</a:t>
            </a:fld>
            <a:endParaRPr lang="en-US"/>
          </a:p>
        </p:txBody>
      </p:sp>
    </p:spTree>
    <p:extLst>
      <p:ext uri="{BB962C8B-B14F-4D97-AF65-F5344CB8AC3E}">
        <p14:creationId xmlns:p14="http://schemas.microsoft.com/office/powerpoint/2010/main" val="94878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4ED0CEE-738C-46F4-9901-9C227F682496}" type="slidenum">
              <a:rPr lang="en-US"/>
              <a:pPr>
                <a:defRPr/>
              </a:pPr>
              <a:t>‹#›</a:t>
            </a:fld>
            <a:endParaRPr lang="en-US"/>
          </a:p>
        </p:txBody>
      </p:sp>
    </p:spTree>
    <p:extLst>
      <p:ext uri="{BB962C8B-B14F-4D97-AF65-F5344CB8AC3E}">
        <p14:creationId xmlns:p14="http://schemas.microsoft.com/office/powerpoint/2010/main" val="109454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539F19-B744-4C1F-A039-F0CCA95A274D}" type="slidenum">
              <a:rPr lang="en-US"/>
              <a:pPr>
                <a:defRPr/>
              </a:pPr>
              <a:t>‹#›</a:t>
            </a:fld>
            <a:endParaRPr lang="en-US"/>
          </a:p>
        </p:txBody>
      </p:sp>
    </p:spTree>
    <p:extLst>
      <p:ext uri="{BB962C8B-B14F-4D97-AF65-F5344CB8AC3E}">
        <p14:creationId xmlns:p14="http://schemas.microsoft.com/office/powerpoint/2010/main" val="4147963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0FC82B3-CFF7-4B40-8CC6-1C95ABFAB15E}" type="slidenum">
              <a:rPr lang="en-US"/>
              <a:pPr>
                <a:defRPr/>
              </a:pPr>
              <a:t>‹#›</a:t>
            </a:fld>
            <a:endParaRPr lang="en-US"/>
          </a:p>
        </p:txBody>
      </p:sp>
    </p:spTree>
    <p:extLst>
      <p:ext uri="{BB962C8B-B14F-4D97-AF65-F5344CB8AC3E}">
        <p14:creationId xmlns:p14="http://schemas.microsoft.com/office/powerpoint/2010/main" val="416567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BBB0C59-D961-4DA5-823C-13BB68CEF23D}" type="slidenum">
              <a:rPr lang="en-US"/>
              <a:pPr>
                <a:defRPr/>
              </a:pPr>
              <a:t>‹#›</a:t>
            </a:fld>
            <a:endParaRPr lang="en-US"/>
          </a:p>
        </p:txBody>
      </p:sp>
    </p:spTree>
    <p:extLst>
      <p:ext uri="{BB962C8B-B14F-4D97-AF65-F5344CB8AC3E}">
        <p14:creationId xmlns:p14="http://schemas.microsoft.com/office/powerpoint/2010/main" val="223556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2086C5-AEED-4D9C-A72F-11B08555AD75}" type="slidenum">
              <a:rPr lang="en-US"/>
              <a:pPr>
                <a:defRPr/>
              </a:pPr>
              <a:t>‹#›</a:t>
            </a:fld>
            <a:endParaRPr lang="en-US"/>
          </a:p>
        </p:txBody>
      </p:sp>
    </p:spTree>
    <p:extLst>
      <p:ext uri="{BB962C8B-B14F-4D97-AF65-F5344CB8AC3E}">
        <p14:creationId xmlns:p14="http://schemas.microsoft.com/office/powerpoint/2010/main" val="352019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381A694-5C23-485B-99B3-8080F96DC056}" type="slidenum">
              <a:rPr lang="en-US"/>
              <a:pPr>
                <a:defRPr/>
              </a:pPr>
              <a:t>‹#›</a:t>
            </a:fld>
            <a:endParaRPr lang="en-US"/>
          </a:p>
        </p:txBody>
      </p:sp>
    </p:spTree>
    <p:extLst>
      <p:ext uri="{BB962C8B-B14F-4D97-AF65-F5344CB8AC3E}">
        <p14:creationId xmlns:p14="http://schemas.microsoft.com/office/powerpoint/2010/main" val="227368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 Li, Y Lee, M-C Doong, H Movahedi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A7E84F-DF60-4BAB-AFBF-0B4570C1936C}" type="slidenum">
              <a:rPr lang="en-US"/>
              <a:pPr>
                <a:defRPr/>
              </a:pPr>
              <a:t>‹#›</a:t>
            </a:fld>
            <a:endParaRPr lang="en-US"/>
          </a:p>
        </p:txBody>
      </p:sp>
    </p:spTree>
    <p:extLst>
      <p:ext uri="{BB962C8B-B14F-4D97-AF65-F5344CB8AC3E}">
        <p14:creationId xmlns:p14="http://schemas.microsoft.com/office/powerpoint/2010/main" val="2680379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vl1pPr>
          </a:lstStyle>
          <a:p>
            <a:pPr>
              <a:defRPr/>
            </a:pPr>
            <a:r>
              <a:rPr lang="en-US"/>
              <a:t>July 2012</a:t>
            </a:r>
          </a:p>
        </p:txBody>
      </p:sp>
      <p:sp>
        <p:nvSpPr>
          <p:cNvPr id="1029" name="Rectangle 5"/>
          <p:cNvSpPr>
            <a:spLocks noGrp="1" noChangeArrowheads="1"/>
          </p:cNvSpPr>
          <p:nvPr>
            <p:ph type="ftr" sz="quarter" idx="3"/>
          </p:nvPr>
        </p:nvSpPr>
        <p:spPr bwMode="auto">
          <a:xfrm>
            <a:off x="4876800" y="6475413"/>
            <a:ext cx="37338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lvl1pPr>
          </a:lstStyle>
          <a:p>
            <a:pPr>
              <a:defRPr/>
            </a:pPr>
            <a:r>
              <a:rPr lang="en-US"/>
              <a:t>J Li, Y Lee, M-C Doong, H Movahedi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E93A2B32-BB7B-483E-9A01-37391DE2406E}"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smtClean="0"/>
              <a:t>802-15-12-0414-00-004p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20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27651" name="Rectangle 3"/>
          <p:cNvSpPr>
            <a:spLocks noChangeArrowheads="1"/>
          </p:cNvSpPr>
          <p:nvPr/>
        </p:nvSpPr>
        <p:spPr bwMode="auto">
          <a:xfrm>
            <a:off x="152400" y="609600"/>
            <a:ext cx="8991600" cy="549116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solidFill>
                  <a:srgbClr val="FF0000"/>
                </a:solidFill>
              </a:rPr>
              <a:t>P</a:t>
            </a:r>
            <a:r>
              <a:rPr lang="en-US" sz="1600" dirty="0" smtClean="0">
                <a:solidFill>
                  <a:srgbClr val="FF0000"/>
                </a:solidFill>
              </a:rPr>
              <a:t>reliminary Technical </a:t>
            </a:r>
            <a:r>
              <a:rPr lang="en-US" sz="1600" dirty="0">
                <a:solidFill>
                  <a:srgbClr val="FF0000"/>
                </a:solidFill>
              </a:rPr>
              <a:t>Proposal for </a:t>
            </a:r>
            <a:r>
              <a:rPr lang="en-US" sz="1600" dirty="0" smtClean="0">
                <a:solidFill>
                  <a:srgbClr val="FF0000"/>
                </a:solidFill>
              </a:rPr>
              <a:t>PTC </a:t>
            </a:r>
            <a:r>
              <a:rPr lang="en-US" sz="1600" dirty="0">
                <a:solidFill>
                  <a:srgbClr val="FF0000"/>
                </a:solidFill>
              </a:rPr>
              <a:t>Communications</a:t>
            </a:r>
            <a:r>
              <a:rPr lang="en-US" sz="1600" dirty="0">
                <a:solidFill>
                  <a:schemeClr val="tx2"/>
                </a:solidFill>
              </a:rPr>
              <a:t>]	</a:t>
            </a:r>
          </a:p>
          <a:p>
            <a:pPr eaLnBrk="0" hangingPunct="0">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18 </a:t>
            </a:r>
            <a:r>
              <a:rPr lang="en-US" sz="1600" dirty="0">
                <a:solidFill>
                  <a:srgbClr val="FF0000"/>
                </a:solidFill>
              </a:rPr>
              <a:t>July 2012</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a:t>
            </a:r>
            <a:r>
              <a:rPr lang="en-US" sz="1600" dirty="0">
                <a:solidFill>
                  <a:srgbClr val="FF0000"/>
                </a:solidFill>
              </a:rPr>
              <a:t>J. Li, Y Lee, H. </a:t>
            </a:r>
            <a:r>
              <a:rPr lang="en-US" sz="1600" dirty="0" err="1">
                <a:solidFill>
                  <a:srgbClr val="FF0000"/>
                </a:solidFill>
              </a:rPr>
              <a:t>Movahedi</a:t>
            </a:r>
            <a:r>
              <a:rPr lang="en-US" sz="1600" dirty="0">
                <a:solidFill>
                  <a:srgbClr val="FF0000"/>
                </a:solidFill>
              </a:rPr>
              <a:t>, M-C </a:t>
            </a:r>
            <a:r>
              <a:rPr lang="en-US" sz="1600" dirty="0" err="1">
                <a:solidFill>
                  <a:srgbClr val="FF0000"/>
                </a:solidFill>
              </a:rPr>
              <a:t>Doong</a:t>
            </a:r>
            <a:r>
              <a:rPr lang="en-US" sz="1600" dirty="0">
                <a:solidFill>
                  <a:schemeClr val="tx2"/>
                </a:solidFill>
              </a:rPr>
              <a:t>] Company [</a:t>
            </a:r>
            <a:r>
              <a:rPr lang="en-US" sz="1600" dirty="0">
                <a:solidFill>
                  <a:srgbClr val="FF0000"/>
                </a:solidFill>
              </a:rPr>
              <a:t>Lilee Systems</a:t>
            </a:r>
            <a:r>
              <a:rPr lang="en-US" sz="1600" dirty="0">
                <a:solidFill>
                  <a:schemeClr val="tx2"/>
                </a:solidFill>
              </a:rPr>
              <a:t>]</a:t>
            </a:r>
          </a:p>
          <a:p>
            <a:pPr eaLnBrk="0" hangingPunct="0">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eaLnBrk="0" hangingPunct="0">
              <a:defRPr/>
            </a:pPr>
            <a:r>
              <a:rPr lang="en-US" sz="1600" dirty="0">
                <a:solidFill>
                  <a:schemeClr val="tx2"/>
                </a:solidFill>
              </a:rPr>
              <a:t>Voice:[</a:t>
            </a:r>
            <a:r>
              <a:rPr lang="en-US" sz="1600" dirty="0">
                <a:solidFill>
                  <a:srgbClr val="FF0000"/>
                </a:solidFill>
              </a:rPr>
              <a:t>+1 408-988-8672</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err="1">
                <a:solidFill>
                  <a:srgbClr val="FF0000"/>
                </a:solidFill>
              </a:rPr>
              <a:t>jiaruli</a:t>
            </a:r>
            <a:r>
              <a:rPr lang="en-US" sz="1600" dirty="0">
                <a:solidFill>
                  <a:srgbClr val="FF0000"/>
                </a:solidFill>
              </a:rPr>
              <a:t>, </a:t>
            </a:r>
            <a:r>
              <a:rPr lang="en-US" sz="1600" dirty="0" err="1">
                <a:solidFill>
                  <a:srgbClr val="FF0000"/>
                </a:solidFill>
              </a:rPr>
              <a:t>yjlee</a:t>
            </a:r>
            <a:r>
              <a:rPr lang="en-US" sz="1600" dirty="0">
                <a:solidFill>
                  <a:srgbClr val="FF0000"/>
                </a:solidFill>
              </a:rPr>
              <a:t>, </a:t>
            </a:r>
            <a:r>
              <a:rPr lang="en-US" sz="1600" dirty="0" err="1">
                <a:solidFill>
                  <a:srgbClr val="FF0000"/>
                </a:solidFill>
              </a:rPr>
              <a:t>hmovahedi</a:t>
            </a:r>
            <a:r>
              <a:rPr lang="en-US" sz="1600" dirty="0">
                <a:solidFill>
                  <a:srgbClr val="FF0000"/>
                </a:solidFill>
              </a:rPr>
              <a:t>, mdoong@lileesystems.com</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p>
          <a:p>
            <a:pPr eaLnBrk="0" hangingPunct="0">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eaLnBrk="0" hangingPunct="0">
              <a:defRPr/>
            </a:pPr>
            <a:r>
              <a:rPr lang="en-US" dirty="0">
                <a:solidFill>
                  <a:schemeClr val="accent2"/>
                </a:solidFill>
              </a:rPr>
              <a:t>[Note: Contributions that are not responsive to this section of the template, and contributions which do</a:t>
            </a:r>
          </a:p>
          <a:p>
            <a:pPr eaLnBrk="0" hangingPunct="0">
              <a:defRPr/>
            </a:pPr>
            <a:r>
              <a:rPr lang="en-US" dirty="0">
                <a:solidFill>
                  <a:schemeClr val="accent2"/>
                </a:solidFill>
              </a:rPr>
              <a:t>not address the topic under which they are submitted, may be refused or consigned to the “General Contributions” area.]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Two Radio Approaches used Today</a:t>
            </a:r>
            <a:endParaRPr lang="en-US" dirty="0"/>
          </a:p>
        </p:txBody>
      </p:sp>
      <p:sp>
        <p:nvSpPr>
          <p:cNvPr id="2" name="Date Placeholder 1"/>
          <p:cNvSpPr>
            <a:spLocks noGrp="1"/>
          </p:cNvSpPr>
          <p:nvPr>
            <p:ph type="dt" sz="half" idx="10"/>
          </p:nvPr>
        </p:nvSpPr>
        <p:spPr/>
        <p:txBody>
          <a:bodyPr/>
          <a:lstStyle/>
          <a:p>
            <a:pPr>
              <a:defRPr/>
            </a:pPr>
            <a:r>
              <a:rPr lang="en-US" smtClean="0"/>
              <a:t>July 2012</a:t>
            </a:r>
            <a:endParaRPr lang="en-US"/>
          </a:p>
        </p:txBody>
      </p:sp>
      <p:sp>
        <p:nvSpPr>
          <p:cNvPr id="3" name="Footer Placeholder 2"/>
          <p:cNvSpPr>
            <a:spLocks noGrp="1"/>
          </p:cNvSpPr>
          <p:nvPr>
            <p:ph type="ftr" sz="quarter" idx="11"/>
          </p:nvPr>
        </p:nvSpPr>
        <p:spPr/>
        <p:txBody>
          <a:bodyPr/>
          <a:lstStyle/>
          <a:p>
            <a:pPr>
              <a:defRPr/>
            </a:pPr>
            <a:r>
              <a:rPr lang="en-US" smtClean="0"/>
              <a:t>J Li, Y Lee, M-C Doong, H Movahedi (Lilee Systems)</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370482395"/>
              </p:ext>
            </p:extLst>
          </p:nvPr>
        </p:nvGraphicFramePr>
        <p:xfrm>
          <a:off x="1859170" y="1447800"/>
          <a:ext cx="5359400" cy="4846320"/>
        </p:xfrm>
        <a:graphic>
          <a:graphicData uri="http://schemas.openxmlformats.org/drawingml/2006/table">
            <a:tbl>
              <a:tblPr/>
              <a:tblGrid>
                <a:gridCol w="2501900"/>
                <a:gridCol w="28575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latin typeface="arial"/>
                        </a:rPr>
                        <a:t>Advanced Civil Speed Enforcement System (ACSES)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r>
                        <a:rPr lang="en-US" sz="1200" b="1" dirty="0" smtClean="0">
                          <a:effectLst/>
                          <a:latin typeface="arial"/>
                        </a:rPr>
                        <a:t>Data Radio </a:t>
                      </a:r>
                      <a:r>
                        <a:rPr lang="en-US" sz="1200" b="1" dirty="0" err="1" smtClean="0">
                          <a:effectLst/>
                          <a:latin typeface="arial"/>
                        </a:rPr>
                        <a:t>Mfgr</a:t>
                      </a:r>
                      <a:r>
                        <a:rPr lang="en-US" sz="1200" b="1" dirty="0" smtClean="0">
                          <a:effectLst/>
                          <a:latin typeface="arial"/>
                        </a:rPr>
                        <a:t> A</a:t>
                      </a:r>
                      <a:endParaRPr lang="en-US" sz="1200" b="1"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0">
                <a:tc>
                  <a:txBody>
                    <a:bodyPr/>
                    <a:lstStyle/>
                    <a:p>
                      <a:r>
                        <a:rPr lang="en-US" dirty="0">
                          <a:effectLst/>
                          <a:latin typeface="arial"/>
                        </a:rPr>
                        <a:t>Channel BW</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12.5 KHz</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Access Method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TDMA (8 X 125ms timeslots/second)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Modulation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GMSK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Data Rate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9.6 kbps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Frequency Range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smtClean="0">
                          <a:effectLst/>
                          <a:latin typeface="arial"/>
                        </a:rPr>
                        <a:t>900</a:t>
                      </a:r>
                      <a:r>
                        <a:rPr lang="en-US" baseline="0" dirty="0" smtClean="0">
                          <a:effectLst/>
                          <a:latin typeface="arial"/>
                        </a:rPr>
                        <a:t> MHz moving to 220 MHz</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Half Duplex</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sz="1200" b="1" dirty="0" smtClean="0">
                          <a:effectLst/>
                          <a:latin typeface="arial"/>
                        </a:rPr>
                        <a:t>Electronic Train Management System</a:t>
                      </a:r>
                      <a:r>
                        <a:rPr lang="en-US" sz="1200" b="1" baseline="0" dirty="0" smtClean="0">
                          <a:effectLst/>
                          <a:latin typeface="arial"/>
                        </a:rPr>
                        <a:t> (</a:t>
                      </a:r>
                      <a:r>
                        <a:rPr lang="en-US" sz="1200" b="1" dirty="0" smtClean="0">
                          <a:effectLst/>
                          <a:latin typeface="arial"/>
                        </a:rPr>
                        <a:t>ETMS)</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r>
                        <a:rPr lang="en-US" sz="1200" b="1" dirty="0" smtClean="0">
                          <a:effectLst/>
                          <a:latin typeface="arial"/>
                        </a:rPr>
                        <a:t>Data Radio </a:t>
                      </a:r>
                      <a:r>
                        <a:rPr lang="en-US" sz="1200" b="1" dirty="0" err="1" smtClean="0">
                          <a:effectLst/>
                          <a:latin typeface="arial"/>
                        </a:rPr>
                        <a:t>Mfgr</a:t>
                      </a:r>
                      <a:r>
                        <a:rPr lang="en-US" sz="1200" b="1" dirty="0" smtClean="0">
                          <a:effectLst/>
                          <a:latin typeface="arial"/>
                        </a:rPr>
                        <a:t> B</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0">
                <a:tc>
                  <a:txBody>
                    <a:bodyPr/>
                    <a:lstStyle/>
                    <a:p>
                      <a:r>
                        <a:rPr lang="en-US">
                          <a:effectLst/>
                          <a:latin typeface="arial"/>
                        </a:rPr>
                        <a:t>Channel BW</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25 KHz</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Access Method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FDMA, TDMA, CSMA</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Modulation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4FM, </a:t>
                      </a:r>
                      <a:r>
                        <a:rPr lang="el-GR">
                          <a:effectLst/>
                          <a:latin typeface="arial"/>
                        </a:rPr>
                        <a:t>π/4</a:t>
                      </a:r>
                      <a:r>
                        <a:rPr lang="en-US">
                          <a:effectLst/>
                          <a:latin typeface="arial"/>
                        </a:rPr>
                        <a:t>DQPSK</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Data Rate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16kbps, 32kbps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Frequency Range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smtClean="0">
                          <a:effectLst/>
                          <a:latin typeface="arial"/>
                        </a:rPr>
                        <a:t>220-222MHz</a:t>
                      </a:r>
                      <a:endParaRPr lang="en-US" dirty="0">
                        <a:effectLst/>
                        <a:latin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r>
                        <a:rPr lang="en-US">
                          <a:effectLst/>
                          <a:latin typeface="arial"/>
                        </a:rPr>
                        <a:t>Mode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dirty="0">
                          <a:effectLst/>
                          <a:latin typeface="arial"/>
                        </a:rPr>
                        <a:t>Half Duplex</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7391400" y="5945832"/>
            <a:ext cx="1421830" cy="461665"/>
          </a:xfrm>
          <a:prstGeom prst="rect">
            <a:avLst/>
          </a:prstGeom>
          <a:noFill/>
        </p:spPr>
        <p:txBody>
          <a:bodyPr wrap="square" rtlCol="0">
            <a:spAutoFit/>
          </a:bodyPr>
          <a:lstStyle/>
          <a:p>
            <a:r>
              <a:rPr lang="en-US" dirty="0" smtClean="0"/>
              <a:t>Compiled by Ed </a:t>
            </a:r>
            <a:r>
              <a:rPr lang="en-US" dirty="0" err="1" smtClean="0"/>
              <a:t>Thorngren</a:t>
            </a:r>
            <a:r>
              <a:rPr lang="en-US" dirty="0" smtClean="0"/>
              <a:t>, Parsons</a:t>
            </a:r>
            <a:endParaRPr lang="en-US" dirty="0"/>
          </a:p>
        </p:txBody>
      </p:sp>
    </p:spTree>
    <p:extLst>
      <p:ext uri="{BB962C8B-B14F-4D97-AF65-F5344CB8AC3E}">
        <p14:creationId xmlns:p14="http://schemas.microsoft.com/office/powerpoint/2010/main" val="411694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614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79850"/>
            <a:ext cx="6400800"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itle 1"/>
          <p:cNvSpPr>
            <a:spLocks noGrp="1"/>
          </p:cNvSpPr>
          <p:nvPr>
            <p:ph type="title" idx="4294967295"/>
          </p:nvPr>
        </p:nvSpPr>
        <p:spPr>
          <a:xfrm>
            <a:off x="685800" y="685800"/>
            <a:ext cx="7772400" cy="685800"/>
          </a:xfrm>
        </p:spPr>
        <p:txBody>
          <a:bodyPr/>
          <a:lstStyle/>
          <a:p>
            <a:pPr eaLnBrk="1" hangingPunct="1"/>
            <a:r>
              <a:rPr lang="en-US" smtClean="0"/>
              <a:t>FCC: 220-222 MHz Channel Summary</a:t>
            </a:r>
          </a:p>
        </p:txBody>
      </p:sp>
      <p:sp>
        <p:nvSpPr>
          <p:cNvPr id="6150" name="Content Placeholder 2"/>
          <p:cNvSpPr>
            <a:spLocks noGrp="1"/>
          </p:cNvSpPr>
          <p:nvPr>
            <p:ph sz="quarter" idx="4294967295"/>
          </p:nvPr>
        </p:nvSpPr>
        <p:spPr>
          <a:xfrm>
            <a:off x="457200" y="1219200"/>
            <a:ext cx="8229600" cy="2209800"/>
          </a:xfrm>
        </p:spPr>
        <p:txBody>
          <a:bodyPr/>
          <a:lstStyle/>
          <a:p>
            <a:pPr marL="0" indent="0" eaLnBrk="1" hangingPunct="1">
              <a:spcBef>
                <a:spcPct val="0"/>
              </a:spcBef>
              <a:buFont typeface="Wingdings 3" pitchFamily="18" charset="2"/>
              <a:buNone/>
            </a:pPr>
            <a:r>
              <a:rPr lang="en-US" sz="2000" b="1" smtClean="0">
                <a:solidFill>
                  <a:srgbClr val="281471"/>
                </a:solidFill>
                <a:ea typeface="PMingLiU" pitchFamily="18" charset="-120"/>
                <a:cs typeface="Arial" pitchFamily="34" charset="0"/>
              </a:rPr>
              <a:t>Summary :  200 kHz (TX ) + 200 kHz (RX)</a:t>
            </a:r>
            <a:endParaRPr lang="en-US" sz="600" smtClean="0">
              <a:ea typeface="PMingLiU" pitchFamily="18" charset="-120"/>
              <a:cs typeface="Arial" pitchFamily="34" charset="0"/>
            </a:endParaRPr>
          </a:p>
          <a:p>
            <a:pPr marL="0" indent="0" eaLnBrk="1" hangingPunct="1">
              <a:spcBef>
                <a:spcPct val="0"/>
              </a:spcBef>
              <a:buFont typeface="Wingdings 3" pitchFamily="18" charset="2"/>
              <a:buNone/>
            </a:pPr>
            <a:r>
              <a:rPr lang="en-US" sz="2000" b="1" smtClean="0">
                <a:solidFill>
                  <a:srgbClr val="281471"/>
                </a:solidFill>
                <a:ea typeface="PMingLiU" pitchFamily="18" charset="-120"/>
                <a:cs typeface="Arial" pitchFamily="34" charset="0"/>
              </a:rPr>
              <a:t>  Total Spectrum nationwide (= </a:t>
            </a:r>
            <a:r>
              <a:rPr lang="en-US" sz="2000" b="1" smtClean="0">
                <a:solidFill>
                  <a:srgbClr val="B38807"/>
                </a:solidFill>
                <a:ea typeface="PMingLiU" pitchFamily="18" charset="-120"/>
                <a:cs typeface="Arial" pitchFamily="34" charset="0"/>
              </a:rPr>
              <a:t>25</a:t>
            </a:r>
            <a:r>
              <a:rPr lang="en-US" sz="2000" b="1" smtClean="0">
                <a:solidFill>
                  <a:srgbClr val="281471"/>
                </a:solidFill>
                <a:ea typeface="PMingLiU" pitchFamily="18" charset="-120"/>
                <a:cs typeface="Arial" pitchFamily="34" charset="0"/>
              </a:rPr>
              <a:t>+</a:t>
            </a:r>
            <a:r>
              <a:rPr lang="en-US" sz="2000" b="1" smtClean="0">
                <a:solidFill>
                  <a:srgbClr val="00B050"/>
                </a:solidFill>
                <a:ea typeface="PMingLiU" pitchFamily="18" charset="-120"/>
                <a:cs typeface="Arial" pitchFamily="34" charset="0"/>
              </a:rPr>
              <a:t>25+25</a:t>
            </a:r>
            <a:r>
              <a:rPr lang="en-US" sz="2000" b="1" smtClean="0">
                <a:solidFill>
                  <a:srgbClr val="281471"/>
                </a:solidFill>
                <a:ea typeface="PMingLiU" pitchFamily="18" charset="-120"/>
                <a:cs typeface="Arial" pitchFamily="34" charset="0"/>
              </a:rPr>
              <a:t>+</a:t>
            </a:r>
            <a:r>
              <a:rPr lang="en-US" sz="2000" b="1" smtClean="0">
                <a:solidFill>
                  <a:srgbClr val="FF0000"/>
                </a:solidFill>
                <a:ea typeface="PMingLiU" pitchFamily="18" charset="-120"/>
                <a:cs typeface="Arial" pitchFamily="34" charset="0"/>
              </a:rPr>
              <a:t>50</a:t>
            </a:r>
            <a:r>
              <a:rPr lang="en-US" sz="2000" b="1" smtClean="0">
                <a:solidFill>
                  <a:srgbClr val="281471"/>
                </a:solidFill>
                <a:ea typeface="PMingLiU" pitchFamily="18" charset="-120"/>
                <a:cs typeface="Arial" pitchFamily="34" charset="0"/>
              </a:rPr>
              <a:t>+</a:t>
            </a:r>
            <a:r>
              <a:rPr lang="en-US" sz="2000" b="1" smtClean="0">
                <a:solidFill>
                  <a:srgbClr val="00B0F0"/>
                </a:solidFill>
                <a:ea typeface="PMingLiU" pitchFamily="18" charset="-120"/>
                <a:cs typeface="Arial" pitchFamily="34" charset="0"/>
              </a:rPr>
              <a:t>75</a:t>
            </a:r>
            <a:r>
              <a:rPr lang="en-US" sz="2000" b="1" smtClean="0">
                <a:solidFill>
                  <a:srgbClr val="281471"/>
                </a:solidFill>
                <a:ea typeface="PMingLiU" pitchFamily="18" charset="-120"/>
                <a:cs typeface="Arial" pitchFamily="34" charset="0"/>
              </a:rPr>
              <a:t>) </a:t>
            </a:r>
          </a:p>
          <a:p>
            <a:pPr marL="0" indent="0" eaLnBrk="1" hangingPunct="1">
              <a:spcBef>
                <a:spcPct val="0"/>
              </a:spcBef>
            </a:pPr>
            <a:r>
              <a:rPr lang="en-US" sz="2000" smtClean="0">
                <a:solidFill>
                  <a:srgbClr val="00B050"/>
                </a:solidFill>
                <a:latin typeface="Times New Roman" pitchFamily="18" charset="0"/>
                <a:ea typeface="ArialMT"/>
                <a:cs typeface="Arial" pitchFamily="34" charset="0"/>
              </a:rPr>
              <a:t>Two Nationwide Commercial 5 Channel blocks, (five 5kHz channels)</a:t>
            </a:r>
            <a:endParaRPr lang="en-US" sz="600" smtClean="0">
              <a:solidFill>
                <a:srgbClr val="00B050"/>
              </a:solidFill>
              <a:ea typeface="ArialMT"/>
              <a:cs typeface="Arial" pitchFamily="34" charset="0"/>
            </a:endParaRPr>
          </a:p>
          <a:p>
            <a:pPr marL="274638" lvl="1" indent="0" eaLnBrk="1" hangingPunct="1">
              <a:spcBef>
                <a:spcPct val="0"/>
              </a:spcBef>
              <a:buFont typeface="Wingdings 3" pitchFamily="18" charset="2"/>
              <a:buNone/>
            </a:pPr>
            <a:r>
              <a:rPr lang="en-US" sz="1700" smtClean="0">
                <a:solidFill>
                  <a:srgbClr val="00B050"/>
                </a:solidFill>
                <a:latin typeface="Times New Roman" pitchFamily="18" charset="0"/>
                <a:ea typeface="ArialMT"/>
                <a:cs typeface="Arial" pitchFamily="34" charset="0"/>
              </a:rPr>
              <a:t>Block 1 = 25 kHz + 25 kHz		Block 2 = 25 kHz + 25 kHz</a:t>
            </a:r>
            <a:endParaRPr lang="en-US" sz="300" smtClean="0">
              <a:solidFill>
                <a:srgbClr val="00B050"/>
              </a:solidFill>
              <a:ea typeface="ArialMT"/>
              <a:cs typeface="Arial" pitchFamily="34" charset="0"/>
            </a:endParaRPr>
          </a:p>
          <a:p>
            <a:pPr marL="0" indent="0" eaLnBrk="1" hangingPunct="1">
              <a:spcBef>
                <a:spcPct val="0"/>
              </a:spcBef>
            </a:pPr>
            <a:r>
              <a:rPr lang="en-US" sz="2000" smtClean="0">
                <a:solidFill>
                  <a:srgbClr val="B38807"/>
                </a:solidFill>
                <a:latin typeface="Times New Roman" pitchFamily="18" charset="0"/>
                <a:ea typeface="ArialMT"/>
                <a:cs typeface="Arial" pitchFamily="34" charset="0"/>
              </a:rPr>
              <a:t>AAR  = 25khz + 25khz</a:t>
            </a:r>
            <a:r>
              <a:rPr lang="en-US" sz="2000" smtClean="0">
                <a:solidFill>
                  <a:srgbClr val="FF0000"/>
                </a:solidFill>
                <a:latin typeface="Times New Roman" pitchFamily="18" charset="0"/>
                <a:ea typeface="ArialMT"/>
                <a:cs typeface="Arial" pitchFamily="34" charset="0"/>
              </a:rPr>
              <a:t> </a:t>
            </a:r>
          </a:p>
          <a:p>
            <a:pPr marL="0" indent="0" eaLnBrk="1" hangingPunct="1">
              <a:spcBef>
                <a:spcPct val="0"/>
              </a:spcBef>
            </a:pPr>
            <a:r>
              <a:rPr lang="en-US" sz="2000" smtClean="0">
                <a:solidFill>
                  <a:srgbClr val="FF0000"/>
                </a:solidFill>
                <a:latin typeface="Times New Roman" pitchFamily="18" charset="0"/>
                <a:ea typeface="ArialMT"/>
                <a:cs typeface="Arial" pitchFamily="34" charset="0"/>
              </a:rPr>
              <a:t>NWA255 - U.S. and Possessions = 50 kHz + 50 kHz</a:t>
            </a:r>
            <a:endParaRPr lang="en-US" sz="600" smtClean="0">
              <a:ea typeface="ArialMT"/>
              <a:cs typeface="Arial" pitchFamily="34" charset="0"/>
            </a:endParaRPr>
          </a:p>
          <a:p>
            <a:pPr marL="0" indent="0" eaLnBrk="1" hangingPunct="1">
              <a:spcBef>
                <a:spcPct val="0"/>
              </a:spcBef>
            </a:pPr>
            <a:r>
              <a:rPr lang="en-US" sz="2000" smtClean="0">
                <a:solidFill>
                  <a:srgbClr val="548DD4"/>
                </a:solidFill>
                <a:latin typeface="Times New Roman" pitchFamily="18" charset="0"/>
                <a:ea typeface="ArialMT"/>
                <a:cs typeface="Arial" pitchFamily="34" charset="0"/>
              </a:rPr>
              <a:t>ALL EAGs in Channel BLOCK J = 75 kHz + 75 kHz</a:t>
            </a:r>
            <a:endParaRPr lang="en-US" sz="600" smtClean="0">
              <a:ea typeface="ArialMT"/>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a:p>
            <a:pPr marL="0" indent="0" eaLnBrk="1" hangingPunct="1">
              <a:spcBef>
                <a:spcPct val="0"/>
              </a:spcBef>
              <a:buFont typeface="Wingdings 3" pitchFamily="18" charset="2"/>
              <a:buNone/>
            </a:pPr>
            <a:endParaRPr lang="en-US" sz="2000" b="1" smtClean="0">
              <a:solidFill>
                <a:srgbClr val="281471"/>
              </a:solidFill>
              <a:ea typeface="PMingLiU" pitchFamily="18" charset="-120"/>
              <a:cs typeface="Arial" pitchFamily="34" charset="0"/>
            </a:endParaRPr>
          </a:p>
        </p:txBody>
      </p:sp>
      <p:sp>
        <p:nvSpPr>
          <p:cNvPr id="6151" name="Slide Number Placeholder 4"/>
          <p:cNvSpPr txBox="1">
            <a:spLocks noGrp="1"/>
          </p:cNvSpPr>
          <p:nvPr/>
        </p:nvSpPr>
        <p:spPr bwMode="auto">
          <a:xfrm>
            <a:off x="4570413" y="6475413"/>
            <a:ext cx="7778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algn="ctr"/>
            <a:fld id="{0EAFD430-0188-402B-B690-5755DEC612AC}" type="slidenum">
              <a:rPr lang="en-US">
                <a:latin typeface="Calibri" pitchFamily="34" charset="0"/>
              </a:rPr>
              <a:pPr algn="ctr"/>
              <a:t>11</a:t>
            </a:fld>
            <a:endParaRPr lang="en-US">
              <a:latin typeface="Calibri" pitchFamily="34" charset="0"/>
            </a:endParaRPr>
          </a:p>
        </p:txBody>
      </p:sp>
      <p:sp>
        <p:nvSpPr>
          <p:cNvPr id="14" name="Freeform 13"/>
          <p:cNvSpPr/>
          <p:nvPr/>
        </p:nvSpPr>
        <p:spPr>
          <a:xfrm>
            <a:off x="4953000" y="3181350"/>
            <a:ext cx="1447800" cy="1390650"/>
          </a:xfrm>
          <a:custGeom>
            <a:avLst/>
            <a:gdLst>
              <a:gd name="connsiteX0" fmla="*/ 1485900 w 1778000"/>
              <a:gd name="connsiteY0" fmla="*/ 0 h 857250"/>
              <a:gd name="connsiteX1" fmla="*/ 1752600 w 1778000"/>
              <a:gd name="connsiteY1" fmla="*/ 314325 h 857250"/>
              <a:gd name="connsiteX2" fmla="*/ 1638300 w 1778000"/>
              <a:gd name="connsiteY2" fmla="*/ 514350 h 857250"/>
              <a:gd name="connsiteX3" fmla="*/ 971550 w 1778000"/>
              <a:gd name="connsiteY3" fmla="*/ 666750 h 857250"/>
              <a:gd name="connsiteX4" fmla="*/ 0 w 1778000"/>
              <a:gd name="connsiteY4" fmla="*/ 857250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8000" h="857250">
                <a:moveTo>
                  <a:pt x="1485900" y="0"/>
                </a:moveTo>
                <a:cubicBezTo>
                  <a:pt x="1606550" y="114300"/>
                  <a:pt x="1727200" y="228600"/>
                  <a:pt x="1752600" y="314325"/>
                </a:cubicBezTo>
                <a:cubicBezTo>
                  <a:pt x="1778000" y="400050"/>
                  <a:pt x="1768475" y="455613"/>
                  <a:pt x="1638300" y="514350"/>
                </a:cubicBezTo>
                <a:cubicBezTo>
                  <a:pt x="1508125" y="573088"/>
                  <a:pt x="1244600" y="609600"/>
                  <a:pt x="971550" y="666750"/>
                </a:cubicBezTo>
                <a:cubicBezTo>
                  <a:pt x="698500" y="723900"/>
                  <a:pt x="103188" y="827088"/>
                  <a:pt x="0" y="857250"/>
                </a:cubicBezTo>
              </a:path>
            </a:pathLst>
          </a:custGeom>
          <a:ln w="19050">
            <a:solidFill>
              <a:srgbClr val="0066FF"/>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Freeform 14"/>
          <p:cNvSpPr/>
          <p:nvPr/>
        </p:nvSpPr>
        <p:spPr>
          <a:xfrm>
            <a:off x="3276600" y="28956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Freeform 15"/>
          <p:cNvSpPr/>
          <p:nvPr/>
        </p:nvSpPr>
        <p:spPr>
          <a:xfrm>
            <a:off x="3327400" y="2324100"/>
            <a:ext cx="787400" cy="1104900"/>
          </a:xfrm>
          <a:custGeom>
            <a:avLst/>
            <a:gdLst>
              <a:gd name="connsiteX0" fmla="*/ 0 w 787400"/>
              <a:gd name="connsiteY0" fmla="*/ 0 h 1104900"/>
              <a:gd name="connsiteX1" fmla="*/ 723900 w 787400"/>
              <a:gd name="connsiteY1" fmla="*/ 381000 h 1104900"/>
              <a:gd name="connsiteX2" fmla="*/ 381000 w 787400"/>
              <a:gd name="connsiteY2" fmla="*/ 1104900 h 1104900"/>
            </a:gdLst>
            <a:ahLst/>
            <a:cxnLst>
              <a:cxn ang="0">
                <a:pos x="connsiteX0" y="connsiteY0"/>
              </a:cxn>
              <a:cxn ang="0">
                <a:pos x="connsiteX1" y="connsiteY1"/>
              </a:cxn>
              <a:cxn ang="0">
                <a:pos x="connsiteX2" y="connsiteY2"/>
              </a:cxn>
            </a:cxnLst>
            <a:rect l="l" t="t" r="r" b="b"/>
            <a:pathLst>
              <a:path w="787400" h="1104900">
                <a:moveTo>
                  <a:pt x="0" y="0"/>
                </a:moveTo>
                <a:cubicBezTo>
                  <a:pt x="330200" y="98425"/>
                  <a:pt x="660400" y="196850"/>
                  <a:pt x="723900" y="381000"/>
                </a:cubicBezTo>
                <a:cubicBezTo>
                  <a:pt x="787400" y="565150"/>
                  <a:pt x="463550" y="974725"/>
                  <a:pt x="381000" y="110490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00B050"/>
              </a:solidFill>
            </a:endParaRPr>
          </a:p>
        </p:txBody>
      </p:sp>
      <p:cxnSp>
        <p:nvCxnSpPr>
          <p:cNvPr id="18" name="Straight Arrow Connector 17"/>
          <p:cNvCxnSpPr>
            <a:stCxn id="16" idx="2"/>
          </p:cNvCxnSpPr>
          <p:nvPr/>
        </p:nvCxnSpPr>
        <p:spPr>
          <a:xfrm>
            <a:off x="3716338" y="3429000"/>
            <a:ext cx="5588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438400" y="3429000"/>
            <a:ext cx="1295400"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flipH="1">
            <a:off x="990600" y="27432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7172" name="Rectangle 2"/>
          <p:cNvSpPr>
            <a:spLocks noGrp="1" noChangeArrowheads="1"/>
          </p:cNvSpPr>
          <p:nvPr>
            <p:ph type="title"/>
          </p:nvPr>
        </p:nvSpPr>
        <p:spPr/>
        <p:txBody>
          <a:bodyPr/>
          <a:lstStyle/>
          <a:p>
            <a:r>
              <a:rPr lang="en-US" sz="2800" smtClean="0"/>
              <a:t>PHY Considerations for a 220MHz Default Mode</a:t>
            </a:r>
          </a:p>
        </p:txBody>
      </p:sp>
      <p:sp>
        <p:nvSpPr>
          <p:cNvPr id="7173" name="Rectangle 3"/>
          <p:cNvSpPr>
            <a:spLocks noGrp="1" noChangeArrowheads="1"/>
          </p:cNvSpPr>
          <p:nvPr>
            <p:ph type="body" idx="1"/>
          </p:nvPr>
        </p:nvSpPr>
        <p:spPr/>
        <p:txBody>
          <a:bodyPr/>
          <a:lstStyle/>
          <a:p>
            <a:r>
              <a:rPr lang="en-US" sz="2800" dirty="0" smtClean="0"/>
              <a:t>For the 216-222 MHz spectrum</a:t>
            </a:r>
          </a:p>
          <a:p>
            <a:pPr lvl="1"/>
            <a:r>
              <a:rPr lang="en-US" sz="2400" dirty="0" smtClean="0"/>
              <a:t>Channel spacing: 12.5 kHz</a:t>
            </a:r>
          </a:p>
          <a:p>
            <a:pPr lvl="1"/>
            <a:r>
              <a:rPr lang="en-US" sz="2400" dirty="0" smtClean="0"/>
              <a:t>Channel bandwidth: 12.5 kHz</a:t>
            </a:r>
          </a:p>
          <a:p>
            <a:pPr lvl="1"/>
            <a:r>
              <a:rPr lang="en-US" sz="2400" dirty="0" smtClean="0"/>
              <a:t>Default </a:t>
            </a:r>
            <a:r>
              <a:rPr lang="en-US" sz="2400" dirty="0" smtClean="0"/>
              <a:t>data </a:t>
            </a:r>
            <a:r>
              <a:rPr lang="en-US" sz="2400" dirty="0" smtClean="0"/>
              <a:t>rate: 9.6 kbps</a:t>
            </a:r>
          </a:p>
          <a:p>
            <a:pPr lvl="1"/>
            <a:r>
              <a:rPr lang="en-US" sz="2400" dirty="0" smtClean="0"/>
              <a:t>Default modulation mode: GMSK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8196" name="Rectangle 34"/>
          <p:cNvSpPr>
            <a:spLocks noGrp="1" noChangeArrowheads="1"/>
          </p:cNvSpPr>
          <p:nvPr>
            <p:ph type="title"/>
          </p:nvPr>
        </p:nvSpPr>
        <p:spPr>
          <a:xfrm>
            <a:off x="685800" y="685800"/>
            <a:ext cx="7772400" cy="609600"/>
          </a:xfrm>
        </p:spPr>
        <p:txBody>
          <a:bodyPr/>
          <a:lstStyle/>
          <a:p>
            <a:r>
              <a:rPr lang="en-US" sz="3200" smtClean="0"/>
              <a:t>Suggested Data Rate/Channel BW</a:t>
            </a:r>
          </a:p>
        </p:txBody>
      </p:sp>
      <p:graphicFrame>
        <p:nvGraphicFramePr>
          <p:cNvPr id="27905" name="Group 257"/>
          <p:cNvGraphicFramePr>
            <a:graphicFrameLocks noGrp="1"/>
          </p:cNvGraphicFramePr>
          <p:nvPr>
            <p:ph idx="1"/>
          </p:nvPr>
        </p:nvGraphicFramePr>
        <p:xfrm>
          <a:off x="685800" y="1371600"/>
          <a:ext cx="7772400" cy="3463927"/>
        </p:xfrm>
        <a:graphic>
          <a:graphicData uri="http://schemas.openxmlformats.org/drawingml/2006/table">
            <a:tbl>
              <a:tblPr/>
              <a:tblGrid>
                <a:gridCol w="1752600"/>
                <a:gridCol w="1752600"/>
                <a:gridCol w="2133600"/>
                <a:gridCol w="2133600"/>
              </a:tblGrid>
              <a:tr h="3730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Data Rate (kbps)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Channel Bandwidth (kHz)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Modulation Mode(s)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Relaxed FCC Mask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Tight FCC Mask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6.25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Pi/4 DQPSK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19.2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Pi/4 DQPSK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rPr>
                        <a:t>GMSK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9220" name="Rectangle 4"/>
          <p:cNvSpPr>
            <a:spLocks noGrp="1" noChangeArrowheads="1"/>
          </p:cNvSpPr>
          <p:nvPr>
            <p:ph type="title"/>
          </p:nvPr>
        </p:nvSpPr>
        <p:spPr/>
        <p:txBody>
          <a:bodyPr/>
          <a:lstStyle/>
          <a:p>
            <a:r>
              <a:rPr lang="en-US" smtClean="0"/>
              <a:t>MAC Considerations</a:t>
            </a:r>
          </a:p>
        </p:txBody>
      </p:sp>
      <p:sp>
        <p:nvSpPr>
          <p:cNvPr id="9221" name="Rectangle 5"/>
          <p:cNvSpPr>
            <a:spLocks noGrp="1" noChangeArrowheads="1"/>
          </p:cNvSpPr>
          <p:nvPr>
            <p:ph type="body" idx="1"/>
          </p:nvPr>
        </p:nvSpPr>
        <p:spPr/>
        <p:txBody>
          <a:bodyPr/>
          <a:lstStyle/>
          <a:p>
            <a:pPr>
              <a:lnSpc>
                <a:spcPct val="80000"/>
              </a:lnSpc>
            </a:pPr>
            <a:r>
              <a:rPr lang="en-US" sz="2800" smtClean="0"/>
              <a:t>Use of default features brought in through 15.4e</a:t>
            </a:r>
          </a:p>
          <a:p>
            <a:pPr lvl="1">
              <a:lnSpc>
                <a:spcPct val="80000"/>
              </a:lnSpc>
            </a:pPr>
            <a:r>
              <a:rPr lang="en-US" sz="2400" smtClean="0"/>
              <a:t>DSME, frameslotting, multi-superframe</a:t>
            </a:r>
          </a:p>
          <a:p>
            <a:pPr lvl="1">
              <a:lnSpc>
                <a:spcPct val="80000"/>
              </a:lnSpc>
            </a:pPr>
            <a:r>
              <a:rPr lang="en-US" sz="2400" smtClean="0"/>
              <a:t>Contention-free and Contention-based (CSMA-CA) periods</a:t>
            </a:r>
          </a:p>
          <a:p>
            <a:pPr lvl="1">
              <a:lnSpc>
                <a:spcPct val="80000"/>
              </a:lnSpc>
            </a:pPr>
            <a:r>
              <a:rPr lang="en-US" sz="2400" smtClean="0"/>
              <a:t>Use of Beacon to announce supported modulation modes, data rates</a:t>
            </a:r>
          </a:p>
          <a:p>
            <a:pPr lvl="1">
              <a:lnSpc>
                <a:spcPct val="80000"/>
              </a:lnSpc>
            </a:pPr>
            <a:r>
              <a:rPr lang="en-US" sz="2400" smtClean="0"/>
              <a:t>Association, disassociation, reassociation</a:t>
            </a:r>
          </a:p>
          <a:p>
            <a:pPr lvl="1">
              <a:lnSpc>
                <a:spcPct val="80000"/>
              </a:lnSpc>
            </a:pPr>
            <a:r>
              <a:rPr lang="en-US" sz="2400" smtClean="0"/>
              <a:t>AES-128 security built in</a:t>
            </a:r>
          </a:p>
          <a:p>
            <a:pPr lvl="1">
              <a:lnSpc>
                <a:spcPct val="80000"/>
              </a:lnSpc>
            </a:pPr>
            <a:r>
              <a:rPr lang="en-US" sz="2400" smtClean="0"/>
              <a:t>Any changes to the MAC that are required to support the PHY changes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t>J Li, Y Lee, M-C </a:t>
            </a:r>
            <a:r>
              <a:rPr lang="en-US" dirty="0" err="1"/>
              <a:t>Doong</a:t>
            </a:r>
            <a:r>
              <a:rPr lang="en-US" dirty="0"/>
              <a:t>, H </a:t>
            </a:r>
            <a:r>
              <a:rPr lang="en-US" dirty="0" err="1"/>
              <a:t>Movahedi</a:t>
            </a:r>
            <a:r>
              <a:rPr lang="en-US" dirty="0"/>
              <a:t> (Lilee Systems)</a:t>
            </a:r>
          </a:p>
        </p:txBody>
      </p:sp>
      <p:sp>
        <p:nvSpPr>
          <p:cNvPr id="11268" name="Rectangle 2"/>
          <p:cNvSpPr>
            <a:spLocks noGrp="1" noChangeArrowheads="1"/>
          </p:cNvSpPr>
          <p:nvPr>
            <p:ph type="title"/>
          </p:nvPr>
        </p:nvSpPr>
        <p:spPr/>
        <p:txBody>
          <a:bodyPr/>
          <a:lstStyle/>
          <a:p>
            <a:r>
              <a:rPr lang="en-US" sz="3200" smtClean="0"/>
              <a:t>802.15.4 – Specifying Radio Frequency Bands</a:t>
            </a:r>
          </a:p>
        </p:txBody>
      </p:sp>
      <p:sp>
        <p:nvSpPr>
          <p:cNvPr id="11269" name="Rectangle 3"/>
          <p:cNvSpPr>
            <a:spLocks noGrp="1" noChangeArrowheads="1"/>
          </p:cNvSpPr>
          <p:nvPr>
            <p:ph type="body" idx="1"/>
          </p:nvPr>
        </p:nvSpPr>
        <p:spPr/>
        <p:txBody>
          <a:bodyPr/>
          <a:lstStyle/>
          <a:p>
            <a:r>
              <a:rPr lang="en-US" dirty="0" smtClean="0"/>
              <a:t>Why do new frequency bands need to be brought in by amendment?</a:t>
            </a:r>
          </a:p>
          <a:p>
            <a:r>
              <a:rPr lang="en-US" dirty="0" smtClean="0"/>
              <a:t>Why can’t 15.4 specify “may be used in any band, subject to local regulatory restrictions</a:t>
            </a:r>
            <a:r>
              <a:rPr lang="en-US" dirty="0" smtClean="0"/>
              <a:t>”?</a:t>
            </a:r>
          </a:p>
          <a:p>
            <a:r>
              <a:rPr lang="en-US" dirty="0" smtClean="0"/>
              <a:t>Something to consider as possibly a general improvement to 15.4</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Effects of Fading Measured at Baseband</a:t>
            </a:r>
          </a:p>
        </p:txBody>
      </p:sp>
      <p:sp>
        <p:nvSpPr>
          <p:cNvPr id="20483"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June 2012</a:t>
            </a:r>
          </a:p>
        </p:txBody>
      </p:sp>
      <p:pic>
        <p:nvPicPr>
          <p:cNvPr id="2048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4575" y="3352800"/>
            <a:ext cx="320040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752600"/>
            <a:ext cx="32575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0013" y="3924300"/>
            <a:ext cx="32575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8" name="TextBox 4"/>
          <p:cNvSpPr txBox="1">
            <a:spLocks noChangeArrowheads="1"/>
          </p:cNvSpPr>
          <p:nvPr/>
        </p:nvSpPr>
        <p:spPr bwMode="auto">
          <a:xfrm>
            <a:off x="1292225" y="4476750"/>
            <a:ext cx="10112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eaLnBrk="1" hangingPunct="1"/>
            <a:r>
              <a:rPr lang="en-US"/>
              <a:t>Faded Packet</a:t>
            </a:r>
          </a:p>
        </p:txBody>
      </p:sp>
      <p:sp>
        <p:nvSpPr>
          <p:cNvPr id="20489" name="TextBox 8"/>
          <p:cNvSpPr txBox="1">
            <a:spLocks noChangeArrowheads="1"/>
          </p:cNvSpPr>
          <p:nvPr/>
        </p:nvSpPr>
        <p:spPr bwMode="auto">
          <a:xfrm>
            <a:off x="3065463" y="4491038"/>
            <a:ext cx="976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eaLnBrk="1" hangingPunct="1"/>
            <a:r>
              <a:rPr lang="en-US"/>
              <a:t>Good Packet</a:t>
            </a:r>
          </a:p>
        </p:txBody>
      </p:sp>
      <p:sp>
        <p:nvSpPr>
          <p:cNvPr id="20490" name="TextBox 9"/>
          <p:cNvSpPr txBox="1">
            <a:spLocks noChangeArrowheads="1"/>
          </p:cNvSpPr>
          <p:nvPr/>
        </p:nvSpPr>
        <p:spPr bwMode="auto">
          <a:xfrm>
            <a:off x="6303963" y="5581650"/>
            <a:ext cx="10128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eaLnBrk="1" hangingPunct="1"/>
            <a:r>
              <a:rPr lang="en-US"/>
              <a:t>Faded Packet</a:t>
            </a:r>
          </a:p>
        </p:txBody>
      </p:sp>
      <p:sp>
        <p:nvSpPr>
          <p:cNvPr id="20491" name="TextBox 10"/>
          <p:cNvSpPr txBox="1">
            <a:spLocks noChangeArrowheads="1"/>
          </p:cNvSpPr>
          <p:nvPr/>
        </p:nvSpPr>
        <p:spPr bwMode="auto">
          <a:xfrm>
            <a:off x="6373813" y="3500438"/>
            <a:ext cx="976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eaLnBrk="1" hangingPunct="1"/>
            <a:r>
              <a:rPr lang="en-US"/>
              <a:t>Good Packet</a:t>
            </a:r>
          </a:p>
        </p:txBody>
      </p:sp>
      <p:sp>
        <p:nvSpPr>
          <p:cNvPr id="12" name="Footer Placeholder 4"/>
          <p:cNvSpPr>
            <a:spLocks noGrp="1"/>
          </p:cNvSpPr>
          <p:nvPr>
            <p:ph type="ftr" sz="quarter" idx="11"/>
          </p:nvPr>
        </p:nvSpPr>
        <p:spPr>
          <a:xfrm>
            <a:off x="4876800" y="6475413"/>
            <a:ext cx="37338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t>J Li, Y Lee, M-C </a:t>
            </a:r>
            <a:r>
              <a:rPr lang="en-US" dirty="0" err="1"/>
              <a:t>Doong</a:t>
            </a:r>
            <a:r>
              <a:rPr lang="en-US" dirty="0"/>
              <a:t>, H </a:t>
            </a:r>
            <a:r>
              <a:rPr lang="en-US" dirty="0" err="1"/>
              <a:t>Movahedi</a:t>
            </a:r>
            <a:r>
              <a:rPr lang="en-US" dirty="0"/>
              <a:t> (Lilee Systems)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p:txBody>
          <a:bodyPr/>
          <a:lstStyle/>
          <a:p>
            <a:r>
              <a:rPr lang="en-US" smtClean="0"/>
              <a:t>Measured 220 MHz Path Loss</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June 2012</a:t>
            </a:r>
          </a:p>
        </p:txBody>
      </p:sp>
      <p:pic>
        <p:nvPicPr>
          <p:cNvPr id="18437" name="Picture 2" descr="dstvsrssi_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71600"/>
            <a:ext cx="52990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85800" y="5610792"/>
            <a:ext cx="7848601" cy="584775"/>
          </a:xfrm>
          <a:prstGeom prst="rect">
            <a:avLst/>
          </a:prstGeom>
          <a:noFill/>
        </p:spPr>
        <p:txBody>
          <a:bodyPr wrap="square" rtlCol="0">
            <a:spAutoFit/>
          </a:bodyPr>
          <a:lstStyle/>
          <a:p>
            <a:r>
              <a:rPr lang="en-US" sz="1600" dirty="0" smtClean="0"/>
              <a:t>Propagation model for 220 MHz band may need to consider path loss exponents of 2.6 to 3.2, to be on the safe side</a:t>
            </a:r>
            <a:endParaRPr lang="en-US" sz="1600" dirty="0"/>
          </a:p>
        </p:txBody>
      </p:sp>
      <p:sp>
        <p:nvSpPr>
          <p:cNvPr id="7" name="Footer Placeholder 4"/>
          <p:cNvSpPr>
            <a:spLocks noGrp="1"/>
          </p:cNvSpPr>
          <p:nvPr>
            <p:ph type="ftr" sz="quarter" idx="11"/>
          </p:nvPr>
        </p:nvSpPr>
        <p:spPr>
          <a:xfrm>
            <a:off x="4876800" y="6475413"/>
            <a:ext cx="37338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t>J Li, Y Lee, M-C </a:t>
            </a:r>
            <a:r>
              <a:rPr lang="en-US" dirty="0" err="1"/>
              <a:t>Doong</a:t>
            </a:r>
            <a:r>
              <a:rPr lang="en-US" dirty="0"/>
              <a:t>, H </a:t>
            </a:r>
            <a:r>
              <a:rPr lang="en-US" dirty="0" err="1"/>
              <a:t>Movahedi</a:t>
            </a:r>
            <a:r>
              <a:rPr lang="en-US" dirty="0"/>
              <a:t> (Lilee Systems)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p:nvPr>
        </p:nvSpPr>
        <p:spPr/>
        <p:txBody>
          <a:bodyPr/>
          <a:lstStyle/>
          <a:p>
            <a:r>
              <a:rPr lang="en-US" smtClean="0"/>
              <a:t>Adaptive Schemes to Combat Fading</a:t>
            </a:r>
          </a:p>
        </p:txBody>
      </p:sp>
      <p:sp>
        <p:nvSpPr>
          <p:cNvPr id="21507" name="Content Placeholder 5"/>
          <p:cNvSpPr>
            <a:spLocks noGrp="1"/>
          </p:cNvSpPr>
          <p:nvPr>
            <p:ph idx="1"/>
          </p:nvPr>
        </p:nvSpPr>
        <p:spPr/>
        <p:txBody>
          <a:bodyPr/>
          <a:lstStyle/>
          <a:p>
            <a:r>
              <a:rPr lang="en-US" dirty="0" smtClean="0"/>
              <a:t>Multiple data rates</a:t>
            </a:r>
          </a:p>
          <a:p>
            <a:r>
              <a:rPr lang="en-US" dirty="0" smtClean="0"/>
              <a:t>Different coding rates and </a:t>
            </a:r>
            <a:r>
              <a:rPr lang="en-US" dirty="0" err="1" smtClean="0"/>
              <a:t>interleavers</a:t>
            </a:r>
            <a:endParaRPr lang="en-US" dirty="0" smtClean="0"/>
          </a:p>
          <a:p>
            <a:r>
              <a:rPr lang="en-US" dirty="0" smtClean="0"/>
              <a:t>Different modulation </a:t>
            </a:r>
            <a:r>
              <a:rPr lang="en-US" dirty="0" smtClean="0"/>
              <a:t>methods</a:t>
            </a:r>
            <a:endParaRPr lang="en-US" dirty="0" smtClean="0"/>
          </a:p>
          <a:p>
            <a:r>
              <a:rPr lang="en-US" dirty="0" smtClean="0"/>
              <a:t>Existing well vetted examples include 802.11a/b/g/n, 802.16e, and many more</a:t>
            </a:r>
          </a:p>
        </p:txBody>
      </p:sp>
      <p:sp>
        <p:nvSpPr>
          <p:cNvPr id="2150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June 2012</a:t>
            </a:r>
          </a:p>
        </p:txBody>
      </p:sp>
      <p:sp>
        <p:nvSpPr>
          <p:cNvPr id="6" name="Footer Placeholder 4"/>
          <p:cNvSpPr>
            <a:spLocks noGrp="1"/>
          </p:cNvSpPr>
          <p:nvPr>
            <p:ph type="ftr" sz="quarter" idx="11"/>
          </p:nvPr>
        </p:nvSpPr>
        <p:spPr>
          <a:xfrm>
            <a:off x="4876800" y="6475413"/>
            <a:ext cx="37338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t>J Li, Y Lee, M-C </a:t>
            </a:r>
            <a:r>
              <a:rPr lang="en-US" dirty="0" err="1"/>
              <a:t>Doong</a:t>
            </a:r>
            <a:r>
              <a:rPr lang="en-US" dirty="0"/>
              <a:t>, H </a:t>
            </a:r>
            <a:r>
              <a:rPr lang="en-US" dirty="0" err="1"/>
              <a:t>Movahedi</a:t>
            </a:r>
            <a:r>
              <a:rPr lang="en-US" dirty="0"/>
              <a:t> (Lilee Systems)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a:p>
        </p:txBody>
      </p:sp>
      <p:sp>
        <p:nvSpPr>
          <p:cNvPr id="5" name="Footer Placeholder 4"/>
          <p:cNvSpPr>
            <a:spLocks noGrp="1"/>
          </p:cNvSpPr>
          <p:nvPr>
            <p:ph type="ftr" sz="quarter" idx="11"/>
          </p:nvPr>
        </p:nvSpPr>
        <p:spPr/>
        <p:txBody>
          <a:bodyPr/>
          <a:lstStyle/>
          <a:p>
            <a:pPr>
              <a:defRPr/>
            </a:pPr>
            <a:r>
              <a:rPr lang="en-US" smtClean="0"/>
              <a:t>J Li, Y Lee, M-C Doong, H Movahedi (Lilee Systems)</a:t>
            </a:r>
            <a:endParaRPr lang="en-US"/>
          </a:p>
        </p:txBody>
      </p:sp>
    </p:spTree>
    <p:extLst>
      <p:ext uri="{BB962C8B-B14F-4D97-AF65-F5344CB8AC3E}">
        <p14:creationId xmlns:p14="http://schemas.microsoft.com/office/powerpoint/2010/main" val="32363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pPr eaLnBrk="1" hangingPunct="1"/>
            <a:r>
              <a:rPr lang="en-US" smtClean="0"/>
              <a:t>Overview</a:t>
            </a:r>
          </a:p>
        </p:txBody>
      </p:sp>
      <p:sp>
        <p:nvSpPr>
          <p:cNvPr id="3077" name="Content Placeholder 2"/>
          <p:cNvSpPr>
            <a:spLocks noGrp="1"/>
          </p:cNvSpPr>
          <p:nvPr>
            <p:ph idx="1"/>
          </p:nvPr>
        </p:nvSpPr>
        <p:spPr/>
        <p:txBody>
          <a:bodyPr>
            <a:normAutofit fontScale="85000" lnSpcReduction="10000"/>
          </a:bodyPr>
          <a:lstStyle/>
          <a:p>
            <a:pPr eaLnBrk="1" hangingPunct="1"/>
            <a:r>
              <a:rPr lang="en-US" dirty="0" smtClean="0"/>
              <a:t>Class 1 Freight Railroads in US have selected 220 MHz for their PTC needs</a:t>
            </a:r>
          </a:p>
          <a:p>
            <a:pPr eaLnBrk="1" hangingPunct="1"/>
            <a:r>
              <a:rPr lang="en-US" dirty="0" smtClean="0"/>
              <a:t>US transits looking at 220 MHz but also concerned about availability of spectrum, cost of spectrum, and may have existing spectrum in 160, 450, 700/800 or 900MHz spectrum</a:t>
            </a:r>
            <a:endParaRPr lang="en-US" dirty="0"/>
          </a:p>
          <a:p>
            <a:pPr eaLnBrk="1" hangingPunct="1"/>
            <a:r>
              <a:rPr lang="en-US" dirty="0" smtClean="0"/>
              <a:t>15.4p should consider accommodating  220 MHz as well as these </a:t>
            </a:r>
            <a:r>
              <a:rPr lang="en-US" dirty="0" smtClean="0"/>
              <a:t>other spectrum </a:t>
            </a:r>
            <a:r>
              <a:rPr lang="en-US" dirty="0" smtClean="0"/>
              <a:t>segments to allow future interoperability through firmware changes to software-defined radios</a:t>
            </a:r>
          </a:p>
        </p:txBody>
      </p:sp>
      <p:sp>
        <p:nvSpPr>
          <p:cNvPr id="307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title"/>
          </p:nvPr>
        </p:nvSpPr>
        <p:spPr/>
        <p:txBody>
          <a:bodyPr/>
          <a:lstStyle/>
          <a:p>
            <a:pPr eaLnBrk="1" hangingPunct="1"/>
            <a:r>
              <a:rPr lang="en-US" dirty="0" smtClean="0"/>
              <a:t>220 MHz</a:t>
            </a:r>
          </a:p>
        </p:txBody>
      </p:sp>
      <p:sp>
        <p:nvSpPr>
          <p:cNvPr id="13317" name="Content Placeholder 2"/>
          <p:cNvSpPr>
            <a:spLocks noGrp="1"/>
          </p:cNvSpPr>
          <p:nvPr>
            <p:ph idx="1"/>
          </p:nvPr>
        </p:nvSpPr>
        <p:spPr/>
        <p:txBody>
          <a:bodyPr>
            <a:normAutofit fontScale="55000" lnSpcReduction="20000"/>
          </a:bodyPr>
          <a:lstStyle/>
          <a:p>
            <a:pPr eaLnBrk="1" hangingPunct="1"/>
            <a:r>
              <a:rPr lang="en-US" dirty="0" smtClean="0"/>
              <a:t>217 – 222 MHz </a:t>
            </a:r>
            <a:endParaRPr lang="en-US" dirty="0" smtClean="0"/>
          </a:p>
          <a:p>
            <a:pPr lvl="1" eaLnBrk="1" hangingPunct="1"/>
            <a:r>
              <a:rPr lang="en-US" dirty="0" smtClean="0"/>
              <a:t>Includes services in FCC Part </a:t>
            </a:r>
            <a:r>
              <a:rPr lang="en-US" dirty="0" smtClean="0"/>
              <a:t>80, Part 90, Part 95, Part </a:t>
            </a:r>
            <a:r>
              <a:rPr lang="en-US" dirty="0" smtClean="0"/>
              <a:t>97</a:t>
            </a:r>
            <a:endParaRPr lang="en-US" dirty="0" smtClean="0"/>
          </a:p>
          <a:p>
            <a:pPr lvl="1" eaLnBrk="1" hangingPunct="1"/>
            <a:r>
              <a:rPr lang="en-US" dirty="0" smtClean="0"/>
              <a:t>Different services have different uses, different interference environments</a:t>
            </a:r>
          </a:p>
          <a:p>
            <a:pPr lvl="1" eaLnBrk="1" hangingPunct="1"/>
            <a:r>
              <a:rPr lang="en-US" dirty="0" smtClean="0"/>
              <a:t>Little or no coordination between services and users</a:t>
            </a:r>
          </a:p>
          <a:p>
            <a:pPr lvl="1" eaLnBrk="1" hangingPunct="1"/>
            <a:r>
              <a:rPr lang="en-US" dirty="0"/>
              <a:t>Constraints on use due to extant licensees and intended </a:t>
            </a:r>
            <a:r>
              <a:rPr lang="en-US" dirty="0" smtClean="0"/>
              <a:t>uses</a:t>
            </a:r>
          </a:p>
          <a:p>
            <a:pPr lvl="1" eaLnBrk="1" hangingPunct="1"/>
            <a:r>
              <a:rPr lang="en-US" dirty="0" smtClean="0"/>
              <a:t>Special rules and exclusions within 120km of </a:t>
            </a:r>
            <a:r>
              <a:rPr lang="en-US" dirty="0" smtClean="0"/>
              <a:t>border</a:t>
            </a:r>
          </a:p>
          <a:p>
            <a:pPr lvl="1" eaLnBrk="1" hangingPunct="1"/>
            <a:r>
              <a:rPr lang="en-US" dirty="0" smtClean="0"/>
              <a:t>US Air Force Space Surveillance System (ex-NAVSPASUR) at 217MHz</a:t>
            </a:r>
          </a:p>
          <a:p>
            <a:pPr lvl="2" eaLnBrk="1" hangingPunct="1"/>
            <a:r>
              <a:rPr lang="en-US" dirty="0" smtClean="0"/>
              <a:t>768 kW ERP at 216.97927 MHz, Lake Kickapoo, TX</a:t>
            </a:r>
          </a:p>
          <a:p>
            <a:pPr lvl="2" eaLnBrk="1" hangingPunct="1"/>
            <a:r>
              <a:rPr lang="en-US" dirty="0" smtClean="0"/>
              <a:t>2 other transmit sites at Maricopa, AZ, and Jordan Lake, AZ</a:t>
            </a:r>
          </a:p>
          <a:p>
            <a:pPr lvl="2" eaLnBrk="1" hangingPunct="1"/>
            <a:r>
              <a:rPr lang="en-US" dirty="0" smtClean="0"/>
              <a:t>6 receive sites in CA, NM, AR, MS, and GA</a:t>
            </a:r>
            <a:endParaRPr lang="en-US" dirty="0" smtClean="0"/>
          </a:p>
          <a:p>
            <a:pPr lvl="1" eaLnBrk="1" hangingPunct="1"/>
            <a:r>
              <a:rPr lang="en-US" dirty="0" smtClean="0"/>
              <a:t>Out-of-band interferers</a:t>
            </a:r>
          </a:p>
          <a:p>
            <a:pPr lvl="2" eaLnBrk="1" hangingPunct="1"/>
            <a:r>
              <a:rPr lang="en-US" dirty="0" smtClean="0"/>
              <a:t>TV Channel 13 @ 210-216MHz with ERP &gt;+80dBm</a:t>
            </a:r>
          </a:p>
          <a:p>
            <a:pPr lvl="2" eaLnBrk="1" hangingPunct="1"/>
            <a:r>
              <a:rPr lang="en-US" dirty="0" smtClean="0"/>
              <a:t>2</a:t>
            </a:r>
            <a:r>
              <a:rPr lang="en-US" baseline="30000" dirty="0" smtClean="0"/>
              <a:t>nd</a:t>
            </a:r>
            <a:r>
              <a:rPr lang="en-US" dirty="0" smtClean="0"/>
              <a:t> harmonic of broadcast FM stations as high as 216MHz</a:t>
            </a:r>
          </a:p>
          <a:p>
            <a:pPr lvl="2" eaLnBrk="1" hangingPunct="1"/>
            <a:r>
              <a:rPr lang="en-US" dirty="0" smtClean="0"/>
              <a:t>2</a:t>
            </a:r>
            <a:r>
              <a:rPr lang="en-US" baseline="30000" dirty="0" smtClean="0"/>
              <a:t>nd</a:t>
            </a:r>
            <a:r>
              <a:rPr lang="en-US" dirty="0" smtClean="0"/>
              <a:t> harmonic of airport instrument landing systems (Localizer, VOR) at 216-224 MHz</a:t>
            </a:r>
          </a:p>
          <a:p>
            <a:pPr lvl="2" eaLnBrk="1" hangingPunct="1"/>
            <a:r>
              <a:rPr lang="en-US" dirty="0" smtClean="0"/>
              <a:t>Amateur Radio Service 222-225 </a:t>
            </a:r>
            <a:r>
              <a:rPr lang="en-US" dirty="0" smtClean="0"/>
              <a:t>MHz (as high as +60dBm + antenna gain)</a:t>
            </a:r>
            <a:endParaRPr lang="en-US" dirty="0" smtClean="0"/>
          </a:p>
          <a:p>
            <a:pPr lvl="2" eaLnBrk="1" hangingPunct="1"/>
            <a:r>
              <a:rPr lang="en-US" dirty="0" smtClean="0"/>
              <a:t>Military ground and airborne, and Federal government communications at 225 MHz and above</a:t>
            </a:r>
          </a:p>
          <a:p>
            <a:pPr lvl="2" eaLnBrk="1" hangingPunct="1"/>
            <a:endParaRPr lang="en-US" dirty="0" smtClean="0"/>
          </a:p>
        </p:txBody>
      </p:sp>
      <p:sp>
        <p:nvSpPr>
          <p:cNvPr id="13314" name="Date Placeholder 1"/>
          <p:cNvSpPr>
            <a:spLocks noGrp="1"/>
          </p:cNvSpPr>
          <p:nvPr>
            <p:ph type="dt" sz="half" idx="10"/>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June 2012</a:t>
            </a:r>
            <a:endParaRPr lang="en-US"/>
          </a:p>
        </p:txBody>
      </p:sp>
      <p:sp>
        <p:nvSpPr>
          <p:cNvPr id="10" name="Footer Placeholder 4"/>
          <p:cNvSpPr>
            <a:spLocks noGrp="1"/>
          </p:cNvSpPr>
          <p:nvPr>
            <p:ph type="ftr" sz="quarter" idx="11"/>
          </p:nvPr>
        </p:nvSpPr>
        <p:spPr>
          <a:xfrm>
            <a:off x="4876800" y="6475413"/>
            <a:ext cx="373380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t>J Li, Y Lee, M-C </a:t>
            </a:r>
            <a:r>
              <a:rPr lang="en-US" dirty="0" err="1"/>
              <a:t>Doong</a:t>
            </a:r>
            <a:r>
              <a:rPr lang="en-US" dirty="0"/>
              <a:t>, H </a:t>
            </a:r>
            <a:r>
              <a:rPr lang="en-US" dirty="0" err="1"/>
              <a:t>Movahedi</a:t>
            </a:r>
            <a:r>
              <a:rPr lang="en-US" dirty="0"/>
              <a:t> (Lilee Systems)</a:t>
            </a:r>
          </a:p>
        </p:txBody>
      </p:sp>
    </p:spTree>
    <p:extLst>
      <p:ext uri="{BB962C8B-B14F-4D97-AF65-F5344CB8AC3E}">
        <p14:creationId xmlns:p14="http://schemas.microsoft.com/office/powerpoint/2010/main" val="1621650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450-470 MHz</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Primarily Parts 90 and 95</a:t>
            </a:r>
          </a:p>
          <a:p>
            <a:r>
              <a:rPr lang="en-US" dirty="0" smtClean="0"/>
              <a:t>Many radios digital voice</a:t>
            </a:r>
          </a:p>
          <a:p>
            <a:pPr lvl="1"/>
            <a:r>
              <a:rPr lang="en-US" dirty="0" smtClean="0"/>
              <a:t>P25, DMR, NXDN, TETRA</a:t>
            </a:r>
            <a:endParaRPr lang="en-US" dirty="0" smtClean="0"/>
          </a:p>
          <a:p>
            <a:r>
              <a:rPr lang="en-US" dirty="0" smtClean="0"/>
              <a:t>Land Mobile radio, both business, industrial, and municipal, state, federal government</a:t>
            </a:r>
          </a:p>
          <a:p>
            <a:r>
              <a:rPr lang="en-US" dirty="0" smtClean="0"/>
              <a:t>In US, Association of American Railroads holds 38-1/2 channel pairs in the 452/457MHz area</a:t>
            </a:r>
          </a:p>
          <a:p>
            <a:r>
              <a:rPr lang="en-US" dirty="0" smtClean="0"/>
              <a:t>Subject to </a:t>
            </a:r>
            <a:r>
              <a:rPr lang="en-US" dirty="0" err="1" smtClean="0"/>
              <a:t>narrowbanding</a:t>
            </a:r>
            <a:r>
              <a:rPr lang="en-US" dirty="0" smtClean="0"/>
              <a:t> mandate</a:t>
            </a:r>
          </a:p>
          <a:p>
            <a:r>
              <a:rPr lang="en-US" dirty="0" smtClean="0"/>
              <a:t>Band already included as a part of published 15.4g amendment</a:t>
            </a:r>
          </a:p>
          <a:p>
            <a:r>
              <a:rPr lang="en-US" dirty="0" smtClean="0"/>
              <a:t>Voice/data and data-only channels</a:t>
            </a:r>
            <a:endParaRPr lang="en-US" dirty="0" smtClean="0"/>
          </a:p>
          <a:p>
            <a:endParaRPr lang="en-US" dirty="0"/>
          </a:p>
        </p:txBody>
      </p:sp>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en-US" smtClean="0"/>
              <a:t>J Li, Y Lee, M-C Doong, H Movahedi (Lilee Systems)</a:t>
            </a:r>
            <a:endParaRPr lang="en-US"/>
          </a:p>
        </p:txBody>
      </p:sp>
    </p:spTree>
    <p:extLst>
      <p:ext uri="{BB962C8B-B14F-4D97-AF65-F5344CB8AC3E}">
        <p14:creationId xmlns:p14="http://schemas.microsoft.com/office/powerpoint/2010/main" val="284338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160.20-161.59 MHz</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US FCC Part 90</a:t>
            </a:r>
          </a:p>
          <a:p>
            <a:r>
              <a:rPr lang="en-US" dirty="0" smtClean="0"/>
              <a:t>Land mobile radio specifically for rail operations</a:t>
            </a:r>
          </a:p>
          <a:p>
            <a:r>
              <a:rPr lang="en-US" dirty="0" smtClean="0"/>
              <a:t>In US, Association of American Railroads hold 91 15kHz channels, and 181 7.5 kHz channels after </a:t>
            </a:r>
            <a:r>
              <a:rPr lang="en-US" dirty="0" err="1" smtClean="0"/>
              <a:t>narrowbanding</a:t>
            </a:r>
            <a:endParaRPr lang="en-US" dirty="0" smtClean="0"/>
          </a:p>
          <a:p>
            <a:pPr lvl="1"/>
            <a:r>
              <a:rPr lang="en-US" dirty="0" smtClean="0"/>
              <a:t>http://www.fl9.com/files/Frequencies/AAR_Channel_Assignments.pdf</a:t>
            </a:r>
          </a:p>
          <a:p>
            <a:r>
              <a:rPr lang="en-US" dirty="0" smtClean="0"/>
              <a:t>Band well controlled due to harmonized use</a:t>
            </a:r>
          </a:p>
          <a:p>
            <a:r>
              <a:rPr lang="en-US" dirty="0" smtClean="0"/>
              <a:t>Adjacent uses are marine and US government, but similar usage, transmit power, radio performance, occupied bandwidth</a:t>
            </a:r>
          </a:p>
          <a:p>
            <a:r>
              <a:rPr lang="en-US" dirty="0" smtClean="0"/>
              <a:t>Voice primary usage, but plenty of sharing with data</a:t>
            </a:r>
          </a:p>
          <a:p>
            <a:r>
              <a:rPr lang="en-US" dirty="0" smtClean="0"/>
              <a:t>Potential for train control data communications</a:t>
            </a:r>
          </a:p>
          <a:p>
            <a:endParaRPr lang="en-US" dirty="0"/>
          </a:p>
        </p:txBody>
      </p:sp>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en-US" smtClean="0"/>
              <a:t>J Li, Y Lee, M-C Doong, H Movahedi (Lilee Systems)</a:t>
            </a:r>
            <a:endParaRPr lang="en-US"/>
          </a:p>
        </p:txBody>
      </p:sp>
    </p:spTree>
    <p:extLst>
      <p:ext uri="{BB962C8B-B14F-4D97-AF65-F5344CB8AC3E}">
        <p14:creationId xmlns:p14="http://schemas.microsoft.com/office/powerpoint/2010/main" val="199259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700/800 MHz Trunked</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US FCC Part 90</a:t>
            </a:r>
          </a:p>
          <a:p>
            <a:r>
              <a:rPr lang="en-US" dirty="0" smtClean="0"/>
              <a:t>Land mobile radio, used for police, fire, municipal, private</a:t>
            </a:r>
          </a:p>
          <a:p>
            <a:r>
              <a:rPr lang="en-US" dirty="0" smtClean="0"/>
              <a:t>Band well controlled due to harmonized use</a:t>
            </a:r>
          </a:p>
          <a:p>
            <a:r>
              <a:rPr lang="en-US" dirty="0" smtClean="0"/>
              <a:t>Voice primary usage, most radios digital, so can carry data as well</a:t>
            </a:r>
          </a:p>
          <a:p>
            <a:pPr lvl="1"/>
            <a:r>
              <a:rPr lang="en-US" dirty="0" smtClean="0"/>
              <a:t>P25, TETRA, DMR, NXDN</a:t>
            </a:r>
            <a:endParaRPr lang="en-US" dirty="0" smtClean="0"/>
          </a:p>
          <a:p>
            <a:r>
              <a:rPr lang="en-US" dirty="0" smtClean="0"/>
              <a:t>Potential for train control data communications</a:t>
            </a:r>
          </a:p>
          <a:p>
            <a:r>
              <a:rPr lang="en-US" dirty="0" smtClean="0"/>
              <a:t>Currently not covered in 802.15.4</a:t>
            </a:r>
            <a:endParaRPr lang="en-US" dirty="0" smtClean="0"/>
          </a:p>
          <a:p>
            <a:endParaRPr lang="en-US" dirty="0"/>
          </a:p>
        </p:txBody>
      </p:sp>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en-US" smtClean="0"/>
              <a:t>J Li, Y Lee, M-C Doong, H Movahedi (Lilee Systems)</a:t>
            </a:r>
            <a:endParaRPr lang="en-US"/>
          </a:p>
        </p:txBody>
      </p:sp>
    </p:spTree>
    <p:extLst>
      <p:ext uri="{BB962C8B-B14F-4D97-AF65-F5344CB8AC3E}">
        <p14:creationId xmlns:p14="http://schemas.microsoft.com/office/powerpoint/2010/main" val="426872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896/935 Data Communications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US FCC Part 90</a:t>
            </a:r>
          </a:p>
          <a:p>
            <a:r>
              <a:rPr lang="en-US" dirty="0" smtClean="0"/>
              <a:t>Land mobile </a:t>
            </a:r>
            <a:r>
              <a:rPr lang="en-US" dirty="0" smtClean="0"/>
              <a:t>radio, used for police, fire, municipal, private</a:t>
            </a:r>
          </a:p>
          <a:p>
            <a:r>
              <a:rPr lang="en-US" dirty="0" smtClean="0"/>
              <a:t>Six channel pairs under AAR control</a:t>
            </a:r>
            <a:endParaRPr lang="en-US" dirty="0" smtClean="0"/>
          </a:p>
          <a:p>
            <a:r>
              <a:rPr lang="en-US" dirty="0" smtClean="0"/>
              <a:t>Harmonized uses</a:t>
            </a:r>
            <a:endParaRPr lang="en-US" dirty="0" smtClean="0"/>
          </a:p>
          <a:p>
            <a:r>
              <a:rPr lang="en-US" dirty="0" smtClean="0"/>
              <a:t>Voice </a:t>
            </a:r>
            <a:r>
              <a:rPr lang="en-US" dirty="0" smtClean="0"/>
              <a:t>primary </a:t>
            </a:r>
            <a:r>
              <a:rPr lang="en-US" dirty="0" smtClean="0"/>
              <a:t>usage, AAR channels used exclusively for data</a:t>
            </a:r>
          </a:p>
          <a:p>
            <a:r>
              <a:rPr lang="en-US" dirty="0" smtClean="0"/>
              <a:t>Currently used for legacy train control data communications</a:t>
            </a:r>
          </a:p>
          <a:p>
            <a:r>
              <a:rPr lang="en-US" dirty="0" smtClean="0"/>
              <a:t>Covered by 15.4g</a:t>
            </a:r>
            <a:endParaRPr lang="en-US" dirty="0" smtClean="0"/>
          </a:p>
          <a:p>
            <a:endParaRPr lang="en-US" dirty="0"/>
          </a:p>
        </p:txBody>
      </p:sp>
      <p:sp>
        <p:nvSpPr>
          <p:cNvPr id="2" name="Date Placeholder 1"/>
          <p:cNvSpPr>
            <a:spLocks noGrp="1"/>
          </p:cNvSpPr>
          <p:nvPr>
            <p:ph type="dt" sz="half" idx="10"/>
          </p:nvPr>
        </p:nvSpPr>
        <p:spPr/>
        <p:txBody>
          <a:bodyPr/>
          <a:lstStyle/>
          <a:p>
            <a:pPr>
              <a:defRPr/>
            </a:pPr>
            <a:r>
              <a:rPr lang="en-US" smtClean="0"/>
              <a:t>July 2012</a:t>
            </a:r>
            <a:endParaRPr lang="en-US"/>
          </a:p>
        </p:txBody>
      </p:sp>
      <p:sp>
        <p:nvSpPr>
          <p:cNvPr id="3" name="Footer Placeholder 2"/>
          <p:cNvSpPr>
            <a:spLocks noGrp="1"/>
          </p:cNvSpPr>
          <p:nvPr>
            <p:ph type="ftr" sz="quarter" idx="11"/>
          </p:nvPr>
        </p:nvSpPr>
        <p:spPr/>
        <p:txBody>
          <a:bodyPr/>
          <a:lstStyle/>
          <a:p>
            <a:pPr>
              <a:defRPr/>
            </a:pPr>
            <a:r>
              <a:rPr lang="en-US" smtClean="0"/>
              <a:t>J Li, Y Lee, M-C Doong, H Movahedi (Lilee Systems)</a:t>
            </a:r>
            <a:endParaRPr lang="en-US"/>
          </a:p>
        </p:txBody>
      </p:sp>
    </p:spTree>
    <p:extLst>
      <p:ext uri="{BB962C8B-B14F-4D97-AF65-F5344CB8AC3E}">
        <p14:creationId xmlns:p14="http://schemas.microsoft.com/office/powerpoint/2010/main" val="166885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409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4100" name="Title 1"/>
          <p:cNvSpPr>
            <a:spLocks noGrp="1"/>
          </p:cNvSpPr>
          <p:nvPr>
            <p:ph type="title" idx="4294967295"/>
          </p:nvPr>
        </p:nvSpPr>
        <p:spPr/>
        <p:txBody>
          <a:bodyPr/>
          <a:lstStyle/>
          <a:p>
            <a:r>
              <a:rPr lang="en-US" sz="3200" dirty="0" smtClean="0"/>
              <a:t>802.15.4 in general</a:t>
            </a:r>
            <a:endParaRPr lang="en-US" sz="2400" dirty="0" smtClean="0"/>
          </a:p>
        </p:txBody>
      </p:sp>
      <p:sp>
        <p:nvSpPr>
          <p:cNvPr id="4101" name="Content Placeholder 2"/>
          <p:cNvSpPr>
            <a:spLocks noGrp="1"/>
          </p:cNvSpPr>
          <p:nvPr>
            <p:ph idx="4294967295"/>
          </p:nvPr>
        </p:nvSpPr>
        <p:spPr/>
        <p:txBody>
          <a:bodyPr/>
          <a:lstStyle/>
          <a:p>
            <a:pPr>
              <a:lnSpc>
                <a:spcPct val="80000"/>
              </a:lnSpc>
            </a:pPr>
            <a:r>
              <a:rPr lang="en-US" sz="1800" smtClean="0"/>
              <a:t>Narrow-band channelization</a:t>
            </a:r>
          </a:p>
          <a:p>
            <a:pPr lvl="1">
              <a:lnSpc>
                <a:spcPct val="80000"/>
              </a:lnSpc>
            </a:pPr>
            <a:r>
              <a:rPr lang="en-US" sz="1500" smtClean="0"/>
              <a:t>12.5, 25, 100, 200 kHz centers</a:t>
            </a:r>
          </a:p>
          <a:p>
            <a:pPr>
              <a:lnSpc>
                <a:spcPct val="80000"/>
              </a:lnSpc>
            </a:pPr>
            <a:r>
              <a:rPr lang="en-US" sz="1800" smtClean="0"/>
              <a:t>Data rates</a:t>
            </a:r>
          </a:p>
          <a:p>
            <a:pPr lvl="1">
              <a:lnSpc>
                <a:spcPct val="80000"/>
              </a:lnSpc>
            </a:pPr>
            <a:r>
              <a:rPr lang="en-US" sz="1500" smtClean="0"/>
              <a:t>4.8, 9.6, 10, 20, 40, 50, 100, 150, 200 kbps (and greater)</a:t>
            </a:r>
          </a:p>
          <a:p>
            <a:pPr>
              <a:lnSpc>
                <a:spcPct val="80000"/>
              </a:lnSpc>
            </a:pPr>
            <a:r>
              <a:rPr lang="en-US" sz="1800" smtClean="0"/>
              <a:t>Frequency bands from 450-2483.5 MHz</a:t>
            </a:r>
          </a:p>
          <a:p>
            <a:pPr lvl="1">
              <a:lnSpc>
                <a:spcPct val="80000"/>
              </a:lnSpc>
            </a:pPr>
            <a:r>
              <a:rPr lang="en-US" sz="1500" smtClean="0"/>
              <a:t>450 – 470 MHz</a:t>
            </a:r>
          </a:p>
          <a:p>
            <a:pPr lvl="1">
              <a:lnSpc>
                <a:spcPct val="80000"/>
              </a:lnSpc>
            </a:pPr>
            <a:r>
              <a:rPr lang="en-US" sz="1500" smtClean="0"/>
              <a:t>470 – 510 MHz</a:t>
            </a:r>
          </a:p>
          <a:p>
            <a:pPr lvl="1">
              <a:lnSpc>
                <a:spcPct val="80000"/>
              </a:lnSpc>
            </a:pPr>
            <a:r>
              <a:rPr lang="en-US" sz="1500" smtClean="0"/>
              <a:t>779 – 787 MHz</a:t>
            </a:r>
          </a:p>
          <a:p>
            <a:pPr lvl="1">
              <a:lnSpc>
                <a:spcPct val="80000"/>
              </a:lnSpc>
            </a:pPr>
            <a:r>
              <a:rPr lang="en-US" sz="1500" smtClean="0"/>
              <a:t>863 – 870 MHz</a:t>
            </a:r>
          </a:p>
          <a:p>
            <a:pPr lvl="1">
              <a:lnSpc>
                <a:spcPct val="80000"/>
              </a:lnSpc>
            </a:pPr>
            <a:r>
              <a:rPr lang="en-US" sz="1500" smtClean="0"/>
              <a:t>896 – 901 MHz</a:t>
            </a:r>
          </a:p>
          <a:p>
            <a:pPr lvl="1">
              <a:lnSpc>
                <a:spcPct val="80000"/>
              </a:lnSpc>
            </a:pPr>
            <a:r>
              <a:rPr lang="en-US" sz="1500" smtClean="0"/>
              <a:t>901 – 902 MHz</a:t>
            </a:r>
          </a:p>
          <a:p>
            <a:pPr lvl="1">
              <a:lnSpc>
                <a:spcPct val="80000"/>
              </a:lnSpc>
            </a:pPr>
            <a:r>
              <a:rPr lang="en-US" sz="1500" smtClean="0"/>
              <a:t>902 – 928 MHz</a:t>
            </a:r>
          </a:p>
          <a:p>
            <a:pPr lvl="1">
              <a:lnSpc>
                <a:spcPct val="80000"/>
              </a:lnSpc>
            </a:pPr>
            <a:r>
              <a:rPr lang="en-US" sz="1500" smtClean="0"/>
              <a:t>928 – 960 MHz</a:t>
            </a:r>
          </a:p>
          <a:p>
            <a:pPr lvl="1">
              <a:lnSpc>
                <a:spcPct val="80000"/>
              </a:lnSpc>
            </a:pPr>
            <a:r>
              <a:rPr lang="en-US" sz="1500" smtClean="0"/>
              <a:t>1427 – 1518 MHz</a:t>
            </a:r>
          </a:p>
          <a:p>
            <a:pPr lvl="1">
              <a:lnSpc>
                <a:spcPct val="80000"/>
              </a:lnSpc>
            </a:pPr>
            <a:r>
              <a:rPr lang="en-US" sz="1500" smtClean="0"/>
              <a:t>2400 – 2483.5 MHz</a:t>
            </a:r>
          </a:p>
          <a:p>
            <a:pPr>
              <a:lnSpc>
                <a:spcPct val="80000"/>
              </a:lnSpc>
            </a:pPr>
            <a:r>
              <a:rPr lang="en-US" sz="1800" smtClean="0"/>
              <a:t>Modulation Modes</a:t>
            </a:r>
          </a:p>
          <a:p>
            <a:pPr lvl="1">
              <a:lnSpc>
                <a:spcPct val="80000"/>
              </a:lnSpc>
            </a:pPr>
            <a:r>
              <a:rPr lang="en-US" sz="1500" smtClean="0"/>
              <a:t>Filtered 2FSK, 4FSK; GFSK; O-QPSK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z="1400"/>
              <a:t>July 2012</a:t>
            </a:r>
          </a:p>
        </p:txBody>
      </p:sp>
      <p:sp>
        <p:nvSpPr>
          <p:cNvPr id="512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J Li, Y Lee, M-C Doong, H Movahedi (Lilee Systems)</a:t>
            </a:r>
          </a:p>
        </p:txBody>
      </p:sp>
      <p:sp>
        <p:nvSpPr>
          <p:cNvPr id="5124" name="Title 1"/>
          <p:cNvSpPr>
            <a:spLocks noGrp="1"/>
          </p:cNvSpPr>
          <p:nvPr>
            <p:ph type="title" idx="4294967295"/>
          </p:nvPr>
        </p:nvSpPr>
        <p:spPr/>
        <p:txBody>
          <a:bodyPr/>
          <a:lstStyle/>
          <a:p>
            <a:r>
              <a:rPr lang="en-US" dirty="0" smtClean="0"/>
              <a:t>Suggested Additions</a:t>
            </a:r>
          </a:p>
        </p:txBody>
      </p:sp>
      <p:sp>
        <p:nvSpPr>
          <p:cNvPr id="5125" name="Content Placeholder 2"/>
          <p:cNvSpPr>
            <a:spLocks noGrp="1"/>
          </p:cNvSpPr>
          <p:nvPr>
            <p:ph idx="4294967295"/>
          </p:nvPr>
        </p:nvSpPr>
        <p:spPr/>
        <p:txBody>
          <a:bodyPr/>
          <a:lstStyle/>
          <a:p>
            <a:pPr>
              <a:lnSpc>
                <a:spcPct val="80000"/>
              </a:lnSpc>
            </a:pPr>
            <a:r>
              <a:rPr lang="en-US" sz="2100" dirty="0" smtClean="0"/>
              <a:t>Data rates</a:t>
            </a:r>
          </a:p>
          <a:p>
            <a:pPr lvl="1">
              <a:lnSpc>
                <a:spcPct val="80000"/>
              </a:lnSpc>
            </a:pPr>
            <a:r>
              <a:rPr lang="en-US" sz="1800" dirty="0" smtClean="0"/>
              <a:t>8, 16 (ITC-R), 19.2, 32 (ITC-R) </a:t>
            </a:r>
            <a:r>
              <a:rPr lang="en-US" sz="1800" dirty="0" smtClean="0"/>
              <a:t>Kbps</a:t>
            </a:r>
          </a:p>
          <a:p>
            <a:pPr lvl="1">
              <a:lnSpc>
                <a:spcPct val="80000"/>
              </a:lnSpc>
            </a:pPr>
            <a:r>
              <a:rPr lang="en-US" sz="1800" dirty="0" smtClean="0"/>
              <a:t>Allowance of all other data rates in appropriate channel widths</a:t>
            </a:r>
            <a:endParaRPr lang="en-US" sz="1800" dirty="0" smtClean="0"/>
          </a:p>
          <a:p>
            <a:pPr>
              <a:lnSpc>
                <a:spcPct val="80000"/>
              </a:lnSpc>
            </a:pPr>
            <a:r>
              <a:rPr lang="en-US" sz="2100" dirty="0" smtClean="0"/>
              <a:t>Frequency bands (all US FCC Part 90 rules)</a:t>
            </a:r>
          </a:p>
          <a:p>
            <a:pPr lvl="1">
              <a:lnSpc>
                <a:spcPct val="80000"/>
              </a:lnSpc>
            </a:pPr>
            <a:r>
              <a:rPr lang="en-US" sz="1800" dirty="0" smtClean="0"/>
              <a:t>159.80 </a:t>
            </a:r>
            <a:r>
              <a:rPr lang="en-US" sz="1800" dirty="0" smtClean="0"/>
              <a:t>– </a:t>
            </a:r>
            <a:r>
              <a:rPr lang="en-US" sz="1800" dirty="0" smtClean="0"/>
              <a:t>161.59 MHz (includes Canada)</a:t>
            </a:r>
            <a:endParaRPr lang="en-US" sz="1800" dirty="0" smtClean="0"/>
          </a:p>
          <a:p>
            <a:pPr lvl="1">
              <a:lnSpc>
                <a:spcPct val="80000"/>
              </a:lnSpc>
            </a:pPr>
            <a:r>
              <a:rPr lang="en-US" sz="1800" dirty="0" smtClean="0"/>
              <a:t>216 – 217 MHz</a:t>
            </a:r>
          </a:p>
          <a:p>
            <a:pPr lvl="1">
              <a:lnSpc>
                <a:spcPct val="80000"/>
              </a:lnSpc>
            </a:pPr>
            <a:r>
              <a:rPr lang="en-US" sz="1800" dirty="0" smtClean="0"/>
              <a:t>217-218/219-220 MHz</a:t>
            </a:r>
          </a:p>
          <a:p>
            <a:pPr lvl="1">
              <a:lnSpc>
                <a:spcPct val="80000"/>
              </a:lnSpc>
            </a:pPr>
            <a:r>
              <a:rPr lang="en-US" sz="1800" dirty="0" smtClean="0"/>
              <a:t>218 – 219 MHz</a:t>
            </a:r>
          </a:p>
          <a:p>
            <a:pPr lvl="1">
              <a:lnSpc>
                <a:spcPct val="80000"/>
              </a:lnSpc>
            </a:pPr>
            <a:r>
              <a:rPr lang="en-US" sz="1800" dirty="0" smtClean="0"/>
              <a:t>220 – 222 MHz</a:t>
            </a:r>
          </a:p>
          <a:p>
            <a:pPr>
              <a:lnSpc>
                <a:spcPct val="80000"/>
              </a:lnSpc>
            </a:pPr>
            <a:r>
              <a:rPr lang="en-US" sz="2100" dirty="0" smtClean="0"/>
              <a:t>Modulation Modes</a:t>
            </a:r>
          </a:p>
          <a:p>
            <a:pPr lvl="1">
              <a:lnSpc>
                <a:spcPct val="80000"/>
              </a:lnSpc>
            </a:pPr>
            <a:r>
              <a:rPr lang="en-US" sz="1800" dirty="0" smtClean="0"/>
              <a:t>GMSK (same as filtered 2-FSK with </a:t>
            </a:r>
            <a:r>
              <a:rPr lang="en-US" sz="1800" dirty="0" err="1" smtClean="0"/>
              <a:t>ModIndex</a:t>
            </a:r>
            <a:r>
              <a:rPr lang="en-US" sz="1800" dirty="0" smtClean="0"/>
              <a:t>=0.5)</a:t>
            </a:r>
            <a:endParaRPr lang="en-US" sz="1800" dirty="0" smtClean="0"/>
          </a:p>
          <a:p>
            <a:pPr lvl="1">
              <a:lnSpc>
                <a:spcPct val="80000"/>
              </a:lnSpc>
            </a:pPr>
            <a:r>
              <a:rPr lang="en-US" sz="1800" dirty="0" smtClean="0"/>
              <a:t>C4FM (same as filtered </a:t>
            </a:r>
            <a:r>
              <a:rPr lang="en-US" sz="1800" dirty="0" smtClean="0"/>
              <a:t>4-FSK)</a:t>
            </a:r>
            <a:endParaRPr lang="en-US" sz="1800" dirty="0" smtClean="0"/>
          </a:p>
          <a:p>
            <a:pPr lvl="1">
              <a:lnSpc>
                <a:spcPct val="80000"/>
              </a:lnSpc>
            </a:pPr>
            <a:r>
              <a:rPr lang="en-US" sz="1800" dirty="0" smtClean="0"/>
              <a:t>Pi/4 DQPSK</a:t>
            </a:r>
          </a:p>
          <a:p>
            <a:pPr>
              <a:lnSpc>
                <a:spcPct val="80000"/>
              </a:lnSpc>
            </a:pPr>
            <a:r>
              <a:rPr lang="en-US" sz="2000" dirty="0" smtClean="0"/>
              <a:t>Guaranteed service separation between voice and train control </a:t>
            </a:r>
            <a:r>
              <a:rPr lang="en-US" sz="2000" dirty="0" smtClean="0"/>
              <a:t>traffic to allow use of same radio for both</a:t>
            </a:r>
            <a:endParaRPr lang="en-US" sz="2000" dirty="0" smtClean="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6707</TotalTime>
  <Words>1441</Words>
  <Application>Microsoft Office PowerPoint</Application>
  <PresentationFormat>On-screen Show (4:3)</PresentationFormat>
  <Paragraphs>254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IEEE-P802_15</vt:lpstr>
      <vt:lpstr>PowerPoint Presentation</vt:lpstr>
      <vt:lpstr>Overview</vt:lpstr>
      <vt:lpstr>220 MHz</vt:lpstr>
      <vt:lpstr>450-470 MHz</vt:lpstr>
      <vt:lpstr>160.20-161.59 MHz</vt:lpstr>
      <vt:lpstr>700/800 MHz Trunked</vt:lpstr>
      <vt:lpstr>896/935 Data Communications</vt:lpstr>
      <vt:lpstr>802.15.4 in general</vt:lpstr>
      <vt:lpstr>Suggested Additions</vt:lpstr>
      <vt:lpstr>Two Radio Approaches used Today</vt:lpstr>
      <vt:lpstr>FCC: 220-222 MHz Channel Summary</vt:lpstr>
      <vt:lpstr>PHY Considerations for a 220MHz Default Mode</vt:lpstr>
      <vt:lpstr>Suggested Data Rate/Channel BW</vt:lpstr>
      <vt:lpstr>MAC Considerations</vt:lpstr>
      <vt:lpstr>802.15.4 – Specifying Radio Frequency Bands</vt:lpstr>
      <vt:lpstr>Effects of Fading Measured at Baseband</vt:lpstr>
      <vt:lpstr>Measured 220 MHz Path Loss</vt:lpstr>
      <vt:lpstr>Adaptive Schemes to Combat Fading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jta</dc:creator>
  <dc:description>&lt;doc#&gt;</dc:description>
  <cp:lastModifiedBy>jta</cp:lastModifiedBy>
  <cp:revision>133</cp:revision>
  <cp:lastPrinted>1998-02-10T13:28:06Z</cp:lastPrinted>
  <dcterms:created xsi:type="dcterms:W3CDTF">2011-10-13T20:00:21Z</dcterms:created>
  <dcterms:modified xsi:type="dcterms:W3CDTF">2012-07-19T03:18:06Z</dcterms:modified>
</cp:coreProperties>
</file>