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6" r:id="rId3"/>
    <p:sldId id="261" r:id="rId4"/>
    <p:sldId id="262" r:id="rId5"/>
    <p:sldId id="263" r:id="rId6"/>
    <p:sldId id="264" r:id="rId7"/>
    <p:sldId id="265" r:id="rId8"/>
    <p:sldId id="273" r:id="rId9"/>
    <p:sldId id="274" r:id="rId10"/>
    <p:sldId id="275" r:id="rId11"/>
    <p:sldId id="260"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5pPr>
    <a:lvl6pPr marL="2286000" algn="l" defTabSz="914400" rtl="0" eaLnBrk="1" latinLnBrk="0" hangingPunct="1">
      <a:defRPr sz="1200" kern="1200">
        <a:solidFill>
          <a:schemeClr val="tx1"/>
        </a:solidFill>
        <a:latin typeface="Arial" charset="0"/>
        <a:ea typeface="ＭＳ Ｐゴシック" pitchFamily="50" charset="-128"/>
        <a:cs typeface="+mn-cs"/>
      </a:defRPr>
    </a:lvl6pPr>
    <a:lvl7pPr marL="2743200" algn="l" defTabSz="914400" rtl="0" eaLnBrk="1" latinLnBrk="0" hangingPunct="1">
      <a:defRPr sz="1200" kern="1200">
        <a:solidFill>
          <a:schemeClr val="tx1"/>
        </a:solidFill>
        <a:latin typeface="Arial" charset="0"/>
        <a:ea typeface="ＭＳ Ｐゴシック" pitchFamily="50" charset="-128"/>
        <a:cs typeface="+mn-cs"/>
      </a:defRPr>
    </a:lvl7pPr>
    <a:lvl8pPr marL="3200400" algn="l" defTabSz="914400" rtl="0" eaLnBrk="1" latinLnBrk="0" hangingPunct="1">
      <a:defRPr sz="1200" kern="1200">
        <a:solidFill>
          <a:schemeClr val="tx1"/>
        </a:solidFill>
        <a:latin typeface="Arial" charset="0"/>
        <a:ea typeface="ＭＳ Ｐゴシック" pitchFamily="50" charset="-128"/>
        <a:cs typeface="+mn-cs"/>
      </a:defRPr>
    </a:lvl8pPr>
    <a:lvl9pPr marL="3657600" algn="l" defTabSz="914400" rtl="0" eaLnBrk="1" latinLnBrk="0" hangingPunct="1">
      <a:defRPr sz="12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37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2346" y="-96"/>
      </p:cViewPr>
      <p:guideLst>
        <p:guide orient="horz" pos="3107"/>
        <p:guide pos="2121"/>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288" y="203200"/>
            <a:ext cx="26177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3075" name="Rectangle 3"/>
          <p:cNvSpPr>
            <a:spLocks noGrp="1" noChangeArrowheads="1"/>
          </p:cNvSpPr>
          <p:nvPr>
            <p:ph type="dt" sz="quarter" idx="1"/>
          </p:nvPr>
        </p:nvSpPr>
        <p:spPr bwMode="auto">
          <a:xfrm>
            <a:off x="674688" y="203200"/>
            <a:ext cx="22447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3076" name="Rectangle 4"/>
          <p:cNvSpPr>
            <a:spLocks noGrp="1" noChangeArrowheads="1"/>
          </p:cNvSpPr>
          <p:nvPr>
            <p:ph type="ftr" sz="quarter" idx="2"/>
          </p:nvPr>
        </p:nvSpPr>
        <p:spPr bwMode="auto">
          <a:xfrm>
            <a:off x="4041775" y="9548813"/>
            <a:ext cx="20955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dirty="0"/>
              <a:t>&lt;author&gt;, &lt;company&gt;</a:t>
            </a:r>
            <a:endParaRPr lang="en-US" altLang="ja-JP" dirty="0"/>
          </a:p>
        </p:txBody>
      </p:sp>
      <p:sp>
        <p:nvSpPr>
          <p:cNvPr id="3077" name="Rectangle 5"/>
          <p:cNvSpPr>
            <a:spLocks noGrp="1" noChangeArrowheads="1"/>
          </p:cNvSpPr>
          <p:nvPr>
            <p:ph type="sldNum" sz="quarter" idx="3"/>
          </p:nvPr>
        </p:nvSpPr>
        <p:spPr bwMode="auto">
          <a:xfrm>
            <a:off x="2619375" y="9548813"/>
            <a:ext cx="1346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dirty="0"/>
              <a:t>Page </a:t>
            </a:r>
            <a:fld id="{D0402738-840D-4D93-B2E6-4F1287E374DF}" type="slidenum">
              <a:rPr lang="en-US" altLang="ja-JP"/>
              <a:pPr>
                <a:defRPr/>
              </a:pPr>
              <a:t>&lt;#&gt;</a:t>
            </a:fld>
            <a:endParaRPr lang="en-US" altLang="ja-JP" dirty="0"/>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3079" name="Rectangle 7"/>
          <p:cNvSpPr>
            <a:spLocks noChangeArrowheads="1"/>
          </p:cNvSpPr>
          <p:nvPr/>
        </p:nvSpPr>
        <p:spPr bwMode="auto">
          <a:xfrm>
            <a:off x="673100" y="9548813"/>
            <a:ext cx="692150" cy="193675"/>
          </a:xfrm>
          <a:prstGeom prst="rect">
            <a:avLst/>
          </a:prstGeom>
          <a:noFill/>
          <a:ln w="9525">
            <a:noFill/>
            <a:miter lim="800000"/>
            <a:headEnd/>
            <a:tailEnd/>
          </a:ln>
          <a:effectLst/>
        </p:spPr>
        <p:txBody>
          <a:bodyPr lIns="0" tIns="0" rIns="0" bIns="0">
            <a:spAutoFit/>
          </a:bodyPr>
          <a:lstStyle/>
          <a:p>
            <a:pPr defTabSz="933450">
              <a:defRPr/>
            </a:pPr>
            <a:r>
              <a:rPr lang="en-US" altLang="ja-JP" dirty="0">
                <a:latin typeface="Times New Roman" pitchFamily="16" charset="0"/>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 xmlns:p14="http://schemas.microsoft.com/office/powerpoint/2010/main" val="527120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8675" y="117475"/>
            <a:ext cx="27336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2051" name="Rectangle 3"/>
          <p:cNvSpPr>
            <a:spLocks noGrp="1" noChangeArrowheads="1"/>
          </p:cNvSpPr>
          <p:nvPr>
            <p:ph type="dt" idx="1"/>
          </p:nvPr>
        </p:nvSpPr>
        <p:spPr bwMode="auto">
          <a:xfrm>
            <a:off x="635000" y="117475"/>
            <a:ext cx="265906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13316"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0" y="9551988"/>
            <a:ext cx="24384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dirty="0"/>
              <a:t>&lt;author&gt;, &lt;company&gt;</a:t>
            </a:r>
            <a:endParaRPr lang="en-US" altLang="ja-JP" dirty="0"/>
          </a:p>
        </p:txBody>
      </p:sp>
      <p:sp>
        <p:nvSpPr>
          <p:cNvPr id="2055" name="Rectangle 7"/>
          <p:cNvSpPr>
            <a:spLocks noGrp="1" noChangeArrowheads="1"/>
          </p:cNvSpPr>
          <p:nvPr>
            <p:ph type="sldNum" sz="quarter" idx="5"/>
          </p:nvPr>
        </p:nvSpPr>
        <p:spPr bwMode="auto">
          <a:xfrm>
            <a:off x="2849563" y="9551988"/>
            <a:ext cx="77946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dirty="0"/>
              <a:t>Page </a:t>
            </a:r>
            <a:fld id="{B71481D7-900C-468C-86BF-D25F0E301B4D}" type="slidenum">
              <a:rPr lang="en-US" altLang="ja-JP"/>
              <a:pPr>
                <a:defRPr/>
              </a:pPr>
              <a:t>&lt;#&gt;</a:t>
            </a:fld>
            <a:endParaRPr lang="en-US" altLang="ja-JP" dirty="0"/>
          </a:p>
        </p:txBody>
      </p:sp>
      <p:sp>
        <p:nvSpPr>
          <p:cNvPr id="2056" name="Rectangle 8"/>
          <p:cNvSpPr>
            <a:spLocks noChangeArrowheads="1"/>
          </p:cNvSpPr>
          <p:nvPr/>
        </p:nvSpPr>
        <p:spPr bwMode="auto">
          <a:xfrm>
            <a:off x="703263" y="9551988"/>
            <a:ext cx="690562" cy="1952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 xmlns:p14="http://schemas.microsoft.com/office/powerpoint/2010/main" val="5662804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1</a:t>
            </a:fld>
            <a:endParaRPr lang="en-US" altLang="ja-JP" dirty="0"/>
          </a:p>
        </p:txBody>
      </p:sp>
    </p:spTree>
    <p:extLst>
      <p:ext uri="{BB962C8B-B14F-4D97-AF65-F5344CB8AC3E}">
        <p14:creationId xmlns="" xmlns:p14="http://schemas.microsoft.com/office/powerpoint/2010/main" val="843060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11</a:t>
            </a:fld>
            <a:endParaRPr lang="en-US" altLang="ja-JP" dirty="0"/>
          </a:p>
        </p:txBody>
      </p:sp>
    </p:spTree>
    <p:extLst>
      <p:ext uri="{BB962C8B-B14F-4D97-AF65-F5344CB8AC3E}">
        <p14:creationId xmlns="" xmlns:p14="http://schemas.microsoft.com/office/powerpoint/2010/main" val="3935676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2</a:t>
            </a:fld>
            <a:endParaRPr lang="en-US" altLang="ja-JP" dirty="0"/>
          </a:p>
        </p:txBody>
      </p:sp>
    </p:spTree>
    <p:extLst>
      <p:ext uri="{BB962C8B-B14F-4D97-AF65-F5344CB8AC3E}">
        <p14:creationId xmlns="" xmlns:p14="http://schemas.microsoft.com/office/powerpoint/2010/main" val="3777789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4339"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4340"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4341"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9F258983-03B6-4F05-AA97-95A9C27F8A2C}" type="slidenum">
              <a:rPr lang="en-US" altLang="ja-JP" smtClean="0"/>
              <a:pPr/>
              <a:t>3</a:t>
            </a:fld>
            <a:endParaRPr lang="en-US" altLang="ja-JP" dirty="0" smtClean="0"/>
          </a:p>
        </p:txBody>
      </p:sp>
      <p:sp>
        <p:nvSpPr>
          <p:cNvPr id="14346" name="Rectangle 2"/>
          <p:cNvSpPr>
            <a:spLocks noGrp="1" noChangeArrowheads="1"/>
          </p:cNvSpPr>
          <p:nvPr>
            <p:ph type="body" idx="1"/>
          </p:nvPr>
        </p:nvSpPr>
        <p:spPr>
          <a:xfrm>
            <a:off x="898525" y="4686300"/>
            <a:ext cx="4938713" cy="4438650"/>
          </a:xfrm>
          <a:noFill/>
          <a:ln/>
        </p:spPr>
        <p:txBody>
          <a:bodyPr lIns="91678" tIns="45035" rIns="91678" bIns="45035"/>
          <a:lstStyle/>
          <a:p>
            <a:endParaRPr lang="en-GB" altLang="ja-JP" dirty="0" smtClean="0"/>
          </a:p>
        </p:txBody>
      </p:sp>
      <p:sp>
        <p:nvSpPr>
          <p:cNvPr id="14347" name="Rectangle 3"/>
          <p:cNvSpPr>
            <a:spLocks noGrp="1" noRot="1" noChangeAspect="1" noChangeArrowheads="1" noTextEdit="1"/>
          </p:cNvSpPr>
          <p:nvPr>
            <p:ph type="sldImg"/>
          </p:nvPr>
        </p:nvSpPr>
        <p:spPr>
          <a:xfrm>
            <a:off x="904875" y="741363"/>
            <a:ext cx="4929188" cy="3697287"/>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5363"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5364"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5365"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19720E95-5491-413D-B7AB-FBEC52874F45}" type="slidenum">
              <a:rPr lang="en-US" altLang="ja-JP" smtClean="0"/>
              <a:pPr/>
              <a:t>4</a:t>
            </a:fld>
            <a:endParaRPr lang="en-US" altLang="ja-JP" dirty="0" smtClean="0"/>
          </a:p>
        </p:txBody>
      </p:sp>
      <p:sp>
        <p:nvSpPr>
          <p:cNvPr id="15370" name="Rectangle 2"/>
          <p:cNvSpPr>
            <a:spLocks noGrp="1" noRot="1" noChangeAspect="1" noChangeArrowheads="1" noTextEdit="1"/>
          </p:cNvSpPr>
          <p:nvPr>
            <p:ph type="sldImg"/>
          </p:nvPr>
        </p:nvSpPr>
        <p:spPr>
          <a:xfrm>
            <a:off x="904875" y="741363"/>
            <a:ext cx="4929188" cy="3697287"/>
          </a:xfrm>
          <a:ln/>
        </p:spPr>
      </p:sp>
      <p:sp>
        <p:nvSpPr>
          <p:cNvPr id="15371" name="Rectangle 3"/>
          <p:cNvSpPr>
            <a:spLocks noGrp="1" noChangeArrowheads="1"/>
          </p:cNvSpPr>
          <p:nvPr>
            <p:ph type="body" idx="1"/>
          </p:nvPr>
        </p:nvSpPr>
        <p:spPr>
          <a:xfrm>
            <a:off x="898525" y="4686300"/>
            <a:ext cx="4938713" cy="4438650"/>
          </a:xfrm>
          <a:noFill/>
          <a:ln/>
        </p:spPr>
        <p:txBody>
          <a:bodyPr/>
          <a:lstStyle/>
          <a:p>
            <a:endParaRPr lang="en-GB" altLang="ja-JP"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6387"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6388"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6389"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5699BC59-E7E3-4565-8465-C0E216F7DA05}" type="slidenum">
              <a:rPr lang="en-US" altLang="ja-JP" smtClean="0"/>
              <a:pPr/>
              <a:t>5</a:t>
            </a:fld>
            <a:endParaRPr lang="en-US" altLang="ja-JP" dirty="0" smtClean="0"/>
          </a:p>
        </p:txBody>
      </p:sp>
      <p:sp>
        <p:nvSpPr>
          <p:cNvPr id="16393"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B378BEC8-66C9-44FE-BB93-F64C6EA77950}" type="slidenum">
              <a:rPr lang="en-US" altLang="ja-JP">
                <a:latin typeface="Times New Roman" pitchFamily="16" charset="0"/>
              </a:rPr>
              <a:pPr algn="r" defTabSz="933450"/>
              <a:t>5</a:t>
            </a:fld>
            <a:endParaRPr lang="en-US" altLang="ja-JP">
              <a:latin typeface="Times New Roman" pitchFamily="16" charset="0"/>
            </a:endParaRPr>
          </a:p>
        </p:txBody>
      </p:sp>
      <p:sp>
        <p:nvSpPr>
          <p:cNvPr id="16394" name="Rectangle 2"/>
          <p:cNvSpPr>
            <a:spLocks noGrp="1" noRot="1" noChangeAspect="1" noChangeArrowheads="1" noTextEdit="1"/>
          </p:cNvSpPr>
          <p:nvPr>
            <p:ph type="sldImg"/>
          </p:nvPr>
        </p:nvSpPr>
        <p:spPr>
          <a:ln/>
        </p:spPr>
      </p:sp>
      <p:sp>
        <p:nvSpPr>
          <p:cNvPr id="1639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7411"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7412"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7413"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C0464E11-6766-4CFC-8124-3E1FD4F38A9A}" type="slidenum">
              <a:rPr lang="en-US" altLang="ja-JP" smtClean="0"/>
              <a:pPr/>
              <a:t>6</a:t>
            </a:fld>
            <a:endParaRPr lang="en-US" altLang="ja-JP" smtClean="0"/>
          </a:p>
        </p:txBody>
      </p:sp>
      <p:sp>
        <p:nvSpPr>
          <p:cNvPr id="17417"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88FF362C-FE92-4410-8FDC-B1A8813F954E}" type="slidenum">
              <a:rPr lang="en-US" altLang="ja-JP">
                <a:latin typeface="Times New Roman" pitchFamily="16" charset="0"/>
              </a:rPr>
              <a:pPr algn="r" defTabSz="933450"/>
              <a:t>6</a:t>
            </a:fld>
            <a:endParaRPr lang="en-US" altLang="ja-JP">
              <a:latin typeface="Times New Roman" pitchFamily="16" charset="0"/>
            </a:endParaRPr>
          </a:p>
        </p:txBody>
      </p:sp>
      <p:sp>
        <p:nvSpPr>
          <p:cNvPr id="17418" name="Rectangle 2"/>
          <p:cNvSpPr>
            <a:spLocks noGrp="1" noRot="1" noChangeAspect="1" noChangeArrowheads="1" noTextEdit="1"/>
          </p:cNvSpPr>
          <p:nvPr>
            <p:ph type="sldImg"/>
          </p:nvPr>
        </p:nvSpPr>
        <p:spPr>
          <a:ln/>
        </p:spPr>
      </p:sp>
      <p:sp>
        <p:nvSpPr>
          <p:cNvPr id="17419"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8435"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8436"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8437"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A84F785-EE57-45D0-BAC3-C718A5E06099}" type="slidenum">
              <a:rPr lang="en-US" altLang="ja-JP" smtClean="0"/>
              <a:pPr/>
              <a:t>7</a:t>
            </a:fld>
            <a:endParaRPr lang="en-US" altLang="ja-JP" smtClean="0"/>
          </a:p>
        </p:txBody>
      </p:sp>
      <p:sp>
        <p:nvSpPr>
          <p:cNvPr id="18442" name="Rectangle 2"/>
          <p:cNvSpPr>
            <a:spLocks noGrp="1" noRot="1" noChangeAspect="1" noChangeArrowheads="1" noTextEdit="1"/>
          </p:cNvSpPr>
          <p:nvPr>
            <p:ph type="sldImg"/>
          </p:nvPr>
        </p:nvSpPr>
        <p:spPr>
          <a:xfrm>
            <a:off x="904875" y="741363"/>
            <a:ext cx="4929188" cy="3697287"/>
          </a:xfrm>
          <a:ln/>
        </p:spPr>
      </p:sp>
      <p:sp>
        <p:nvSpPr>
          <p:cNvPr id="18443"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8</a:t>
            </a:fld>
            <a:endParaRPr lang="en-US" altLang="ja-JP" dirty="0"/>
          </a:p>
        </p:txBody>
      </p:sp>
    </p:spTree>
    <p:extLst>
      <p:ext uri="{BB962C8B-B14F-4D97-AF65-F5344CB8AC3E}">
        <p14:creationId xmlns="" xmlns:p14="http://schemas.microsoft.com/office/powerpoint/2010/main" val="1563284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9</a:t>
            </a:fld>
            <a:endParaRPr lang="en-US" altLang="ja-JP" dirty="0"/>
          </a:p>
        </p:txBody>
      </p:sp>
    </p:spTree>
    <p:extLst>
      <p:ext uri="{BB962C8B-B14F-4D97-AF65-F5344CB8AC3E}">
        <p14:creationId xmlns="" xmlns:p14="http://schemas.microsoft.com/office/powerpoint/2010/main" val="1600110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日付プレースホルダー 7"/>
          <p:cNvSpPr>
            <a:spLocks noGrp="1"/>
          </p:cNvSpPr>
          <p:nvPr>
            <p:ph type="dt" sz="half" idx="10"/>
          </p:nvPr>
        </p:nvSpPr>
        <p:spPr/>
        <p:txBody>
          <a:bodyPr/>
          <a:lstStyle/>
          <a:p>
            <a:pPr>
              <a:defRPr/>
            </a:pPr>
            <a:r>
              <a:rPr lang="en-US" altLang="ja-JP" smtClean="0"/>
              <a:t>July, 2012</a:t>
            </a:r>
            <a:endParaRPr lang="en-US" altLang="ja-JP" dirty="0"/>
          </a:p>
        </p:txBody>
      </p:sp>
      <p:sp>
        <p:nvSpPr>
          <p:cNvPr id="9" name="フッター プレースホルダー 8"/>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8" name="日付プレースホルダー 7"/>
          <p:cNvSpPr>
            <a:spLocks noGrp="1"/>
          </p:cNvSpPr>
          <p:nvPr>
            <p:ph type="dt" sz="half" idx="10"/>
          </p:nvPr>
        </p:nvSpPr>
        <p:spPr/>
        <p:txBody>
          <a:bodyPr/>
          <a:lstStyle/>
          <a:p>
            <a:pPr>
              <a:defRPr/>
            </a:pPr>
            <a:r>
              <a:rPr lang="en-US" altLang="ja-JP" smtClean="0"/>
              <a:t>July, 2012</a:t>
            </a:r>
            <a:endParaRPr lang="en-US" altLang="ja-JP" dirty="0"/>
          </a:p>
        </p:txBody>
      </p:sp>
      <p:sp>
        <p:nvSpPr>
          <p:cNvPr id="9" name="フッター プレースホルダー 8"/>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7" name="日付プレースホルダー 6"/>
          <p:cNvSpPr>
            <a:spLocks noGrp="1"/>
          </p:cNvSpPr>
          <p:nvPr>
            <p:ph type="dt" sz="half" idx="10"/>
          </p:nvPr>
        </p:nvSpPr>
        <p:spPr/>
        <p:txBody>
          <a:bodyPr/>
          <a:lstStyle/>
          <a:p>
            <a:pPr>
              <a:defRPr/>
            </a:pPr>
            <a:r>
              <a:rPr lang="en-US" altLang="ja-JP" smtClean="0"/>
              <a:t>July, 2012</a:t>
            </a:r>
            <a:endParaRPr lang="en-US" altLang="ja-JP" dirty="0"/>
          </a:p>
        </p:txBody>
      </p:sp>
      <p:sp>
        <p:nvSpPr>
          <p:cNvPr id="8" name="フッター プレースホルダー 7"/>
          <p:cNvSpPr>
            <a:spLocks noGrp="1"/>
          </p:cNvSpPr>
          <p:nvPr>
            <p:ph type="ftr" sz="quarter" idx="11"/>
          </p:nvPr>
        </p:nvSpPr>
        <p:spPr/>
        <p:txBody>
          <a:bodyPr/>
          <a:lstStyle/>
          <a:p>
            <a:pPr>
              <a:defRPr/>
            </a:pPr>
            <a:r>
              <a:rPr lang="en-US" altLang="ja-JP"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9" name="日付プレースホルダー 8"/>
          <p:cNvSpPr>
            <a:spLocks noGrp="1"/>
          </p:cNvSpPr>
          <p:nvPr>
            <p:ph type="dt" sz="half" idx="10"/>
          </p:nvPr>
        </p:nvSpPr>
        <p:spPr/>
        <p:txBody>
          <a:bodyPr/>
          <a:lstStyle/>
          <a:p>
            <a:pPr>
              <a:defRPr/>
            </a:pPr>
            <a:r>
              <a:rPr lang="en-US" altLang="ja-JP" smtClean="0"/>
              <a:t>July, 2012</a:t>
            </a:r>
            <a:endParaRPr lang="en-US" altLang="ja-JP" dirty="0"/>
          </a:p>
        </p:txBody>
      </p:sp>
      <p:sp>
        <p:nvSpPr>
          <p:cNvPr id="10" name="フッター プレースホルダー 9"/>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1" name="スライド番号プレースホルダー 10"/>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mj-lt"/>
              </a:defRPr>
            </a:lvl1pPr>
          </a:lstStyle>
          <a:p>
            <a:pPr>
              <a:defRPr/>
            </a:pPr>
            <a:r>
              <a:rPr lang="en-US" altLang="ja-JP" smtClean="0"/>
              <a:t>July, 2012</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mj-lt"/>
              </a:defRPr>
            </a:lvl1pPr>
          </a:lstStyle>
          <a:p>
            <a:pPr>
              <a:defRPr/>
            </a:pPr>
            <a:r>
              <a:rPr lang="en-US" altLang="ja-JP" smtClean="0"/>
              <a:t>Shoichi Kitazawa (ATR)</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mj-lt"/>
              </a:defRPr>
            </a:lvl1pPr>
          </a:lstStyle>
          <a:p>
            <a:pPr>
              <a:defRPr/>
            </a:pPr>
            <a:r>
              <a:rPr lang="en-US" altLang="ja-JP" dirty="0"/>
              <a:t>Slide </a:t>
            </a:r>
            <a:fld id="{6C8B3FD2-FCDE-4A66-B744-FB8D123FE93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249363" lvl="4" algn="r">
              <a:defRPr/>
            </a:pPr>
            <a:r>
              <a:rPr lang="en-US" altLang="ja-JP" sz="1400" b="1" dirty="0">
                <a:latin typeface="Times New Roman" pitchFamily="16" charset="0"/>
              </a:rPr>
              <a:t>doc.: IEEE </a:t>
            </a:r>
            <a:r>
              <a:rPr lang="en-US" altLang="ja-JP" sz="1400" b="1" dirty="0" smtClean="0">
                <a:latin typeface="Times New Roman" pitchFamily="16" charset="0"/>
              </a:rPr>
              <a:t>802.15-12-0402-00-0sru</a:t>
            </a:r>
            <a:endParaRPr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4" r:id="rId5"/>
    <p:sldLayoutId id="2147483666" r:id="rId6"/>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2012</a:t>
            </a:r>
            <a:endParaRPr lang="en-US" altLang="ja-JP" dirty="0"/>
          </a:p>
        </p:txBody>
      </p:sp>
      <p:sp>
        <p:nvSpPr>
          <p:cNvPr id="4"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5" name="スライド番号プレースホルダ 3"/>
          <p:cNvSpPr>
            <a:spLocks noGrp="1"/>
          </p:cNvSpPr>
          <p:nvPr>
            <p:ph type="sldNum" sz="quarter" idx="12"/>
          </p:nvPr>
        </p:nvSpPr>
        <p:spPr>
          <a:xfrm>
            <a:off x="4310063" y="6475413"/>
            <a:ext cx="600075" cy="182562"/>
          </a:xfrm>
        </p:spPr>
        <p:txBody>
          <a:bodyPr/>
          <a:lstStyle/>
          <a:p>
            <a:pPr>
              <a:defRPr/>
            </a:pPr>
            <a:r>
              <a:rPr lang="en-US" altLang="ja-JP" dirty="0"/>
              <a:t>Slide </a:t>
            </a:r>
            <a:fld id="{EB4057B3-3477-4082-8602-9C618A78FEFB}" type="slidenum">
              <a:rPr lang="en-US" altLang="ja-JP"/>
              <a:pPr>
                <a:defRPr/>
              </a:pPr>
              <a:t>1</a:t>
            </a:fld>
            <a:endParaRPr lang="en-US" altLang="ja-JP" dirty="0"/>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rPr>
              <a:t>Project: IEEE P802.15 Working Group for Wireless Personal Area Networks (WPANs)</a:t>
            </a:r>
            <a:endParaRPr lang="en-US" altLang="ja-JP" sz="1600" b="1" dirty="0">
              <a:solidFill>
                <a:schemeClr val="tx2"/>
              </a:solidFill>
              <a:latin typeface="Times New Roman" pitchFamily="16" charset="0"/>
            </a:endParaRPr>
          </a:p>
          <a:p>
            <a:pPr>
              <a:defRPr/>
            </a:pPr>
            <a:endParaRPr lang="en-US" altLang="ja-JP" sz="1600" dirty="0">
              <a:solidFill>
                <a:schemeClr val="tx2"/>
              </a:solidFill>
              <a:latin typeface="Times New Roman" pitchFamily="16" charset="0"/>
            </a:endParaRPr>
          </a:p>
          <a:p>
            <a:pPr>
              <a:defRPr/>
            </a:pPr>
            <a:r>
              <a:rPr lang="en-US" altLang="ja-JP" sz="1600" b="1" dirty="0">
                <a:solidFill>
                  <a:schemeClr val="tx2"/>
                </a:solidFill>
                <a:latin typeface="Times New Roman" pitchFamily="16" charset="0"/>
              </a:rPr>
              <a:t>Submission Title:</a:t>
            </a:r>
            <a:r>
              <a:rPr lang="en-US" altLang="ja-JP" sz="1600" dirty="0">
                <a:solidFill>
                  <a:schemeClr val="tx2"/>
                </a:solidFill>
                <a:latin typeface="Times New Roman" pitchFamily="16" charset="0"/>
              </a:rPr>
              <a:t> [</a:t>
            </a:r>
            <a:r>
              <a:rPr lang="en-US" altLang="ja-JP" sz="1600" dirty="0">
                <a:latin typeface="Times New Roman" pitchFamily="16" charset="0"/>
              </a:rPr>
              <a:t>IG SRU Opening Information </a:t>
            </a:r>
            <a:r>
              <a:rPr lang="en-US" altLang="ja-JP" sz="1600" dirty="0" smtClean="0">
                <a:latin typeface="Times New Roman" pitchFamily="16" charset="0"/>
              </a:rPr>
              <a:t>for July 2012]</a:t>
            </a:r>
            <a:r>
              <a:rPr lang="en-US" altLang="ja-JP" sz="1600" dirty="0">
                <a:solidFill>
                  <a:schemeClr val="tx2"/>
                </a:solidFill>
                <a:latin typeface="Times New Roman" pitchFamily="16" charset="0"/>
              </a:rPr>
              <a:t>	</a:t>
            </a:r>
          </a:p>
          <a:p>
            <a:pPr>
              <a:defRPr/>
            </a:pPr>
            <a:r>
              <a:rPr lang="en-US" altLang="ja-JP" sz="1600" b="1" dirty="0">
                <a:solidFill>
                  <a:schemeClr val="tx2"/>
                </a:solidFill>
                <a:latin typeface="Times New Roman" pitchFamily="16" charset="0"/>
              </a:rPr>
              <a:t>Date Submitted: </a:t>
            </a:r>
            <a:r>
              <a:rPr lang="en-US" altLang="ja-JP" sz="1600" dirty="0" smtClean="0">
                <a:solidFill>
                  <a:schemeClr val="tx2"/>
                </a:solidFill>
                <a:latin typeface="Times New Roman" pitchFamily="16" charset="0"/>
              </a:rPr>
              <a:t>[18</a:t>
            </a:r>
            <a:r>
              <a:rPr lang="en-US" altLang="ja-JP" sz="1600" dirty="0" smtClean="0">
                <a:latin typeface="Times New Roman" pitchFamily="16" charset="0"/>
              </a:rPr>
              <a:t>, July 2012</a:t>
            </a:r>
            <a:r>
              <a:rPr lang="en-US" altLang="ja-JP" sz="1600" dirty="0" smtClean="0">
                <a:solidFill>
                  <a:schemeClr val="tx2"/>
                </a:solidFill>
                <a:latin typeface="Times New Roman" pitchFamily="16" charset="0"/>
              </a:rPr>
              <a:t>]</a:t>
            </a:r>
            <a:r>
              <a:rPr lang="en-US" altLang="ja-JP" sz="1600" dirty="0">
                <a:solidFill>
                  <a:schemeClr val="tx2"/>
                </a:solidFill>
                <a:latin typeface="Times New Roman" pitchFamily="16" charset="0"/>
              </a:rPr>
              <a:t>	</a:t>
            </a:r>
          </a:p>
          <a:p>
            <a:pPr>
              <a:defRPr/>
            </a:pPr>
            <a:r>
              <a:rPr lang="en-US" altLang="ja-JP" sz="1600" b="1" dirty="0">
                <a:latin typeface="Times New Roman" pitchFamily="16" charset="0"/>
              </a:rPr>
              <a:t>Source:</a:t>
            </a:r>
            <a:r>
              <a:rPr lang="en-US" altLang="ja-JP" sz="1600" dirty="0">
                <a:latin typeface="Times New Roman" pitchFamily="16" charset="0"/>
              </a:rPr>
              <a:t> [Shoichi Kitazawa] Company [ATR]</a:t>
            </a:r>
          </a:p>
          <a:p>
            <a:pPr>
              <a:defRPr/>
            </a:pPr>
            <a:r>
              <a:rPr lang="en-US" altLang="ja-JP" sz="1600" dirty="0">
                <a:latin typeface="Times New Roman" pitchFamily="16" charset="0"/>
              </a:rPr>
              <a:t>Address [</a:t>
            </a:r>
            <a:r>
              <a:rPr lang="fi-FI" altLang="ja-JP" sz="1600" dirty="0">
                <a:latin typeface="Times New Roman" pitchFamily="16" charset="0"/>
              </a:rPr>
              <a:t>2-2-2, Hikaridai Seika, Kyoto, 619-0288, JAPAN</a:t>
            </a:r>
            <a:r>
              <a:rPr lang="en-US" altLang="ja-JP" sz="1600" dirty="0">
                <a:latin typeface="Times New Roman" pitchFamily="16" charset="0"/>
              </a:rPr>
              <a:t>]</a:t>
            </a:r>
          </a:p>
          <a:p>
            <a:pPr>
              <a:defRPr/>
            </a:pPr>
            <a:r>
              <a:rPr lang="en-US" altLang="ja-JP" sz="1600" dirty="0">
                <a:latin typeface="Times New Roman" pitchFamily="16" charset="0"/>
              </a:rPr>
              <a:t>Voice:[+81-774-95-1565], FAX: [+81-774-95-1565], E-Mail:[kitazawa@atr.jp]</a:t>
            </a:r>
            <a:r>
              <a:rPr lang="en-US" altLang="ja-JP" sz="1600" dirty="0">
                <a:solidFill>
                  <a:schemeClr val="tx2"/>
                </a:solidFill>
                <a:latin typeface="Times New Roman" pitchFamily="16" charset="0"/>
              </a:rPr>
              <a:t>	</a:t>
            </a:r>
          </a:p>
          <a:p>
            <a:pPr>
              <a:spcBef>
                <a:spcPts val="600"/>
              </a:spcBef>
              <a:spcAft>
                <a:spcPts val="600"/>
              </a:spcAft>
              <a:defRPr/>
            </a:pPr>
            <a:r>
              <a:rPr lang="en-US" altLang="ja-JP" sz="1600" b="1" dirty="0">
                <a:solidFill>
                  <a:schemeClr val="tx2"/>
                </a:solidFill>
                <a:latin typeface="Times New Roman" pitchFamily="16" charset="0"/>
              </a:rPr>
              <a:t>Re:</a:t>
            </a:r>
            <a:r>
              <a:rPr lang="en-US" altLang="ja-JP" sz="1600" dirty="0">
                <a:solidFill>
                  <a:schemeClr val="tx2"/>
                </a:solidFill>
                <a:latin typeface="Times New Roman" pitchFamily="16" charset="0"/>
              </a:rPr>
              <a:t> []</a:t>
            </a:r>
          </a:p>
          <a:p>
            <a:pPr>
              <a:spcBef>
                <a:spcPts val="100"/>
              </a:spcBef>
              <a:spcAft>
                <a:spcPts val="100"/>
              </a:spcAft>
              <a:defRPr/>
            </a:pPr>
            <a:r>
              <a:rPr lang="en-US" altLang="ja-JP" dirty="0">
                <a:solidFill>
                  <a:schemeClr val="accent2"/>
                </a:solidFill>
                <a:latin typeface="Times New Roman" pitchFamily="16" charset="0"/>
              </a:rPr>
              <a:t>	</a:t>
            </a:r>
            <a:endParaRPr lang="en-US" altLang="ja-JP" dirty="0">
              <a:solidFill>
                <a:schemeClr val="tx2"/>
              </a:solidFill>
              <a:latin typeface="Times New Roman" pitchFamily="16" charset="0"/>
            </a:endParaRPr>
          </a:p>
          <a:p>
            <a:pPr>
              <a:spcBef>
                <a:spcPts val="600"/>
              </a:spcBef>
              <a:spcAft>
                <a:spcPts val="600"/>
              </a:spcAft>
              <a:defRPr/>
            </a:pPr>
            <a:r>
              <a:rPr lang="en-US" altLang="ja-JP" sz="1600" b="1" dirty="0">
                <a:solidFill>
                  <a:schemeClr val="tx2"/>
                </a:solidFill>
                <a:latin typeface="Times New Roman" pitchFamily="16" charset="0"/>
              </a:rPr>
              <a:t>Abstract:</a:t>
            </a:r>
            <a:r>
              <a:rPr lang="en-US" altLang="ja-JP" sz="1600" dirty="0">
                <a:latin typeface="Times New Roman" pitchFamily="16" charset="0"/>
              </a:rPr>
              <a:t>	[Opening information for IG SRU]</a:t>
            </a:r>
          </a:p>
          <a:p>
            <a:pPr>
              <a:spcBef>
                <a:spcPts val="600"/>
              </a:spcBef>
              <a:spcAft>
                <a:spcPts val="600"/>
              </a:spcAft>
              <a:defRPr/>
            </a:pPr>
            <a:r>
              <a:rPr lang="en-US" altLang="ja-JP" sz="1600" b="1" dirty="0">
                <a:solidFill>
                  <a:schemeClr val="tx2"/>
                </a:solidFill>
                <a:latin typeface="Times New Roman" pitchFamily="16" charset="0"/>
              </a:rPr>
              <a:t>Purpose:</a:t>
            </a:r>
            <a:r>
              <a:rPr lang="en-US" altLang="ja-JP" sz="1600" dirty="0">
                <a:solidFill>
                  <a:schemeClr val="tx2"/>
                </a:solidFill>
                <a:latin typeface="Times New Roman" pitchFamily="16" charset="0"/>
              </a:rPr>
              <a:t>	[</a:t>
            </a:r>
            <a:r>
              <a:rPr lang="en-US" altLang="ja-JP" sz="1600" dirty="0">
                <a:latin typeface="Times New Roman" pitchFamily="16" charset="0"/>
              </a:rPr>
              <a:t>Informative]</a:t>
            </a:r>
          </a:p>
          <a:p>
            <a:pPr>
              <a:defRPr/>
            </a:pPr>
            <a:r>
              <a:rPr lang="en-US" altLang="ja-JP" sz="1600" b="1" dirty="0">
                <a:solidFill>
                  <a:schemeClr val="tx2"/>
                </a:solidFill>
                <a:latin typeface="Times New Roman" pitchFamily="16" charset="0"/>
              </a:rPr>
              <a:t>Notice:</a:t>
            </a:r>
            <a:r>
              <a:rPr lang="en-US" altLang="ja-JP" sz="1600" dirty="0">
                <a:solidFill>
                  <a:schemeClr val="tx2"/>
                </a:solidFill>
                <a:latin typeface="Times New Roman" pitchFamily="16"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rPr>
              <a:t>Release:</a:t>
            </a:r>
            <a:r>
              <a:rPr lang="en-US" altLang="ja-JP" sz="1600" dirty="0">
                <a:solidFill>
                  <a:schemeClr val="tx2"/>
                </a:solidFill>
                <a:latin typeface="Times New Roman" pitchFamily="16"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IG SRU </a:t>
            </a:r>
            <a:r>
              <a:rPr lang="en-US" altLang="ja-JP" dirty="0" smtClean="0"/>
              <a:t>Sessions</a:t>
            </a:r>
            <a:endParaRPr kumimoji="1" lang="ja-JP" altLang="en-US" dirty="0"/>
          </a:p>
        </p:txBody>
      </p:sp>
      <p:sp>
        <p:nvSpPr>
          <p:cNvPr id="9" name="コンテンツ プレースホルダー 8"/>
          <p:cNvSpPr>
            <a:spLocks noGrp="1"/>
          </p:cNvSpPr>
          <p:nvPr>
            <p:ph idx="1"/>
          </p:nvPr>
        </p:nvSpPr>
        <p:spPr>
          <a:xfrm>
            <a:off x="685800" y="1981200"/>
            <a:ext cx="7772400" cy="2059868"/>
          </a:xfrm>
        </p:spPr>
        <p:txBody>
          <a:bodyPr/>
          <a:lstStyle/>
          <a:p>
            <a:r>
              <a:rPr lang="en-US" altLang="ja-JP" sz="2200" dirty="0"/>
              <a:t>The IG SRU </a:t>
            </a:r>
            <a:r>
              <a:rPr lang="en-US" altLang="ja-JP" sz="2200" dirty="0" smtClean="0"/>
              <a:t>meeting is held </a:t>
            </a:r>
            <a:r>
              <a:rPr lang="en-US" altLang="ja-JP" sz="2200" dirty="0"/>
              <a:t>every plenary meeting.</a:t>
            </a:r>
          </a:p>
          <a:p>
            <a:r>
              <a:rPr lang="en-US" altLang="ja-JP" sz="2200" dirty="0" smtClean="0"/>
              <a:t>1</a:t>
            </a:r>
            <a:r>
              <a:rPr lang="en-US" altLang="ja-JP" sz="2200" baseline="30000" dirty="0" smtClean="0"/>
              <a:t>st</a:t>
            </a:r>
            <a:r>
              <a:rPr lang="en-US" altLang="ja-JP" sz="2200" dirty="0" smtClean="0"/>
              <a:t> version of technical document of IG SRU released March 2012 (1</a:t>
            </a:r>
            <a:r>
              <a:rPr lang="en-GB" altLang="ja-JP" sz="2200" dirty="0" smtClean="0"/>
              <a:t>2-0184-00</a:t>
            </a:r>
            <a:r>
              <a:rPr lang="en-US" altLang="ja-JP" sz="2200" dirty="0" smtClean="0"/>
              <a:t>).</a:t>
            </a:r>
            <a:endParaRPr lang="en-US" altLang="ja-JP" sz="2200"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July, 2012</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10</a:t>
            </a:fld>
            <a:endParaRPr lang="en-US" altLang="ja-JP"/>
          </a:p>
        </p:txBody>
      </p:sp>
      <p:graphicFrame>
        <p:nvGraphicFramePr>
          <p:cNvPr id="8" name="コンテンツ プレースホルダー 6"/>
          <p:cNvGraphicFramePr>
            <a:graphicFrameLocks/>
          </p:cNvGraphicFramePr>
          <p:nvPr>
            <p:extLst>
              <p:ext uri="{D42A27DB-BD31-4B8C-83A1-F6EECF244321}">
                <p14:modId xmlns:p14="http://schemas.microsoft.com/office/powerpoint/2010/main" xmlns="" val="628963047"/>
              </p:ext>
            </p:extLst>
          </p:nvPr>
        </p:nvGraphicFramePr>
        <p:xfrm>
          <a:off x="575556" y="4077072"/>
          <a:ext cx="7920880" cy="2077200"/>
        </p:xfrm>
        <a:graphic>
          <a:graphicData uri="http://schemas.openxmlformats.org/drawingml/2006/table">
            <a:tbl>
              <a:tblPr firstRow="1" bandRow="1">
                <a:tableStyleId>{F5AB1C69-6EDB-4FF4-983F-18BD219EF322}</a:tableStyleId>
              </a:tblPr>
              <a:tblGrid>
                <a:gridCol w="720080"/>
                <a:gridCol w="1080120"/>
                <a:gridCol w="1296144"/>
                <a:gridCol w="1224136"/>
                <a:gridCol w="1296144"/>
                <a:gridCol w="1224136"/>
                <a:gridCol w="1080120"/>
              </a:tblGrid>
              <a:tr h="370840">
                <a:tc>
                  <a:txBody>
                    <a:bodyPr/>
                    <a:lstStyle/>
                    <a:p>
                      <a:r>
                        <a:rPr kumimoji="1" lang="en-US" altLang="ja-JP" sz="1200" dirty="0" smtClean="0">
                          <a:solidFill>
                            <a:sysClr val="windowText" lastClr="000000"/>
                          </a:solidFill>
                        </a:rPr>
                        <a:t>Year</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rPr>
                        <a:t>Month</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Venue</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Agenda</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Closing Report</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Minutes</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rPr>
                        <a:t>Number of</a:t>
                      </a:r>
                      <a:r>
                        <a:rPr kumimoji="1" lang="en-US" altLang="ja-JP" sz="1200" baseline="0" dirty="0" smtClean="0">
                          <a:solidFill>
                            <a:sysClr val="windowText" lastClr="000000"/>
                          </a:solidFill>
                        </a:rPr>
                        <a:t> participant</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a:txBody>
                    <a:bodyPr/>
                    <a:lstStyle/>
                    <a:p>
                      <a:r>
                        <a:rPr kumimoji="1" lang="en-US" altLang="ja-JP" sz="1200" dirty="0" smtClean="0"/>
                        <a:t>2010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November</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200" kern="1200" dirty="0" smtClean="0">
                          <a:solidFill>
                            <a:schemeClr val="dk1"/>
                          </a:solidFill>
                          <a:effectLst/>
                          <a:latin typeface="+mn-lt"/>
                          <a:ea typeface="+mn-ea"/>
                          <a:cs typeface="+mn-cs"/>
                        </a:rPr>
                        <a:t>Dallas</a:t>
                      </a:r>
                      <a:endParaRPr lang="de-DE" altLang="ja-JP" sz="1200" dirty="0" smtClean="0">
                        <a:effectLst/>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15-10-0839-01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15-10-0924-01</a:t>
                      </a:r>
                      <a:endParaRPr lang="ja-JP" altLang="ja-JP"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15-10-0934-00</a:t>
                      </a:r>
                      <a:endParaRPr lang="ja-JP" altLang="ja-JP"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rowSpan="3">
                  <a:txBody>
                    <a:bodyPr/>
                    <a:lstStyle/>
                    <a:p>
                      <a:r>
                        <a:rPr kumimoji="1" lang="en-US" altLang="ja-JP" sz="1200" dirty="0" smtClean="0"/>
                        <a:t>2011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March</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200" kern="1200" dirty="0" smtClean="0">
                          <a:solidFill>
                            <a:schemeClr val="dk1"/>
                          </a:solidFill>
                          <a:effectLst/>
                          <a:latin typeface="+mn-lt"/>
                          <a:ea typeface="+mn-ea"/>
                          <a:cs typeface="+mn-cs"/>
                        </a:rPr>
                        <a:t>Singapore</a:t>
                      </a:r>
                      <a:endParaRPr lang="de-DE" altLang="ja-JP" sz="1200" dirty="0" smtClean="0">
                        <a:effectLst/>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15-11-0159-01</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15-11-0298-00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15-11-0440-00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8</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dirty="0"/>
                    </a:p>
                  </a:txBody>
                  <a:tcPr/>
                </a:tc>
                <a:tc>
                  <a:txBody>
                    <a:bodyPr/>
                    <a:lstStyle/>
                    <a:p>
                      <a:r>
                        <a:rPr kumimoji="1" lang="en-US" altLang="ja-JP" sz="1200" dirty="0" smtClean="0"/>
                        <a:t>July</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San Francisco</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15-11-0456-00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15-11-0552-00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15-11-755-00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dirty="0"/>
                    </a:p>
                  </a:txBody>
                  <a:tcPr/>
                </a:tc>
                <a:tc>
                  <a:txBody>
                    <a:bodyPr/>
                    <a:lstStyle/>
                    <a:p>
                      <a:r>
                        <a:rPr kumimoji="1" lang="en-US" altLang="ja-JP" sz="1200" dirty="0" smtClean="0"/>
                        <a:t>November</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Atlanta</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15-11-0757-01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15-11-0830-00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15-12-0106-00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13</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a:txBody>
                    <a:bodyPr/>
                    <a:lstStyle/>
                    <a:p>
                      <a:r>
                        <a:rPr kumimoji="1" lang="en-US" altLang="ja-JP" sz="1200" dirty="0" smtClean="0"/>
                        <a:t>2012</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March</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de-DE" altLang="ja-JP" sz="1200" kern="1200" dirty="0" smtClean="0">
                          <a:solidFill>
                            <a:schemeClr val="dk1"/>
                          </a:solidFill>
                          <a:effectLst/>
                          <a:latin typeface="+mn-lt"/>
                          <a:ea typeface="+mn-ea"/>
                          <a:cs typeface="+mn-cs"/>
                        </a:rPr>
                        <a:t>Waikoloa</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15-12-0107-00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15-12-0191-00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15-12-0197-00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4</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937835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July, 2012</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11</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Review of IG SRU technical document (</a:t>
            </a:r>
            <a:r>
              <a:rPr lang="en-US" altLang="ja-JP" sz="2000" dirty="0" smtClean="0">
                <a:ea typeface="ＭＳ Ｐゴシック" pitchFamily="50" charset="-128"/>
              </a:rPr>
              <a:t>15-12-0184r1)</a:t>
            </a: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Other </a:t>
            </a:r>
            <a:r>
              <a:rPr lang="en-US" altLang="ja-JP" sz="2400" dirty="0" smtClean="0">
                <a:ea typeface="ＭＳ Ｐゴシック" pitchFamily="50" charset="-128"/>
              </a:rPr>
              <a:t>business items </a:t>
            </a:r>
          </a:p>
          <a:p>
            <a:pPr lvl="1">
              <a:lnSpc>
                <a:spcPct val="80000"/>
              </a:lnSpc>
            </a:pPr>
            <a:r>
              <a:rPr lang="en-US" altLang="ja-JP" sz="2000" dirty="0" smtClean="0">
                <a:ea typeface="ＭＳ Ｐゴシック" pitchFamily="50" charset="-128"/>
              </a:rPr>
              <a:t>Call </a:t>
            </a:r>
            <a:r>
              <a:rPr lang="en-US" altLang="ja-JP" sz="2000" dirty="0" smtClean="0">
                <a:ea typeface="ＭＳ Ｐゴシック" pitchFamily="50" charset="-128"/>
              </a:rPr>
              <a:t>for contributions</a:t>
            </a:r>
          </a:p>
          <a:p>
            <a:pPr lvl="1">
              <a:lnSpc>
                <a:spcPct val="80000"/>
              </a:lnSpc>
            </a:pPr>
            <a:r>
              <a:rPr lang="en-US" altLang="ja-JP" sz="2000" dirty="0" smtClean="0">
                <a:ea typeface="ＭＳ Ｐゴシック" pitchFamily="50" charset="-128"/>
              </a:rPr>
              <a:t>Schedule</a:t>
            </a: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3"/>
          <p:cNvSpPr>
            <a:spLocks noGrp="1"/>
          </p:cNvSpPr>
          <p:nvPr>
            <p:ph type="dt" sz="quarter" idx="4294967295"/>
          </p:nvPr>
        </p:nvSpPr>
        <p:spPr>
          <a:xfrm>
            <a:off x="685800" y="381000"/>
            <a:ext cx="1600200" cy="212725"/>
          </a:xfrm>
        </p:spPr>
        <p:txBody>
          <a:bodyPr/>
          <a:lstStyle/>
          <a:p>
            <a:pPr>
              <a:defRPr/>
            </a:pPr>
            <a:r>
              <a:rPr lang="en-US" altLang="ja-JP" smtClean="0"/>
              <a:t>July, 2012</a:t>
            </a:r>
            <a:endParaRPr lang="en-US" altLang="ja-JP" dirty="0"/>
          </a:p>
        </p:txBody>
      </p:sp>
      <p:sp>
        <p:nvSpPr>
          <p:cNvPr id="4" name="フッター プレースホルダ 4"/>
          <p:cNvSpPr>
            <a:spLocks noGrp="1"/>
          </p:cNvSpPr>
          <p:nvPr>
            <p:ph type="ftr" sz="quarter" idx="4294967295"/>
          </p:nvPr>
        </p:nvSpPr>
        <p:spPr>
          <a:xfrm>
            <a:off x="5486400" y="6475413"/>
            <a:ext cx="3124200" cy="182562"/>
          </a:xfrm>
        </p:spPr>
        <p:txBody>
          <a:bodyPr/>
          <a:lstStyle/>
          <a:p>
            <a:pPr>
              <a:defRPr/>
            </a:pPr>
            <a:r>
              <a:rPr lang="en-US" altLang="ja-JP" smtClean="0"/>
              <a:t>Shoichi Kitazawa (ATR)</a:t>
            </a:r>
            <a:endParaRPr lang="en-US" altLang="ja-JP" dirty="0"/>
          </a:p>
        </p:txBody>
      </p:sp>
      <p:sp>
        <p:nvSpPr>
          <p:cNvPr id="5" name="スライド番号プレースホルダ 5"/>
          <p:cNvSpPr>
            <a:spLocks noGrp="1"/>
          </p:cNvSpPr>
          <p:nvPr>
            <p:ph type="sldNum" sz="quarter" idx="4294967295"/>
          </p:nvPr>
        </p:nvSpPr>
        <p:spPr>
          <a:xfrm>
            <a:off x="4395788" y="6475413"/>
            <a:ext cx="428625" cy="182562"/>
          </a:xfrm>
        </p:spPr>
        <p:txBody>
          <a:bodyPr/>
          <a:lstStyle/>
          <a:p>
            <a:pPr>
              <a:defRPr/>
            </a:pPr>
            <a:r>
              <a:rPr lang="en-US" altLang="ja-JP" dirty="0"/>
              <a:t>Slide </a:t>
            </a:r>
            <a:fld id="{74DF03B6-150D-4410-94E9-E3076C502B4C}" type="slidenum">
              <a:rPr lang="en-US" altLang="ja-JP"/>
              <a:pPr>
                <a:defRPr/>
              </a:pPr>
              <a:t>2</a:t>
            </a:fld>
            <a:endParaRPr lang="en-US" altLang="ja-JP" dirty="0"/>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Opening Information</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San Diego, CA</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July 18,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2012</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0BD36B27-27F2-4D48-B613-1B47A3096AF5}" type="slidenum">
              <a:rPr lang="en-US" altLang="ja-JP"/>
              <a:pPr>
                <a:defRPr/>
              </a:pPr>
              <a:t>3</a:t>
            </a:fld>
            <a:endParaRPr lang="en-US" altLang="ja-JP" dirty="0"/>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E2749400-9370-4D69-B996-CCE5A4228F4C}" type="slidenum">
              <a:rPr lang="en-US" altLang="ja-JP">
                <a:latin typeface="Times New Roman" pitchFamily="16" charset="0"/>
              </a:rPr>
              <a:pPr algn="ctr"/>
              <a:t>3</a:t>
            </a:fld>
            <a:endParaRPr lang="en-US" altLang="ja-JP" dirty="0">
              <a:latin typeface="Times New Roman" pitchFamily="16" charset="0"/>
            </a:endParaRPr>
          </a:p>
        </p:txBody>
      </p:sp>
      <p:sp>
        <p:nvSpPr>
          <p:cNvPr id="5126" name="Rectangle 2"/>
          <p:cNvSpPr>
            <a:spLocks noGrp="1" noChangeArrowheads="1"/>
          </p:cNvSpPr>
          <p:nvPr>
            <p:ph type="title" idx="4294967295"/>
          </p:nvPr>
        </p:nvSpPr>
        <p:spPr>
          <a:xfrm>
            <a:off x="685800" y="620713"/>
            <a:ext cx="7772400" cy="381000"/>
          </a:xfrm>
          <a:noFill/>
        </p:spPr>
        <p:txBody>
          <a:bodyPr lIns="90487" tIns="44450" rIns="90487" bIns="44450"/>
          <a:lstStyle/>
          <a:p>
            <a:r>
              <a:rPr lang="en-US" altLang="ja-JP" sz="2800" u="sng" dirty="0" smtClean="0">
                <a:ea typeface="ＭＳ Ｐゴシック" pitchFamily="50" charset="-128"/>
              </a:rPr>
              <a:t>Instructions for the WG Chair</a:t>
            </a:r>
          </a:p>
        </p:txBody>
      </p:sp>
      <p:sp>
        <p:nvSpPr>
          <p:cNvPr id="5127" name="Rectangle 3"/>
          <p:cNvSpPr>
            <a:spLocks noGrp="1" noChangeArrowheads="1"/>
          </p:cNvSpPr>
          <p:nvPr>
            <p:ph type="body" idx="4294967295"/>
          </p:nvPr>
        </p:nvSpPr>
        <p:spPr>
          <a:xfrm>
            <a:off x="282575" y="922338"/>
            <a:ext cx="8610600" cy="5602287"/>
          </a:xfrm>
          <a:noFill/>
        </p:spPr>
        <p:txBody>
          <a:bodyPr lIns="90487" tIns="44450" rIns="90487" bIns="44450"/>
          <a:lstStyle/>
          <a:p>
            <a:pPr>
              <a:lnSpc>
                <a:spcPct val="80000"/>
              </a:lnSpc>
              <a:spcAft>
                <a:spcPct val="30000"/>
              </a:spcAft>
              <a:buFontTx/>
              <a:buNone/>
            </a:pPr>
            <a:r>
              <a:rPr lang="ja-JP" altLang="en-US" sz="800" b="1" dirty="0" smtClean="0">
                <a:ea typeface="ＭＳ Ｐゴシック" pitchFamily="50" charset="-128"/>
              </a:rPr>
              <a:t>	</a:t>
            </a:r>
            <a:r>
              <a:rPr lang="en-US" altLang="ja-JP" sz="1400" b="1" dirty="0" smtClean="0">
                <a:ea typeface="ＭＳ Ｐゴシック" pitchFamily="50" charset="-128"/>
              </a:rPr>
              <a:t>The IEEE-SA strongly recommends that at each WG meeting the chair or a designee:</a:t>
            </a:r>
            <a:endParaRPr lang="en-US" altLang="ja-JP" sz="1400" dirty="0" smtClean="0">
              <a:ea typeface="ＭＳ Ｐゴシック" pitchFamily="50" charset="-128"/>
            </a:endParaRPr>
          </a:p>
          <a:p>
            <a:pPr lvl="1">
              <a:lnSpc>
                <a:spcPct val="80000"/>
              </a:lnSpc>
            </a:pPr>
            <a:r>
              <a:rPr lang="en-US" altLang="ja-JP" sz="1400" b="1" dirty="0" smtClean="0">
                <a:ea typeface="ＭＳ Ｐゴシック" pitchFamily="50" charset="-128"/>
              </a:rPr>
              <a:t>Show slides #1 through #4 of this presentation</a:t>
            </a:r>
          </a:p>
          <a:p>
            <a:pPr lvl="1">
              <a:lnSpc>
                <a:spcPct val="80000"/>
              </a:lnSpc>
            </a:pPr>
            <a:r>
              <a:rPr lang="en-US" altLang="ja-JP" sz="1400" b="1" dirty="0" smtClean="0">
                <a:ea typeface="ＭＳ Ｐゴシック" pitchFamily="50" charset="-128"/>
              </a:rPr>
              <a:t>Advise the WG attendees that:</a:t>
            </a:r>
            <a:r>
              <a:rPr lang="en-US" altLang="ja-JP" sz="1400" dirty="0" smtClean="0">
                <a:ea typeface="ＭＳ Ｐゴシック" pitchFamily="50" charset="-128"/>
              </a:rPr>
              <a:t> </a:t>
            </a:r>
          </a:p>
          <a:p>
            <a:pPr lvl="2">
              <a:lnSpc>
                <a:spcPct val="80000"/>
              </a:lnSpc>
            </a:pPr>
            <a:r>
              <a:rPr lang="en-US" altLang="ja-JP" sz="1400" dirty="0" smtClean="0">
                <a:ea typeface="ＭＳ Ｐゴシック" pitchFamily="50" charset="-128"/>
              </a:rPr>
              <a:t>The IEEE’s patent policy is consistent with the ANSI patent policy and is described in Clause 6 of the </a:t>
            </a:r>
            <a:r>
              <a:rPr lang="en-US" altLang="ja-JP" sz="1400" i="1" dirty="0" smtClean="0">
                <a:ea typeface="ＭＳ Ｐゴシック" pitchFamily="50" charset="-128"/>
              </a:rPr>
              <a:t>IEEE-SA Standards Board Bylaws</a:t>
            </a:r>
            <a:r>
              <a:rPr lang="en-US" altLang="ja-JP" sz="1400" dirty="0" smtClean="0">
                <a:ea typeface="ＭＳ Ｐゴシック" pitchFamily="50" charset="-128"/>
              </a:rPr>
              <a:t>;</a:t>
            </a:r>
          </a:p>
          <a:p>
            <a:pPr lvl="2">
              <a:lnSpc>
                <a:spcPct val="80000"/>
              </a:lnSpc>
            </a:pPr>
            <a:r>
              <a:rPr lang="en-US" altLang="ja-JP" sz="1400" dirty="0" smtClean="0">
                <a:ea typeface="ＭＳ Ｐゴシック" pitchFamily="50" charset="-128"/>
              </a:rPr>
              <a:t>Early identification of patent claims which may be essential for the use of standards under development is strongly encouraged; </a:t>
            </a:r>
          </a:p>
          <a:p>
            <a:pPr lvl="2">
              <a:lnSpc>
                <a:spcPct val="80000"/>
              </a:lnSpc>
            </a:pPr>
            <a:r>
              <a:rPr lang="en-US" altLang="ja-JP" sz="1400" dirty="0" smtClean="0">
                <a:ea typeface="ＭＳ Ｐゴシック" pitchFamily="50"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ea typeface="ＭＳ Ｐゴシック" pitchFamily="50" charset="-128"/>
              </a:rPr>
            </a:br>
            <a:endParaRPr lang="en-US" altLang="ja-JP" sz="1400" dirty="0" smtClean="0">
              <a:ea typeface="ＭＳ Ｐゴシック" pitchFamily="50" charset="-128"/>
            </a:endParaRPr>
          </a:p>
          <a:p>
            <a:pPr lvl="1">
              <a:lnSpc>
                <a:spcPct val="20000"/>
              </a:lnSpc>
            </a:pPr>
            <a:r>
              <a:rPr lang="en-US" altLang="ja-JP" sz="1400" b="1" dirty="0" smtClean="0">
                <a:ea typeface="ＭＳ Ｐゴシック" pitchFamily="50" charset="-128"/>
              </a:rPr>
              <a:t>Instruct the WG Secretary to record in the minutes of the relevant WG meeting:</a:t>
            </a:r>
            <a:r>
              <a:rPr lang="en-US" altLang="ja-JP" sz="800" dirty="0" smtClean="0">
                <a:ea typeface="ＭＳ Ｐゴシック" pitchFamily="50" charset="-128"/>
              </a:rPr>
              <a:t> </a:t>
            </a:r>
          </a:p>
          <a:p>
            <a:pPr lvl="2">
              <a:lnSpc>
                <a:spcPct val="80000"/>
              </a:lnSpc>
            </a:pPr>
            <a:r>
              <a:rPr lang="en-US" altLang="ja-JP" sz="1400" dirty="0" smtClean="0">
                <a:ea typeface="ＭＳ Ｐゴシック" pitchFamily="50" charset="-128"/>
              </a:rPr>
              <a:t>That the foregoing information was provided and that slides 1 through 4 (and this slide 0, if applicable) were shown; </a:t>
            </a:r>
          </a:p>
          <a:p>
            <a:pPr lvl="2">
              <a:lnSpc>
                <a:spcPct val="80000"/>
              </a:lnSpc>
            </a:pPr>
            <a:r>
              <a:rPr lang="en-US" altLang="ja-JP" sz="1400" dirty="0" smtClean="0">
                <a:ea typeface="ＭＳ Ｐゴシック" pitchFamily="50"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ja-JP" sz="1400" dirty="0" smtClean="0">
                <a:ea typeface="ＭＳ Ｐゴシック" pitchFamily="50"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ja-JP" sz="700" dirty="0" smtClean="0">
              <a:ea typeface="ＭＳ Ｐゴシック" pitchFamily="50" charset="-128"/>
            </a:endParaRPr>
          </a:p>
          <a:p>
            <a:pPr lvl="1">
              <a:lnSpc>
                <a:spcPct val="80000"/>
              </a:lnSpc>
              <a:spcBef>
                <a:spcPct val="5000"/>
              </a:spcBef>
            </a:pPr>
            <a:r>
              <a:rPr lang="en-US" altLang="ja-JP" sz="1400" dirty="0" smtClean="0">
                <a:ea typeface="ＭＳ Ｐゴシック" pitchFamily="50"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altLang="ja-JP" sz="1400" dirty="0" smtClean="0">
                <a:ea typeface="ＭＳ Ｐゴシック" pitchFamily="50" charset="-128"/>
              </a:rPr>
              <a:t>It is recommended that the WG chair review the guidance in </a:t>
            </a:r>
            <a:r>
              <a:rPr lang="en-US" altLang="ja-JP" sz="1400" i="1" dirty="0" smtClean="0">
                <a:ea typeface="ＭＳ Ｐゴシック" pitchFamily="50" charset="-128"/>
              </a:rPr>
              <a:t>IEEE-SA Standards Board Operations Manual</a:t>
            </a:r>
            <a:r>
              <a:rPr lang="en-US" altLang="ja-JP" sz="1400" dirty="0" smtClean="0">
                <a:ea typeface="ＭＳ Ｐゴシック" pitchFamily="50" charset="-128"/>
              </a:rPr>
              <a:t> 6.3.5 and in FAQs 12 and 12a on inclusion of potential Essential Patent Claims by incorporation or by reference.</a:t>
            </a:r>
            <a:r>
              <a:rPr lang="en-US" altLang="ja-JP" sz="1400" dirty="0" smtClean="0">
                <a:solidFill>
                  <a:srgbClr val="FF3300"/>
                </a:solidFill>
                <a:ea typeface="ＭＳ Ｐゴシック" pitchFamily="50" charset="-128"/>
              </a:rPr>
              <a:t> </a:t>
            </a:r>
          </a:p>
          <a:p>
            <a:pPr lvl="1">
              <a:lnSpc>
                <a:spcPct val="80000"/>
              </a:lnSpc>
              <a:spcBef>
                <a:spcPct val="5000"/>
              </a:spcBef>
              <a:buFontTx/>
              <a:buNone/>
            </a:pPr>
            <a:endParaRPr lang="en-US" altLang="ja-JP" sz="1200" dirty="0" smtClean="0">
              <a:ea typeface="ＭＳ Ｐゴシック" pitchFamily="50" charset="-128"/>
            </a:endParaRPr>
          </a:p>
          <a:p>
            <a:pPr lvl="1">
              <a:lnSpc>
                <a:spcPct val="80000"/>
              </a:lnSpc>
              <a:spcBef>
                <a:spcPct val="5000"/>
              </a:spcBef>
              <a:buFontTx/>
              <a:buNone/>
            </a:pPr>
            <a:r>
              <a:rPr lang="en-US" altLang="ja-JP" sz="1200" dirty="0" smtClean="0">
                <a:ea typeface="ＭＳ Ｐゴシック" pitchFamily="50" charset="-128"/>
              </a:rPr>
              <a:t>	Note: </a:t>
            </a:r>
            <a:r>
              <a:rPr lang="en-US" altLang="ja-JP" sz="1200" b="1" dirty="0" smtClean="0">
                <a:ea typeface="ＭＳ Ｐゴシック" pitchFamily="50" charset="-128"/>
              </a:rPr>
              <a:t>WG</a:t>
            </a:r>
            <a:r>
              <a:rPr lang="en-US" altLang="ja-JP" sz="1200" dirty="0" smtClean="0">
                <a:ea typeface="ＭＳ Ｐゴシック" pitchFamily="50" charset="-128"/>
              </a:rPr>
              <a:t> includes Working Groups, Task Groups, and other standards-developing committees with a PAR approved by the IEEE-SA Standards Board.</a:t>
            </a:r>
          </a:p>
        </p:txBody>
      </p:sp>
      <p:sp>
        <p:nvSpPr>
          <p:cNvPr id="5128" name="Text Box 5"/>
          <p:cNvSpPr txBox="1">
            <a:spLocks noChangeArrowheads="1"/>
          </p:cNvSpPr>
          <p:nvPr/>
        </p:nvSpPr>
        <p:spPr bwMode="auto">
          <a:xfrm>
            <a:off x="0" y="6524625"/>
            <a:ext cx="1914525" cy="304800"/>
          </a:xfrm>
          <a:prstGeom prst="rect">
            <a:avLst/>
          </a:prstGeom>
          <a:noFill/>
          <a:ln w="9525">
            <a:noFill/>
            <a:miter lim="800000"/>
            <a:headEnd/>
            <a:tailEnd/>
          </a:ln>
        </p:spPr>
        <p:txBody>
          <a:bodyPr wrap="none">
            <a:spAutoFit/>
          </a:bodyPr>
          <a:lstStyle/>
          <a:p>
            <a:r>
              <a:rPr lang="en-US" altLang="ja-JP" sz="1400" b="1" dirty="0">
                <a:latin typeface="Times New Roman" pitchFamily="16" charset="0"/>
              </a:rPr>
              <a:t>(Optional to be shown)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2012</a:t>
            </a:r>
            <a:endParaRPr lang="en-US" altLang="ja-JP" dirty="0"/>
          </a:p>
        </p:txBody>
      </p:sp>
      <p:sp>
        <p:nvSpPr>
          <p:cNvPr id="9"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10"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541D4279-C376-4CA7-9D38-2EB4CE777724}" type="slidenum">
              <a:rPr lang="en-US" altLang="ja-JP"/>
              <a:pPr>
                <a:defRPr/>
              </a:pPr>
              <a:t>4</a:t>
            </a:fld>
            <a:endParaRPr lang="en-US" altLang="ja-JP" dirty="0"/>
          </a:p>
        </p:txBody>
      </p:sp>
      <p:sp>
        <p:nvSpPr>
          <p:cNvPr id="6149"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C4B04606-54D0-4D4B-8DA8-6B63FC57C45B}" type="slidenum">
              <a:rPr lang="en-US" altLang="ja-JP">
                <a:latin typeface="Times New Roman" pitchFamily="16" charset="0"/>
              </a:rPr>
              <a:pPr algn="ctr"/>
              <a:t>4</a:t>
            </a:fld>
            <a:endParaRPr lang="en-US" altLang="ja-JP" dirty="0">
              <a:latin typeface="Times New Roman" pitchFamily="16" charset="0"/>
            </a:endParaRPr>
          </a:p>
        </p:txBody>
      </p:sp>
      <p:sp>
        <p:nvSpPr>
          <p:cNvPr id="6150" name="Rectangle 2"/>
          <p:cNvSpPr>
            <a:spLocks noGrp="1" noChangeArrowheads="1"/>
          </p:cNvSpPr>
          <p:nvPr>
            <p:ph type="title" idx="4294967295"/>
          </p:nvPr>
        </p:nvSpPr>
        <p:spPr>
          <a:xfrm>
            <a:off x="685800" y="685800"/>
            <a:ext cx="7772400" cy="381000"/>
          </a:xfrm>
        </p:spPr>
        <p:txBody>
          <a:bodyPr/>
          <a:lstStyle/>
          <a:p>
            <a:r>
              <a:rPr lang="en-US" altLang="ja-JP" sz="3200" u="sng" dirty="0" smtClean="0">
                <a:ea typeface="ＭＳ Ｐゴシック" pitchFamily="50" charset="-128"/>
              </a:rPr>
              <a:t>Participants, Patents, and Duty to Inform</a:t>
            </a:r>
          </a:p>
        </p:txBody>
      </p:sp>
      <p:sp>
        <p:nvSpPr>
          <p:cNvPr id="6152"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400" b="1" u="sng" dirty="0">
              <a:solidFill>
                <a:srgbClr val="FF0000"/>
              </a:solidFill>
              <a:latin typeface="Times New Roman" pitchFamily="16" charset="0"/>
            </a:endParaRPr>
          </a:p>
          <a:p>
            <a:pPr marL="230188" indent="-230188">
              <a:spcBef>
                <a:spcPct val="20000"/>
              </a:spcBef>
            </a:pPr>
            <a:r>
              <a:rPr lang="ja-JP" altLang="en-US" dirty="0">
                <a:latin typeface="Times New Roman" pitchFamily="16" charset="0"/>
              </a:rPr>
              <a:t>	</a:t>
            </a:r>
            <a:r>
              <a:rPr lang="en-US" altLang="ja-JP" sz="1600" dirty="0">
                <a:latin typeface="Times New Roman" pitchFamily="16" charset="0"/>
              </a:rPr>
              <a:t>All participants in this meeting have certain obligations under the IEEE-SA Patent Policy.  Participants: </a:t>
            </a:r>
          </a:p>
          <a:p>
            <a:pPr marL="630238" lvl="1" indent="-285750">
              <a:spcBef>
                <a:spcPct val="20000"/>
              </a:spcBef>
              <a:buFontTx/>
              <a:buChar char="–"/>
            </a:pPr>
            <a:r>
              <a:rPr lang="en-US" altLang="ja-JP" sz="1600" b="1" dirty="0">
                <a:latin typeface="Times New Roman" pitchFamily="16"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altLang="ja-JP" sz="1400" b="1" dirty="0">
                <a:latin typeface="Times New Roman" pitchFamily="16" charset="0"/>
              </a:rPr>
              <a:t>“Personal awareness” means that the participant “is personally aware that the holder may have a potential Essential Patent Claim,” even if the participant is not personally aware of the specific patents or</a:t>
            </a:r>
            <a:r>
              <a:rPr lang="en-US" altLang="ja-JP" sz="1400" b="1" dirty="0">
                <a:solidFill>
                  <a:srgbClr val="FF3300"/>
                </a:solidFill>
                <a:latin typeface="Times New Roman" pitchFamily="16" charset="0"/>
              </a:rPr>
              <a:t> </a:t>
            </a:r>
            <a:r>
              <a:rPr lang="en-US" altLang="ja-JP" sz="1400" b="1" dirty="0">
                <a:latin typeface="Times New Roman" pitchFamily="16" charset="0"/>
              </a:rPr>
              <a:t>patent claims</a:t>
            </a:r>
          </a:p>
          <a:p>
            <a:pPr marL="630238" lvl="1" indent="-285750">
              <a:spcBef>
                <a:spcPct val="20000"/>
              </a:spcBef>
              <a:buFontTx/>
              <a:buChar char="–"/>
            </a:pPr>
            <a:r>
              <a:rPr lang="en-US" altLang="ja-JP" sz="1600" b="1" dirty="0">
                <a:latin typeface="Times New Roman" pitchFamily="16"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altLang="ja-JP" sz="1600" b="1" dirty="0">
                <a:latin typeface="Times New Roman" pitchFamily="16" charset="0"/>
              </a:rPr>
              <a:t>The above does not apply if the patent</a:t>
            </a:r>
            <a:r>
              <a:rPr lang="en-US" altLang="ja-JP" sz="1600" b="1" dirty="0">
                <a:solidFill>
                  <a:srgbClr val="FF3300"/>
                </a:solidFill>
                <a:latin typeface="Times New Roman" pitchFamily="16" charset="0"/>
              </a:rPr>
              <a:t> </a:t>
            </a:r>
            <a:r>
              <a:rPr lang="en-US" altLang="ja-JP" sz="1600" b="1" dirty="0">
                <a:latin typeface="Times New Roman" pitchFamily="16" charset="0"/>
              </a:rPr>
              <a:t>claim is already the subject of an Accepted Letter of Assurance that applies to the proposed standard(s) under consideration by this group</a:t>
            </a:r>
          </a:p>
          <a:p>
            <a:pPr marL="230188" indent="-230188">
              <a:spcBef>
                <a:spcPct val="20000"/>
              </a:spcBef>
            </a:pPr>
            <a:r>
              <a:rPr lang="en-GB" altLang="ja-JP" sz="1600" b="1" dirty="0">
                <a:latin typeface="Times New Roman" pitchFamily="16" charset="0"/>
              </a:rPr>
              <a:t>		Quoted text excerpted from IEEE-SA Standards Board Bylaws subclause 6.2</a:t>
            </a:r>
            <a:endParaRPr lang="en-US" altLang="ja-JP" sz="1600" b="1" dirty="0">
              <a:latin typeface="Times New Roman" pitchFamily="16" charset="0"/>
            </a:endParaRPr>
          </a:p>
          <a:p>
            <a:pPr marL="230188" indent="-230188">
              <a:spcBef>
                <a:spcPct val="20000"/>
              </a:spcBef>
              <a:buFontTx/>
              <a:buChar char="•"/>
            </a:pPr>
            <a:r>
              <a:rPr lang="en-US" altLang="ja-JP" sz="1600" dirty="0">
                <a:latin typeface="Times New Roman" pitchFamily="16" charset="0"/>
              </a:rPr>
              <a:t>Early identification of holders of potential Essential Patent Claims is strongly encouraged</a:t>
            </a:r>
          </a:p>
          <a:p>
            <a:pPr marL="230188" indent="-230188">
              <a:spcBef>
                <a:spcPct val="20000"/>
              </a:spcBef>
              <a:buFontTx/>
              <a:buChar char="•"/>
            </a:pPr>
            <a:r>
              <a:rPr lang="en-US" altLang="ja-JP" sz="1600" dirty="0">
                <a:latin typeface="Times New Roman" pitchFamily="16" charset="0"/>
              </a:rPr>
              <a:t>No duty to perform a patent search</a:t>
            </a:r>
            <a:endParaRPr lang="en-GB" altLang="ja-JP" sz="1600" dirty="0">
              <a:latin typeface="Times New Roman" pitchFamily="16" charset="0"/>
            </a:endParaRPr>
          </a:p>
        </p:txBody>
      </p:sp>
      <p:sp>
        <p:nvSpPr>
          <p:cNvPr id="615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dirty="0">
                <a:latin typeface="Times New Roman" pitchFamily="16" charset="0"/>
              </a:rPr>
              <a:t>Slide #1</a:t>
            </a:r>
            <a:endParaRPr lang="en-US" altLang="ja-JP" sz="2400" dirty="0">
              <a:latin typeface="Times New Roman" pitchFamily="16"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2012</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B21B68C7-C6C6-485D-A5CA-1288093F936D}" type="slidenum">
              <a:rPr lang="en-US" altLang="ja-JP"/>
              <a:pPr>
                <a:defRPr/>
              </a:pPr>
              <a:t>5</a:t>
            </a:fld>
            <a:endParaRPr lang="en-US" altLang="ja-JP" dirty="0"/>
          </a:p>
        </p:txBody>
      </p:sp>
      <p:sp>
        <p:nvSpPr>
          <p:cNvPr id="7173"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B616E6E0-9BF9-4AF2-8B0A-D34669061A89}" type="slidenum">
              <a:rPr lang="en-US" altLang="ja-JP">
                <a:latin typeface="Times New Roman" pitchFamily="16" charset="0"/>
              </a:rPr>
              <a:pPr algn="ctr"/>
              <a:t>5</a:t>
            </a:fld>
            <a:endParaRPr lang="en-US" altLang="ja-JP" dirty="0">
              <a:latin typeface="Times New Roman" pitchFamily="16" charset="0"/>
            </a:endParaRPr>
          </a:p>
        </p:txBody>
      </p:sp>
      <p:sp>
        <p:nvSpPr>
          <p:cNvPr id="7174" name="Rectangle 2"/>
          <p:cNvSpPr>
            <a:spLocks noGrp="1" noChangeArrowheads="1"/>
          </p:cNvSpPr>
          <p:nvPr>
            <p:ph type="title" idx="4294967295"/>
          </p:nvPr>
        </p:nvSpPr>
        <p:spPr>
          <a:xfrm>
            <a:off x="685800" y="685800"/>
            <a:ext cx="7772400" cy="1066800"/>
          </a:xfrm>
        </p:spPr>
        <p:txBody>
          <a:bodyPr/>
          <a:lstStyle/>
          <a:p>
            <a:r>
              <a:rPr lang="en-GB" altLang="ja-JP" u="sng" dirty="0" smtClean="0">
                <a:ea typeface="ＭＳ Ｐゴシック" pitchFamily="50" charset="-128"/>
              </a:rPr>
              <a:t>Patent Related Links</a:t>
            </a:r>
            <a:endParaRPr lang="en-US" altLang="ja-JP" u="sng" dirty="0" smtClean="0">
              <a:ea typeface="ＭＳ Ｐゴシック" pitchFamily="50" charset="-128"/>
            </a:endParaRPr>
          </a:p>
        </p:txBody>
      </p:sp>
      <p:sp>
        <p:nvSpPr>
          <p:cNvPr id="7175"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ja-JP" altLang="en-US" sz="2400" dirty="0" smtClean="0">
                <a:ea typeface="ＭＳ Ｐゴシック" pitchFamily="50" charset="-128"/>
                <a:cs typeface="Times New Roman" pitchFamily="16" charset="0"/>
              </a:rPr>
              <a:t>	</a:t>
            </a:r>
            <a:r>
              <a:rPr lang="en-US" altLang="ja-JP" dirty="0" smtClean="0">
                <a:ea typeface="ＭＳ Ｐゴシック" pitchFamily="50" charset="-128"/>
                <a:cs typeface="Times New Roman" pitchFamily="16" charset="0"/>
              </a:rPr>
              <a:t>All participants should be familiar with their obligations under the IEEE-SA Policies &amp; Procedures for standards development.</a:t>
            </a:r>
          </a:p>
          <a:p>
            <a:pPr lvl="1">
              <a:lnSpc>
                <a:spcPct val="90000"/>
              </a:lnSpc>
              <a:buFontTx/>
              <a:buNone/>
            </a:pPr>
            <a:r>
              <a:rPr lang="en-US" altLang="ja-JP" dirty="0" smtClean="0">
                <a:ea typeface="ＭＳ Ｐゴシック" pitchFamily="50" charset="-128"/>
                <a:cs typeface="Times New Roman" pitchFamily="16" charset="0"/>
              </a:rPr>
              <a:t>	Patent Policy is stated in these sources:</a:t>
            </a:r>
          </a:p>
          <a:p>
            <a:pPr lvl="1">
              <a:lnSpc>
                <a:spcPct val="90000"/>
              </a:lnSpc>
              <a:buFontTx/>
              <a:buNone/>
            </a:pPr>
            <a:r>
              <a:rPr lang="en-GB" altLang="ja-JP" dirty="0" smtClean="0">
                <a:ea typeface="ＭＳ Ｐゴシック" pitchFamily="50" charset="-128"/>
                <a:cs typeface="Times New Roman" pitchFamily="16" charset="0"/>
              </a:rPr>
              <a:t>		IEEE-SA Standards Boards Bylaws</a:t>
            </a:r>
          </a:p>
          <a:p>
            <a:pPr lvl="1">
              <a:lnSpc>
                <a:spcPct val="90000"/>
              </a:lnSpc>
              <a:buFontTx/>
              <a:buNone/>
            </a:pPr>
            <a:r>
              <a:rPr lang="en-US" altLang="ja-JP" sz="2500" dirty="0" smtClean="0">
                <a:ea typeface="ＭＳ Ｐゴシック" pitchFamily="50" charset="-128"/>
                <a:cs typeface="Times New Roman" pitchFamily="16" charset="0"/>
              </a:rPr>
              <a:t>		</a:t>
            </a:r>
            <a:r>
              <a:rPr lang="en-US" altLang="ja-JP" sz="2500" i="1" dirty="0" smtClean="0">
                <a:ea typeface="ＭＳ Ｐゴシック" pitchFamily="50" charset="-128"/>
                <a:cs typeface="Times New Roman" pitchFamily="16" charset="0"/>
              </a:rPr>
              <a:t>http://standards.ieee.org/guides/bylaws/sect6-7.html#6</a:t>
            </a:r>
          </a:p>
          <a:p>
            <a:pPr lvl="1">
              <a:lnSpc>
                <a:spcPct val="90000"/>
              </a:lnSpc>
              <a:buFontTx/>
              <a:buNone/>
            </a:pPr>
            <a:r>
              <a:rPr lang="en-GB" altLang="ja-JP" dirty="0" smtClean="0">
                <a:ea typeface="ＭＳ Ｐゴシック" pitchFamily="50" charset="-128"/>
                <a:cs typeface="Times New Roman" pitchFamily="16" charset="0"/>
              </a:rPr>
              <a:t>		IEEE-SA Standards Board Operations Manual</a:t>
            </a:r>
          </a:p>
          <a:p>
            <a:pPr lvl="1">
              <a:lnSpc>
                <a:spcPct val="90000"/>
              </a:lnSpc>
              <a:buFontTx/>
              <a:buNone/>
            </a:pPr>
            <a:r>
              <a:rPr lang="en-US" altLang="ja-JP" dirty="0" smtClean="0">
                <a:ea typeface="ＭＳ Ｐゴシック" pitchFamily="50" charset="-128"/>
                <a:cs typeface="Times New Roman" pitchFamily="16" charset="0"/>
              </a:rPr>
              <a:t>		</a:t>
            </a:r>
            <a:r>
              <a:rPr lang="en-US" altLang="ja-JP" sz="2500" i="1" dirty="0" smtClean="0">
                <a:ea typeface="ＭＳ Ｐゴシック" pitchFamily="50" charset="-128"/>
                <a:cs typeface="Times New Roman" pitchFamily="16" charset="0"/>
              </a:rPr>
              <a:t>http://standards.ieee.org/guides/opman/sect6.html#6.3</a:t>
            </a:r>
            <a:endParaRPr lang="en-US" altLang="ja-JP" dirty="0" smtClean="0">
              <a:ea typeface="ＭＳ Ｐゴシック" pitchFamily="50" charset="-128"/>
              <a:cs typeface="Times New Roman" pitchFamily="16" charset="0"/>
            </a:endParaRPr>
          </a:p>
          <a:p>
            <a:pPr lvl="1">
              <a:lnSpc>
                <a:spcPct val="90000"/>
              </a:lnSpc>
              <a:buFontTx/>
              <a:buNone/>
            </a:pPr>
            <a:r>
              <a:rPr lang="en-US" altLang="ja-JP" dirty="0" smtClean="0">
                <a:ea typeface="ＭＳ Ｐゴシック" pitchFamily="50" charset="-128"/>
                <a:cs typeface="Times New Roman" pitchFamily="16" charset="0"/>
              </a:rPr>
              <a:t>	Material about the patent policy is available at </a:t>
            </a:r>
          </a:p>
          <a:p>
            <a:pPr lvl="1">
              <a:lnSpc>
                <a:spcPct val="90000"/>
              </a:lnSpc>
              <a:buFontTx/>
              <a:buNone/>
            </a:pPr>
            <a:r>
              <a:rPr lang="en-US" altLang="ja-JP" dirty="0" smtClean="0">
                <a:ea typeface="ＭＳ Ｐゴシック" pitchFamily="50" charset="-128"/>
                <a:cs typeface="Times New Roman" pitchFamily="16" charset="0"/>
              </a:rPr>
              <a:t>		</a:t>
            </a:r>
            <a:r>
              <a:rPr lang="en-US" altLang="ja-JP" sz="2500" i="1" dirty="0" smtClean="0">
                <a:ea typeface="ＭＳ Ｐゴシック" pitchFamily="50" charset="-128"/>
                <a:cs typeface="Times New Roman" pitchFamily="16" charset="0"/>
              </a:rPr>
              <a:t>http://standards.ieee.org/board/pat/pat-material.html</a:t>
            </a:r>
          </a:p>
        </p:txBody>
      </p:sp>
      <p:sp>
        <p:nvSpPr>
          <p:cNvPr id="7176"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dirty="0">
                <a:latin typeface="Times New Roman" pitchFamily="16" charset="0"/>
              </a:rPr>
              <a:t>Slide #2</a:t>
            </a:r>
            <a:endParaRPr lang="en-US" altLang="ja-JP" sz="2400" dirty="0">
              <a:latin typeface="Times New Roman" pitchFamily="1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2012</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4D7F6795-B4DE-40F4-A18B-6AA48F76926E}" type="slidenum">
              <a:rPr lang="en-US" altLang="ja-JP"/>
              <a:pPr>
                <a:defRPr/>
              </a:pPr>
              <a:t>6</a:t>
            </a:fld>
            <a:endParaRPr lang="en-US" altLang="ja-JP"/>
          </a:p>
        </p:txBody>
      </p:sp>
      <p:sp>
        <p:nvSpPr>
          <p:cNvPr id="8197"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CFBA25-224C-4623-9A19-F4258B0EE874}" type="slidenum">
              <a:rPr lang="en-US" altLang="ja-JP">
                <a:latin typeface="Times New Roman" pitchFamily="16" charset="0"/>
              </a:rPr>
              <a:pPr algn="ctr"/>
              <a:t>6</a:t>
            </a:fld>
            <a:endParaRPr lang="en-US" altLang="ja-JP">
              <a:latin typeface="Times New Roman" pitchFamily="16" charset="0"/>
            </a:endParaRPr>
          </a:p>
        </p:txBody>
      </p:sp>
      <p:sp>
        <p:nvSpPr>
          <p:cNvPr id="8198" name="Rectangle 2"/>
          <p:cNvSpPr>
            <a:spLocks noGrp="1" noChangeArrowheads="1"/>
          </p:cNvSpPr>
          <p:nvPr>
            <p:ph type="title" idx="4294967295"/>
          </p:nvPr>
        </p:nvSpPr>
        <p:spPr>
          <a:xfrm>
            <a:off x="685800" y="685800"/>
            <a:ext cx="7772400" cy="1066800"/>
          </a:xfrm>
        </p:spPr>
        <p:txBody>
          <a:bodyPr/>
          <a:lstStyle/>
          <a:p>
            <a:r>
              <a:rPr lang="en-US" altLang="ja-JP" u="sng" smtClean="0">
                <a:ea typeface="ＭＳ Ｐゴシック" pitchFamily="50" charset="-128"/>
              </a:rPr>
              <a:t>Call for Potentially Essential Patents</a:t>
            </a:r>
          </a:p>
        </p:txBody>
      </p:sp>
      <p:sp>
        <p:nvSpPr>
          <p:cNvPr id="8199" name="Rectangle 3"/>
          <p:cNvSpPr>
            <a:spLocks noGrp="1" noChangeArrowheads="1"/>
          </p:cNvSpPr>
          <p:nvPr>
            <p:ph type="body" idx="4294967295"/>
          </p:nvPr>
        </p:nvSpPr>
        <p:spPr>
          <a:xfrm>
            <a:off x="762000" y="1981200"/>
            <a:ext cx="7772400" cy="4114800"/>
          </a:xfrm>
        </p:spPr>
        <p:txBody>
          <a:bodyPr/>
          <a:lstStyle/>
          <a:p>
            <a:r>
              <a:rPr lang="en-US" altLang="ja-JP" sz="2800" smtClean="0">
                <a:ea typeface="ＭＳ Ｐゴシック" pitchFamily="50"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pitchFamily="50" charset="-128"/>
              </a:rPr>
              <a:t>Either speak up now or</a:t>
            </a:r>
          </a:p>
          <a:p>
            <a:pPr lvl="1"/>
            <a:r>
              <a:rPr lang="en-US" altLang="ja-JP" sz="2000" smtClean="0">
                <a:ea typeface="ＭＳ Ｐゴシック" pitchFamily="50" charset="-128"/>
              </a:rPr>
              <a:t>Provide the chair of this group with the identity of the holder(s) of any and all such claims as soon as possible or</a:t>
            </a:r>
          </a:p>
          <a:p>
            <a:pPr lvl="1"/>
            <a:r>
              <a:rPr lang="en-US" altLang="ja-JP" sz="2000" smtClean="0">
                <a:ea typeface="ＭＳ Ｐゴシック" pitchFamily="50" charset="-128"/>
              </a:rPr>
              <a:t>Cause an LOA to be submitted</a:t>
            </a:r>
          </a:p>
        </p:txBody>
      </p:sp>
      <p:sp>
        <p:nvSpPr>
          <p:cNvPr id="820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July, 2012</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1839DD49-4891-4C3B-9B47-19703A0A3BD9}" type="slidenum">
              <a:rPr lang="en-US" altLang="ja-JP"/>
              <a:pPr>
                <a:defRPr/>
              </a:pPr>
              <a:t>7</a:t>
            </a:fld>
            <a:endParaRPr lang="en-US" altLang="ja-JP"/>
          </a:p>
        </p:txBody>
      </p:sp>
      <p:sp>
        <p:nvSpPr>
          <p:cNvPr id="9221"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46C3C2CA-C5E1-45A7-A5A9-A5F43E4F3E52}" type="slidenum">
              <a:rPr lang="en-US" altLang="ja-JP">
                <a:latin typeface="Times New Roman" pitchFamily="16" charset="0"/>
              </a:rPr>
              <a:pPr algn="ctr"/>
              <a:t>7</a:t>
            </a:fld>
            <a:endParaRPr lang="en-US" altLang="ja-JP">
              <a:latin typeface="Times New Roman" pitchFamily="16" charset="0"/>
            </a:endParaRPr>
          </a:p>
        </p:txBody>
      </p:sp>
      <p:sp>
        <p:nvSpPr>
          <p:cNvPr id="9222" name="Rectangle 2"/>
          <p:cNvSpPr>
            <a:spLocks noGrp="1" noChangeArrowheads="1"/>
          </p:cNvSpPr>
          <p:nvPr>
            <p:ph type="title" idx="4294967295"/>
          </p:nvPr>
        </p:nvSpPr>
        <p:spPr>
          <a:xfrm>
            <a:off x="685800" y="685800"/>
            <a:ext cx="7772400" cy="1087438"/>
          </a:xfrm>
        </p:spPr>
        <p:txBody>
          <a:bodyPr/>
          <a:lstStyle/>
          <a:p>
            <a:r>
              <a:rPr lang="en-US" altLang="ja-JP" u="sng" smtClean="0">
                <a:ea typeface="ＭＳ Ｐゴシック" pitchFamily="50" charset="-128"/>
              </a:rPr>
              <a:t>Other Guidelines for IEEE WG Meetings</a:t>
            </a:r>
          </a:p>
        </p:txBody>
      </p:sp>
      <p:sp>
        <p:nvSpPr>
          <p:cNvPr id="9223" name="Rectangle 4"/>
          <p:cNvSpPr>
            <a:spLocks noChangeArrowheads="1"/>
          </p:cNvSpPr>
          <p:nvPr/>
        </p:nvSpPr>
        <p:spPr bwMode="auto">
          <a:xfrm>
            <a:off x="533400" y="159385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500" b="1" u="sng">
              <a:solidFill>
                <a:srgbClr val="FF0000"/>
              </a:solidFill>
              <a:latin typeface="Times New Roman" pitchFamily="16" charset="0"/>
            </a:endParaRPr>
          </a:p>
          <a:p>
            <a:pPr marL="230188" indent="-230188">
              <a:lnSpc>
                <a:spcPct val="80000"/>
              </a:lnSpc>
              <a:spcBef>
                <a:spcPct val="20000"/>
              </a:spcBef>
              <a:spcAft>
                <a:spcPct val="40000"/>
              </a:spcAft>
              <a:buFontTx/>
              <a:buChar char="•"/>
            </a:pPr>
            <a:r>
              <a:rPr lang="en-US" altLang="ja-JP" sz="2000">
                <a:latin typeface="Times New Roman" pitchFamily="16"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interpretation, validity, or essentiality of patents/patent claims.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specific license rates, terms, or conditions.</a:t>
            </a:r>
          </a:p>
          <a:p>
            <a:pPr marL="1143000" lvl="2" indent="-228600">
              <a:lnSpc>
                <a:spcPct val="80000"/>
              </a:lnSpc>
              <a:spcBef>
                <a:spcPct val="20000"/>
              </a:spcBef>
              <a:spcAft>
                <a:spcPct val="40000"/>
              </a:spcAft>
              <a:buFontTx/>
              <a:buChar char="•"/>
            </a:pPr>
            <a:r>
              <a:rPr lang="en-US" altLang="ja-JP" sz="1600">
                <a:latin typeface="Times New Roman" pitchFamily="16"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altLang="ja-JP" sz="1600">
                <a:latin typeface="Times New Roman" pitchFamily="16" charset="0"/>
              </a:rPr>
              <a:t>Technical considerations remain primary focus</a:t>
            </a:r>
            <a:endParaRPr lang="en-US" altLang="ja-JP" sz="1600">
              <a:latin typeface="Times New Roman" pitchFamily="16" charset="0"/>
            </a:endParaRP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status or substance of ongoing or threatened litigation.</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be silent if inappropriate topics are discussed </a:t>
            </a:r>
            <a:r>
              <a:rPr lang="en-US" altLang="ja-JP" sz="1800" b="1"/>
              <a:t>…</a:t>
            </a:r>
            <a:r>
              <a:rPr lang="en-US" altLang="ja-JP" sz="1800" b="1">
                <a:latin typeface="Times New Roman" pitchFamily="16" charset="0"/>
              </a:rPr>
              <a:t> do formally object.</a:t>
            </a:r>
          </a:p>
          <a:p>
            <a:pPr marL="230188" indent="-230188" algn="ctr">
              <a:lnSpc>
                <a:spcPct val="80000"/>
              </a:lnSpc>
              <a:spcBef>
                <a:spcPct val="20000"/>
              </a:spcBef>
            </a:pPr>
            <a:r>
              <a:rPr lang="en-US" altLang="ja-JP">
                <a:latin typeface="Times New Roman" pitchFamily="16" charset="0"/>
              </a:rPr>
              <a:t>---------------------------------------------------------------   </a:t>
            </a:r>
            <a:endParaRPr lang="en-US" altLang="ja-JP" sz="1400">
              <a:latin typeface="Times New Roman" pitchFamily="16" charset="0"/>
            </a:endParaRPr>
          </a:p>
          <a:p>
            <a:pPr marL="230188" indent="-230188" algn="ctr">
              <a:lnSpc>
                <a:spcPct val="80000"/>
              </a:lnSpc>
              <a:spcBef>
                <a:spcPct val="20000"/>
              </a:spcBef>
            </a:pPr>
            <a:r>
              <a:rPr lang="en-US" altLang="ja-JP" sz="1400">
                <a:latin typeface="Times New Roman" pitchFamily="16" charset="0"/>
              </a:rPr>
              <a:t>See </a:t>
            </a:r>
            <a:r>
              <a:rPr lang="en-US" altLang="ja-JP" sz="1400" i="1">
                <a:latin typeface="Times New Roman" pitchFamily="16" charset="0"/>
              </a:rPr>
              <a:t>IEEE-SA Standards Board Operations Manual</a:t>
            </a:r>
            <a:r>
              <a:rPr lang="en-US" altLang="ja-JP" sz="1400">
                <a:latin typeface="Times New Roman" pitchFamily="16" charset="0"/>
              </a:rPr>
              <a:t>, clause 5.3.10 and </a:t>
            </a:r>
            <a:r>
              <a:rPr lang="en-GB" altLang="ja-JP" sz="1400">
                <a:latin typeface="Times New Roman" pitchFamily="16" charset="0"/>
              </a:rPr>
              <a:t>“Promoting Competition and Innovation: What You Need to Know about the IEEE Standards Association's Antitrust and Competition Policy”</a:t>
            </a:r>
            <a:r>
              <a:rPr lang="en-US" altLang="ja-JP" sz="1400">
                <a:latin typeface="Times New Roman" pitchFamily="16" charset="0"/>
              </a:rPr>
              <a:t> for more details.</a:t>
            </a:r>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#4</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ea typeface="ＭＳ Ｐゴシック" pitchFamily="50" charset="-128"/>
              </a:rPr>
              <a:t>Draft plan of IG SRU schedule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a:ea typeface="ＭＳ Ｐゴシック" pitchFamily="50" charset="-128"/>
              </a:rPr>
              <a:t>Goal: </a:t>
            </a:r>
            <a:r>
              <a:rPr lang="en-US" altLang="ja-JP" sz="2800" dirty="0">
                <a:ea typeface="ＭＳ Ｐゴシック" pitchFamily="50" charset="-128"/>
              </a:rPr>
              <a:t>To summarize informative ideas to judge to establish SG</a:t>
            </a:r>
            <a:r>
              <a:rPr kumimoji="1" lang="en-US" altLang="ja-JP" sz="2800" dirty="0">
                <a:ea typeface="ＭＳ Ｐゴシック" pitchFamily="50" charset="-128"/>
              </a:rPr>
              <a:t>.</a:t>
            </a:r>
          </a:p>
          <a:p>
            <a:r>
              <a:rPr lang="en-US" altLang="ja-JP" sz="2800" dirty="0">
                <a:ea typeface="ＭＳ Ｐゴシック" pitchFamily="50" charset="-128"/>
              </a:rPr>
              <a:t>Meeting Schedule: Every plenary meeting or required based upon contributions.</a:t>
            </a:r>
            <a:endParaRPr kumimoji="1" lang="en-US" altLang="ja-JP" sz="2800" dirty="0">
              <a:ea typeface="ＭＳ Ｐゴシック" pitchFamily="50" charset="-128"/>
            </a:endParaRPr>
          </a:p>
          <a:p>
            <a:r>
              <a:rPr kumimoji="1" lang="en-US" altLang="ja-JP" sz="2800" dirty="0" smtClean="0">
                <a:ea typeface="ＭＳ Ｐゴシック" pitchFamily="50" charset="-128"/>
              </a:rPr>
              <a:t>IG </a:t>
            </a:r>
            <a:r>
              <a:rPr kumimoji="1" lang="en-US" altLang="ja-JP" sz="2800" dirty="0">
                <a:ea typeface="ＭＳ Ｐゴシック" pitchFamily="50" charset="-128"/>
              </a:rPr>
              <a:t>output: Technical documents of </a:t>
            </a:r>
            <a:r>
              <a:rPr lang="en-US" altLang="ja-JP" sz="2800" dirty="0">
                <a:ea typeface="ＭＳ Ｐゴシック" pitchFamily="50" charset="-128"/>
              </a:rPr>
              <a:t>Better Use of Spectrum Resources in WPANs.</a:t>
            </a:r>
            <a:endParaRPr lang="ja-JP" altLang="en-US" sz="2800" dirty="0">
              <a:ea typeface="ＭＳ Ｐゴシック" pitchFamily="50" charset="-128"/>
            </a:endParaRPr>
          </a:p>
          <a:p>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July, 2012</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8</a:t>
            </a:fld>
            <a:endParaRPr lang="en-US" altLang="ja-JP"/>
          </a:p>
        </p:txBody>
      </p:sp>
    </p:spTree>
    <p:extLst>
      <p:ext uri="{BB962C8B-B14F-4D97-AF65-F5344CB8AC3E}">
        <p14:creationId xmlns="" xmlns:p14="http://schemas.microsoft.com/office/powerpoint/2010/main" val="1270503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smtClean="0">
                <a:solidFill>
                  <a:schemeClr val="tx1"/>
                </a:solidFill>
              </a:rPr>
              <a:t>Purpose of the IG SRU</a:t>
            </a:r>
            <a:endParaRPr kumimoji="1" lang="ja-JP" altLang="en-US" sz="4000" dirty="0">
              <a:solidFill>
                <a:schemeClr val="tx1"/>
              </a:solidFill>
            </a:endParaRPr>
          </a:p>
        </p:txBody>
      </p:sp>
      <p:sp>
        <p:nvSpPr>
          <p:cNvPr id="3" name="コンテンツ プレースホルダー 2"/>
          <p:cNvSpPr>
            <a:spLocks noGrp="1"/>
          </p:cNvSpPr>
          <p:nvPr>
            <p:ph idx="1"/>
          </p:nvPr>
        </p:nvSpPr>
        <p:spPr/>
        <p:txBody>
          <a:bodyPr/>
          <a:lstStyle/>
          <a:p>
            <a:r>
              <a:rPr kumimoji="1" lang="en-US" altLang="ja-JP" sz="2400" dirty="0" smtClean="0"/>
              <a:t>To explore mechanism of efficient spectrum use in ISM band and unlicensed band.</a:t>
            </a:r>
          </a:p>
          <a:p>
            <a:r>
              <a:rPr kumimoji="1" lang="en-US" altLang="ja-JP" sz="2400" dirty="0" smtClean="0"/>
              <a:t>Discussing future WPAN system.</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July, 2012</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9</a:t>
            </a:fld>
            <a:endParaRPr lang="en-US" altLang="ja-JP"/>
          </a:p>
        </p:txBody>
      </p:sp>
    </p:spTree>
    <p:extLst>
      <p:ext uri="{BB962C8B-B14F-4D97-AF65-F5344CB8AC3E}">
        <p14:creationId xmlns="" xmlns:p14="http://schemas.microsoft.com/office/powerpoint/2010/main" val="458042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noFill/>
          <a:miter lim="800000"/>
          <a:headEnd/>
          <a:tailEnd/>
        </a:ln>
        <a:effectLst/>
      </a:spPr>
      <a:bodyPr vert="horz" wrap="square" lIns="0" tIns="0" rIns="0" bIns="0" numCol="1" anchor="t" anchorCtr="0" compatLnSpc="1">
        <a:prstTxWarp prst="textNoShape">
          <a:avLst/>
        </a:prstTxWarp>
        <a:spAutoFit/>
      </a:bodyPr>
      <a:lstStyle>
        <a:defPPr marL="0" marR="0" indent="0" algn="r" defTabSz="914400" rtl="0" eaLnBrk="0" fontAlgn="base" latinLnBrk="0" hangingPunct="0">
          <a:lnSpc>
            <a:spcPct val="100000"/>
          </a:lnSpc>
          <a:spcBef>
            <a:spcPct val="0"/>
          </a:spcBef>
          <a:spcAft>
            <a:spcPct val="0"/>
          </a:spcAft>
          <a:buClrTx/>
          <a:buSzTx/>
          <a:buFontTx/>
          <a:buNone/>
          <a:tabLst/>
          <a:defRPr kumimoji="0" sz="1200" b="0" i="0" u="none" strike="noStrike" kern="1200" cap="none" spc="0" normalizeH="0" baseline="0" noProof="0" smtClean="0">
            <a:ln>
              <a:noFill/>
            </a:ln>
            <a:solidFill>
              <a:schemeClr val="tx1"/>
            </a:solidFill>
            <a:effectLst/>
            <a:uLnTx/>
            <a:uFillTx/>
            <a:latin typeface="+mj-lt"/>
            <a:ea typeface="ＭＳ Ｐゴシック" pitchFamily="50" charset="-128"/>
            <a:cs typeface="+mn-cs"/>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2782</TotalTime>
  <Words>834</Words>
  <Application>Microsoft Office PowerPoint</Application>
  <PresentationFormat>画面に合わせる (4:3)</PresentationFormat>
  <Paragraphs>209</Paragraphs>
  <Slides>11</Slides>
  <Notes>10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スライド 1</vt:lpstr>
      <vt:lpstr>IEEE 802.15 IG SRU  Opening Information  San Diego, CA  July 18, 2012</vt:lpstr>
      <vt:lpstr>Instructions for the WG Chair</vt:lpstr>
      <vt:lpstr>Participants, Patents, and Duty to Inform</vt:lpstr>
      <vt:lpstr>Patent Related Links</vt:lpstr>
      <vt:lpstr>Call for Potentially Essential Patents</vt:lpstr>
      <vt:lpstr>Other Guidelines for IEEE WG Meetings</vt:lpstr>
      <vt:lpstr>Draft plan of IG SRU schedule</vt:lpstr>
      <vt:lpstr>Purpose of the IG SRU</vt:lpstr>
      <vt:lpstr>IG SRU Sessions</vt:lpstr>
      <vt:lpstr>Agenda Items for the Week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&lt;doc#&gt;</dc:description>
  <cp:lastModifiedBy>kitazawa</cp:lastModifiedBy>
  <cp:revision>40</cp:revision>
  <cp:lastPrinted>2011-10-30T06:47:17Z</cp:lastPrinted>
  <dcterms:created xsi:type="dcterms:W3CDTF">2010-11-03T06:31:56Z</dcterms:created>
  <dcterms:modified xsi:type="dcterms:W3CDTF">2012-07-18T14:59:52Z</dcterms:modified>
</cp:coreProperties>
</file>