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70" r:id="rId3"/>
    <p:sldId id="293" r:id="rId4"/>
    <p:sldId id="303" r:id="rId5"/>
    <p:sldId id="304" r:id="rId6"/>
    <p:sldId id="284" r:id="rId7"/>
    <p:sldId id="305" r:id="rId8"/>
    <p:sldId id="306" r:id="rId9"/>
    <p:sldId id="307" r:id="rId10"/>
    <p:sldId id="297" r:id="rId11"/>
    <p:sldId id="298" r:id="rId12"/>
    <p:sldId id="299" r:id="rId13"/>
    <p:sldId id="300" r:id="rId14"/>
    <p:sldId id="301" r:id="rId15"/>
    <p:sldId id="283" r:id="rId16"/>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7" autoAdjust="0"/>
    <p:restoredTop sz="94660"/>
  </p:normalViewPr>
  <p:slideViewPr>
    <p:cSldViewPr>
      <p:cViewPr>
        <p:scale>
          <a:sx n="72" d="100"/>
          <a:sy n="72" d="100"/>
        </p:scale>
        <p:origin x="-1464" y="-2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4"/>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7/18/2012</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7/18/2012</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7/18/2012</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September 2009doc.: IEEE 802.15-12-0278-00-wng0</a:t>
            </a:r>
            <a:endParaRPr lang="en-US"/>
          </a:p>
        </p:txBody>
      </p:sp>
      <p:sp>
        <p:nvSpPr>
          <p:cNvPr id="5" name="Date Placeholder 4"/>
          <p:cNvSpPr>
            <a:spLocks noGrp="1"/>
          </p:cNvSpPr>
          <p:nvPr>
            <p:ph type="dt" idx="11"/>
          </p:nvPr>
        </p:nvSpPr>
        <p:spPr/>
        <p:txBody>
          <a:bodyPr/>
          <a:lstStyle/>
          <a:p>
            <a:fld id="{AFDAFFE8-75B2-4EB4-8EB5-D649CD28A1B2}" type="datetime1">
              <a:rPr lang="en-US" smtClean="0"/>
              <a:pPr/>
              <a:t>7/18/2012</a:t>
            </a:fld>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3D3E9B2A-6799-40D7-89FD-ABBA798CF9AC}" type="slidenum">
              <a:rPr lang="en-US" smtClean="0"/>
              <a:pPr/>
              <a:t>13</a:t>
            </a:fld>
            <a:endParaRPr lang="en-US"/>
          </a:p>
        </p:txBody>
      </p:sp>
    </p:spTree>
    <p:extLst>
      <p:ext uri="{BB962C8B-B14F-4D97-AF65-F5344CB8AC3E}">
        <p14:creationId xmlns:p14="http://schemas.microsoft.com/office/powerpoint/2010/main" val="2529182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fld id="{54F1EE0E-359C-48E2-96BE-521705F85758}" type="datetime4">
              <a:rPr lang="en-US" smtClean="0"/>
              <a:t>July 18, 2012</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4633C87B-D303-476D-A051-9FA16887CCAD}" type="datetime4">
              <a:rPr lang="en-US" smtClean="0"/>
              <a:t>July 18, 2012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DCE626F6-FF61-46F1-8D16-C83243B0D6AF}" type="datetime4">
              <a:rPr lang="en-US" smtClean="0"/>
              <a:t>July 18, 2012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fld id="{0475FD12-A72B-408A-A4EB-1FEA805E40C9}" type="datetime4">
              <a:rPr lang="en-US" smtClean="0"/>
              <a:t>July 18, 2012</a:t>
            </a:fld>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fld id="{9E7B120C-B199-4507-988C-0A5BCE3E64FB}" type="datetime4">
              <a:rPr lang="en-US" smtClean="0"/>
              <a:t>July 18, 2012</a:t>
            </a:fld>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877A8DB5-E2A9-4ED8-9E72-C12C17C61975}" type="datetime4">
              <a:rPr lang="en-US" smtClean="0"/>
              <a:t>July 18, 2012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443DEB3F-1F63-46D1-B4E3-26B4E6455163}" type="datetime4">
              <a:rPr lang="en-US" smtClean="0"/>
              <a:t>July 18, 2012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1B575654-4A11-4092-BC3E-2DF8384685CE}" type="datetime4">
              <a:rPr lang="en-US" smtClean="0"/>
              <a:t>July 18, 2012</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58740B6B-F899-4344-B05A-44C9E2B4AC5A}" type="datetime4">
              <a:rPr lang="en-US" smtClean="0"/>
              <a:t>July 18, 2012</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fld id="{9195CAF3-A239-4A1F-B07F-7AB814117651}" type="datetime4">
              <a:rPr lang="en-US" smtClean="0"/>
              <a:t>July 18, 2012</a:t>
            </a:fld>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fld id="{FBF1CBAF-2A75-409E-B7CA-0E2385DDD468}" type="datetime4">
              <a:rPr lang="en-US" smtClean="0"/>
              <a:t>July 18, 2012</a:t>
            </a:fld>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4081DDE2-F74D-4132-ADDC-6EA5D139A01F}" type="datetime4">
              <a:rPr lang="en-US" smtClean="0"/>
              <a:t>July 18, 2012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fld id="{1CD06D24-BE72-47B9-B05D-4565AABF674F}" type="datetime4">
              <a:rPr lang="en-US" smtClean="0"/>
              <a:t>July 18, 2012</a:t>
            </a:fld>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5262979"/>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chemeClr val="tx2"/>
                </a:solidFill>
              </a:rPr>
              <a:t>Technical </a:t>
            </a:r>
            <a:r>
              <a:rPr lang="en-US" sz="1600" dirty="0" smtClean="0"/>
              <a:t>Issues </a:t>
            </a:r>
            <a:r>
              <a:rPr lang="en-US" sz="1600" dirty="0" smtClean="0"/>
              <a:t>for LED </a:t>
            </a:r>
            <a:r>
              <a:rPr lang="en-US" sz="1600" dirty="0" smtClean="0"/>
              <a:t>Commercialization</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[17 July, 2012]</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Jang</a:t>
            </a:r>
            <a:r>
              <a:rPr lang="en-US" altLang="ko-KR" sz="1600" dirty="0" smtClean="0"/>
              <a:t>, </a:t>
            </a:r>
            <a:r>
              <a:rPr lang="en-US" altLang="ko-KR" sz="1600" dirty="0" err="1"/>
              <a:t>Nirzhar</a:t>
            </a:r>
            <a:r>
              <a:rPr lang="en-US" altLang="ko-KR" sz="1600" dirty="0"/>
              <a:t> </a:t>
            </a:r>
            <a:r>
              <a:rPr lang="en-US" altLang="ko-KR" sz="1600" dirty="0" err="1"/>
              <a:t>Saha</a:t>
            </a:r>
            <a:r>
              <a:rPr lang="en-US" altLang="ko-KR" sz="1600" dirty="0"/>
              <a:t>, </a:t>
            </a:r>
            <a:r>
              <a:rPr lang="en-US" altLang="ko-KR" sz="1600" dirty="0" smtClean="0"/>
              <a:t>Le Nam </a:t>
            </a:r>
            <a:r>
              <a:rPr lang="en-US" altLang="ko-KR" sz="1600" dirty="0"/>
              <a:t>Tuan and </a:t>
            </a:r>
            <a:r>
              <a:rPr lang="en-US" altLang="ko-KR" sz="1600" dirty="0" err="1" smtClean="0"/>
              <a:t>Ratan</a:t>
            </a:r>
            <a:r>
              <a:rPr lang="en-US" altLang="ko-KR" sz="1600" dirty="0" smtClean="0"/>
              <a:t> </a:t>
            </a:r>
            <a:r>
              <a:rPr lang="en-US" altLang="ko-KR" sz="1600" dirty="0"/>
              <a:t>Kumar </a:t>
            </a:r>
            <a:r>
              <a:rPr lang="en-US" altLang="ko-KR" sz="1600" dirty="0" err="1" smtClean="0"/>
              <a:t>Mondal</a:t>
            </a:r>
            <a:r>
              <a:rPr lang="en-US" altLang="ko-KR" sz="1600" dirty="0" smtClean="0"/>
              <a:t>, </a:t>
            </a:r>
            <a:r>
              <a:rPr lang="en-US" altLang="ko-KR" sz="1600" dirty="0" err="1" smtClean="0"/>
              <a:t>Jaesang</a:t>
            </a:r>
            <a:r>
              <a:rPr lang="en-US" altLang="ko-KR" sz="1600" dirty="0" smtClean="0"/>
              <a:t> Cha, </a:t>
            </a:r>
            <a:r>
              <a:rPr lang="en-US" altLang="ko-KR" sz="1600" dirty="0" err="1" smtClean="0"/>
              <a:t>Jinyoung</a:t>
            </a:r>
            <a:r>
              <a:rPr lang="en-US" altLang="ko-KR" sz="1600" dirty="0" smtClean="0"/>
              <a:t> Kim, </a:t>
            </a:r>
            <a:r>
              <a:rPr lang="en-US" altLang="ko-KR" sz="1600" dirty="0" err="1" smtClean="0"/>
              <a:t>Sangkook</a:t>
            </a:r>
            <a:r>
              <a:rPr lang="en-US" altLang="ko-KR" sz="1600" dirty="0" smtClean="0"/>
              <a:t> Han, S. O. Han]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Seoul National Univ</a:t>
            </a:r>
            <a:r>
              <a:rPr lang="en-US" altLang="ko-KR" sz="1600" dirty="0" smtClean="0"/>
              <a:t>. of Science &amp; Tech.</a:t>
            </a:r>
            <a:r>
              <a:rPr lang="en-US" altLang="ko-KR" sz="1600" dirty="0" smtClean="0"/>
              <a:t>, </a:t>
            </a:r>
            <a:r>
              <a:rPr lang="en-US" altLang="ko-KR" sz="1600" dirty="0" err="1" smtClean="0"/>
              <a:t>Kwangwoon</a:t>
            </a:r>
            <a:r>
              <a:rPr lang="en-US" altLang="ko-KR" sz="1600" dirty="0" smtClean="0"/>
              <a:t> University, </a:t>
            </a:r>
            <a:r>
              <a:rPr lang="en-US" altLang="ko-KR" sz="1600" dirty="0" err="1" smtClean="0"/>
              <a:t>Yonsei</a:t>
            </a:r>
            <a:r>
              <a:rPr lang="en-US" altLang="ko-KR" sz="1600" dirty="0" smtClean="0"/>
              <a:t> University, Korea Photonics Research Institute]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altLang="ko-KR" sz="1600" dirty="0" smtClean="0">
                <a:solidFill>
                  <a:schemeClr val="tx2"/>
                </a:solidFill>
              </a:rPr>
              <a:t>[</a:t>
            </a:r>
            <a:r>
              <a:rPr lang="en-US" altLang="ko-KR" sz="1600" dirty="0">
                <a:solidFill>
                  <a:schemeClr val="tx2"/>
                </a:solidFill>
              </a:rPr>
              <a:t>Technical </a:t>
            </a:r>
            <a:r>
              <a:rPr lang="en-US" altLang="ko-KR" sz="1600" dirty="0" smtClean="0"/>
              <a:t>Issues </a:t>
            </a:r>
            <a:r>
              <a:rPr lang="en-US" altLang="ko-KR" sz="1600" dirty="0"/>
              <a:t>for LED </a:t>
            </a:r>
            <a:r>
              <a:rPr lang="en-US" altLang="ko-KR" sz="1600" dirty="0" smtClean="0"/>
              <a:t>Commercialization</a:t>
            </a:r>
            <a:r>
              <a:rPr lang="en-US" sz="1600" dirty="0" smtClean="0">
                <a:solidFill>
                  <a:schemeClr val="tx2"/>
                </a:solidFill>
              </a:rPr>
              <a:t>]</a:t>
            </a:r>
            <a:r>
              <a:rPr lang="en-US" altLang="ko-KR" sz="1600" b="1" dirty="0"/>
              <a:t> </a:t>
            </a:r>
            <a:endParaRPr lang="en-US" altLang="ko-KR" sz="1600" b="1" dirty="0" smtClean="0"/>
          </a:p>
          <a:p>
            <a:pPr marL="739775" indent="-739775" eaLnBrk="0" hangingPunct="0">
              <a:spcBef>
                <a:spcPts val="600"/>
              </a:spcBef>
              <a:spcAft>
                <a:spcPts val="600"/>
              </a:spcAft>
            </a:pPr>
            <a:r>
              <a:rPr lang="en-US" sz="1600" b="1" dirty="0" smtClean="0">
                <a:solidFill>
                  <a:schemeClr val="tx2"/>
                </a:solidFill>
              </a:rPr>
              <a:t>Purpose:</a:t>
            </a:r>
            <a:r>
              <a:rPr lang="en-US" sz="1600" dirty="0" smtClean="0">
                <a:solidFill>
                  <a:schemeClr val="tx2"/>
                </a:solidFill>
              </a:rPr>
              <a:t>	[</a:t>
            </a:r>
            <a:r>
              <a:rPr lang="en-US" sz="1600" dirty="0" smtClean="0"/>
              <a:t>Contribution to IEEE 802.15 IG-LED</a:t>
            </a:r>
            <a:r>
              <a:rPr lang="en-US" sz="1600" dirty="0" smtClean="0">
                <a:solidFill>
                  <a:schemeClr val="tx2"/>
                </a:solidFill>
              </a:rPr>
              <a:t>]</a:t>
            </a:r>
          </a:p>
          <a:p>
            <a:pPr marL="739775" indent="-739775" eaLnBrk="0" hangingPunct="0"/>
            <a:r>
              <a:rPr lang="en-US" sz="1600" b="1" dirty="0" smtClean="0">
                <a:solidFill>
                  <a:schemeClr val="tx2"/>
                </a:solidFill>
              </a:rPr>
              <a:t>Notice</a:t>
            </a:r>
            <a:r>
              <a:rPr lang="en-US" sz="1600" b="1" dirty="0">
                <a:solidFill>
                  <a:schemeClr val="tx2"/>
                </a:solidFill>
              </a:rPr>
              <a:t>:</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fld id="{61FA45E0-C7F2-42E5-B67B-D281DC1A34AE}" type="datetime4">
              <a:rPr lang="en-US" smtClean="0"/>
              <a:t>July 18, 2012</a:t>
            </a:fld>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6088040" y="296840"/>
            <a:ext cx="3429000" cy="307777"/>
            <a:chOff x="6088040" y="296840"/>
            <a:chExt cx="3429000" cy="307777"/>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96840"/>
              <a:ext cx="3429000" cy="307777"/>
            </a:xfrm>
            <a:prstGeom prst="rect">
              <a:avLst/>
            </a:prstGeom>
            <a:noFill/>
          </p:spPr>
          <p:txBody>
            <a:bodyPr wrap="square" rtlCol="0">
              <a:spAutoFit/>
            </a:bodyPr>
            <a:lstStyle/>
            <a:p>
              <a:pPr marL="739775" indent="-739775" eaLnBrk="0" hangingPunct="0">
                <a:spcBef>
                  <a:spcPts val="600"/>
                </a:spcBef>
                <a:spcAft>
                  <a:spcPts val="600"/>
                </a:spcAft>
              </a:pPr>
              <a:r>
                <a:rPr lang="en-US" altLang="ko-KR" sz="1400" b="1" dirty="0" smtClean="0">
                  <a:latin typeface="+mj-lt"/>
                </a:rPr>
                <a:t>doc.: IEEE </a:t>
              </a:r>
              <a:r>
                <a:rPr lang="en-US" altLang="ko-KR" sz="1400" b="1" dirty="0"/>
                <a:t>15-12-0397-00-0led</a:t>
              </a:r>
              <a:endParaRPr lang="en-US" altLang="ko-KR" sz="1400" dirty="0">
                <a:solidFill>
                  <a:schemeClr val="tx2"/>
                </a:solidFill>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Current LED Technology</a:t>
            </a:r>
            <a:endParaRPr lang="en-US" sz="3200" dirty="0"/>
          </a:p>
        </p:txBody>
      </p:sp>
      <p:sp>
        <p:nvSpPr>
          <p:cNvPr id="3" name="Content Placeholder 2"/>
          <p:cNvSpPr>
            <a:spLocks noGrp="1"/>
          </p:cNvSpPr>
          <p:nvPr>
            <p:ph idx="1"/>
          </p:nvPr>
        </p:nvSpPr>
        <p:spPr>
          <a:xfrm>
            <a:off x="685800" y="1676400"/>
            <a:ext cx="7772400" cy="4114800"/>
          </a:xfrm>
        </p:spPr>
        <p:txBody>
          <a:bodyPr/>
          <a:lstStyle/>
          <a:p>
            <a:pPr>
              <a:spcBef>
                <a:spcPts val="200"/>
              </a:spcBef>
              <a:buFont typeface="Wingdings" pitchFamily="2" charset="2"/>
              <a:buChar char="v"/>
            </a:pPr>
            <a:r>
              <a:rPr lang="en-US" sz="2400" dirty="0" smtClean="0"/>
              <a:t>Currently white LED is using phosphor conversion(PC) technique.</a:t>
            </a:r>
          </a:p>
          <a:p>
            <a:pPr lvl="1">
              <a:spcBef>
                <a:spcPts val="200"/>
              </a:spcBef>
              <a:buFont typeface="Wingdings" pitchFamily="2" charset="2"/>
              <a:buChar char="v"/>
            </a:pPr>
            <a:r>
              <a:rPr lang="en-US" sz="2000" dirty="0" smtClean="0"/>
              <a:t>Colour characteristics may suffer from phosphor degradation or variable lumen depreciation.</a:t>
            </a:r>
          </a:p>
          <a:p>
            <a:pPr>
              <a:spcBef>
                <a:spcPts val="200"/>
              </a:spcBef>
              <a:buFont typeface="Wingdings" pitchFamily="2" charset="2"/>
              <a:buChar char="v"/>
            </a:pPr>
            <a:r>
              <a:rPr lang="en-US" sz="2400" dirty="0" smtClean="0"/>
              <a:t>Research is going on mixed system using combinations of red, green and blue(RGB).</a:t>
            </a:r>
          </a:p>
          <a:p>
            <a:pPr lvl="1">
              <a:spcBef>
                <a:spcPts val="200"/>
              </a:spcBef>
              <a:buFont typeface="Wingdings" pitchFamily="2" charset="2"/>
              <a:buChar char="ü"/>
            </a:pPr>
            <a:r>
              <a:rPr lang="en-US" sz="2000" dirty="0" smtClean="0"/>
              <a:t>Higher theoretical maximum efficiency.</a:t>
            </a:r>
          </a:p>
          <a:p>
            <a:pPr lvl="1">
              <a:spcBef>
                <a:spcPts val="200"/>
              </a:spcBef>
              <a:buFont typeface="Wingdings" pitchFamily="2" charset="2"/>
              <a:buChar char="ü"/>
            </a:pPr>
            <a:r>
              <a:rPr lang="en-US" sz="2000" dirty="0" smtClean="0"/>
              <a:t>Allow dynamic control of </a:t>
            </a:r>
            <a:r>
              <a:rPr lang="en-US" sz="2000" dirty="0" smtClean="0"/>
              <a:t>color</a:t>
            </a:r>
            <a:r>
              <a:rPr lang="en-US" sz="2000" dirty="0" smtClean="0"/>
              <a:t>.</a:t>
            </a:r>
          </a:p>
          <a:p>
            <a:pPr lvl="1">
              <a:spcBef>
                <a:spcPts val="200"/>
              </a:spcBef>
              <a:buFont typeface="Wingdings" pitchFamily="2" charset="2"/>
              <a:buChar char="ü"/>
            </a:pPr>
            <a:r>
              <a:rPr lang="en-US" sz="2000" dirty="0" smtClean="0"/>
              <a:t>Suffers from poor </a:t>
            </a:r>
            <a:r>
              <a:rPr lang="en-US" sz="2000" dirty="0" smtClean="0"/>
              <a:t>color </a:t>
            </a:r>
            <a:r>
              <a:rPr lang="en-US" sz="2000" dirty="0" smtClean="0"/>
              <a:t>rendition properties.</a:t>
            </a:r>
          </a:p>
          <a:p>
            <a:pPr lvl="1">
              <a:spcBef>
                <a:spcPts val="200"/>
              </a:spcBef>
              <a:buFont typeface="Wingdings" pitchFamily="2" charset="2"/>
              <a:buChar char="ü"/>
            </a:pPr>
            <a:r>
              <a:rPr lang="en-US" sz="2000" dirty="0" smtClean="0"/>
              <a:t>Require complex system for proper mixing of </a:t>
            </a:r>
            <a:r>
              <a:rPr lang="en-US" sz="2000" dirty="0" smtClean="0"/>
              <a:t>color</a:t>
            </a:r>
            <a:r>
              <a:rPr lang="en-US" sz="2000" dirty="0" smtClean="0"/>
              <a:t>.</a:t>
            </a:r>
          </a:p>
          <a:p>
            <a:pPr marL="346075" lvl="1" indent="-346075">
              <a:spcBef>
                <a:spcPts val="200"/>
              </a:spcBef>
              <a:buFont typeface="Wingdings" pitchFamily="2" charset="2"/>
              <a:buChar char="v"/>
            </a:pPr>
            <a:r>
              <a:rPr lang="en-US" sz="2400" dirty="0" smtClean="0"/>
              <a:t>Hybrid </a:t>
            </a:r>
            <a:r>
              <a:rPr lang="en-US" sz="2400" dirty="0" smtClean="0"/>
              <a:t>systems which </a:t>
            </a:r>
            <a:r>
              <a:rPr lang="en-US" sz="2400" dirty="0" smtClean="0"/>
              <a:t>combine PC LEDs with red LEDs</a:t>
            </a:r>
          </a:p>
          <a:p>
            <a:pPr lvl="1"/>
            <a:endParaRPr lang="en-US" sz="2000" dirty="0" smtClean="0"/>
          </a:p>
          <a:p>
            <a:pPr lvl="1"/>
            <a:endParaRPr lang="en-US" sz="2000" dirty="0" smtClean="0"/>
          </a:p>
          <a:p>
            <a:pPr lvl="1"/>
            <a:endParaRPr lang="en-US" sz="2000" dirty="0" smtClean="0"/>
          </a:p>
          <a:p>
            <a:pPr lvl="1"/>
            <a:endParaRPr lang="en-US" sz="2000" dirty="0"/>
          </a:p>
        </p:txBody>
      </p:sp>
      <p:sp>
        <p:nvSpPr>
          <p:cNvPr id="4" name="Date Placeholder 3"/>
          <p:cNvSpPr>
            <a:spLocks noGrp="1"/>
          </p:cNvSpPr>
          <p:nvPr>
            <p:ph type="dt" sz="half" idx="10"/>
          </p:nvPr>
        </p:nvSpPr>
        <p:spPr/>
        <p:txBody>
          <a:bodyPr/>
          <a:lstStyle/>
          <a:p>
            <a:fld id="{8A7D420E-E5E2-4700-BAFE-4CA3699C5272}" type="datetime4">
              <a:rPr lang="en-US" smtClean="0"/>
              <a:t>July 18, 2012</a:t>
            </a:fld>
            <a:endParaRPr lang="en-US"/>
          </a:p>
        </p:txBody>
      </p:sp>
      <p:sp>
        <p:nvSpPr>
          <p:cNvPr id="5" name="Footer Placeholder 4"/>
          <p:cNvSpPr>
            <a:spLocks noGrp="1"/>
          </p:cNvSpPr>
          <p:nvPr>
            <p:ph type="ftr" sz="quarter" idx="11"/>
          </p:nvPr>
        </p:nvSpPr>
        <p:spPr/>
        <p:txBody>
          <a:bodyPr/>
          <a:lstStyle/>
          <a:p>
            <a:r>
              <a:rPr lang="nn-NO" smtClean="0"/>
              <a:t>Yeong Min Jang, Kookmin University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3B06152-741F-4076-B040-D5427CE11BFD}" type="slidenum">
              <a:rPr lang="en-US" smtClean="0"/>
              <a:pPr>
                <a:defRPr/>
              </a:pPr>
              <a:t>10</a:t>
            </a:fld>
            <a:endParaRPr lang="en-US"/>
          </a:p>
        </p:txBody>
      </p:sp>
    </p:spTree>
    <p:extLst>
      <p:ext uri="{BB962C8B-B14F-4D97-AF65-F5344CB8AC3E}">
        <p14:creationId xmlns:p14="http://schemas.microsoft.com/office/powerpoint/2010/main" val="1302613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pPr algn="l"/>
            <a:r>
              <a:rPr lang="en-US" sz="3200" dirty="0" smtClean="0"/>
              <a:t>Issues to </a:t>
            </a:r>
            <a:r>
              <a:rPr lang="en-US" sz="3200" dirty="0" smtClean="0"/>
              <a:t>be </a:t>
            </a:r>
            <a:r>
              <a:rPr lang="en-US" sz="3200" dirty="0" smtClean="0"/>
              <a:t>Considered for Commercialization</a:t>
            </a:r>
            <a:r>
              <a:rPr lang="en-US" dirty="0"/>
              <a:t/>
            </a:r>
            <a:br>
              <a:rPr lang="en-US" dirty="0"/>
            </a:br>
            <a:endParaRPr lang="en-US" dirty="0"/>
          </a:p>
        </p:txBody>
      </p:sp>
      <p:sp>
        <p:nvSpPr>
          <p:cNvPr id="3" name="Content Placeholder 2"/>
          <p:cNvSpPr>
            <a:spLocks noGrp="1"/>
          </p:cNvSpPr>
          <p:nvPr>
            <p:ph idx="1"/>
          </p:nvPr>
        </p:nvSpPr>
        <p:spPr>
          <a:xfrm>
            <a:off x="685800" y="1295400"/>
            <a:ext cx="8001000" cy="4114800"/>
          </a:xfrm>
        </p:spPr>
        <p:txBody>
          <a:bodyPr/>
          <a:lstStyle/>
          <a:p>
            <a:pPr>
              <a:buFont typeface="Wingdings" pitchFamily="2" charset="2"/>
              <a:buChar char="v"/>
            </a:pPr>
            <a:r>
              <a:rPr lang="en-US" sz="2000" dirty="0" smtClean="0"/>
              <a:t>Require improvement of the following properties of LED.</a:t>
            </a:r>
          </a:p>
          <a:p>
            <a:pPr lvl="1">
              <a:buFont typeface="Wingdings" pitchFamily="2" charset="2"/>
              <a:buChar char="ü"/>
            </a:pPr>
            <a:r>
              <a:rPr lang="en-US" sz="2000" dirty="0" smtClean="0"/>
              <a:t>Accurate color rendition</a:t>
            </a:r>
          </a:p>
          <a:p>
            <a:pPr lvl="2">
              <a:buFont typeface="Wingdings" pitchFamily="2" charset="2"/>
              <a:buChar char="ü"/>
            </a:pPr>
            <a:r>
              <a:rPr lang="en-US" sz="1600" dirty="0" smtClean="0"/>
              <a:t>Fidelity</a:t>
            </a:r>
          </a:p>
          <a:p>
            <a:pPr lvl="2">
              <a:buFont typeface="Wingdings" pitchFamily="2" charset="2"/>
              <a:buChar char="ü"/>
            </a:pPr>
            <a:r>
              <a:rPr lang="en-US" sz="1600" dirty="0" smtClean="0"/>
              <a:t>Appeal</a:t>
            </a:r>
          </a:p>
          <a:p>
            <a:pPr lvl="2">
              <a:buFont typeface="Wingdings" pitchFamily="2" charset="2"/>
              <a:buChar char="ü"/>
            </a:pPr>
            <a:r>
              <a:rPr lang="en-US" sz="1600" dirty="0" smtClean="0"/>
              <a:t>Discrimination</a:t>
            </a:r>
          </a:p>
          <a:p>
            <a:pPr lvl="1">
              <a:buFont typeface="Wingdings" pitchFamily="2" charset="2"/>
              <a:buChar char="ü"/>
            </a:pPr>
            <a:r>
              <a:rPr lang="en-US" sz="2000" dirty="0" smtClean="0"/>
              <a:t>High correlated </a:t>
            </a:r>
            <a:r>
              <a:rPr lang="en-US" sz="2000" dirty="0" smtClean="0"/>
              <a:t>color </a:t>
            </a:r>
            <a:r>
              <a:rPr lang="en-US" sz="2000" dirty="0" smtClean="0"/>
              <a:t>temperature (CCT)</a:t>
            </a:r>
          </a:p>
          <a:p>
            <a:pPr marL="342900" lvl="1" indent="-342900">
              <a:buFont typeface="Wingdings" pitchFamily="2" charset="2"/>
              <a:buChar char="v"/>
            </a:pPr>
            <a:r>
              <a:rPr lang="en-US" sz="2000" dirty="0" smtClean="0"/>
              <a:t>Color </a:t>
            </a:r>
            <a:r>
              <a:rPr lang="en-US" sz="2000" dirty="0"/>
              <a:t>Consistency (Uniformity) and </a:t>
            </a:r>
            <a:r>
              <a:rPr lang="en-US" sz="2000" dirty="0" smtClean="0"/>
              <a:t>Constancy </a:t>
            </a:r>
            <a:r>
              <a:rPr lang="en-US" sz="2000" dirty="0"/>
              <a:t>(</a:t>
            </a:r>
            <a:r>
              <a:rPr lang="en-US" sz="2000" dirty="0" smtClean="0"/>
              <a:t>Stability) improvement for RGB LEDs.</a:t>
            </a:r>
            <a:endParaRPr lang="en-US" sz="2000" dirty="0"/>
          </a:p>
          <a:p>
            <a:pPr lvl="2">
              <a:buFont typeface="Wingdings" pitchFamily="2" charset="2"/>
              <a:buChar char="ü"/>
            </a:pPr>
            <a:endParaRPr lang="en-US" sz="1600" dirty="0" smtClean="0"/>
          </a:p>
          <a:p>
            <a:endParaRPr lang="en-US" sz="2400" dirty="0" smtClean="0"/>
          </a:p>
          <a:p>
            <a:endParaRPr lang="en-US" sz="2400" dirty="0" smtClean="0"/>
          </a:p>
          <a:p>
            <a:endParaRPr lang="en-US" sz="2400" dirty="0"/>
          </a:p>
        </p:txBody>
      </p:sp>
      <p:sp>
        <p:nvSpPr>
          <p:cNvPr id="4" name="Date Placeholder 3"/>
          <p:cNvSpPr>
            <a:spLocks noGrp="1"/>
          </p:cNvSpPr>
          <p:nvPr>
            <p:ph type="dt" sz="half" idx="10"/>
          </p:nvPr>
        </p:nvSpPr>
        <p:spPr/>
        <p:txBody>
          <a:bodyPr/>
          <a:lstStyle/>
          <a:p>
            <a:fld id="{D08A9714-30A5-497D-9446-4164A2B152D6}" type="datetime4">
              <a:rPr lang="en-US" smtClean="0"/>
              <a:t>July 18, 2012</a:t>
            </a:fld>
            <a:endParaRPr lang="en-US" dirty="0"/>
          </a:p>
        </p:txBody>
      </p:sp>
      <p:sp>
        <p:nvSpPr>
          <p:cNvPr id="5" name="Footer Placeholder 4"/>
          <p:cNvSpPr>
            <a:spLocks noGrp="1"/>
          </p:cNvSpPr>
          <p:nvPr>
            <p:ph type="ftr" sz="quarter" idx="11"/>
          </p:nvPr>
        </p:nvSpPr>
        <p:spPr/>
        <p:txBody>
          <a:bodyPr/>
          <a:lstStyle/>
          <a:p>
            <a:r>
              <a:rPr lang="nn-NO" smtClean="0"/>
              <a:t>Yeong Min Jang, Kookmin University</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B3B06152-741F-4076-B040-D5427CE11BFD}" type="slidenum">
              <a:rPr lang="en-US" smtClean="0"/>
              <a:pPr>
                <a:defRPr/>
              </a:pPr>
              <a:t>11</a:t>
            </a:fld>
            <a:endParaRPr lang="en-US" dirty="0"/>
          </a:p>
        </p:txBody>
      </p:sp>
    </p:spTree>
    <p:extLst>
      <p:ext uri="{BB962C8B-B14F-4D97-AF65-F5344CB8AC3E}">
        <p14:creationId xmlns:p14="http://schemas.microsoft.com/office/powerpoint/2010/main" val="1201662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609600"/>
            <a:ext cx="8305800" cy="914400"/>
          </a:xfrm>
        </p:spPr>
        <p:txBody>
          <a:bodyPr/>
          <a:lstStyle/>
          <a:p>
            <a:r>
              <a:rPr lang="en-US" sz="3200" dirty="0" smtClean="0"/>
              <a:t>PHY Layer </a:t>
            </a:r>
            <a:r>
              <a:rPr lang="en-US" sz="3200" dirty="0">
                <a:latin typeface="Times New Roman" pitchFamily="18" charset="0"/>
                <a:cs typeface="Times New Roman" pitchFamily="18" charset="0"/>
              </a:rPr>
              <a:t>for </a:t>
            </a:r>
            <a:r>
              <a:rPr lang="en-US" sz="3200" dirty="0" smtClean="0">
                <a:latin typeface="Times New Roman" pitchFamily="18" charset="0"/>
                <a:cs typeface="Times New Roman" pitchFamily="18" charset="0"/>
              </a:rPr>
              <a:t>LED </a:t>
            </a:r>
            <a:r>
              <a:rPr lang="en-US" sz="3200" dirty="0">
                <a:latin typeface="Times New Roman" pitchFamily="18" charset="0"/>
                <a:cs typeface="Times New Roman" pitchFamily="18" charset="0"/>
              </a:rPr>
              <a:t>C</a:t>
            </a:r>
            <a:r>
              <a:rPr lang="en-US" sz="3200" dirty="0" smtClean="0">
                <a:latin typeface="Times New Roman" pitchFamily="18" charset="0"/>
                <a:cs typeface="Times New Roman" pitchFamily="18" charset="0"/>
              </a:rPr>
              <a:t>ommunication</a:t>
            </a:r>
            <a:endParaRPr lang="en-US" sz="3200" dirty="0" smtClean="0"/>
          </a:p>
        </p:txBody>
      </p:sp>
      <p:sp>
        <p:nvSpPr>
          <p:cNvPr id="6147" name="Content Placeholder 2"/>
          <p:cNvSpPr>
            <a:spLocks noGrp="1"/>
          </p:cNvSpPr>
          <p:nvPr>
            <p:ph idx="1"/>
          </p:nvPr>
        </p:nvSpPr>
        <p:spPr>
          <a:xfrm>
            <a:off x="685800" y="1905000"/>
            <a:ext cx="7772400" cy="4572000"/>
          </a:xfrm>
        </p:spPr>
        <p:txBody>
          <a:bodyPr/>
          <a:lstStyle/>
          <a:p>
            <a:pPr>
              <a:buFont typeface="Wingdings" pitchFamily="2" charset="2"/>
              <a:buChar char="v"/>
            </a:pPr>
            <a:r>
              <a:rPr lang="en-US" altLang="ko-KR" sz="2000" dirty="0">
                <a:cs typeface="Times New Roman" pitchFamily="18" charset="0"/>
              </a:rPr>
              <a:t>The PHY </a:t>
            </a:r>
            <a:r>
              <a:rPr lang="en-US" altLang="ko-KR" sz="2000" dirty="0" smtClean="0">
                <a:cs typeface="Times New Roman" pitchFamily="18" charset="0"/>
              </a:rPr>
              <a:t>technology issues:</a:t>
            </a:r>
          </a:p>
          <a:p>
            <a:pPr lvl="1">
              <a:buFont typeface="Wingdings" pitchFamily="2" charset="2"/>
              <a:buChar char="ü"/>
            </a:pPr>
            <a:r>
              <a:rPr lang="en-US" altLang="ko-KR" sz="1800" dirty="0" smtClean="0">
                <a:cs typeface="Times New Roman" pitchFamily="18" charset="0"/>
              </a:rPr>
              <a:t>RGB CDMA, Dimming control CDMA</a:t>
            </a:r>
            <a:endParaRPr lang="en-US" altLang="ko-KR" sz="1800" dirty="0">
              <a:cs typeface="Times New Roman" pitchFamily="18" charset="0"/>
            </a:endParaRPr>
          </a:p>
          <a:p>
            <a:pPr lvl="1">
              <a:buFont typeface="Wingdings" pitchFamily="2" charset="2"/>
              <a:buChar char="ü"/>
            </a:pPr>
            <a:r>
              <a:rPr lang="en-US" altLang="ko-KR" sz="1800" dirty="0" smtClean="0">
                <a:cs typeface="Times New Roman" pitchFamily="18" charset="0"/>
              </a:rPr>
              <a:t>M-array/ VLC-OFDM</a:t>
            </a:r>
          </a:p>
          <a:p>
            <a:pPr lvl="1">
              <a:buFont typeface="Wingdings" pitchFamily="2" charset="2"/>
              <a:buChar char="ü"/>
            </a:pPr>
            <a:r>
              <a:rPr lang="en-US" altLang="ko-KR" sz="1800" dirty="0" smtClean="0">
                <a:cs typeface="Times New Roman" pitchFamily="18" charset="0"/>
              </a:rPr>
              <a:t>Imaging sensor </a:t>
            </a:r>
            <a:r>
              <a:rPr lang="en-US" altLang="ko-KR" sz="1800" dirty="0" smtClean="0">
                <a:cs typeface="Times New Roman" pitchFamily="18" charset="0"/>
              </a:rPr>
              <a:t>MIMO</a:t>
            </a:r>
            <a:endParaRPr lang="en-US" altLang="ko-KR" sz="1800" dirty="0" smtClean="0">
              <a:cs typeface="Times New Roman" pitchFamily="18" charset="0"/>
            </a:endParaRPr>
          </a:p>
          <a:p>
            <a:pPr lvl="1">
              <a:buFont typeface="Wingdings" pitchFamily="2" charset="2"/>
              <a:buChar char="ü"/>
            </a:pPr>
            <a:r>
              <a:rPr lang="en-US" altLang="ko-KR" sz="1800" dirty="0" smtClean="0">
                <a:cs typeface="Times New Roman" pitchFamily="18" charset="0"/>
              </a:rPr>
              <a:t>Watermarking</a:t>
            </a:r>
          </a:p>
          <a:p>
            <a:pPr lvl="1">
              <a:buFont typeface="Wingdings" pitchFamily="2" charset="2"/>
              <a:buChar char="ü"/>
            </a:pPr>
            <a:r>
              <a:rPr lang="en-US" altLang="ko-KR" sz="1800" dirty="0" smtClean="0">
                <a:cs typeface="Times New Roman" pitchFamily="18" charset="0"/>
              </a:rPr>
              <a:t>Etc.</a:t>
            </a:r>
            <a:endParaRPr lang="en-US" altLang="ko-KR" sz="1800" dirty="0">
              <a:cs typeface="Times New Roman" pitchFamily="18" charset="0"/>
            </a:endParaRPr>
          </a:p>
          <a:p>
            <a:endParaRPr lang="en-US" sz="2800" dirty="0" smtClean="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12</a:t>
            </a:fld>
            <a:endParaRPr lang="en-US" dirty="0"/>
          </a:p>
        </p:txBody>
      </p:sp>
      <p:sp>
        <p:nvSpPr>
          <p:cNvPr id="11" name="Date Placeholder 1"/>
          <p:cNvSpPr>
            <a:spLocks noGrp="1"/>
          </p:cNvSpPr>
          <p:nvPr>
            <p:ph type="dt" sz="half" idx="10"/>
          </p:nvPr>
        </p:nvSpPr>
        <p:spPr>
          <a:xfrm>
            <a:off x="685800" y="381456"/>
            <a:ext cx="1600200" cy="215444"/>
          </a:xfrm>
        </p:spPr>
        <p:txBody>
          <a:bodyPr/>
          <a:lstStyle/>
          <a:p>
            <a:fld id="{7A3C8AEE-16A1-4A04-88D1-3072E1F8368E}" type="datetime4">
              <a:rPr lang="en-US" smtClean="0"/>
              <a:t>July 18, 2012</a:t>
            </a:fld>
            <a:endParaRPr lang="en-US" dirty="0"/>
          </a:p>
        </p:txBody>
      </p:sp>
      <p:sp>
        <p:nvSpPr>
          <p:cNvPr id="2" name="Footer Placeholder 1"/>
          <p:cNvSpPr>
            <a:spLocks noGrp="1"/>
          </p:cNvSpPr>
          <p:nvPr>
            <p:ph type="ftr" sz="quarter" idx="11"/>
          </p:nvPr>
        </p:nvSpPr>
        <p:spPr/>
        <p:txBody>
          <a:bodyPr/>
          <a:lstStyle/>
          <a:p>
            <a:r>
              <a:rPr lang="nn-NO" smtClean="0"/>
              <a:t>Yeong Min Jang, Kookmin University</a:t>
            </a:r>
            <a:endParaRPr lang="en-US"/>
          </a:p>
        </p:txBody>
      </p:sp>
    </p:spTree>
    <p:extLst>
      <p:ext uri="{BB962C8B-B14F-4D97-AF65-F5344CB8AC3E}">
        <p14:creationId xmlns:p14="http://schemas.microsoft.com/office/powerpoint/2010/main" val="16418352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52400" y="685800"/>
            <a:ext cx="8991600" cy="914400"/>
          </a:xfrm>
        </p:spPr>
        <p:txBody>
          <a:bodyPr/>
          <a:lstStyle/>
          <a:p>
            <a:r>
              <a:rPr lang="en-US" sz="3200" dirty="0">
                <a:latin typeface="Times New Roman" pitchFamily="18" charset="0"/>
                <a:cs typeface="Times New Roman" pitchFamily="18" charset="0"/>
              </a:rPr>
              <a:t>MAC </a:t>
            </a:r>
            <a:r>
              <a:rPr lang="en-US" sz="3200" dirty="0" smtClean="0">
                <a:latin typeface="Times New Roman" pitchFamily="18" charset="0"/>
                <a:cs typeface="Times New Roman" pitchFamily="18" charset="0"/>
              </a:rPr>
              <a:t>Sub-layer for </a:t>
            </a:r>
            <a:r>
              <a:rPr lang="en-US" sz="3200" dirty="0" smtClean="0">
                <a:latin typeface="Times New Roman" pitchFamily="18" charset="0"/>
                <a:cs typeface="Times New Roman" pitchFamily="18" charset="0"/>
              </a:rPr>
              <a:t>LED </a:t>
            </a:r>
            <a:r>
              <a:rPr lang="en-US" sz="3200" dirty="0">
                <a:latin typeface="Times New Roman" pitchFamily="18" charset="0"/>
                <a:cs typeface="Times New Roman" pitchFamily="18" charset="0"/>
              </a:rPr>
              <a:t>C</a:t>
            </a:r>
            <a:r>
              <a:rPr lang="en-US" sz="3200" dirty="0" smtClean="0">
                <a:latin typeface="Times New Roman" pitchFamily="18" charset="0"/>
                <a:cs typeface="Times New Roman" pitchFamily="18" charset="0"/>
              </a:rPr>
              <a:t>ommunication</a:t>
            </a:r>
            <a:endParaRPr lang="en-US" sz="3200" dirty="0" smtClean="0"/>
          </a:p>
        </p:txBody>
      </p:sp>
      <p:sp>
        <p:nvSpPr>
          <p:cNvPr id="6147" name="Content Placeholder 2"/>
          <p:cNvSpPr>
            <a:spLocks noGrp="1"/>
          </p:cNvSpPr>
          <p:nvPr>
            <p:ph idx="1"/>
          </p:nvPr>
        </p:nvSpPr>
        <p:spPr>
          <a:xfrm>
            <a:off x="685800" y="1752600"/>
            <a:ext cx="7772400" cy="4572000"/>
          </a:xfrm>
        </p:spPr>
        <p:txBody>
          <a:bodyPr/>
          <a:lstStyle/>
          <a:p>
            <a:pPr algn="just">
              <a:buFont typeface="Wingdings" pitchFamily="2" charset="2"/>
              <a:buChar char="v"/>
            </a:pPr>
            <a:r>
              <a:rPr lang="en-US" sz="2000" dirty="0">
                <a:cs typeface="Times New Roman" pitchFamily="18" charset="0"/>
              </a:rPr>
              <a:t>The MAC layer handles all access to the physical layer and is responsible for the </a:t>
            </a:r>
            <a:r>
              <a:rPr lang="en-US" sz="2000" dirty="0" smtClean="0">
                <a:cs typeface="Times New Roman" pitchFamily="18" charset="0"/>
              </a:rPr>
              <a:t>following </a:t>
            </a:r>
            <a:r>
              <a:rPr lang="en-US" sz="2000" dirty="0">
                <a:cs typeface="Times New Roman" pitchFamily="18" charset="0"/>
              </a:rPr>
              <a:t>tasks:</a:t>
            </a:r>
          </a:p>
          <a:p>
            <a:pPr lvl="1">
              <a:buFont typeface="Wingdings" pitchFamily="2" charset="2"/>
              <a:buChar char="ü"/>
            </a:pPr>
            <a:r>
              <a:rPr lang="en-US" sz="1800" dirty="0">
                <a:cs typeface="Times New Roman" pitchFamily="18" charset="0"/>
              </a:rPr>
              <a:t>Generating network beacons if the device is a coordinator</a:t>
            </a:r>
          </a:p>
          <a:p>
            <a:pPr lvl="1">
              <a:buFont typeface="Wingdings" pitchFamily="2" charset="2"/>
              <a:buChar char="ü"/>
            </a:pPr>
            <a:r>
              <a:rPr lang="en-US" sz="1800" dirty="0">
                <a:cs typeface="Times New Roman" pitchFamily="18" charset="0"/>
              </a:rPr>
              <a:t>Synchronizing to network beacons</a:t>
            </a:r>
          </a:p>
          <a:p>
            <a:pPr lvl="1">
              <a:buFont typeface="Wingdings" pitchFamily="2" charset="2"/>
              <a:buChar char="ü"/>
            </a:pPr>
            <a:r>
              <a:rPr lang="en-US" sz="1800" dirty="0">
                <a:cs typeface="Times New Roman" pitchFamily="18" charset="0"/>
              </a:rPr>
              <a:t>Supporting VPAN association and disassociation</a:t>
            </a:r>
          </a:p>
          <a:p>
            <a:pPr lvl="1">
              <a:buFont typeface="Wingdings" pitchFamily="2" charset="2"/>
              <a:buChar char="ü"/>
            </a:pPr>
            <a:r>
              <a:rPr lang="en-US" sz="1800" dirty="0">
                <a:cs typeface="Times New Roman" pitchFamily="18" charset="0"/>
              </a:rPr>
              <a:t>Supporting color function</a:t>
            </a:r>
          </a:p>
          <a:p>
            <a:pPr lvl="1">
              <a:buFont typeface="Wingdings" pitchFamily="2" charset="2"/>
              <a:buChar char="ü"/>
            </a:pPr>
            <a:r>
              <a:rPr lang="en-US" sz="1800" dirty="0">
                <a:cs typeface="Times New Roman" pitchFamily="18" charset="0"/>
              </a:rPr>
              <a:t>Supporting visibility</a:t>
            </a:r>
          </a:p>
          <a:p>
            <a:pPr lvl="1">
              <a:buFont typeface="Wingdings" pitchFamily="2" charset="2"/>
              <a:buChar char="ü"/>
            </a:pPr>
            <a:r>
              <a:rPr lang="en-US" sz="1800" dirty="0">
                <a:cs typeface="Times New Roman" pitchFamily="18" charset="0"/>
              </a:rPr>
              <a:t>Supporting dimming</a:t>
            </a:r>
          </a:p>
          <a:p>
            <a:pPr lvl="1">
              <a:buFont typeface="Wingdings" pitchFamily="2" charset="2"/>
              <a:buChar char="ü"/>
            </a:pPr>
            <a:r>
              <a:rPr lang="en-US" sz="1800" dirty="0">
                <a:cs typeface="Times New Roman" pitchFamily="18" charset="0"/>
              </a:rPr>
              <a:t>Flicker removal scheme</a:t>
            </a:r>
          </a:p>
          <a:p>
            <a:pPr lvl="1">
              <a:buFont typeface="Wingdings" pitchFamily="2" charset="2"/>
              <a:buChar char="ü"/>
            </a:pPr>
            <a:r>
              <a:rPr lang="en-US" sz="1800" dirty="0">
                <a:cs typeface="Times New Roman" pitchFamily="18" charset="0"/>
              </a:rPr>
              <a:t>Supporting visual indication of device status and channel quality</a:t>
            </a:r>
          </a:p>
          <a:p>
            <a:pPr lvl="1">
              <a:buFont typeface="Wingdings" pitchFamily="2" charset="2"/>
              <a:buChar char="ü"/>
            </a:pPr>
            <a:r>
              <a:rPr lang="en-US" sz="1800" dirty="0">
                <a:cs typeface="Times New Roman" pitchFamily="18" charset="0"/>
              </a:rPr>
              <a:t>Supporting device security</a:t>
            </a:r>
          </a:p>
          <a:p>
            <a:pPr lvl="1">
              <a:buFont typeface="Wingdings" pitchFamily="2" charset="2"/>
              <a:buChar char="ü"/>
            </a:pPr>
            <a:r>
              <a:rPr lang="en-US" sz="1800" dirty="0">
                <a:cs typeface="Times New Roman" pitchFamily="18" charset="0"/>
              </a:rPr>
              <a:t>Providing a reliable link between two peer MAC entities</a:t>
            </a:r>
          </a:p>
          <a:p>
            <a:pPr lvl="1">
              <a:buFont typeface="Wingdings" pitchFamily="2" charset="2"/>
              <a:buChar char="ü"/>
            </a:pPr>
            <a:r>
              <a:rPr lang="en-US" sz="1800" dirty="0">
                <a:cs typeface="Times New Roman" pitchFamily="18" charset="0"/>
              </a:rPr>
              <a:t>Supporting mobility</a:t>
            </a:r>
          </a:p>
          <a:p>
            <a:pPr>
              <a:buNone/>
            </a:pPr>
            <a:r>
              <a:rPr lang="en-US" sz="2400" dirty="0">
                <a:cs typeface="Times New Roman" pitchFamily="18" charset="0"/>
              </a:rPr>
              <a:t>	</a:t>
            </a:r>
          </a:p>
          <a:p>
            <a:endParaRPr lang="en-US" sz="2800" dirty="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13</a:t>
            </a:fld>
            <a:endParaRPr lang="en-US" dirty="0"/>
          </a:p>
        </p:txBody>
      </p:sp>
      <p:sp>
        <p:nvSpPr>
          <p:cNvPr id="11" name="Date Placeholder 1"/>
          <p:cNvSpPr>
            <a:spLocks noGrp="1"/>
          </p:cNvSpPr>
          <p:nvPr>
            <p:ph type="dt" sz="half" idx="10"/>
          </p:nvPr>
        </p:nvSpPr>
        <p:spPr>
          <a:xfrm>
            <a:off x="685800" y="381456"/>
            <a:ext cx="1600200" cy="215444"/>
          </a:xfrm>
        </p:spPr>
        <p:txBody>
          <a:bodyPr/>
          <a:lstStyle/>
          <a:p>
            <a:fld id="{0D5736C6-763D-4A2D-A4C4-9348582A950F}" type="datetime4">
              <a:rPr lang="en-US" smtClean="0"/>
              <a:t>July 18, 2012</a:t>
            </a:fld>
            <a:endParaRPr lang="en-US" dirty="0"/>
          </a:p>
        </p:txBody>
      </p:sp>
      <p:sp>
        <p:nvSpPr>
          <p:cNvPr id="2" name="Footer Placeholder 1"/>
          <p:cNvSpPr>
            <a:spLocks noGrp="1"/>
          </p:cNvSpPr>
          <p:nvPr>
            <p:ph type="ftr" sz="quarter" idx="11"/>
          </p:nvPr>
        </p:nvSpPr>
        <p:spPr/>
        <p:txBody>
          <a:bodyPr/>
          <a:lstStyle/>
          <a:p>
            <a:r>
              <a:rPr lang="nn-NO" smtClean="0"/>
              <a:t>Yeong Min Jang, Kookmin University</a:t>
            </a:r>
            <a:endParaRPr lang="en-US"/>
          </a:p>
        </p:txBody>
      </p:sp>
    </p:spTree>
    <p:extLst>
      <p:ext uri="{BB962C8B-B14F-4D97-AF65-F5344CB8AC3E}">
        <p14:creationId xmlns:p14="http://schemas.microsoft.com/office/powerpoint/2010/main" val="41652159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81000" y="685800"/>
            <a:ext cx="8382000" cy="914400"/>
          </a:xfrm>
        </p:spPr>
        <p:txBody>
          <a:bodyPr/>
          <a:lstStyle/>
          <a:p>
            <a:r>
              <a:rPr lang="en-US" sz="3200" dirty="0" smtClean="0"/>
              <a:t>MAC Layer for </a:t>
            </a:r>
            <a:r>
              <a:rPr lang="en-US" sz="3200" dirty="0" smtClean="0">
                <a:latin typeface="Times New Roman" pitchFamily="18" charset="0"/>
                <a:cs typeface="Times New Roman" pitchFamily="18" charset="0"/>
              </a:rPr>
              <a:t>LED </a:t>
            </a:r>
            <a:r>
              <a:rPr lang="en-US" sz="3200" dirty="0">
                <a:latin typeface="Times New Roman" pitchFamily="18" charset="0"/>
                <a:cs typeface="Times New Roman" pitchFamily="18" charset="0"/>
              </a:rPr>
              <a:t>C</a:t>
            </a:r>
            <a:r>
              <a:rPr lang="en-US" sz="3200" dirty="0" smtClean="0">
                <a:latin typeface="Times New Roman" pitchFamily="18" charset="0"/>
                <a:cs typeface="Times New Roman" pitchFamily="18" charset="0"/>
              </a:rPr>
              <a:t>ommunication</a:t>
            </a:r>
            <a:endParaRPr lang="en-US" sz="3200" dirty="0" smtClean="0"/>
          </a:p>
        </p:txBody>
      </p:sp>
      <p:sp>
        <p:nvSpPr>
          <p:cNvPr id="6147" name="Content Placeholder 2"/>
          <p:cNvSpPr>
            <a:spLocks noGrp="1"/>
          </p:cNvSpPr>
          <p:nvPr>
            <p:ph idx="1"/>
          </p:nvPr>
        </p:nvSpPr>
        <p:spPr>
          <a:xfrm>
            <a:off x="685800" y="1524000"/>
            <a:ext cx="7772400" cy="4572000"/>
          </a:xfrm>
        </p:spPr>
        <p:txBody>
          <a:bodyPr/>
          <a:lstStyle/>
          <a:p>
            <a:pPr>
              <a:buFont typeface="Wingdings" pitchFamily="2" charset="2"/>
              <a:buChar char="v"/>
            </a:pPr>
            <a:r>
              <a:rPr lang="en-US" altLang="ko-KR" sz="2000" dirty="0">
                <a:cs typeface="Times New Roman" pitchFamily="18" charset="0"/>
              </a:rPr>
              <a:t>The </a:t>
            </a:r>
            <a:r>
              <a:rPr lang="en-US" altLang="ko-KR" sz="2000" dirty="0" smtClean="0">
                <a:cs typeface="Times New Roman" pitchFamily="18" charset="0"/>
              </a:rPr>
              <a:t>MAC technology issues:</a:t>
            </a:r>
          </a:p>
          <a:p>
            <a:pPr lvl="1">
              <a:buFont typeface="Wingdings" pitchFamily="2" charset="2"/>
              <a:buChar char="ü"/>
            </a:pPr>
            <a:r>
              <a:rPr lang="en-US" altLang="ko-KR" sz="1800" dirty="0" smtClean="0">
                <a:cs typeface="Times New Roman" pitchFamily="18" charset="0"/>
              </a:rPr>
              <a:t>Diversity, Cooperative and Relay communications</a:t>
            </a:r>
          </a:p>
          <a:p>
            <a:pPr lvl="1">
              <a:buFont typeface="Wingdings" pitchFamily="2" charset="2"/>
              <a:buChar char="ü"/>
            </a:pPr>
            <a:r>
              <a:rPr lang="en-US" altLang="ko-KR" sz="1800" dirty="0" smtClean="0">
                <a:cs typeface="Times New Roman" pitchFamily="18" charset="0"/>
              </a:rPr>
              <a:t>Multi-channel broadcasting</a:t>
            </a:r>
          </a:p>
          <a:p>
            <a:pPr lvl="1">
              <a:buFont typeface="Wingdings" pitchFamily="2" charset="2"/>
              <a:buChar char="ü"/>
            </a:pPr>
            <a:r>
              <a:rPr lang="en-US" altLang="ko-KR" sz="1800" dirty="0" smtClean="0">
                <a:cs typeface="Times New Roman" pitchFamily="18" charset="0"/>
              </a:rPr>
              <a:t>Cognitive radio MAC</a:t>
            </a:r>
          </a:p>
          <a:p>
            <a:pPr lvl="1">
              <a:buFont typeface="Wingdings" pitchFamily="2" charset="2"/>
              <a:buChar char="ü"/>
            </a:pPr>
            <a:r>
              <a:rPr lang="en-US" altLang="ko-KR" sz="1800" dirty="0" smtClean="0">
                <a:cs typeface="Times New Roman" pitchFamily="18" charset="0"/>
              </a:rPr>
              <a:t>MAC for dynamic FOV</a:t>
            </a:r>
          </a:p>
          <a:p>
            <a:pPr lvl="1">
              <a:buFont typeface="Wingdings" pitchFamily="2" charset="2"/>
              <a:buChar char="ü"/>
            </a:pPr>
            <a:r>
              <a:rPr lang="en-US" altLang="ko-KR" sz="1800" dirty="0" smtClean="0">
                <a:cs typeface="Times New Roman" pitchFamily="18" charset="0"/>
              </a:rPr>
              <a:t> Cooperation of device coordinators </a:t>
            </a:r>
          </a:p>
          <a:p>
            <a:pPr lvl="1">
              <a:buFont typeface="Wingdings" pitchFamily="2" charset="2"/>
              <a:buChar char="ü"/>
            </a:pPr>
            <a:r>
              <a:rPr lang="en-US" altLang="ko-KR" sz="1800" dirty="0" smtClean="0">
                <a:cs typeface="Times New Roman" pitchFamily="18" charset="0"/>
              </a:rPr>
              <a:t>SON based integrated PLC and LED communications</a:t>
            </a:r>
          </a:p>
          <a:p>
            <a:pPr lvl="1">
              <a:buFont typeface="Wingdings" pitchFamily="2" charset="2"/>
              <a:buChar char="ü"/>
            </a:pPr>
            <a:r>
              <a:rPr lang="en-US" altLang="ko-KR" sz="1800" dirty="0" smtClean="0">
                <a:cs typeface="Times New Roman" pitchFamily="18" charset="0"/>
              </a:rPr>
              <a:t>Etc.</a:t>
            </a:r>
            <a:endParaRPr lang="en-US" altLang="ko-KR" sz="1800" dirty="0">
              <a:cs typeface="Times New Roman" pitchFamily="18" charset="0"/>
            </a:endParaRPr>
          </a:p>
          <a:p>
            <a:endParaRPr lang="en-US" sz="2800" dirty="0" smtClean="0"/>
          </a:p>
        </p:txBody>
      </p:sp>
      <p:sp>
        <p:nvSpPr>
          <p:cNvPr id="7"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14</a:t>
            </a:fld>
            <a:endParaRPr lang="en-US" dirty="0"/>
          </a:p>
        </p:txBody>
      </p:sp>
      <p:sp>
        <p:nvSpPr>
          <p:cNvPr id="11" name="Date Placeholder 1"/>
          <p:cNvSpPr>
            <a:spLocks noGrp="1"/>
          </p:cNvSpPr>
          <p:nvPr>
            <p:ph type="dt" sz="half" idx="10"/>
          </p:nvPr>
        </p:nvSpPr>
        <p:spPr>
          <a:xfrm>
            <a:off x="685800" y="381456"/>
            <a:ext cx="1600200" cy="215444"/>
          </a:xfrm>
        </p:spPr>
        <p:txBody>
          <a:bodyPr/>
          <a:lstStyle/>
          <a:p>
            <a:fld id="{3E5EB931-7CB0-45A8-96E0-6DC5CFB9664F}" type="datetime4">
              <a:rPr lang="en-US" smtClean="0"/>
              <a:t>July 18, 2012</a:t>
            </a:fld>
            <a:endParaRPr lang="en-US" dirty="0"/>
          </a:p>
        </p:txBody>
      </p:sp>
      <p:sp>
        <p:nvSpPr>
          <p:cNvPr id="2" name="Footer Placeholder 1"/>
          <p:cNvSpPr>
            <a:spLocks noGrp="1"/>
          </p:cNvSpPr>
          <p:nvPr>
            <p:ph type="ftr" sz="quarter" idx="11"/>
          </p:nvPr>
        </p:nvSpPr>
        <p:spPr/>
        <p:txBody>
          <a:bodyPr/>
          <a:lstStyle/>
          <a:p>
            <a:r>
              <a:rPr lang="nn-NO" smtClean="0"/>
              <a:t>Yeong Min Jang, Kookmin University</a:t>
            </a:r>
            <a:endParaRPr lang="en-US"/>
          </a:p>
        </p:txBody>
      </p:sp>
    </p:spTree>
    <p:extLst>
      <p:ext uri="{BB962C8B-B14F-4D97-AF65-F5344CB8AC3E}">
        <p14:creationId xmlns:p14="http://schemas.microsoft.com/office/powerpoint/2010/main" val="2095053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200" dirty="0" smtClean="0"/>
              <a:t>Conclusions</a:t>
            </a:r>
          </a:p>
        </p:txBody>
      </p:sp>
      <p:sp>
        <p:nvSpPr>
          <p:cNvPr id="16387" name="Content Placeholder 2"/>
          <p:cNvSpPr>
            <a:spLocks noGrp="1"/>
          </p:cNvSpPr>
          <p:nvPr>
            <p:ph idx="1"/>
          </p:nvPr>
        </p:nvSpPr>
        <p:spPr>
          <a:xfrm>
            <a:off x="685800" y="1676400"/>
            <a:ext cx="7772400" cy="4114800"/>
          </a:xfrm>
        </p:spPr>
        <p:txBody>
          <a:bodyPr/>
          <a:lstStyle/>
          <a:p>
            <a:pPr>
              <a:lnSpc>
                <a:spcPct val="150000"/>
              </a:lnSpc>
              <a:spcBef>
                <a:spcPts val="0"/>
              </a:spcBef>
              <a:buFont typeface="Wingdings" pitchFamily="2" charset="2"/>
              <a:buChar char="ü"/>
            </a:pPr>
            <a:r>
              <a:rPr lang="en-US" sz="2000" dirty="0">
                <a:cs typeface="Times New Roman" pitchFamily="18" charset="0"/>
              </a:rPr>
              <a:t>O</a:t>
            </a:r>
            <a:r>
              <a:rPr lang="en-US" sz="2000" dirty="0" smtClean="0">
                <a:cs typeface="Times New Roman" pitchFamily="18" charset="0"/>
              </a:rPr>
              <a:t>verviewed some technical issues about LED communication</a:t>
            </a:r>
            <a:endParaRPr lang="en-US" sz="2000" dirty="0" smtClean="0">
              <a:cs typeface="Times New Roman" pitchFamily="18" charset="0"/>
            </a:endParaRPr>
          </a:p>
          <a:p>
            <a:pPr>
              <a:lnSpc>
                <a:spcPct val="150000"/>
              </a:lnSpc>
              <a:spcBef>
                <a:spcPts val="0"/>
              </a:spcBef>
              <a:buFont typeface="Wingdings" pitchFamily="2" charset="2"/>
              <a:buChar char="ü"/>
            </a:pPr>
            <a:r>
              <a:rPr lang="en-US" sz="2000" dirty="0" smtClean="0">
                <a:cs typeface="Times New Roman" pitchFamily="18" charset="0"/>
              </a:rPr>
              <a:t>LED </a:t>
            </a:r>
            <a:r>
              <a:rPr lang="en-US" sz="2000" dirty="0" smtClean="0">
                <a:cs typeface="Times New Roman" pitchFamily="18" charset="0"/>
              </a:rPr>
              <a:t>is </a:t>
            </a:r>
            <a:r>
              <a:rPr lang="en-US" sz="2000" dirty="0">
                <a:cs typeface="Times New Roman" pitchFamily="18" charset="0"/>
              </a:rPr>
              <a:t>a promising technology for </a:t>
            </a:r>
            <a:r>
              <a:rPr lang="en-US" sz="2000" dirty="0" smtClean="0">
                <a:cs typeface="Times New Roman" pitchFamily="18" charset="0"/>
              </a:rPr>
              <a:t>illumination, display, </a:t>
            </a:r>
            <a:r>
              <a:rPr lang="en-US" sz="2000" dirty="0" smtClean="0">
                <a:cs typeface="Times New Roman" pitchFamily="18" charset="0"/>
              </a:rPr>
              <a:t>location, </a:t>
            </a:r>
            <a:r>
              <a:rPr lang="en-US" sz="2000" dirty="0" smtClean="0">
                <a:cs typeface="Times New Roman" pitchFamily="18" charset="0"/>
              </a:rPr>
              <a:t>communication, and etc</a:t>
            </a:r>
            <a:r>
              <a:rPr lang="en-US" sz="2000" dirty="0" smtClean="0">
                <a:cs typeface="Times New Roman" pitchFamily="18" charset="0"/>
              </a:rPr>
              <a:t>.  </a:t>
            </a:r>
            <a:endParaRPr lang="en-US" sz="2000" dirty="0" smtClean="0">
              <a:cs typeface="Times New Roman" pitchFamily="18" charset="0"/>
            </a:endParaRPr>
          </a:p>
          <a:p>
            <a:pPr>
              <a:lnSpc>
                <a:spcPct val="150000"/>
              </a:lnSpc>
              <a:spcBef>
                <a:spcPts val="0"/>
              </a:spcBef>
              <a:buFont typeface="Wingdings" pitchFamily="2" charset="2"/>
              <a:buChar char="ü"/>
            </a:pPr>
            <a:r>
              <a:rPr lang="en-US" sz="2000" dirty="0" smtClean="0">
                <a:cs typeface="Times New Roman" pitchFamily="18" charset="0"/>
              </a:rPr>
              <a:t>Some applications related commercial applications such as lighting device and smart device wil</a:t>
            </a:r>
            <a:r>
              <a:rPr lang="en-US" sz="2000" dirty="0" smtClean="0">
                <a:cs typeface="Times New Roman" pitchFamily="18" charset="0"/>
              </a:rPr>
              <a:t>l be necessary.</a:t>
            </a:r>
            <a:endParaRPr lang="en-US" sz="2000" dirty="0" smtClean="0">
              <a:cs typeface="Times New Roman" pitchFamily="18" charset="0"/>
            </a:endParaRPr>
          </a:p>
          <a:p>
            <a:pPr algn="just">
              <a:lnSpc>
                <a:spcPct val="150000"/>
              </a:lnSpc>
              <a:buFont typeface="Wingdings" pitchFamily="2" charset="2"/>
              <a:buChar char="ü"/>
            </a:pPr>
            <a:r>
              <a:rPr lang="en-US" sz="2000" dirty="0" smtClean="0">
                <a:cs typeface="Times New Roman" pitchFamily="18" charset="0"/>
              </a:rPr>
              <a:t>A call for contribution in next meeting</a:t>
            </a:r>
            <a:r>
              <a:rPr lang="en-US" sz="2000" dirty="0" smtClean="0">
                <a:cs typeface="Times New Roman" pitchFamily="18" charset="0"/>
              </a:rPr>
              <a:t>.</a:t>
            </a:r>
          </a:p>
          <a:p>
            <a:pPr algn="just">
              <a:lnSpc>
                <a:spcPct val="150000"/>
              </a:lnSpc>
              <a:buFont typeface="Wingdings" pitchFamily="2" charset="2"/>
              <a:buChar char="ü"/>
            </a:pPr>
            <a:endParaRPr lang="en-US" sz="2000" dirty="0">
              <a:cs typeface="Times New Roman" pitchFamily="18" charset="0"/>
            </a:endParaRPr>
          </a:p>
        </p:txBody>
      </p:sp>
      <p:sp>
        <p:nvSpPr>
          <p:cNvPr id="5" name="Date Placeholder 1"/>
          <p:cNvSpPr>
            <a:spLocks noGrp="1"/>
          </p:cNvSpPr>
          <p:nvPr>
            <p:ph type="dt" sz="half" idx="10"/>
          </p:nvPr>
        </p:nvSpPr>
        <p:spPr>
          <a:xfrm>
            <a:off x="685800" y="381456"/>
            <a:ext cx="1600200" cy="215444"/>
          </a:xfrm>
        </p:spPr>
        <p:txBody>
          <a:bodyPr/>
          <a:lstStyle/>
          <a:p>
            <a:fld id="{11257059-5D57-4023-973C-0B734872B7BA}" type="datetime4">
              <a:rPr lang="en-US" smtClean="0"/>
              <a:t>July 18, 2012</a:t>
            </a:fld>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15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dirty="0"/>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15-12-0278-00-wng0</a:t>
              </a:r>
              <a:endParaRPr lang="ko-KR" altLang="en-US" sz="1400" b="1" dirty="0"/>
            </a:p>
          </p:txBody>
        </p:sp>
      </p:grpSp>
    </p:spTree>
    <p:extLst>
      <p:ext uri="{BB962C8B-B14F-4D97-AF65-F5344CB8AC3E}">
        <p14:creationId xmlns:p14="http://schemas.microsoft.com/office/powerpoint/2010/main" val="3758745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3200" dirty="0" smtClean="0"/>
              <a:t>Contents</a:t>
            </a:r>
          </a:p>
        </p:txBody>
      </p:sp>
      <p:sp>
        <p:nvSpPr>
          <p:cNvPr id="3075" name="Content Placeholder 2"/>
          <p:cNvSpPr>
            <a:spLocks noGrp="1"/>
          </p:cNvSpPr>
          <p:nvPr>
            <p:ph idx="1"/>
          </p:nvPr>
        </p:nvSpPr>
        <p:spPr>
          <a:xfrm>
            <a:off x="685800" y="1524000"/>
            <a:ext cx="7772400" cy="4114800"/>
          </a:xfrm>
        </p:spPr>
        <p:txBody>
          <a:bodyPr/>
          <a:lstStyle/>
          <a:p>
            <a:pPr>
              <a:buFont typeface="Wingdings" pitchFamily="2" charset="2"/>
              <a:buChar char="v"/>
            </a:pPr>
            <a:r>
              <a:rPr lang="en-US" sz="2400" dirty="0"/>
              <a:t>Motivation for LED </a:t>
            </a:r>
            <a:r>
              <a:rPr lang="en-US" sz="2400" dirty="0" smtClean="0"/>
              <a:t>Commercialization </a:t>
            </a:r>
          </a:p>
          <a:p>
            <a:pPr>
              <a:buFont typeface="Wingdings" pitchFamily="2" charset="2"/>
              <a:buChar char="v"/>
            </a:pPr>
            <a:r>
              <a:rPr lang="en-US" sz="2400" dirty="0" smtClean="0"/>
              <a:t>LED </a:t>
            </a:r>
            <a:r>
              <a:rPr lang="en-US" sz="2400" dirty="0"/>
              <a:t>Market </a:t>
            </a:r>
            <a:r>
              <a:rPr lang="en-US" sz="2400" dirty="0" smtClean="0"/>
              <a:t>Trend</a:t>
            </a:r>
          </a:p>
          <a:p>
            <a:pPr>
              <a:buFont typeface="Wingdings" pitchFamily="2" charset="2"/>
              <a:buChar char="v"/>
            </a:pPr>
            <a:r>
              <a:rPr lang="en-US" sz="2400" dirty="0"/>
              <a:t>Applications of </a:t>
            </a:r>
            <a:r>
              <a:rPr lang="en-US" sz="2400" dirty="0" smtClean="0"/>
              <a:t>LED</a:t>
            </a:r>
            <a:endParaRPr lang="en-US" sz="2400" dirty="0"/>
          </a:p>
          <a:p>
            <a:pPr>
              <a:buFont typeface="Wingdings" pitchFamily="2" charset="2"/>
              <a:buChar char="v"/>
            </a:pPr>
            <a:r>
              <a:rPr lang="en-US" sz="2400" dirty="0"/>
              <a:t>Possible Standardization Directions for Commercialization </a:t>
            </a:r>
            <a:endParaRPr lang="en-US" sz="2400" dirty="0" smtClean="0"/>
          </a:p>
          <a:p>
            <a:pPr>
              <a:buFont typeface="Wingdings" pitchFamily="2" charset="2"/>
              <a:buChar char="v"/>
            </a:pPr>
            <a:r>
              <a:rPr lang="en-US" sz="2400" dirty="0" smtClean="0"/>
              <a:t>Current Status of LED Technology</a:t>
            </a:r>
          </a:p>
          <a:p>
            <a:pPr>
              <a:buFont typeface="Wingdings" pitchFamily="2" charset="2"/>
              <a:buChar char="v"/>
            </a:pPr>
            <a:r>
              <a:rPr lang="en-US" sz="2400" dirty="0" smtClean="0"/>
              <a:t>Issues </a:t>
            </a:r>
            <a:r>
              <a:rPr lang="en-US" sz="2400" dirty="0"/>
              <a:t>to </a:t>
            </a:r>
            <a:r>
              <a:rPr lang="en-US" sz="2400" dirty="0" smtClean="0"/>
              <a:t>be </a:t>
            </a:r>
            <a:r>
              <a:rPr lang="en-US" sz="2400" dirty="0"/>
              <a:t>Considered for Commercialization </a:t>
            </a:r>
            <a:endParaRPr lang="en-US" sz="2400" dirty="0" smtClean="0"/>
          </a:p>
          <a:p>
            <a:pPr>
              <a:buFont typeface="Wingdings" pitchFamily="2" charset="2"/>
              <a:buChar char="v"/>
            </a:pPr>
            <a:r>
              <a:rPr lang="en-US" sz="2400" dirty="0" smtClean="0"/>
              <a:t>Conclusions</a:t>
            </a:r>
          </a:p>
        </p:txBody>
      </p:sp>
      <p:sp>
        <p:nvSpPr>
          <p:cNvPr id="5" name="Date Placeholder 1"/>
          <p:cNvSpPr>
            <a:spLocks noGrp="1"/>
          </p:cNvSpPr>
          <p:nvPr>
            <p:ph type="dt" sz="half" idx="10"/>
          </p:nvPr>
        </p:nvSpPr>
        <p:spPr>
          <a:xfrm>
            <a:off x="685800" y="381456"/>
            <a:ext cx="1600200" cy="215444"/>
          </a:xfrm>
        </p:spPr>
        <p:txBody>
          <a:bodyPr/>
          <a:lstStyle/>
          <a:p>
            <a:fld id="{44D22890-A12B-4631-9516-4684B1913662}" type="datetime4">
              <a:rPr lang="en-US" smtClean="0"/>
              <a:t>July 18, 2012</a:t>
            </a:fld>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9" name="그룹 8"/>
          <p:cNvGrpSpPr/>
          <p:nvPr/>
        </p:nvGrpSpPr>
        <p:grpSpPr>
          <a:xfrm>
            <a:off x="6088040" y="296840"/>
            <a:ext cx="3429000" cy="307777"/>
            <a:chOff x="6088040" y="296840"/>
            <a:chExt cx="3429000" cy="307777"/>
          </a:xfrm>
        </p:grpSpPr>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15-12-0278-00-wng0</a:t>
              </a:r>
              <a:endParaRPr lang="ko-KR" altLang="en-US" sz="1400" b="1" dirty="0"/>
            </a:p>
          </p:txBody>
        </p:sp>
      </p:grpSp>
    </p:spTree>
    <p:extLst>
      <p:ext uri="{BB962C8B-B14F-4D97-AF65-F5344CB8AC3E}">
        <p14:creationId xmlns:p14="http://schemas.microsoft.com/office/powerpoint/2010/main" val="16765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sz="3200" dirty="0" smtClean="0"/>
              <a:t>Motivation for </a:t>
            </a:r>
            <a:r>
              <a:rPr lang="en-US" sz="3200" dirty="0"/>
              <a:t>LED </a:t>
            </a:r>
            <a:r>
              <a:rPr lang="en-US" sz="3200" dirty="0" smtClean="0"/>
              <a:t>Commercialization</a:t>
            </a:r>
            <a:endParaRPr lang="en-US" sz="3200" dirty="0"/>
          </a:p>
        </p:txBody>
      </p:sp>
      <p:sp>
        <p:nvSpPr>
          <p:cNvPr id="3" name="Content Placeholder 2"/>
          <p:cNvSpPr>
            <a:spLocks noGrp="1"/>
          </p:cNvSpPr>
          <p:nvPr>
            <p:ph idx="1"/>
          </p:nvPr>
        </p:nvSpPr>
        <p:spPr>
          <a:xfrm>
            <a:off x="685800" y="1447800"/>
            <a:ext cx="7772400" cy="4419600"/>
          </a:xfrm>
        </p:spPr>
        <p:txBody>
          <a:bodyPr/>
          <a:lstStyle/>
          <a:p>
            <a:pPr marL="0">
              <a:spcBef>
                <a:spcPts val="0"/>
              </a:spcBef>
              <a:buFont typeface="Wingdings" pitchFamily="2" charset="2"/>
              <a:buChar char="v"/>
            </a:pPr>
            <a:r>
              <a:rPr lang="en-US" altLang="zh-CN" sz="2000" dirty="0"/>
              <a:t>The whole world is in energy crisis and moving </a:t>
            </a:r>
            <a:r>
              <a:rPr lang="en-US" altLang="zh-CN" sz="2000" dirty="0" smtClean="0"/>
              <a:t>towards</a:t>
            </a:r>
            <a:endParaRPr lang="en-US" altLang="zh-CN" sz="2000" dirty="0"/>
          </a:p>
          <a:p>
            <a:pPr marL="400050" lvl="1">
              <a:spcBef>
                <a:spcPts val="0"/>
              </a:spcBef>
              <a:buFont typeface="Wingdings" pitchFamily="2" charset="2"/>
              <a:buChar char="ü"/>
            </a:pPr>
            <a:r>
              <a:rPr lang="en-US" altLang="zh-CN" sz="1800" dirty="0"/>
              <a:t> Saving of energy </a:t>
            </a:r>
          </a:p>
          <a:p>
            <a:pPr marL="400050" lvl="1">
              <a:spcBef>
                <a:spcPts val="0"/>
              </a:spcBef>
              <a:buFont typeface="Wingdings" pitchFamily="2" charset="2"/>
              <a:buChar char="ü"/>
            </a:pPr>
            <a:r>
              <a:rPr lang="en-US" altLang="zh-CN" sz="1800" dirty="0"/>
              <a:t> Lowering of CO</a:t>
            </a:r>
            <a:r>
              <a:rPr lang="en-US" altLang="zh-CN" sz="1800" baseline="-25000" dirty="0"/>
              <a:t>2</a:t>
            </a:r>
            <a:r>
              <a:rPr lang="en-US" altLang="zh-CN" sz="1800" dirty="0"/>
              <a:t> content</a:t>
            </a:r>
          </a:p>
          <a:p>
            <a:pPr marL="400050" lvl="1">
              <a:spcBef>
                <a:spcPts val="0"/>
              </a:spcBef>
              <a:buFont typeface="Wingdings" pitchFamily="2" charset="2"/>
              <a:buChar char="ü"/>
            </a:pPr>
            <a:r>
              <a:rPr lang="en-US" altLang="zh-CN" sz="1800" dirty="0"/>
              <a:t> Protection of environment </a:t>
            </a:r>
          </a:p>
          <a:p>
            <a:pPr marL="400050" lvl="1">
              <a:spcBef>
                <a:spcPts val="0"/>
              </a:spcBef>
              <a:buFont typeface="Wingdings" pitchFamily="2" charset="2"/>
              <a:buChar char="ü"/>
            </a:pPr>
            <a:r>
              <a:rPr lang="en-US" altLang="zh-CN" sz="1800" dirty="0"/>
              <a:t>Save EARTH </a:t>
            </a:r>
            <a:r>
              <a:rPr lang="en-US" altLang="zh-CN" sz="1800" dirty="0" smtClean="0"/>
              <a:t>mission</a:t>
            </a:r>
          </a:p>
          <a:p>
            <a:pPr marL="400050" lvl="1">
              <a:spcBef>
                <a:spcPts val="0"/>
              </a:spcBef>
              <a:buFont typeface="Wingdings" pitchFamily="2" charset="2"/>
              <a:buChar char="v"/>
            </a:pPr>
            <a:endParaRPr lang="en-US" sz="1800" dirty="0"/>
          </a:p>
          <a:p>
            <a:pPr marL="400050" lvl="1" indent="-400050">
              <a:spcBef>
                <a:spcPts val="0"/>
              </a:spcBef>
              <a:buFont typeface="Wingdings" pitchFamily="2" charset="2"/>
              <a:buChar char="v"/>
            </a:pPr>
            <a:r>
              <a:rPr lang="en-US" sz="2000" dirty="0" smtClean="0"/>
              <a:t>LED is such a “Green” technology provides</a:t>
            </a:r>
          </a:p>
          <a:p>
            <a:pPr marL="400050" lvl="1">
              <a:spcBef>
                <a:spcPts val="0"/>
              </a:spcBef>
              <a:buFont typeface="Wingdings" pitchFamily="2" charset="2"/>
              <a:buChar char="ü"/>
            </a:pPr>
            <a:r>
              <a:rPr lang="en-US" sz="1800" dirty="0"/>
              <a:t>Energy efficiency.</a:t>
            </a:r>
          </a:p>
          <a:p>
            <a:pPr marL="400050" lvl="1">
              <a:spcBef>
                <a:spcPts val="0"/>
              </a:spcBef>
              <a:buFont typeface="Wingdings" pitchFamily="2" charset="2"/>
              <a:buChar char="ü"/>
            </a:pPr>
            <a:r>
              <a:rPr lang="en-US" sz="1800" dirty="0"/>
              <a:t>Emunity from IR or UV. </a:t>
            </a:r>
          </a:p>
          <a:p>
            <a:pPr marL="400050" lvl="1">
              <a:spcBef>
                <a:spcPts val="0"/>
              </a:spcBef>
              <a:buFont typeface="Wingdings" pitchFamily="2" charset="2"/>
              <a:buChar char="ü"/>
            </a:pPr>
            <a:r>
              <a:rPr lang="en-US" sz="1800" dirty="0"/>
              <a:t>Directional lighting.</a:t>
            </a:r>
          </a:p>
          <a:p>
            <a:pPr marL="400050" lvl="1">
              <a:spcBef>
                <a:spcPts val="0"/>
              </a:spcBef>
              <a:buFont typeface="Wingdings" pitchFamily="2" charset="2"/>
              <a:buChar char="ü"/>
            </a:pPr>
            <a:r>
              <a:rPr lang="en-US" sz="1800" dirty="0"/>
              <a:t>Optical precision.</a:t>
            </a:r>
          </a:p>
          <a:p>
            <a:pPr marL="400050" lvl="1">
              <a:spcBef>
                <a:spcPts val="0"/>
              </a:spcBef>
              <a:buFont typeface="Wingdings" pitchFamily="2" charset="2"/>
              <a:buChar char="ü"/>
            </a:pPr>
            <a:r>
              <a:rPr lang="en-US" sz="1800" dirty="0"/>
              <a:t>Longer life.</a:t>
            </a:r>
          </a:p>
        </p:txBody>
      </p:sp>
      <p:sp>
        <p:nvSpPr>
          <p:cNvPr id="4" name="Date Placeholder 3"/>
          <p:cNvSpPr>
            <a:spLocks noGrp="1"/>
          </p:cNvSpPr>
          <p:nvPr>
            <p:ph type="dt" sz="half" idx="10"/>
          </p:nvPr>
        </p:nvSpPr>
        <p:spPr/>
        <p:txBody>
          <a:bodyPr/>
          <a:lstStyle/>
          <a:p>
            <a:fld id="{0169DCBA-E6BF-475F-88AB-EF0CB5953C70}" type="datetime4">
              <a:rPr lang="en-US" smtClean="0"/>
              <a:t>July 18, 2012</a:t>
            </a:fld>
            <a:endParaRPr lang="en-US" dirty="0"/>
          </a:p>
        </p:txBody>
      </p:sp>
      <p:sp>
        <p:nvSpPr>
          <p:cNvPr id="5" name="Footer Placeholder 4"/>
          <p:cNvSpPr>
            <a:spLocks noGrp="1"/>
          </p:cNvSpPr>
          <p:nvPr>
            <p:ph type="ftr" sz="quarter" idx="11"/>
          </p:nvPr>
        </p:nvSpPr>
        <p:spPr/>
        <p:txBody>
          <a:bodyPr/>
          <a:lstStyle/>
          <a:p>
            <a:r>
              <a:rPr lang="nn-NO" smtClean="0"/>
              <a:t>Yeong Min Jang, Kookmin University</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B3B06152-741F-4076-B040-D5427CE11BFD}" type="slidenum">
              <a:rPr lang="en-US" smtClean="0"/>
              <a:pPr>
                <a:defRPr/>
              </a:pPr>
              <a:t>3</a:t>
            </a:fld>
            <a:endParaRPr lang="en-US" dirty="0"/>
          </a:p>
        </p:txBody>
      </p:sp>
    </p:spTree>
    <p:extLst>
      <p:ext uri="{BB962C8B-B14F-4D97-AF65-F5344CB8AC3E}">
        <p14:creationId xmlns:p14="http://schemas.microsoft.com/office/powerpoint/2010/main" val="207732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057400" y="609600"/>
            <a:ext cx="4895850" cy="762000"/>
          </a:xfrm>
        </p:spPr>
        <p:txBody>
          <a:bodyPr/>
          <a:lstStyle/>
          <a:p>
            <a:r>
              <a:rPr lang="en-US" altLang="zh-CN" sz="3200" dirty="0">
                <a:solidFill>
                  <a:schemeClr val="tx1"/>
                </a:solidFill>
              </a:rPr>
              <a:t>Why LED ? </a:t>
            </a:r>
          </a:p>
        </p:txBody>
      </p:sp>
      <p:sp>
        <p:nvSpPr>
          <p:cNvPr id="21507" name="Rectangle 3"/>
          <p:cNvSpPr>
            <a:spLocks noGrp="1" noChangeArrowheads="1"/>
          </p:cNvSpPr>
          <p:nvPr>
            <p:ph type="body" idx="1"/>
          </p:nvPr>
        </p:nvSpPr>
        <p:spPr>
          <a:xfrm>
            <a:off x="457200" y="1524000"/>
            <a:ext cx="8458200" cy="3962400"/>
          </a:xfrm>
        </p:spPr>
        <p:txBody>
          <a:bodyPr/>
          <a:lstStyle/>
          <a:p>
            <a:pPr>
              <a:lnSpc>
                <a:spcPct val="80000"/>
              </a:lnSpc>
              <a:buFont typeface="Wingdings" pitchFamily="2" charset="2"/>
              <a:buChar char="v"/>
            </a:pPr>
            <a:r>
              <a:rPr lang="en-US" altLang="zh-CN" sz="2000" dirty="0"/>
              <a:t>Lower energy consumption</a:t>
            </a:r>
          </a:p>
          <a:p>
            <a:pPr lvl="1">
              <a:lnSpc>
                <a:spcPct val="80000"/>
              </a:lnSpc>
              <a:buFont typeface="Wingdings" pitchFamily="2" charset="2"/>
              <a:buChar char="ü"/>
            </a:pPr>
            <a:r>
              <a:rPr lang="en-US" altLang="zh-CN" sz="1800" dirty="0" smtClean="0"/>
              <a:t>consumes </a:t>
            </a:r>
            <a:r>
              <a:rPr lang="en-US" altLang="zh-CN" sz="1800" dirty="0"/>
              <a:t>only 20~ 30% of incandescent lamps, 50% of halogen lamps. </a:t>
            </a:r>
          </a:p>
          <a:p>
            <a:pPr>
              <a:lnSpc>
                <a:spcPct val="80000"/>
              </a:lnSpc>
              <a:buFont typeface="Wingdings" pitchFamily="2" charset="2"/>
              <a:buChar char="v"/>
            </a:pPr>
            <a:r>
              <a:rPr lang="en-US" altLang="zh-CN" sz="2000" dirty="0" smtClean="0"/>
              <a:t>Longer </a:t>
            </a:r>
            <a:r>
              <a:rPr lang="en-US" altLang="zh-CN" sz="2000" dirty="0"/>
              <a:t>life span</a:t>
            </a:r>
          </a:p>
          <a:p>
            <a:pPr lvl="1">
              <a:lnSpc>
                <a:spcPct val="80000"/>
              </a:lnSpc>
              <a:buFont typeface="Wingdings" pitchFamily="2" charset="2"/>
              <a:buChar char="ü"/>
            </a:pPr>
            <a:r>
              <a:rPr lang="en-US" altLang="zh-CN" sz="1800" dirty="0" smtClean="0"/>
              <a:t>50000 </a:t>
            </a:r>
            <a:r>
              <a:rPr lang="en-US" altLang="zh-CN" sz="1800" dirty="0"/>
              <a:t>~ 100000 hours (10-12 years</a:t>
            </a:r>
            <a:r>
              <a:rPr lang="en-US" altLang="zh-CN" sz="1800" dirty="0" smtClean="0"/>
              <a:t>)</a:t>
            </a:r>
            <a:endParaRPr lang="en-US" altLang="zh-CN" sz="1800" dirty="0"/>
          </a:p>
          <a:p>
            <a:pPr>
              <a:lnSpc>
                <a:spcPct val="80000"/>
              </a:lnSpc>
              <a:buFont typeface="Wingdings" pitchFamily="2" charset="2"/>
              <a:buChar char="v"/>
            </a:pPr>
            <a:r>
              <a:rPr lang="en-US" altLang="zh-CN" sz="2000" dirty="0"/>
              <a:t>Lower light decay</a:t>
            </a:r>
          </a:p>
          <a:p>
            <a:pPr lvl="1">
              <a:lnSpc>
                <a:spcPct val="80000"/>
              </a:lnSpc>
              <a:buFont typeface="Wingdings" pitchFamily="2" charset="2"/>
              <a:buChar char="ü"/>
            </a:pPr>
            <a:r>
              <a:rPr lang="en-US" altLang="zh-CN" sz="1800" dirty="0" smtClean="0"/>
              <a:t>A </a:t>
            </a:r>
            <a:r>
              <a:rPr lang="en-US" altLang="zh-CN" sz="1800" dirty="0"/>
              <a:t>well managed LED light has less than 5% light decay after thousands of hours operation</a:t>
            </a:r>
            <a:r>
              <a:rPr lang="en-US" altLang="zh-CN" sz="1800" dirty="0" smtClean="0"/>
              <a:t>.</a:t>
            </a:r>
            <a:endParaRPr lang="en-US" altLang="zh-CN" sz="1800" dirty="0">
              <a:solidFill>
                <a:schemeClr val="accent2"/>
              </a:solidFill>
            </a:endParaRPr>
          </a:p>
          <a:p>
            <a:pPr>
              <a:lnSpc>
                <a:spcPct val="80000"/>
              </a:lnSpc>
              <a:buFont typeface="Wingdings" pitchFamily="2" charset="2"/>
              <a:buChar char="v"/>
            </a:pPr>
            <a:r>
              <a:rPr lang="en-US" altLang="zh-CN" sz="2000" dirty="0"/>
              <a:t>Environmental friendly</a:t>
            </a:r>
          </a:p>
          <a:p>
            <a:pPr lvl="1">
              <a:lnSpc>
                <a:spcPct val="80000"/>
              </a:lnSpc>
              <a:buFont typeface="Wingdings" pitchFamily="2" charset="2"/>
              <a:buChar char="ü"/>
            </a:pPr>
            <a:r>
              <a:rPr lang="en-US" altLang="zh-CN" sz="1800" dirty="0" smtClean="0"/>
              <a:t>No </a:t>
            </a:r>
            <a:r>
              <a:rPr lang="en-US" altLang="zh-CN" sz="1800" dirty="0"/>
              <a:t>filament – No</a:t>
            </a:r>
            <a:r>
              <a:rPr lang="en-US" altLang="zh-CN" sz="1800" dirty="0">
                <a:solidFill>
                  <a:srgbClr val="FF0000"/>
                </a:solidFill>
              </a:rPr>
              <a:t> </a:t>
            </a:r>
            <a:r>
              <a:rPr lang="en-US" altLang="zh-CN" sz="1800" dirty="0"/>
              <a:t>Gas - No Mercury - No UV rays - No </a:t>
            </a:r>
            <a:r>
              <a:rPr lang="en-US" altLang="zh-CN" sz="1800" dirty="0" err="1"/>
              <a:t>Pb</a:t>
            </a:r>
            <a:r>
              <a:rPr lang="en-US" altLang="zh-CN" sz="1800" dirty="0"/>
              <a:t> - No hazardous substance</a:t>
            </a:r>
          </a:p>
        </p:txBody>
      </p:sp>
      <p:sp>
        <p:nvSpPr>
          <p:cNvPr id="7" name="Date Placeholder 1"/>
          <p:cNvSpPr>
            <a:spLocks noGrp="1"/>
          </p:cNvSpPr>
          <p:nvPr>
            <p:ph type="dt" sz="half" idx="10"/>
          </p:nvPr>
        </p:nvSpPr>
        <p:spPr>
          <a:xfrm>
            <a:off x="685800" y="381456"/>
            <a:ext cx="1600200" cy="215444"/>
          </a:xfrm>
        </p:spPr>
        <p:txBody>
          <a:bodyPr/>
          <a:lstStyle/>
          <a:p>
            <a:fld id="{188D42AE-A494-413C-998A-F25A8B5C9A14}" type="datetime4">
              <a:rPr lang="en-US" smtClean="0"/>
              <a:t>July 18, 2012</a:t>
            </a:fld>
            <a:endParaRPr lang="en-US" dirty="0"/>
          </a:p>
        </p:txBody>
      </p:sp>
      <p:sp>
        <p:nvSpPr>
          <p:cNvPr id="2" name="Footer Placeholder 1"/>
          <p:cNvSpPr>
            <a:spLocks noGrp="1"/>
          </p:cNvSpPr>
          <p:nvPr>
            <p:ph type="ftr" sz="quarter" idx="11"/>
          </p:nvPr>
        </p:nvSpPr>
        <p:spPr/>
        <p:txBody>
          <a:bodyPr/>
          <a:lstStyle/>
          <a:p>
            <a:r>
              <a:rPr lang="nn-NO" smtClean="0"/>
              <a:t>Yeong Min Jang, Kookmin University</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3B06152-741F-4076-B040-D5427CE11BFD}" type="slidenum">
              <a:rPr lang="en-US" smtClean="0"/>
              <a:pPr>
                <a:defRPr/>
              </a:pPr>
              <a:t>4</a:t>
            </a:fld>
            <a:endParaRPr lang="en-US"/>
          </a:p>
        </p:txBody>
      </p:sp>
    </p:spTree>
    <p:extLst>
      <p:ext uri="{BB962C8B-B14F-4D97-AF65-F5344CB8AC3E}">
        <p14:creationId xmlns:p14="http://schemas.microsoft.com/office/powerpoint/2010/main" val="20710185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539750" y="1109662"/>
            <a:ext cx="8229600" cy="4681538"/>
          </a:xfrm>
        </p:spPr>
        <p:txBody>
          <a:bodyPr/>
          <a:lstStyle/>
          <a:p>
            <a:pPr>
              <a:buFont typeface="Wingdings" pitchFamily="2" charset="2"/>
              <a:buChar char="v"/>
            </a:pPr>
            <a:r>
              <a:rPr lang="en-US" altLang="zh-CN" sz="2000" dirty="0"/>
              <a:t>Eye – protective</a:t>
            </a:r>
          </a:p>
          <a:p>
            <a:pPr lvl="1">
              <a:buFont typeface="Wingdings" pitchFamily="2" charset="2"/>
              <a:buChar char="ü"/>
            </a:pPr>
            <a:r>
              <a:rPr lang="en-US" altLang="zh-CN" sz="1800" dirty="0" smtClean="0"/>
              <a:t>LED </a:t>
            </a:r>
            <a:r>
              <a:rPr lang="en-US" altLang="zh-CN" sz="1800" dirty="0"/>
              <a:t>lighting is free from strobe flash lighting that incandescent lamps and other lamps have.</a:t>
            </a:r>
          </a:p>
          <a:p>
            <a:pPr>
              <a:buFont typeface="Wingdings" pitchFamily="2" charset="2"/>
              <a:buChar char="v"/>
            </a:pPr>
            <a:r>
              <a:rPr lang="en-US" altLang="zh-CN" sz="2000" dirty="0"/>
              <a:t>High brightness</a:t>
            </a:r>
          </a:p>
          <a:p>
            <a:pPr lvl="1">
              <a:buFont typeface="Wingdings" pitchFamily="2" charset="2"/>
              <a:buChar char="ü"/>
            </a:pPr>
            <a:r>
              <a:rPr lang="en-US" altLang="zh-CN" sz="1800" dirty="0"/>
              <a:t>A more vivid color of lighting, giving clearer images than low brightness lamps</a:t>
            </a:r>
          </a:p>
          <a:p>
            <a:pPr>
              <a:buFont typeface="Wingdings" pitchFamily="2" charset="2"/>
              <a:buChar char="v"/>
            </a:pPr>
            <a:r>
              <a:rPr lang="en-US" altLang="zh-CN" sz="2000" dirty="0"/>
              <a:t>Wide color Temperatures</a:t>
            </a:r>
          </a:p>
          <a:p>
            <a:pPr lvl="1">
              <a:buFont typeface="Wingdings" pitchFamily="2" charset="2"/>
              <a:buChar char="ü"/>
            </a:pPr>
            <a:r>
              <a:rPr lang="en-US" altLang="zh-CN" sz="1800" dirty="0"/>
              <a:t>Warm white, Cool White, RGB, Ranging from 2700K – 7000K</a:t>
            </a:r>
          </a:p>
          <a:p>
            <a:pPr>
              <a:buFont typeface="Wingdings" pitchFamily="2" charset="2"/>
              <a:buChar char="v"/>
            </a:pPr>
            <a:r>
              <a:rPr lang="en-US" altLang="zh-CN" sz="2000" dirty="0"/>
              <a:t>Combination with renewable energy</a:t>
            </a:r>
          </a:p>
          <a:p>
            <a:pPr lvl="1">
              <a:buFont typeface="Wingdings" pitchFamily="2" charset="2"/>
              <a:buChar char="ü"/>
            </a:pPr>
            <a:r>
              <a:rPr lang="en-US" altLang="zh-CN" sz="1800" dirty="0"/>
              <a:t>Wind power, Solar power – 100% Green technology to  save earth</a:t>
            </a:r>
          </a:p>
        </p:txBody>
      </p:sp>
      <p:sp>
        <p:nvSpPr>
          <p:cNvPr id="8" name="Date Placeholder 1"/>
          <p:cNvSpPr>
            <a:spLocks noGrp="1"/>
          </p:cNvSpPr>
          <p:nvPr>
            <p:ph type="dt" sz="half" idx="10"/>
          </p:nvPr>
        </p:nvSpPr>
        <p:spPr>
          <a:xfrm>
            <a:off x="685800" y="381456"/>
            <a:ext cx="1600200" cy="215444"/>
          </a:xfrm>
        </p:spPr>
        <p:txBody>
          <a:bodyPr/>
          <a:lstStyle/>
          <a:p>
            <a:fld id="{1EC21185-B14A-47EE-AAB1-51DBADAC8A25}" type="datetime4">
              <a:rPr lang="en-US" smtClean="0"/>
              <a:t>July 18, 2012</a:t>
            </a:fld>
            <a:endParaRPr lang="en-US" dirty="0"/>
          </a:p>
        </p:txBody>
      </p:sp>
      <p:sp>
        <p:nvSpPr>
          <p:cNvPr id="2" name="Footer Placeholder 1"/>
          <p:cNvSpPr>
            <a:spLocks noGrp="1"/>
          </p:cNvSpPr>
          <p:nvPr>
            <p:ph type="ftr" sz="quarter" idx="11"/>
          </p:nvPr>
        </p:nvSpPr>
        <p:spPr/>
        <p:txBody>
          <a:bodyPr/>
          <a:lstStyle/>
          <a:p>
            <a:r>
              <a:rPr lang="nn-NO" smtClean="0"/>
              <a:t>Yeong Min Jang, Kookmin University</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3B06152-741F-4076-B040-D5427CE11BFD}" type="slidenum">
              <a:rPr lang="en-US" smtClean="0"/>
              <a:pPr>
                <a:defRPr/>
              </a:pPr>
              <a:t>5</a:t>
            </a:fld>
            <a:endParaRPr lang="en-US"/>
          </a:p>
        </p:txBody>
      </p:sp>
    </p:spTree>
    <p:extLst>
      <p:ext uri="{BB962C8B-B14F-4D97-AF65-F5344CB8AC3E}">
        <p14:creationId xmlns:p14="http://schemas.microsoft.com/office/powerpoint/2010/main" val="275149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pPr marL="285750" lvl="0" indent="-285750"/>
            <a:r>
              <a:rPr lang="en-US" sz="3200" kern="1200" dirty="0">
                <a:solidFill>
                  <a:srgbClr val="000000"/>
                </a:solidFill>
                <a:ea typeface="Gulim" pitchFamily="34" charset="-127"/>
                <a:cs typeface="Times New Roman" pitchFamily="18" charset="0"/>
              </a:rPr>
              <a:t>Applications of LED</a:t>
            </a:r>
          </a:p>
        </p:txBody>
      </p:sp>
      <p:sp>
        <p:nvSpPr>
          <p:cNvPr id="3" name="Content Placeholder 2"/>
          <p:cNvSpPr>
            <a:spLocks noGrp="1"/>
          </p:cNvSpPr>
          <p:nvPr>
            <p:ph idx="1"/>
          </p:nvPr>
        </p:nvSpPr>
        <p:spPr>
          <a:xfrm>
            <a:off x="685800" y="1295400"/>
            <a:ext cx="7772400" cy="5105400"/>
          </a:xfrm>
        </p:spPr>
        <p:txBody>
          <a:bodyPr/>
          <a:lstStyle/>
          <a:p>
            <a:pPr lvl="0">
              <a:spcBef>
                <a:spcPct val="0"/>
              </a:spcBef>
              <a:buFont typeface="Wingdings" pitchFamily="2" charset="2"/>
              <a:buChar char="v"/>
            </a:pPr>
            <a:r>
              <a:rPr lang="en-US" sz="2000" kern="1200" dirty="0" smtClean="0">
                <a:solidFill>
                  <a:srgbClr val="000000"/>
                </a:solidFill>
                <a:ea typeface="Gulim" pitchFamily="34" charset="-127"/>
                <a:cs typeface="Times New Roman" pitchFamily="18" charset="0"/>
              </a:rPr>
              <a:t>Applications of LED</a:t>
            </a:r>
          </a:p>
          <a:p>
            <a:pPr lvl="1">
              <a:spcBef>
                <a:spcPct val="0"/>
              </a:spcBef>
              <a:buFont typeface="Wingdings" pitchFamily="2" charset="2"/>
              <a:buChar char="ü"/>
            </a:pPr>
            <a:r>
              <a:rPr lang="en-US" sz="2000" kern="1200" dirty="0" smtClean="0">
                <a:solidFill>
                  <a:srgbClr val="000000"/>
                </a:solidFill>
                <a:ea typeface="Gulim" pitchFamily="34" charset="-127"/>
                <a:cs typeface="Times New Roman" pitchFamily="18" charset="0"/>
              </a:rPr>
              <a:t>Illumination</a:t>
            </a:r>
          </a:p>
          <a:p>
            <a:pPr lvl="2">
              <a:spcBef>
                <a:spcPct val="0"/>
              </a:spcBef>
              <a:buFont typeface="Wingdings" pitchFamily="2" charset="2"/>
              <a:buChar char="ü"/>
            </a:pPr>
            <a:r>
              <a:rPr lang="en-US" sz="1600" dirty="0"/>
              <a:t>Street </a:t>
            </a:r>
            <a:r>
              <a:rPr lang="en-US" sz="1600" dirty="0" smtClean="0"/>
              <a:t>lighting</a:t>
            </a:r>
          </a:p>
          <a:p>
            <a:pPr lvl="2">
              <a:spcBef>
                <a:spcPct val="0"/>
              </a:spcBef>
              <a:buFont typeface="Wingdings" pitchFamily="2" charset="2"/>
              <a:buChar char="ü"/>
            </a:pPr>
            <a:r>
              <a:rPr lang="en-US" sz="1600" dirty="0"/>
              <a:t>Indoor </a:t>
            </a:r>
            <a:r>
              <a:rPr lang="en-US" sz="1600" dirty="0" smtClean="0"/>
              <a:t>lighting</a:t>
            </a:r>
          </a:p>
          <a:p>
            <a:pPr lvl="1">
              <a:spcBef>
                <a:spcPct val="0"/>
              </a:spcBef>
              <a:buFont typeface="Wingdings" pitchFamily="2" charset="2"/>
              <a:buChar char="ü"/>
            </a:pPr>
            <a:r>
              <a:rPr lang="en-US" sz="2000" kern="1200" dirty="0">
                <a:solidFill>
                  <a:srgbClr val="000000"/>
                </a:solidFill>
                <a:ea typeface="Gulim" pitchFamily="34" charset="-127"/>
                <a:cs typeface="Times New Roman" pitchFamily="18" charset="0"/>
              </a:rPr>
              <a:t>Wireless Communication</a:t>
            </a:r>
          </a:p>
          <a:p>
            <a:pPr lvl="2">
              <a:spcBef>
                <a:spcPct val="0"/>
              </a:spcBef>
              <a:buFont typeface="Wingdings" pitchFamily="2" charset="2"/>
              <a:buChar char="ü"/>
            </a:pPr>
            <a:r>
              <a:rPr lang="en-US" sz="1600" dirty="0"/>
              <a:t>Fiber Optic Communication</a:t>
            </a:r>
            <a:endParaRPr lang="tr-TR" sz="1600" dirty="0"/>
          </a:p>
          <a:p>
            <a:pPr lvl="2">
              <a:spcBef>
                <a:spcPct val="0"/>
              </a:spcBef>
              <a:buFont typeface="Wingdings" pitchFamily="2" charset="2"/>
              <a:buChar char="ü"/>
            </a:pPr>
            <a:r>
              <a:rPr lang="en-US" sz="1600" dirty="0"/>
              <a:t>Visible light communication</a:t>
            </a:r>
          </a:p>
          <a:p>
            <a:pPr lvl="2">
              <a:spcBef>
                <a:spcPct val="0"/>
              </a:spcBef>
              <a:buFont typeface="Wingdings" pitchFamily="2" charset="2"/>
              <a:buChar char="ü"/>
            </a:pPr>
            <a:r>
              <a:rPr lang="tr-TR" sz="1600" dirty="0"/>
              <a:t> </a:t>
            </a:r>
            <a:r>
              <a:rPr lang="en-US" sz="1600" dirty="0"/>
              <a:t>Indoor Navigation</a:t>
            </a:r>
          </a:p>
          <a:p>
            <a:pPr lvl="1">
              <a:spcBef>
                <a:spcPct val="0"/>
              </a:spcBef>
              <a:buFont typeface="Wingdings" pitchFamily="2" charset="2"/>
              <a:buChar char="ü"/>
            </a:pPr>
            <a:r>
              <a:rPr lang="tr-TR" sz="2000" kern="1200" dirty="0">
                <a:solidFill>
                  <a:srgbClr val="000000"/>
                </a:solidFill>
                <a:ea typeface="Gulim" pitchFamily="34" charset="-127"/>
                <a:cs typeface="Times New Roman" pitchFamily="18" charset="0"/>
              </a:rPr>
              <a:t>Sensor Applications</a:t>
            </a:r>
            <a:endParaRPr lang="en-US" sz="2000" kern="1200" dirty="0">
              <a:solidFill>
                <a:srgbClr val="000000"/>
              </a:solidFill>
              <a:ea typeface="Gulim" pitchFamily="34" charset="-127"/>
              <a:cs typeface="Times New Roman" pitchFamily="18" charset="0"/>
            </a:endParaRPr>
          </a:p>
          <a:p>
            <a:pPr lvl="2">
              <a:spcBef>
                <a:spcPct val="0"/>
              </a:spcBef>
              <a:buFont typeface="Wingdings" pitchFamily="2" charset="2"/>
              <a:buChar char="ü"/>
            </a:pPr>
            <a:r>
              <a:rPr lang="en-US" sz="1600" dirty="0"/>
              <a:t>LED-ID technology</a:t>
            </a:r>
          </a:p>
          <a:p>
            <a:pPr lvl="2">
              <a:spcBef>
                <a:spcPct val="0"/>
              </a:spcBef>
              <a:buFont typeface="Wingdings" pitchFamily="2" charset="2"/>
              <a:buChar char="ü"/>
            </a:pPr>
            <a:r>
              <a:rPr lang="en-US" sz="1600" dirty="0"/>
              <a:t>Medical Instrumentation </a:t>
            </a:r>
          </a:p>
          <a:p>
            <a:pPr lvl="1">
              <a:spcBef>
                <a:spcPct val="0"/>
              </a:spcBef>
              <a:buFont typeface="Wingdings" pitchFamily="2" charset="2"/>
              <a:buChar char="ü"/>
            </a:pPr>
            <a:r>
              <a:rPr lang="en-US" sz="2000" kern="1200" dirty="0" smtClean="0">
                <a:solidFill>
                  <a:srgbClr val="000000"/>
                </a:solidFill>
                <a:ea typeface="Gulim" pitchFamily="34" charset="-127"/>
                <a:cs typeface="Times New Roman" pitchFamily="18" charset="0"/>
              </a:rPr>
              <a:t>Display</a:t>
            </a:r>
          </a:p>
          <a:p>
            <a:pPr lvl="2">
              <a:spcBef>
                <a:spcPct val="0"/>
              </a:spcBef>
              <a:buFont typeface="Wingdings" pitchFamily="2" charset="2"/>
              <a:buChar char="ü"/>
            </a:pPr>
            <a:r>
              <a:rPr lang="en-US" sz="1600" kern="1200" dirty="0" smtClean="0">
                <a:solidFill>
                  <a:srgbClr val="000000"/>
                </a:solidFill>
                <a:ea typeface="Gulim" pitchFamily="34" charset="-127"/>
                <a:cs typeface="Times New Roman" pitchFamily="18" charset="0"/>
              </a:rPr>
              <a:t>Entertainment: Television, Mobile, Camera</a:t>
            </a:r>
          </a:p>
          <a:p>
            <a:pPr lvl="2">
              <a:spcBef>
                <a:spcPct val="0"/>
              </a:spcBef>
              <a:buFont typeface="Wingdings" pitchFamily="2" charset="2"/>
              <a:buChar char="ü"/>
            </a:pPr>
            <a:r>
              <a:rPr lang="en-US" sz="1600" kern="1200" dirty="0" smtClean="0">
                <a:solidFill>
                  <a:srgbClr val="000000"/>
                </a:solidFill>
                <a:ea typeface="Gulim" pitchFamily="34" charset="-127"/>
                <a:cs typeface="Times New Roman" pitchFamily="18" charset="0"/>
              </a:rPr>
              <a:t>LED Digital Signage</a:t>
            </a:r>
          </a:p>
          <a:p>
            <a:pPr lvl="1">
              <a:spcBef>
                <a:spcPct val="0"/>
              </a:spcBef>
              <a:buFont typeface="Wingdings" pitchFamily="2" charset="2"/>
              <a:buChar char="ü"/>
            </a:pPr>
            <a:r>
              <a:rPr lang="en-US" sz="2000" kern="1200" dirty="0">
                <a:solidFill>
                  <a:srgbClr val="000000"/>
                </a:solidFill>
                <a:ea typeface="Gulim" pitchFamily="34" charset="-127"/>
                <a:cs typeface="Times New Roman" pitchFamily="18" charset="0"/>
              </a:rPr>
              <a:t>Automotive Uses</a:t>
            </a:r>
          </a:p>
          <a:p>
            <a:pPr lvl="1">
              <a:spcBef>
                <a:spcPct val="0"/>
              </a:spcBef>
              <a:buFont typeface="Wingdings" pitchFamily="2" charset="2"/>
              <a:buChar char="ü"/>
            </a:pPr>
            <a:r>
              <a:rPr lang="en-US" sz="2000" kern="1200" dirty="0">
                <a:solidFill>
                  <a:srgbClr val="000000"/>
                </a:solidFill>
                <a:ea typeface="Gulim" pitchFamily="34" charset="-127"/>
                <a:cs typeface="Times New Roman" pitchFamily="18" charset="0"/>
              </a:rPr>
              <a:t>Indication</a:t>
            </a:r>
          </a:p>
          <a:p>
            <a:pPr lvl="2">
              <a:spcBef>
                <a:spcPct val="0"/>
              </a:spcBef>
              <a:buFont typeface="Wingdings" pitchFamily="2" charset="2"/>
              <a:buChar char="ü"/>
            </a:pPr>
            <a:r>
              <a:rPr lang="en-US" sz="1600" kern="1200" dirty="0">
                <a:solidFill>
                  <a:srgbClr val="000000"/>
                </a:solidFill>
                <a:ea typeface="Gulim" pitchFamily="34" charset="-127"/>
                <a:cs typeface="Times New Roman" pitchFamily="18" charset="0"/>
              </a:rPr>
              <a:t>Security and household </a:t>
            </a:r>
            <a:r>
              <a:rPr lang="en-US" sz="1600" kern="1200" dirty="0" smtClean="0">
                <a:solidFill>
                  <a:srgbClr val="000000"/>
                </a:solidFill>
                <a:ea typeface="Gulim" pitchFamily="34" charset="-127"/>
                <a:cs typeface="Times New Roman" pitchFamily="18" charset="0"/>
              </a:rPr>
              <a:t>applications</a:t>
            </a:r>
          </a:p>
          <a:p>
            <a:pPr lvl="2">
              <a:spcBef>
                <a:spcPct val="0"/>
              </a:spcBef>
              <a:buFont typeface="Wingdings" pitchFamily="2" charset="2"/>
              <a:buChar char="ü"/>
            </a:pPr>
            <a:endParaRPr lang="en-US" sz="1600" kern="1200" dirty="0">
              <a:solidFill>
                <a:srgbClr val="000000"/>
              </a:solidFill>
              <a:ea typeface="Gulim" pitchFamily="34" charset="-127"/>
              <a:cs typeface="Times New Roman" pitchFamily="18" charset="0"/>
            </a:endParaRPr>
          </a:p>
          <a:p>
            <a:pPr lvl="2">
              <a:spcBef>
                <a:spcPct val="0"/>
              </a:spcBef>
              <a:buFont typeface="Wingdings" pitchFamily="2" charset="2"/>
              <a:buChar char="ü"/>
            </a:pPr>
            <a:endParaRPr lang="en-US" sz="1600" kern="1200" dirty="0">
              <a:solidFill>
                <a:srgbClr val="000000"/>
              </a:solidFill>
              <a:ea typeface="Gulim" pitchFamily="34" charset="-127"/>
              <a:cs typeface="Times New Roman" pitchFamily="18" charset="0"/>
            </a:endParaRPr>
          </a:p>
          <a:p>
            <a:pPr lvl="1">
              <a:spcBef>
                <a:spcPct val="0"/>
              </a:spcBef>
              <a:buFont typeface="Wingdings" pitchFamily="2" charset="2"/>
              <a:buChar char="ü"/>
            </a:pPr>
            <a:endParaRPr lang="en-US" sz="2000" kern="1200" dirty="0" smtClean="0">
              <a:solidFill>
                <a:srgbClr val="000000"/>
              </a:solidFill>
              <a:ea typeface="Gulim" pitchFamily="34" charset="-127"/>
              <a:cs typeface="Times New Roman" pitchFamily="18" charset="0"/>
            </a:endParaRPr>
          </a:p>
          <a:p>
            <a:pPr lvl="1">
              <a:spcBef>
                <a:spcPct val="0"/>
              </a:spcBef>
              <a:buFont typeface="Wingdings" pitchFamily="2" charset="2"/>
              <a:buChar char="ü"/>
            </a:pPr>
            <a:endParaRPr lang="en-US" sz="2000" kern="1200" dirty="0">
              <a:solidFill>
                <a:srgbClr val="000000"/>
              </a:solidFill>
              <a:ea typeface="Gulim" pitchFamily="34" charset="-127"/>
              <a:cs typeface="Times New Roman" pitchFamily="18" charset="0"/>
            </a:endParaRPr>
          </a:p>
          <a:p>
            <a:pPr marL="457200" lvl="1" indent="0">
              <a:spcBef>
                <a:spcPct val="0"/>
              </a:spcBef>
              <a:buNone/>
            </a:pPr>
            <a:endParaRPr lang="en-US" sz="2000" dirty="0" smtClean="0">
              <a:ea typeface="Gulim" pitchFamily="34" charset="-127"/>
            </a:endParaRPr>
          </a:p>
          <a:p>
            <a:pPr marL="457200" lvl="1"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smtClean="0"/>
              <a:t>Slide </a:t>
            </a:r>
            <a:fld id="{B3B06152-741F-4076-B040-D5427CE11BFD}" type="slidenum">
              <a:rPr lang="en-US" smtClean="0"/>
              <a:pPr>
                <a:defRPr/>
              </a:pPr>
              <a:t>6</a:t>
            </a:fld>
            <a:endParaRPr lang="en-US"/>
          </a:p>
        </p:txBody>
      </p:sp>
      <p:sp>
        <p:nvSpPr>
          <p:cNvPr id="7" name="Date Placeholder 1"/>
          <p:cNvSpPr>
            <a:spLocks noGrp="1"/>
          </p:cNvSpPr>
          <p:nvPr>
            <p:ph type="dt" sz="half" idx="10"/>
          </p:nvPr>
        </p:nvSpPr>
        <p:spPr>
          <a:xfrm>
            <a:off x="685800" y="381456"/>
            <a:ext cx="1600200" cy="215444"/>
          </a:xfrm>
        </p:spPr>
        <p:txBody>
          <a:bodyPr/>
          <a:lstStyle/>
          <a:p>
            <a:fld id="{751DB0D4-6F8F-4184-8B18-2AA0F1C33C07}" type="datetime4">
              <a:rPr lang="en-US" smtClean="0"/>
              <a:t>July 18, 2012</a:t>
            </a:fld>
            <a:endParaRPr lang="en-US" dirty="0"/>
          </a:p>
        </p:txBody>
      </p:sp>
      <p:sp>
        <p:nvSpPr>
          <p:cNvPr id="8" name="바닥글 개체 틀 7"/>
          <p:cNvSpPr>
            <a:spLocks noGrp="1"/>
          </p:cNvSpPr>
          <p:nvPr>
            <p:ph type="ftr" sz="quarter" idx="11"/>
          </p:nvPr>
        </p:nvSpPr>
        <p:spPr/>
        <p:txBody>
          <a:bodyPr/>
          <a:lstStyle/>
          <a:p>
            <a:r>
              <a:rPr lang="nn-NO" smtClean="0"/>
              <a:t>Yeong Min Jang, Kookmin University</a:t>
            </a:r>
            <a:endParaRPr lang="en-US"/>
          </a:p>
        </p:txBody>
      </p:sp>
      <p:sp>
        <p:nvSpPr>
          <p:cNvPr id="9" name="직사각형 8"/>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0" name="그룹 9"/>
          <p:cNvGrpSpPr/>
          <p:nvPr/>
        </p:nvGrpSpPr>
        <p:grpSpPr>
          <a:xfrm>
            <a:off x="6088040" y="296840"/>
            <a:ext cx="3429000" cy="307777"/>
            <a:chOff x="6088040" y="296840"/>
            <a:chExt cx="3429000" cy="307777"/>
          </a:xfrm>
        </p:grpSpPr>
        <p:sp>
          <p:nvSpPr>
            <p:cNvPr id="11" name="직사각형 10"/>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a:t>
              </a:r>
              <a:r>
                <a:rPr lang="en-US" altLang="ko-KR" sz="1400" b="1" dirty="0"/>
                <a:t>IEEE 15-12-0278-00-wng0</a:t>
              </a:r>
              <a:endParaRPr lang="ko-KR" altLang="en-US" sz="1400" b="1" dirty="0"/>
            </a:p>
          </p:txBody>
        </p:sp>
      </p:grpSp>
    </p:spTree>
    <p:extLst>
      <p:ext uri="{BB962C8B-B14F-4D97-AF65-F5344CB8AC3E}">
        <p14:creationId xmlns:p14="http://schemas.microsoft.com/office/powerpoint/2010/main" val="3988059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066800" y="728662"/>
            <a:ext cx="5867400" cy="719138"/>
          </a:xfrm>
        </p:spPr>
        <p:txBody>
          <a:bodyPr/>
          <a:lstStyle/>
          <a:p>
            <a:r>
              <a:rPr lang="en-US" altLang="zh-CN" sz="3200" dirty="0">
                <a:solidFill>
                  <a:schemeClr val="tx1"/>
                </a:solidFill>
              </a:rPr>
              <a:t>Key Factors of LED Lighting </a:t>
            </a:r>
          </a:p>
        </p:txBody>
      </p:sp>
      <p:sp>
        <p:nvSpPr>
          <p:cNvPr id="23555" name="Rectangle 3"/>
          <p:cNvSpPr>
            <a:spLocks noGrp="1" noChangeArrowheads="1"/>
          </p:cNvSpPr>
          <p:nvPr>
            <p:ph type="body" idx="1"/>
          </p:nvPr>
        </p:nvSpPr>
        <p:spPr>
          <a:xfrm>
            <a:off x="468312" y="1657350"/>
            <a:ext cx="8447087" cy="4133850"/>
          </a:xfrm>
        </p:spPr>
        <p:txBody>
          <a:bodyPr/>
          <a:lstStyle/>
          <a:p>
            <a:pPr>
              <a:lnSpc>
                <a:spcPct val="80000"/>
              </a:lnSpc>
              <a:buFont typeface="Wingdings" pitchFamily="2" charset="2"/>
              <a:buChar char="v"/>
            </a:pPr>
            <a:r>
              <a:rPr lang="en-US" altLang="zh-CN" sz="2000" dirty="0"/>
              <a:t>Constant Current Driver Technology</a:t>
            </a:r>
          </a:p>
          <a:p>
            <a:pPr lvl="1">
              <a:lnSpc>
                <a:spcPct val="80000"/>
              </a:lnSpc>
              <a:buFont typeface="Wingdings" pitchFamily="2" charset="2"/>
              <a:buChar char="ü"/>
            </a:pPr>
            <a:r>
              <a:rPr lang="en-US" altLang="zh-CN" sz="1800" dirty="0" smtClean="0"/>
              <a:t>Power </a:t>
            </a:r>
            <a:r>
              <a:rPr lang="en-US" altLang="zh-CN" sz="1800" dirty="0"/>
              <a:t>factor </a:t>
            </a:r>
          </a:p>
          <a:p>
            <a:pPr lvl="1">
              <a:lnSpc>
                <a:spcPct val="80000"/>
              </a:lnSpc>
              <a:buFont typeface="Wingdings" pitchFamily="2" charset="2"/>
              <a:buChar char="ü"/>
            </a:pPr>
            <a:r>
              <a:rPr lang="en-US" altLang="zh-CN" sz="1800" dirty="0" smtClean="0"/>
              <a:t>Efficiency</a:t>
            </a:r>
            <a:endParaRPr lang="en-US" altLang="zh-CN" sz="1800" dirty="0"/>
          </a:p>
          <a:p>
            <a:pPr lvl="1">
              <a:lnSpc>
                <a:spcPct val="80000"/>
              </a:lnSpc>
              <a:buFont typeface="Wingdings" pitchFamily="2" charset="2"/>
              <a:buChar char="ü"/>
            </a:pPr>
            <a:r>
              <a:rPr lang="en-US" altLang="zh-CN" sz="1800" dirty="0" smtClean="0"/>
              <a:t>Stability </a:t>
            </a:r>
            <a:r>
              <a:rPr lang="en-US" altLang="zh-CN" sz="1800" dirty="0"/>
              <a:t>in static current driving</a:t>
            </a:r>
          </a:p>
          <a:p>
            <a:pPr>
              <a:lnSpc>
                <a:spcPct val="80000"/>
              </a:lnSpc>
              <a:buFont typeface="Wingdings" pitchFamily="2" charset="2"/>
              <a:buChar char="v"/>
            </a:pPr>
            <a:r>
              <a:rPr lang="en-US" altLang="zh-CN" sz="2000" dirty="0"/>
              <a:t>Light Decay </a:t>
            </a:r>
          </a:p>
          <a:p>
            <a:pPr lvl="1">
              <a:lnSpc>
                <a:spcPct val="80000"/>
              </a:lnSpc>
              <a:buFont typeface="Wingdings" pitchFamily="2" charset="2"/>
              <a:buChar char="ü"/>
            </a:pPr>
            <a:r>
              <a:rPr lang="en-US" altLang="zh-CN" sz="1800" dirty="0"/>
              <a:t>Maintenance of brightness at a longer period</a:t>
            </a:r>
          </a:p>
          <a:p>
            <a:pPr>
              <a:lnSpc>
                <a:spcPct val="80000"/>
              </a:lnSpc>
              <a:buFont typeface="Wingdings" pitchFamily="2" charset="2"/>
              <a:buChar char="v"/>
            </a:pPr>
            <a:r>
              <a:rPr lang="en-US" altLang="zh-CN" sz="2000" dirty="0"/>
              <a:t>Heat Dissipation</a:t>
            </a:r>
          </a:p>
          <a:p>
            <a:pPr lvl="1">
              <a:lnSpc>
                <a:spcPct val="80000"/>
              </a:lnSpc>
              <a:buFont typeface="Wingdings" pitchFamily="2" charset="2"/>
              <a:buChar char="ü"/>
            </a:pPr>
            <a:r>
              <a:rPr lang="en-US" altLang="zh-CN" sz="1800" dirty="0"/>
              <a:t>Maintaining  LED junction temperature at low to increase its lifespan</a:t>
            </a:r>
          </a:p>
          <a:p>
            <a:pPr>
              <a:lnSpc>
                <a:spcPct val="80000"/>
              </a:lnSpc>
              <a:buFont typeface="Wingdings" pitchFamily="2" charset="2"/>
              <a:buChar char="v"/>
            </a:pPr>
            <a:r>
              <a:rPr lang="en-US" altLang="zh-CN" sz="2400" dirty="0" smtClean="0"/>
              <a:t>Cost </a:t>
            </a:r>
            <a:endParaRPr lang="en-US" altLang="zh-CN" sz="2400" dirty="0"/>
          </a:p>
          <a:p>
            <a:pPr lvl="1">
              <a:lnSpc>
                <a:spcPct val="80000"/>
              </a:lnSpc>
              <a:buFont typeface="Wingdings" pitchFamily="2" charset="2"/>
              <a:buChar char="ü"/>
            </a:pPr>
            <a:r>
              <a:rPr lang="en-US" altLang="zh-CN" sz="1800" dirty="0"/>
              <a:t>To be economical in mass application</a:t>
            </a:r>
          </a:p>
          <a:p>
            <a:pPr>
              <a:lnSpc>
                <a:spcPct val="80000"/>
              </a:lnSpc>
              <a:buFontTx/>
              <a:buNone/>
            </a:pPr>
            <a:endParaRPr lang="en-US" altLang="zh-CN" sz="2000" dirty="0"/>
          </a:p>
          <a:p>
            <a:pPr>
              <a:lnSpc>
                <a:spcPct val="80000"/>
              </a:lnSpc>
              <a:buFontTx/>
              <a:buNone/>
            </a:pPr>
            <a:endParaRPr lang="en-US" altLang="zh-CN" sz="2000" dirty="0">
              <a:solidFill>
                <a:srgbClr val="FFFF00"/>
              </a:solidFill>
            </a:endParaRPr>
          </a:p>
        </p:txBody>
      </p:sp>
      <p:sp>
        <p:nvSpPr>
          <p:cNvPr id="7" name="Date Placeholder 1"/>
          <p:cNvSpPr>
            <a:spLocks noGrp="1"/>
          </p:cNvSpPr>
          <p:nvPr>
            <p:ph type="dt" sz="half" idx="10"/>
          </p:nvPr>
        </p:nvSpPr>
        <p:spPr>
          <a:xfrm>
            <a:off x="685800" y="381456"/>
            <a:ext cx="1600200" cy="215444"/>
          </a:xfrm>
        </p:spPr>
        <p:txBody>
          <a:bodyPr/>
          <a:lstStyle/>
          <a:p>
            <a:fld id="{825185C6-1A55-4452-BF23-76EFB7B3C2EE}" type="datetime4">
              <a:rPr lang="en-US" smtClean="0"/>
              <a:t>July 18, 2012</a:t>
            </a:fld>
            <a:endParaRPr lang="en-US" dirty="0"/>
          </a:p>
        </p:txBody>
      </p:sp>
      <p:sp>
        <p:nvSpPr>
          <p:cNvPr id="2" name="Footer Placeholder 1"/>
          <p:cNvSpPr>
            <a:spLocks noGrp="1"/>
          </p:cNvSpPr>
          <p:nvPr>
            <p:ph type="ftr" sz="quarter" idx="11"/>
          </p:nvPr>
        </p:nvSpPr>
        <p:spPr/>
        <p:txBody>
          <a:bodyPr/>
          <a:lstStyle/>
          <a:p>
            <a:r>
              <a:rPr lang="nn-NO" smtClean="0"/>
              <a:t>Yeong Min Jang, Kookmin University</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B3B06152-741F-4076-B040-D5427CE11BFD}" type="slidenum">
              <a:rPr lang="en-US" smtClean="0"/>
              <a:pPr>
                <a:defRPr/>
              </a:pPr>
              <a:t>7</a:t>
            </a:fld>
            <a:endParaRPr lang="en-US"/>
          </a:p>
        </p:txBody>
      </p:sp>
    </p:spTree>
    <p:extLst>
      <p:ext uri="{BB962C8B-B14F-4D97-AF65-F5344CB8AC3E}">
        <p14:creationId xmlns:p14="http://schemas.microsoft.com/office/powerpoint/2010/main" val="1241481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sz="3200" dirty="0" smtClean="0"/>
              <a:t>Market Trend </a:t>
            </a:r>
            <a:r>
              <a:rPr lang="en-US" sz="3200" dirty="0" smtClean="0"/>
              <a:t>(</a:t>
            </a:r>
            <a:r>
              <a:rPr lang="en-US" sz="3200" dirty="0" smtClean="0"/>
              <a:t>Current</a:t>
            </a:r>
            <a:r>
              <a:rPr lang="en-US" sz="3200" dirty="0" smtClean="0"/>
              <a:t> </a:t>
            </a:r>
            <a:r>
              <a:rPr lang="en-US" sz="3200" dirty="0" smtClean="0"/>
              <a:t>Situation)</a:t>
            </a:r>
            <a:endParaRPr lang="en-US" sz="3200" dirty="0"/>
          </a:p>
        </p:txBody>
      </p:sp>
      <p:sp>
        <p:nvSpPr>
          <p:cNvPr id="6" name="Slide Number Placeholder 5"/>
          <p:cNvSpPr>
            <a:spLocks noGrp="1"/>
          </p:cNvSpPr>
          <p:nvPr>
            <p:ph type="sldNum" sz="quarter" idx="12"/>
          </p:nvPr>
        </p:nvSpPr>
        <p:spPr/>
        <p:txBody>
          <a:bodyPr/>
          <a:lstStyle/>
          <a:p>
            <a:pPr>
              <a:defRPr/>
            </a:pPr>
            <a:r>
              <a:rPr lang="en-US" smtClean="0"/>
              <a:t>Slide </a:t>
            </a:r>
            <a:fld id="{B3B06152-741F-4076-B040-D5427CE11BFD}" type="slidenum">
              <a:rPr lang="en-US" smtClean="0"/>
              <a:pPr>
                <a:defRPr/>
              </a:pPr>
              <a:t>8</a:t>
            </a:fld>
            <a:endParaRPr lang="en-US"/>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485207"/>
            <a:ext cx="7772400" cy="4848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Date Placeholder 1"/>
          <p:cNvSpPr>
            <a:spLocks noGrp="1"/>
          </p:cNvSpPr>
          <p:nvPr>
            <p:ph type="dt" sz="half" idx="10"/>
          </p:nvPr>
        </p:nvSpPr>
        <p:spPr>
          <a:xfrm>
            <a:off x="685800" y="381456"/>
            <a:ext cx="1600200" cy="215444"/>
          </a:xfrm>
        </p:spPr>
        <p:txBody>
          <a:bodyPr/>
          <a:lstStyle/>
          <a:p>
            <a:fld id="{EB525492-0F98-49B1-B363-AA7FD59AABEE}" type="datetime4">
              <a:rPr lang="en-US" smtClean="0"/>
              <a:t>July 18, 2012</a:t>
            </a:fld>
            <a:endParaRPr lang="en-US" dirty="0"/>
          </a:p>
        </p:txBody>
      </p:sp>
      <p:sp>
        <p:nvSpPr>
          <p:cNvPr id="3" name="Footer Placeholder 2"/>
          <p:cNvSpPr>
            <a:spLocks noGrp="1"/>
          </p:cNvSpPr>
          <p:nvPr>
            <p:ph type="ftr" sz="quarter" idx="11"/>
          </p:nvPr>
        </p:nvSpPr>
        <p:spPr/>
        <p:txBody>
          <a:bodyPr/>
          <a:lstStyle/>
          <a:p>
            <a:r>
              <a:rPr lang="nn-NO" smtClean="0"/>
              <a:t>Yeong Min Jang, Kookmin University</a:t>
            </a:r>
            <a:endParaRPr lang="en-US"/>
          </a:p>
        </p:txBody>
      </p:sp>
    </p:spTree>
    <p:extLst>
      <p:ext uri="{BB962C8B-B14F-4D97-AF65-F5344CB8AC3E}">
        <p14:creationId xmlns:p14="http://schemas.microsoft.com/office/powerpoint/2010/main" val="431913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456"/>
            <a:ext cx="1600200" cy="215444"/>
          </a:xfrm>
        </p:spPr>
        <p:txBody>
          <a:bodyPr/>
          <a:lstStyle/>
          <a:p>
            <a:fld id="{30E35369-5819-4DB0-903B-2BE01F49E6FA}" type="datetime4">
              <a:rPr lang="en-US" smtClean="0"/>
              <a:t>July 18, 2012</a:t>
            </a:fld>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B3B06152-741F-4076-B040-D5427CE11BFD}" type="slidenum">
              <a:rPr lang="en-US" smtClean="0"/>
              <a:pPr>
                <a:defRPr/>
              </a:pPr>
              <a:t>9</a:t>
            </a:fld>
            <a:endParaRPr lang="en-US"/>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514140"/>
            <a:ext cx="7391400" cy="4887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a:spLocks noGrp="1"/>
          </p:cNvSpPr>
          <p:nvPr>
            <p:ph type="title"/>
          </p:nvPr>
        </p:nvSpPr>
        <p:spPr>
          <a:xfrm>
            <a:off x="685800" y="457200"/>
            <a:ext cx="7772400" cy="1066800"/>
          </a:xfrm>
        </p:spPr>
        <p:txBody>
          <a:bodyPr/>
          <a:lstStyle/>
          <a:p>
            <a:r>
              <a:rPr lang="en-US" sz="3200" dirty="0" smtClean="0"/>
              <a:t>Market Trend (Future Prediction)</a:t>
            </a:r>
            <a:endParaRPr lang="en-US" sz="3200" dirty="0"/>
          </a:p>
        </p:txBody>
      </p:sp>
      <p:sp>
        <p:nvSpPr>
          <p:cNvPr id="2" name="Footer Placeholder 1"/>
          <p:cNvSpPr>
            <a:spLocks noGrp="1"/>
          </p:cNvSpPr>
          <p:nvPr>
            <p:ph type="ftr" sz="quarter" idx="11"/>
          </p:nvPr>
        </p:nvSpPr>
        <p:spPr/>
        <p:txBody>
          <a:bodyPr/>
          <a:lstStyle/>
          <a:p>
            <a:r>
              <a:rPr lang="nn-NO" smtClean="0"/>
              <a:t>Yeong Min Jang, Kookmin University</a:t>
            </a:r>
            <a:endParaRPr lang="en-US"/>
          </a:p>
        </p:txBody>
      </p:sp>
    </p:spTree>
    <p:extLst>
      <p:ext uri="{BB962C8B-B14F-4D97-AF65-F5344CB8AC3E}">
        <p14:creationId xmlns:p14="http://schemas.microsoft.com/office/powerpoint/2010/main" val="1110464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4390</TotalTime>
  <Words>852</Words>
  <Application>Microsoft Office PowerPoint</Application>
  <PresentationFormat>On-screen Show (4:3)</PresentationFormat>
  <Paragraphs>201</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VLC_Composition_090917</vt:lpstr>
      <vt:lpstr>PowerPoint Presentation</vt:lpstr>
      <vt:lpstr>Contents</vt:lpstr>
      <vt:lpstr>Motivation for LED Commercialization</vt:lpstr>
      <vt:lpstr>Why LED ? </vt:lpstr>
      <vt:lpstr>PowerPoint Presentation</vt:lpstr>
      <vt:lpstr>Applications of LED</vt:lpstr>
      <vt:lpstr>Key Factors of LED Lighting </vt:lpstr>
      <vt:lpstr>Market Trend (Current Situation)</vt:lpstr>
      <vt:lpstr>Market Trend (Future Prediction)</vt:lpstr>
      <vt:lpstr>Current LED Technology</vt:lpstr>
      <vt:lpstr>Issues to be Considered for Commercialization </vt:lpstr>
      <vt:lpstr>PHY Layer for LED Communication</vt:lpstr>
      <vt:lpstr>MAC Sub-layer for LED Communication</vt:lpstr>
      <vt:lpstr>MAC Layer for LED Communication</vt:lpstr>
      <vt:lpstr>Conclusions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370</cp:revision>
  <cp:lastPrinted>2012-03-12T07:40:50Z</cp:lastPrinted>
  <dcterms:created xsi:type="dcterms:W3CDTF">2009-09-18T11:31:33Z</dcterms:created>
  <dcterms:modified xsi:type="dcterms:W3CDTF">2012-07-18T04:55:16Z</dcterms:modified>
</cp:coreProperties>
</file>