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70" r:id="rId3"/>
    <p:sldId id="291" r:id="rId4"/>
    <p:sldId id="292" r:id="rId5"/>
    <p:sldId id="293" r:id="rId6"/>
    <p:sldId id="273" r:id="rId7"/>
    <p:sldId id="289" r:id="rId8"/>
    <p:sldId id="290" r:id="rId9"/>
    <p:sldId id="288" r:id="rId10"/>
    <p:sldId id="283" r:id="rId11"/>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33"/>
    <a:srgbClr val="CC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31" autoAdjust="0"/>
    <p:restoredTop sz="94705" autoAdjust="0"/>
  </p:normalViewPr>
  <p:slideViewPr>
    <p:cSldViewPr>
      <p:cViewPr>
        <p:scale>
          <a:sx n="76" d="100"/>
          <a:sy n="76" d="100"/>
        </p:scale>
        <p:origin x="-1350"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6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6" y="-40361"/>
            <a:ext cx="2722563"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3075" name="Rectangle 3"/>
          <p:cNvSpPr>
            <a:spLocks noGrp="1" noChangeArrowheads="1"/>
          </p:cNvSpPr>
          <p:nvPr>
            <p:ph type="dt" sz="quarter" idx="1"/>
          </p:nvPr>
        </p:nvSpPr>
        <p:spPr bwMode="auto">
          <a:xfrm>
            <a:off x="703263" y="175081"/>
            <a:ext cx="233521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7/18/2012</a:t>
            </a:fld>
            <a:r>
              <a:rPr lang="en-US"/>
              <a:t>&lt;month year&gt;</a:t>
            </a:r>
          </a:p>
        </p:txBody>
      </p:sp>
      <p:sp>
        <p:nvSpPr>
          <p:cNvPr id="3076" name="Rectangle 4"/>
          <p:cNvSpPr>
            <a:spLocks noGrp="1" noChangeArrowheads="1"/>
          </p:cNvSpPr>
          <p:nvPr>
            <p:ph type="ftr" sz="quarter" idx="2"/>
          </p:nvPr>
        </p:nvSpPr>
        <p:spPr bwMode="auto">
          <a:xfrm>
            <a:off x="4206876" y="8997950"/>
            <a:ext cx="218122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6" y="8997950"/>
            <a:ext cx="140017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6"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4666"/>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6"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9737"/>
            <a:ext cx="2844800"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2051" name="Rectangle 3"/>
          <p:cNvSpPr>
            <a:spLocks noGrp="1" noChangeArrowheads="1"/>
          </p:cNvSpPr>
          <p:nvPr>
            <p:ph type="dt" idx="1"/>
          </p:nvPr>
        </p:nvSpPr>
        <p:spPr bwMode="auto">
          <a:xfrm>
            <a:off x="661988" y="95707"/>
            <a:ext cx="276542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7/18/2012</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1" y="4416426"/>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13176" y="9001125"/>
            <a:ext cx="25368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1" y="9001125"/>
            <a:ext cx="81121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9" y="9001125"/>
            <a:ext cx="719137" cy="184666"/>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1"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smtClean="0"/>
              <a:t>September 2009doc.: IEEE 802.15-12-0278-00-wng0</a:t>
            </a:r>
            <a:endParaRPr lang="en-US" dirty="0"/>
          </a:p>
        </p:txBody>
      </p:sp>
      <p:sp>
        <p:nvSpPr>
          <p:cNvPr id="9" name="Rectangle 3"/>
          <p:cNvSpPr>
            <a:spLocks noGrp="1" noChangeArrowheads="1"/>
          </p:cNvSpPr>
          <p:nvPr>
            <p:ph type="dt" idx="1"/>
          </p:nvPr>
        </p:nvSpPr>
        <p:spPr>
          <a:ln/>
        </p:spPr>
        <p:txBody>
          <a:bodyPr/>
          <a:lstStyle/>
          <a:p>
            <a:fld id="{DDEB5ECF-DBF0-4B00-A34B-6D739605B8EB}" type="datetime1">
              <a:rPr lang="en-US"/>
              <a:pPr/>
              <a:t>7/18/2012</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5200" y="95707"/>
            <a:ext cx="2844800"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95707"/>
            <a:ext cx="2765425"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nn-NO" smtClean="0"/>
              <a:t>Yeong Min Jang, Kookmin University</a:t>
            </a:r>
            <a:endParaRPr lang="en-US"/>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
        <p:nvSpPr>
          <p:cNvPr id="14"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ltLang="ko-KR" smtClean="0"/>
              <a:t>May 2012</a:t>
            </a:r>
            <a:endParaRPr lang="en-US"/>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75869" cy="307777"/>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ltLang="ko-KR" smtClean="0"/>
              <a:t>May 2012</a:t>
            </a:r>
            <a:endParaRPr lang="en-US"/>
          </a:p>
        </p:txBody>
      </p:sp>
      <p:sp>
        <p:nvSpPr>
          <p:cNvPr id="11" name="Rectangle 10"/>
          <p:cNvSpPr>
            <a:spLocks noGrp="1" noChangeArrowheads="1"/>
          </p:cNvSpPr>
          <p:nvPr>
            <p:ph type="ftr" sz="quarter" idx="11"/>
          </p:nvPr>
        </p:nvSpPr>
        <p:spPr/>
        <p:txBody>
          <a:bodyPr/>
          <a:lstStyle>
            <a:lvl1pPr>
              <a:defRPr/>
            </a:lvl1pPr>
          </a:lstStyle>
          <a:p>
            <a:r>
              <a:rPr lang="nn-NO" smtClean="0"/>
              <a:t>Yeong Min Jang, Kookmin University</a:t>
            </a:r>
            <a:endParaRPr lang="en-US"/>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ko-KR" smtClean="0"/>
              <a:t>May 2012</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71675"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a:t>
            </a:r>
            <a:r>
              <a:rPr lang="en-US" altLang="ko-KR" sz="1400" b="1" dirty="0" smtClean="0">
                <a:solidFill>
                  <a:schemeClr val="tx1"/>
                </a:solidFill>
                <a:effectLst/>
              </a:rPr>
              <a:t> 15-12-0164-00-wng0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oleObject" Target="../embeddings/oleObject1.bin"/><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0.bin"/><Relationship Id="rId10" Type="http://schemas.openxmlformats.org/officeDocument/2006/relationships/image" Target="../media/image5.png"/><Relationship Id="rId4" Type="http://schemas.openxmlformats.org/officeDocument/2006/relationships/image" Target="../media/image1.emf"/><Relationship Id="rId9"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p>
            <a:pPr>
              <a:defRPr/>
            </a:pPr>
            <a:r>
              <a:rPr lang="en-US" dirty="0"/>
              <a:t>Slide </a:t>
            </a:r>
            <a:fld id="{168A0E28-C750-41B9-A69D-2C32EC8D3106}" type="slidenum">
              <a:rPr lang="en-US"/>
              <a:pPr>
                <a:defRPr/>
              </a:pPr>
              <a:t>1</a:t>
            </a:fld>
            <a:endParaRPr lang="en-US" dirty="0"/>
          </a:p>
        </p:txBody>
      </p:sp>
      <p:sp>
        <p:nvSpPr>
          <p:cNvPr id="27651" name="Rectangle 3"/>
          <p:cNvSpPr>
            <a:spLocks noChangeArrowheads="1"/>
          </p:cNvSpPr>
          <p:nvPr/>
        </p:nvSpPr>
        <p:spPr bwMode="auto">
          <a:xfrm>
            <a:off x="152400" y="609600"/>
            <a:ext cx="8763000" cy="4770537"/>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[Standardization </a:t>
            </a:r>
            <a:r>
              <a:rPr lang="en-US" altLang="ko-KR" sz="1600" dirty="0" smtClean="0"/>
              <a:t>Directions in IEEE802.15 IG-LED</a:t>
            </a:r>
            <a:r>
              <a:rPr lang="en-US" sz="1600" dirty="0" smtClean="0">
                <a:solidFill>
                  <a:schemeClr val="tx2"/>
                </a:solidFill>
              </a:rPr>
              <a:t>]</a:t>
            </a:r>
            <a:r>
              <a:rPr lang="en-US" sz="1600" dirty="0">
                <a:solidFill>
                  <a:schemeClr val="tx2"/>
                </a:solidFill>
              </a:rPr>
              <a:t>	</a:t>
            </a:r>
          </a:p>
          <a:p>
            <a:pPr marL="739775" indent="-739775" eaLnBrk="0" hangingPunct="0"/>
            <a:r>
              <a:rPr lang="en-US" sz="1600" b="1" dirty="0">
                <a:solidFill>
                  <a:schemeClr val="tx2"/>
                </a:solidFill>
              </a:rPr>
              <a:t>Date Submitted</a:t>
            </a:r>
            <a:r>
              <a:rPr lang="en-US" sz="1600" b="1" dirty="0"/>
              <a:t>: </a:t>
            </a:r>
            <a:r>
              <a:rPr lang="en-US" sz="1600" dirty="0" smtClean="0"/>
              <a:t>[July, 2012]</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smtClean="0"/>
              <a:t>[</a:t>
            </a:r>
            <a:r>
              <a:rPr lang="en-US" altLang="ko-KR" sz="1600" dirty="0" smtClean="0"/>
              <a:t>Yeong </a:t>
            </a:r>
            <a:r>
              <a:rPr lang="en-US" altLang="ko-KR" sz="1600" dirty="0"/>
              <a:t>Min Jang</a:t>
            </a:r>
            <a:r>
              <a:rPr lang="en-US" altLang="ko-KR" sz="1600" dirty="0" smtClean="0"/>
              <a:t>, Tuan Nguyen, and Vu Van Huynh]           </a:t>
            </a:r>
            <a:endParaRPr lang="en-US" altLang="ko-KR" sz="1600" dirty="0"/>
          </a:p>
          <a:p>
            <a:pPr marL="739775" indent="-739775" eaLnBrk="0" hangingPunct="0"/>
            <a:r>
              <a:rPr lang="en-US" altLang="ko-KR" sz="1600" dirty="0"/>
              <a:t>              </a:t>
            </a:r>
            <a:r>
              <a:rPr lang="en-US" altLang="ko-KR" sz="1600" dirty="0" smtClean="0"/>
              <a:t>[</a:t>
            </a:r>
            <a:r>
              <a:rPr lang="en-US" altLang="ko-KR" sz="1600" dirty="0" err="1"/>
              <a:t>Kookmin</a:t>
            </a:r>
            <a:r>
              <a:rPr lang="en-US" altLang="ko-KR" sz="1600" dirty="0"/>
              <a:t> </a:t>
            </a:r>
            <a:r>
              <a:rPr lang="en-US" altLang="ko-KR" sz="1600" dirty="0" smtClean="0"/>
              <a:t>University]                                  </a:t>
            </a:r>
            <a:endParaRPr lang="en-US" altLang="ko-KR" sz="1600" dirty="0"/>
          </a:p>
          <a:p>
            <a:pPr marL="739775" indent="-739775" eaLnBrk="0" hangingPunct="0"/>
            <a:r>
              <a:rPr lang="en-US" altLang="ko-KR" sz="1600" dirty="0"/>
              <a:t>Address [</a:t>
            </a:r>
            <a:r>
              <a:rPr lang="en-US" altLang="ko-KR" sz="1600" dirty="0" err="1"/>
              <a:t>Kookmin</a:t>
            </a:r>
            <a:r>
              <a:rPr lang="en-US" altLang="ko-KR" sz="1600" dirty="0"/>
              <a:t> University, Seoul, Korea]</a:t>
            </a:r>
          </a:p>
          <a:p>
            <a:pPr marL="739775" indent="-739775" eaLnBrk="0" hangingPunct="0"/>
            <a:r>
              <a:rPr lang="en-US" altLang="ko-KR" sz="1600" dirty="0"/>
              <a:t>Voice:[82-2-910-5068], FAX: [82-2-910-5068], E-Mail</a:t>
            </a:r>
            <a:r>
              <a:rPr lang="en-US" altLang="ko-KR" sz="1600" dirty="0" smtClean="0"/>
              <a:t>:[yjang@kookmin.ac.kr</a:t>
            </a:r>
            <a:r>
              <a:rPr lang="en-US" altLang="ko-KR" sz="1600" dirty="0"/>
              <a:t>]	</a:t>
            </a:r>
          </a:p>
          <a:p>
            <a:pPr marL="739775" indent="-739775" eaLnBrk="0" hangingPunct="0">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altLang="ko-KR" sz="1600" dirty="0">
                <a:solidFill>
                  <a:schemeClr val="tx2"/>
                </a:solidFill>
              </a:rPr>
              <a:t>Standardization </a:t>
            </a:r>
            <a:r>
              <a:rPr lang="en-US" altLang="ko-KR" sz="1600" dirty="0"/>
              <a:t>Directions in IEEE802.15 IG-LED</a:t>
            </a:r>
            <a:r>
              <a:rPr lang="en-US" sz="1600" dirty="0" smtClean="0">
                <a:solidFill>
                  <a:schemeClr val="tx2"/>
                </a:solidFill>
              </a:rPr>
              <a:t>]</a:t>
            </a:r>
          </a:p>
          <a:p>
            <a:pPr marL="739775" indent="-739775" eaLnBrk="0" hangingPunct="0">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smtClean="0">
                <a:solidFill>
                  <a:schemeClr val="tx2"/>
                </a:solidFill>
              </a:rPr>
              <a:t>[</a:t>
            </a:r>
            <a:r>
              <a:rPr lang="en-US" altLang="ko-KR" sz="1600" dirty="0"/>
              <a:t>Contribution to IEEE 802.15 IG-LED</a:t>
            </a:r>
            <a:r>
              <a:rPr lang="en-US" sz="1600" dirty="0" smtClean="0">
                <a:solidFill>
                  <a:schemeClr val="tx2"/>
                </a:solidFill>
              </a:rPr>
              <a:t>]</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
        <p:nvSpPr>
          <p:cNvPr id="6" name="Date Placeholder 1"/>
          <p:cNvSpPr>
            <a:spLocks noGrp="1"/>
          </p:cNvSpPr>
          <p:nvPr>
            <p:ph type="dt" sz="half" idx="10"/>
          </p:nvPr>
        </p:nvSpPr>
        <p:spPr>
          <a:xfrm>
            <a:off x="685800" y="381456"/>
            <a:ext cx="1600200" cy="215444"/>
          </a:xfrm>
        </p:spPr>
        <p:txBody>
          <a:bodyPr/>
          <a:lstStyle/>
          <a:p>
            <a:r>
              <a:rPr lang="en-US" altLang="ko-KR" dirty="0" smtClean="0"/>
              <a:t>July 2012</a:t>
            </a:r>
            <a:endParaRPr lang="en-US" dirty="0"/>
          </a:p>
        </p:txBody>
      </p:sp>
      <p:sp>
        <p:nvSpPr>
          <p:cNvPr id="5" name="바닥글 개체 틀 4"/>
          <p:cNvSpPr>
            <a:spLocks noGrp="1"/>
          </p:cNvSpPr>
          <p:nvPr>
            <p:ph type="ftr" sz="quarter" idx="11"/>
          </p:nvPr>
        </p:nvSpPr>
        <p:spPr/>
        <p:txBody>
          <a:bodyPr/>
          <a:lstStyle/>
          <a:p>
            <a:r>
              <a:rPr lang="en-US" smtClean="0"/>
              <a:t>Yeong Min Jang, Kookmin University</a:t>
            </a:r>
            <a:endParaRPr lang="en-US"/>
          </a:p>
        </p:txBody>
      </p:sp>
      <p:sp>
        <p:nvSpPr>
          <p:cNvPr id="11" name="직사각형 10"/>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5" name="그룹 14"/>
          <p:cNvGrpSpPr/>
          <p:nvPr/>
        </p:nvGrpSpPr>
        <p:grpSpPr>
          <a:xfrm>
            <a:off x="6088040" y="296840"/>
            <a:ext cx="3429000" cy="307777"/>
            <a:chOff x="6088040" y="296840"/>
            <a:chExt cx="3429000" cy="307777"/>
          </a:xfrm>
        </p:grpSpPr>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15-12-0396-00-0led</a:t>
              </a:r>
              <a:endParaRPr lang="ko-KR" altLang="en-US" sz="1400" b="1" dirty="0">
                <a:latin typeface="+mj-lt"/>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Conclusions</a:t>
            </a:r>
          </a:p>
        </p:txBody>
      </p:sp>
      <p:sp>
        <p:nvSpPr>
          <p:cNvPr id="16387" name="Content Placeholder 2"/>
          <p:cNvSpPr>
            <a:spLocks noGrp="1"/>
          </p:cNvSpPr>
          <p:nvPr>
            <p:ph idx="1"/>
          </p:nvPr>
        </p:nvSpPr>
        <p:spPr>
          <a:xfrm>
            <a:off x="685800" y="1676400"/>
            <a:ext cx="7772400" cy="4114800"/>
          </a:xfrm>
        </p:spPr>
        <p:txBody>
          <a:bodyPr/>
          <a:lstStyle/>
          <a:p>
            <a:pPr algn="just">
              <a:lnSpc>
                <a:spcPct val="150000"/>
              </a:lnSpc>
              <a:buFont typeface="Wingdings" pitchFamily="2" charset="2"/>
              <a:buChar char="ü"/>
            </a:pPr>
            <a:r>
              <a:rPr lang="en-US" sz="2400" dirty="0" smtClean="0">
                <a:cs typeface="Times New Roman" pitchFamily="18" charset="0"/>
              </a:rPr>
              <a:t>LED communication </a:t>
            </a:r>
            <a:r>
              <a:rPr lang="en-US" sz="2400" dirty="0">
                <a:cs typeface="Times New Roman" pitchFamily="18" charset="0"/>
              </a:rPr>
              <a:t>is a </a:t>
            </a:r>
            <a:r>
              <a:rPr lang="en-US" sz="2400" dirty="0" smtClean="0">
                <a:cs typeface="Times New Roman" pitchFamily="18" charset="0"/>
              </a:rPr>
              <a:t>promising indoor wireless communication technology.</a:t>
            </a:r>
            <a:endParaRPr lang="en-US" sz="2400" dirty="0">
              <a:cs typeface="Times New Roman" pitchFamily="18" charset="0"/>
            </a:endParaRPr>
          </a:p>
          <a:p>
            <a:pPr algn="just">
              <a:lnSpc>
                <a:spcPct val="150000"/>
              </a:lnSpc>
              <a:buFont typeface="Wingdings" pitchFamily="2" charset="2"/>
              <a:buChar char="ü"/>
            </a:pPr>
            <a:r>
              <a:rPr lang="en-US" sz="2400" dirty="0" smtClean="0">
                <a:cs typeface="Times New Roman" pitchFamily="18" charset="0"/>
              </a:rPr>
              <a:t>A </a:t>
            </a:r>
            <a:r>
              <a:rPr lang="en-US" sz="2400" dirty="0">
                <a:cs typeface="Times New Roman" pitchFamily="18" charset="0"/>
              </a:rPr>
              <a:t>call for contribution in </a:t>
            </a:r>
            <a:r>
              <a:rPr lang="en-US" sz="2400" dirty="0" smtClean="0">
                <a:cs typeface="Times New Roman" pitchFamily="18" charset="0"/>
              </a:rPr>
              <a:t>next meeting</a:t>
            </a:r>
            <a:r>
              <a:rPr lang="en-US" sz="2400" dirty="0">
                <a:cs typeface="Times New Roman" pitchFamily="18" charset="0"/>
              </a:rPr>
              <a:t>.</a:t>
            </a:r>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July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10</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smtClean="0"/>
                <a:t>IEEE</a:t>
              </a:r>
              <a:endParaRPr lang="ko-KR" altLang="en-US" sz="1400" b="1" dirty="0"/>
            </a:p>
          </p:txBody>
        </p:sp>
      </p:grpSp>
    </p:spTree>
    <p:extLst>
      <p:ext uri="{BB962C8B-B14F-4D97-AF65-F5344CB8AC3E}">
        <p14:creationId xmlns:p14="http://schemas.microsoft.com/office/powerpoint/2010/main" val="3758745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Contents</a:t>
            </a:r>
          </a:p>
        </p:txBody>
      </p:sp>
      <p:sp>
        <p:nvSpPr>
          <p:cNvPr id="3075" name="Content Placeholder 2"/>
          <p:cNvSpPr>
            <a:spLocks noGrp="1"/>
          </p:cNvSpPr>
          <p:nvPr>
            <p:ph idx="1"/>
          </p:nvPr>
        </p:nvSpPr>
        <p:spPr>
          <a:xfrm>
            <a:off x="685800" y="1524000"/>
            <a:ext cx="7772400" cy="4114800"/>
          </a:xfrm>
        </p:spPr>
        <p:txBody>
          <a:bodyPr/>
          <a:lstStyle/>
          <a:p>
            <a:pPr>
              <a:lnSpc>
                <a:spcPct val="150000"/>
              </a:lnSpc>
              <a:buFont typeface="Wingdings" pitchFamily="2" charset="2"/>
              <a:buChar char="v"/>
            </a:pPr>
            <a:r>
              <a:rPr lang="en-US" sz="2400" dirty="0" smtClean="0"/>
              <a:t>Current Issues of IEEE802 IG-LED </a:t>
            </a:r>
            <a:r>
              <a:rPr lang="en-US" altLang="ko-KR" sz="2400" dirty="0" smtClean="0"/>
              <a:t>standardization</a:t>
            </a:r>
            <a:endParaRPr lang="en-US" sz="2400" dirty="0" smtClean="0"/>
          </a:p>
          <a:p>
            <a:pPr>
              <a:lnSpc>
                <a:spcPct val="150000"/>
              </a:lnSpc>
              <a:buFont typeface="Wingdings" pitchFamily="2" charset="2"/>
              <a:buChar char="v"/>
            </a:pPr>
            <a:r>
              <a:rPr lang="en-US" sz="2400" dirty="0" smtClean="0"/>
              <a:t>Promising Directions of IEEE802 IG-LED</a:t>
            </a:r>
            <a:r>
              <a:rPr lang="en-US" sz="2000" dirty="0" smtClean="0"/>
              <a:t> </a:t>
            </a:r>
            <a:r>
              <a:rPr lang="en-US" sz="2400" dirty="0" smtClean="0"/>
              <a:t>standardization</a:t>
            </a:r>
          </a:p>
          <a:p>
            <a:pPr lvl="1">
              <a:lnSpc>
                <a:spcPct val="150000"/>
              </a:lnSpc>
              <a:buFont typeface="Wingdings" pitchFamily="2" charset="2"/>
              <a:buChar char="ü"/>
            </a:pPr>
            <a:r>
              <a:rPr lang="en-US" sz="2000" dirty="0" smtClean="0"/>
              <a:t>LED localization based on TDOA techniques</a:t>
            </a:r>
          </a:p>
          <a:p>
            <a:pPr lvl="1">
              <a:lnSpc>
                <a:spcPct val="150000"/>
              </a:lnSpc>
              <a:buFont typeface="Wingdings" pitchFamily="2" charset="2"/>
              <a:buChar char="ü"/>
            </a:pPr>
            <a:r>
              <a:rPr lang="en-US" sz="2000" dirty="0" smtClean="0"/>
              <a:t>Deployment strategies for LED implementation</a:t>
            </a:r>
          </a:p>
          <a:p>
            <a:pPr>
              <a:lnSpc>
                <a:spcPct val="150000"/>
              </a:lnSpc>
              <a:buFont typeface="Wingdings" pitchFamily="2" charset="2"/>
              <a:buChar char="v"/>
            </a:pPr>
            <a:r>
              <a:rPr lang="en-US" sz="2400" dirty="0" smtClean="0"/>
              <a:t>Conclusions</a:t>
            </a:r>
          </a:p>
        </p:txBody>
      </p:sp>
      <p:sp>
        <p:nvSpPr>
          <p:cNvPr id="5"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2</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a:t>
              </a:r>
              <a:endParaRPr lang="ko-KR" altLang="en-US" sz="1400" b="1" dirty="0"/>
            </a:p>
          </p:txBody>
        </p:sp>
      </p:grpSp>
    </p:spTree>
    <p:extLst>
      <p:ext uri="{BB962C8B-B14F-4D97-AF65-F5344CB8AC3E}">
        <p14:creationId xmlns:p14="http://schemas.microsoft.com/office/powerpoint/2010/main" val="1676568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Current Issues of IG-LED</a:t>
            </a:r>
            <a:endParaRPr lang="en-US" dirty="0"/>
          </a:p>
        </p:txBody>
      </p:sp>
      <p:sp>
        <p:nvSpPr>
          <p:cNvPr id="3" name="Content Placeholder 2"/>
          <p:cNvSpPr>
            <a:spLocks noGrp="1"/>
          </p:cNvSpPr>
          <p:nvPr>
            <p:ph idx="1"/>
          </p:nvPr>
        </p:nvSpPr>
        <p:spPr>
          <a:xfrm>
            <a:off x="685800" y="1600200"/>
            <a:ext cx="7772400" cy="4114800"/>
          </a:xfrm>
        </p:spPr>
        <p:txBody>
          <a:bodyPr/>
          <a:lstStyle/>
          <a:p>
            <a:pPr marL="285750" lvl="0" indent="-285750">
              <a:lnSpc>
                <a:spcPct val="150000"/>
              </a:lnSpc>
              <a:spcBef>
                <a:spcPct val="0"/>
              </a:spcBef>
              <a:buFont typeface="Wingdings" pitchFamily="2" charset="2"/>
              <a:buChar char="v"/>
            </a:pPr>
            <a:r>
              <a:rPr lang="en-US" altLang="ko-KR" sz="2000" dirty="0" smtClean="0"/>
              <a:t>commercial </a:t>
            </a:r>
            <a:r>
              <a:rPr lang="en-US" altLang="ko-KR" sz="2000" dirty="0"/>
              <a:t>services of LED </a:t>
            </a:r>
            <a:r>
              <a:rPr lang="en-US" altLang="ko-KR" sz="2000" dirty="0" smtClean="0"/>
              <a:t>communications</a:t>
            </a:r>
          </a:p>
          <a:p>
            <a:pPr marL="285750" lvl="0" indent="-285750">
              <a:lnSpc>
                <a:spcPct val="150000"/>
              </a:lnSpc>
              <a:spcBef>
                <a:spcPct val="0"/>
              </a:spcBef>
              <a:buFont typeface="Wingdings" pitchFamily="2" charset="2"/>
              <a:buChar char="v"/>
            </a:pPr>
            <a:r>
              <a:rPr lang="en-US" altLang="ko-KR" sz="2000" dirty="0" smtClean="0"/>
              <a:t>implementation </a:t>
            </a:r>
            <a:r>
              <a:rPr lang="en-US" altLang="ko-KR" sz="2000" dirty="0"/>
              <a:t>issues of LED communications </a:t>
            </a:r>
            <a:endParaRPr lang="en-US" altLang="ko-KR" sz="2000" dirty="0" smtClean="0"/>
          </a:p>
          <a:p>
            <a:pPr marL="285750" lvl="0" indent="-285750">
              <a:lnSpc>
                <a:spcPct val="150000"/>
              </a:lnSpc>
              <a:spcBef>
                <a:spcPct val="0"/>
              </a:spcBef>
              <a:buFont typeface="Wingdings" pitchFamily="2" charset="2"/>
              <a:buChar char="v"/>
            </a:pPr>
            <a:r>
              <a:rPr lang="en-US" altLang="ko-KR" sz="2000" dirty="0" smtClean="0"/>
              <a:t>use </a:t>
            </a:r>
            <a:r>
              <a:rPr lang="en-US" altLang="ko-KR" sz="2000" dirty="0"/>
              <a:t>cases of LED </a:t>
            </a:r>
            <a:r>
              <a:rPr lang="en-US" altLang="ko-KR" sz="2000" dirty="0" smtClean="0"/>
              <a:t>communications</a:t>
            </a:r>
          </a:p>
          <a:p>
            <a:pPr marL="285750" lvl="0" indent="-285750">
              <a:lnSpc>
                <a:spcPct val="150000"/>
              </a:lnSpc>
              <a:spcBef>
                <a:spcPct val="0"/>
              </a:spcBef>
              <a:buFont typeface="Wingdings" pitchFamily="2" charset="2"/>
              <a:buChar char="v"/>
            </a:pPr>
            <a:r>
              <a:rPr lang="en-US" altLang="ko-KR" sz="2000" dirty="0" smtClean="0"/>
              <a:t>applications </a:t>
            </a:r>
            <a:r>
              <a:rPr lang="en-US" altLang="ko-KR" sz="2000" dirty="0"/>
              <a:t>for automobile, smart phone, and smart </a:t>
            </a:r>
            <a:r>
              <a:rPr lang="en-US" altLang="ko-KR" sz="2000" dirty="0" smtClean="0"/>
              <a:t>devices</a:t>
            </a:r>
          </a:p>
          <a:p>
            <a:pPr marL="285750" lvl="0" indent="-285750">
              <a:lnSpc>
                <a:spcPct val="150000"/>
              </a:lnSpc>
              <a:spcBef>
                <a:spcPct val="0"/>
              </a:spcBef>
              <a:buFont typeface="Wingdings" pitchFamily="2" charset="2"/>
              <a:buChar char="v"/>
            </a:pPr>
            <a:r>
              <a:rPr lang="en-US" altLang="ko-KR" sz="2000" dirty="0" smtClean="0"/>
              <a:t>applications </a:t>
            </a:r>
            <a:r>
              <a:rPr lang="en-US" altLang="ko-KR" sz="2000" dirty="0"/>
              <a:t>for </a:t>
            </a:r>
            <a:r>
              <a:rPr lang="en-US" altLang="ko-KR" sz="2000" dirty="0" smtClean="0"/>
              <a:t>LBS</a:t>
            </a:r>
          </a:p>
          <a:p>
            <a:pPr marL="285750" lvl="0" indent="-285750">
              <a:lnSpc>
                <a:spcPct val="150000"/>
              </a:lnSpc>
              <a:spcBef>
                <a:spcPct val="0"/>
              </a:spcBef>
              <a:buFont typeface="Wingdings" pitchFamily="2" charset="2"/>
              <a:buChar char="v"/>
            </a:pPr>
            <a:r>
              <a:rPr lang="en-US" altLang="ko-KR" sz="2000" dirty="0" smtClean="0"/>
              <a:t>applications </a:t>
            </a:r>
            <a:r>
              <a:rPr lang="en-US" altLang="ko-KR" sz="2000" dirty="0"/>
              <a:t>of indoor and outdoor LED for safety, orientation/positioning, and face-­to-face </a:t>
            </a:r>
            <a:r>
              <a:rPr lang="en-US" altLang="ko-KR" sz="2000" dirty="0" smtClean="0"/>
              <a:t>communication</a:t>
            </a:r>
            <a:r>
              <a:rPr lang="en-US" altLang="ko-KR" sz="2000" dirty="0"/>
              <a:t/>
            </a:r>
            <a:br>
              <a:rPr lang="en-US" altLang="ko-KR" sz="2000" dirty="0"/>
            </a:br>
            <a:endParaRPr lang="en-US" altLang="ko-KR" sz="2000" dirty="0"/>
          </a:p>
          <a:p>
            <a:pPr>
              <a:lnSpc>
                <a:spcPct val="150000"/>
              </a:lnSpc>
              <a:spcBef>
                <a:spcPct val="0"/>
              </a:spcBef>
              <a:buFont typeface="Wingdings" pitchFamily="2" charset="2"/>
              <a:buChar char="ü"/>
            </a:pPr>
            <a:endParaRPr lang="en-US" sz="2400" kern="1200" dirty="0">
              <a:solidFill>
                <a:srgbClr val="000000"/>
              </a:solidFill>
              <a:ea typeface="Gulim" pitchFamily="34" charset="-127"/>
              <a:cs typeface="Times New Roman" pitchFamily="18" charset="0"/>
            </a:endParaRPr>
          </a:p>
          <a:p>
            <a:pPr lvl="1"/>
            <a:endParaRPr lang="en-US" sz="2000" dirty="0" smtClean="0">
              <a:ea typeface="Gulim" pitchFamily="34" charset="-127"/>
            </a:endParaRPr>
          </a:p>
          <a:p>
            <a:pPr lvl="1"/>
            <a:endParaRPr lang="en-US" sz="2000" dirty="0"/>
          </a:p>
        </p:txBody>
      </p:sp>
      <p:sp>
        <p:nvSpPr>
          <p:cNvPr id="6" name="Slide Number Placeholder 5"/>
          <p:cNvSpPr>
            <a:spLocks noGrp="1"/>
          </p:cNvSpPr>
          <p:nvPr>
            <p:ph type="sldNum" sz="quarter" idx="12"/>
          </p:nvPr>
        </p:nvSpPr>
        <p:spPr/>
        <p:txBody>
          <a:bodyPr/>
          <a:lstStyle/>
          <a:p>
            <a:pPr>
              <a:defRPr/>
            </a:pPr>
            <a:r>
              <a:rPr lang="en-US" smtClean="0"/>
              <a:t>Slide </a:t>
            </a:r>
            <a:fld id="{B3B06152-741F-4076-B040-D5427CE11BFD}" type="slidenum">
              <a:rPr lang="en-US" smtClean="0"/>
              <a:pPr>
                <a:defRPr/>
              </a:pPr>
              <a:t>3</a:t>
            </a:fld>
            <a:endParaRPr lang="en-US"/>
          </a:p>
        </p:txBody>
      </p:sp>
      <p:sp>
        <p:nvSpPr>
          <p:cNvPr id="7" name="Date Placeholder 1"/>
          <p:cNvSpPr>
            <a:spLocks noGrp="1"/>
          </p:cNvSpPr>
          <p:nvPr>
            <p:ph type="dt" sz="half" idx="10"/>
          </p:nvPr>
        </p:nvSpPr>
        <p:spPr>
          <a:xfrm>
            <a:off x="685800" y="381456"/>
            <a:ext cx="1600200" cy="215444"/>
          </a:xfrm>
        </p:spPr>
        <p:txBody>
          <a:bodyPr/>
          <a:lstStyle/>
          <a:p>
            <a:r>
              <a:rPr lang="en-US" altLang="ko-KR" dirty="0" smtClean="0"/>
              <a:t>July 2012</a:t>
            </a:r>
            <a:endParaRPr lang="en-US" dirty="0"/>
          </a:p>
        </p:txBody>
      </p:sp>
      <p:sp>
        <p:nvSpPr>
          <p:cNvPr id="8" name="바닥글 개체 틀 7"/>
          <p:cNvSpPr>
            <a:spLocks noGrp="1"/>
          </p:cNvSpPr>
          <p:nvPr>
            <p:ph type="ftr" sz="quarter" idx="11"/>
          </p:nvPr>
        </p:nvSpPr>
        <p:spPr/>
        <p:txBody>
          <a:bodyPr/>
          <a:lstStyle/>
          <a:p>
            <a:r>
              <a:rPr lang="nn-NO" smtClean="0"/>
              <a:t>Yeong Min Jang, Kookmin University</a:t>
            </a:r>
            <a:endParaRPr lang="en-US"/>
          </a:p>
        </p:txBody>
      </p:sp>
      <p:sp>
        <p:nvSpPr>
          <p:cNvPr id="9" name="직사각형 8"/>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0" name="그룹 9"/>
          <p:cNvGrpSpPr/>
          <p:nvPr/>
        </p:nvGrpSpPr>
        <p:grpSpPr>
          <a:xfrm>
            <a:off x="6088040" y="296840"/>
            <a:ext cx="3429000" cy="307777"/>
            <a:chOff x="6088040" y="296840"/>
            <a:chExt cx="3429000" cy="307777"/>
          </a:xfrm>
        </p:grpSpPr>
        <p:sp>
          <p:nvSpPr>
            <p:cNvPr id="11" name="직사각형 10"/>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smtClean="0"/>
                <a:t>IEEE</a:t>
              </a:r>
              <a:endParaRPr lang="ko-KR" altLang="en-US" sz="1400" b="1" dirty="0"/>
            </a:p>
          </p:txBody>
        </p:sp>
      </p:grpSp>
    </p:spTree>
    <p:extLst>
      <p:ext uri="{BB962C8B-B14F-4D97-AF65-F5344CB8AC3E}">
        <p14:creationId xmlns:p14="http://schemas.microsoft.com/office/powerpoint/2010/main" val="14590943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Current Issues of IG-LED</a:t>
            </a:r>
            <a:endParaRPr lang="en-US" dirty="0"/>
          </a:p>
        </p:txBody>
      </p:sp>
      <p:sp>
        <p:nvSpPr>
          <p:cNvPr id="3" name="Content Placeholder 2"/>
          <p:cNvSpPr>
            <a:spLocks noGrp="1"/>
          </p:cNvSpPr>
          <p:nvPr>
            <p:ph idx="1"/>
          </p:nvPr>
        </p:nvSpPr>
        <p:spPr>
          <a:xfrm>
            <a:off x="685800" y="1600200"/>
            <a:ext cx="7772400" cy="4114800"/>
          </a:xfrm>
        </p:spPr>
        <p:txBody>
          <a:bodyPr/>
          <a:lstStyle/>
          <a:p>
            <a:pPr marL="285750" lvl="0" indent="-285750">
              <a:lnSpc>
                <a:spcPct val="150000"/>
              </a:lnSpc>
              <a:spcBef>
                <a:spcPct val="0"/>
              </a:spcBef>
              <a:buFont typeface="Wingdings" pitchFamily="2" charset="2"/>
              <a:buChar char="v"/>
            </a:pPr>
            <a:r>
              <a:rPr lang="en-US" altLang="ko-KR" sz="2000" dirty="0" smtClean="0"/>
              <a:t>supporting </a:t>
            </a:r>
            <a:r>
              <a:rPr lang="en-US" altLang="ko-KR" sz="2000" dirty="0"/>
              <a:t>multi-frame </a:t>
            </a:r>
            <a:r>
              <a:rPr lang="en-US" altLang="ko-KR" sz="2000" dirty="0" smtClean="0"/>
              <a:t>type</a:t>
            </a:r>
          </a:p>
          <a:p>
            <a:pPr marL="285750" lvl="0" indent="-285750">
              <a:lnSpc>
                <a:spcPct val="150000"/>
              </a:lnSpc>
              <a:spcBef>
                <a:spcPct val="0"/>
              </a:spcBef>
              <a:buFont typeface="Wingdings" pitchFamily="2" charset="2"/>
              <a:buChar char="v"/>
            </a:pPr>
            <a:r>
              <a:rPr lang="en-US" altLang="ko-KR" sz="2000" dirty="0" smtClean="0"/>
              <a:t>fast </a:t>
            </a:r>
            <a:r>
              <a:rPr lang="en-US" altLang="ko-KR" sz="2000" dirty="0"/>
              <a:t>link </a:t>
            </a:r>
            <a:r>
              <a:rPr lang="en-US" altLang="ko-KR" sz="2000" dirty="0" smtClean="0"/>
              <a:t>switching</a:t>
            </a:r>
          </a:p>
          <a:p>
            <a:pPr marL="285750" lvl="0" indent="-285750">
              <a:lnSpc>
                <a:spcPct val="150000"/>
              </a:lnSpc>
              <a:spcBef>
                <a:spcPct val="0"/>
              </a:spcBef>
              <a:buFont typeface="Wingdings" pitchFamily="2" charset="2"/>
              <a:buChar char="v"/>
            </a:pPr>
            <a:r>
              <a:rPr lang="en-US" altLang="ko-KR" sz="2000" dirty="0" smtClean="0"/>
              <a:t>interference management</a:t>
            </a:r>
          </a:p>
          <a:p>
            <a:pPr marL="285750" lvl="0" indent="-285750">
              <a:lnSpc>
                <a:spcPct val="150000"/>
              </a:lnSpc>
              <a:spcBef>
                <a:spcPct val="0"/>
              </a:spcBef>
              <a:buFont typeface="Wingdings" pitchFamily="2" charset="2"/>
              <a:buChar char="v"/>
            </a:pPr>
            <a:r>
              <a:rPr lang="en-US" altLang="ko-KR" sz="2000" dirty="0" smtClean="0"/>
              <a:t>PHY </a:t>
            </a:r>
            <a:r>
              <a:rPr lang="en-US" altLang="ko-KR" sz="2000" dirty="0"/>
              <a:t>and MAC issues: dynamic FOV, hidden terminal problems, and </a:t>
            </a:r>
            <a:r>
              <a:rPr lang="en-US" altLang="ko-KR" sz="2000" dirty="0" smtClean="0"/>
              <a:t>etc.</a:t>
            </a:r>
          </a:p>
          <a:p>
            <a:pPr marL="285750" lvl="0" indent="-285750">
              <a:lnSpc>
                <a:spcPct val="150000"/>
              </a:lnSpc>
              <a:spcBef>
                <a:spcPct val="0"/>
              </a:spcBef>
              <a:buFont typeface="Wingdings" pitchFamily="2" charset="2"/>
              <a:buChar char="v"/>
            </a:pPr>
            <a:r>
              <a:rPr lang="en-US" altLang="ko-KR" sz="2000" dirty="0" smtClean="0"/>
              <a:t>interworking issues</a:t>
            </a:r>
          </a:p>
          <a:p>
            <a:pPr marL="285750" lvl="0" indent="-285750">
              <a:lnSpc>
                <a:spcPct val="150000"/>
              </a:lnSpc>
              <a:spcBef>
                <a:spcPct val="0"/>
              </a:spcBef>
              <a:buFont typeface="Wingdings" pitchFamily="2" charset="2"/>
              <a:buChar char="v"/>
            </a:pPr>
            <a:r>
              <a:rPr lang="en-US" altLang="ko-KR" sz="2000" dirty="0" smtClean="0"/>
              <a:t>cooperative </a:t>
            </a:r>
            <a:r>
              <a:rPr lang="en-US" altLang="ko-KR" sz="2000" dirty="0"/>
              <a:t>and relay </a:t>
            </a:r>
            <a:r>
              <a:rPr lang="en-US" altLang="ko-KR" sz="2000" dirty="0" smtClean="0"/>
              <a:t>network</a:t>
            </a:r>
          </a:p>
          <a:p>
            <a:pPr marL="285750" lvl="0" indent="-285750">
              <a:lnSpc>
                <a:spcPct val="150000"/>
              </a:lnSpc>
              <a:spcBef>
                <a:spcPct val="0"/>
              </a:spcBef>
              <a:buFont typeface="Wingdings" pitchFamily="2" charset="2"/>
              <a:buChar char="v"/>
            </a:pPr>
            <a:r>
              <a:rPr lang="en-US" altLang="ko-KR" sz="2000" dirty="0" smtClean="0"/>
              <a:t>low </a:t>
            </a:r>
            <a:r>
              <a:rPr lang="en-US" altLang="ko-KR" sz="2000" dirty="0"/>
              <a:t>power LED sensor </a:t>
            </a:r>
            <a:r>
              <a:rPr lang="en-US" altLang="ko-KR" sz="2000" dirty="0" smtClean="0"/>
              <a:t>networks</a:t>
            </a:r>
            <a:endParaRPr lang="en-US" sz="2000" kern="1200" dirty="0">
              <a:solidFill>
                <a:srgbClr val="000000"/>
              </a:solidFill>
              <a:ea typeface="Gulim" pitchFamily="34" charset="-127"/>
              <a:cs typeface="Times New Roman" pitchFamily="18" charset="0"/>
            </a:endParaRPr>
          </a:p>
          <a:p>
            <a:pPr lvl="1"/>
            <a:endParaRPr lang="en-US" sz="2000" dirty="0" smtClean="0">
              <a:ea typeface="Gulim" pitchFamily="34" charset="-127"/>
            </a:endParaRPr>
          </a:p>
          <a:p>
            <a:pPr lvl="1"/>
            <a:endParaRPr lang="en-US" sz="2000" dirty="0"/>
          </a:p>
        </p:txBody>
      </p:sp>
      <p:sp>
        <p:nvSpPr>
          <p:cNvPr id="6" name="Slide Number Placeholder 5"/>
          <p:cNvSpPr>
            <a:spLocks noGrp="1"/>
          </p:cNvSpPr>
          <p:nvPr>
            <p:ph type="sldNum" sz="quarter" idx="12"/>
          </p:nvPr>
        </p:nvSpPr>
        <p:spPr/>
        <p:txBody>
          <a:bodyPr/>
          <a:lstStyle/>
          <a:p>
            <a:pPr>
              <a:defRPr/>
            </a:pPr>
            <a:r>
              <a:rPr lang="en-US" smtClean="0"/>
              <a:t>Slide </a:t>
            </a:r>
            <a:fld id="{B3B06152-741F-4076-B040-D5427CE11BFD}" type="slidenum">
              <a:rPr lang="en-US" smtClean="0"/>
              <a:pPr>
                <a:defRPr/>
              </a:pPr>
              <a:t>4</a:t>
            </a:fld>
            <a:endParaRPr lang="en-US"/>
          </a:p>
        </p:txBody>
      </p:sp>
      <p:sp>
        <p:nvSpPr>
          <p:cNvPr id="7" name="Date Placeholder 1"/>
          <p:cNvSpPr>
            <a:spLocks noGrp="1"/>
          </p:cNvSpPr>
          <p:nvPr>
            <p:ph type="dt" sz="half" idx="10"/>
          </p:nvPr>
        </p:nvSpPr>
        <p:spPr>
          <a:xfrm>
            <a:off x="685800" y="381456"/>
            <a:ext cx="1600200" cy="215444"/>
          </a:xfrm>
        </p:spPr>
        <p:txBody>
          <a:bodyPr/>
          <a:lstStyle/>
          <a:p>
            <a:r>
              <a:rPr lang="en-US" altLang="ko-KR" dirty="0" smtClean="0"/>
              <a:t>July 2012</a:t>
            </a:r>
            <a:endParaRPr lang="en-US" dirty="0"/>
          </a:p>
        </p:txBody>
      </p:sp>
      <p:sp>
        <p:nvSpPr>
          <p:cNvPr id="8" name="바닥글 개체 틀 7"/>
          <p:cNvSpPr>
            <a:spLocks noGrp="1"/>
          </p:cNvSpPr>
          <p:nvPr>
            <p:ph type="ftr" sz="quarter" idx="11"/>
          </p:nvPr>
        </p:nvSpPr>
        <p:spPr/>
        <p:txBody>
          <a:bodyPr/>
          <a:lstStyle/>
          <a:p>
            <a:r>
              <a:rPr lang="nn-NO" smtClean="0"/>
              <a:t>Yeong Min Jang, Kookmin University</a:t>
            </a:r>
            <a:endParaRPr lang="en-US"/>
          </a:p>
        </p:txBody>
      </p:sp>
      <p:sp>
        <p:nvSpPr>
          <p:cNvPr id="9" name="직사각형 8"/>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0" name="그룹 9"/>
          <p:cNvGrpSpPr/>
          <p:nvPr/>
        </p:nvGrpSpPr>
        <p:grpSpPr>
          <a:xfrm>
            <a:off x="6088040" y="296840"/>
            <a:ext cx="3429000" cy="307777"/>
            <a:chOff x="6088040" y="296840"/>
            <a:chExt cx="3429000" cy="307777"/>
          </a:xfrm>
        </p:grpSpPr>
        <p:sp>
          <p:nvSpPr>
            <p:cNvPr id="11" name="직사각형 10"/>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smtClean="0"/>
                <a:t>IEEE</a:t>
              </a:r>
              <a:endParaRPr lang="ko-KR" altLang="en-US" sz="1400" b="1" dirty="0"/>
            </a:p>
          </p:txBody>
        </p:sp>
      </p:grpSp>
    </p:spTree>
    <p:extLst>
      <p:ext uri="{BB962C8B-B14F-4D97-AF65-F5344CB8AC3E}">
        <p14:creationId xmlns:p14="http://schemas.microsoft.com/office/powerpoint/2010/main" val="26485368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Current Issues of IG-LED</a:t>
            </a:r>
            <a:endParaRPr lang="en-US" dirty="0"/>
          </a:p>
        </p:txBody>
      </p:sp>
      <p:sp>
        <p:nvSpPr>
          <p:cNvPr id="3" name="Content Placeholder 2"/>
          <p:cNvSpPr>
            <a:spLocks noGrp="1"/>
          </p:cNvSpPr>
          <p:nvPr>
            <p:ph idx="1"/>
          </p:nvPr>
        </p:nvSpPr>
        <p:spPr>
          <a:xfrm>
            <a:off x="685800" y="1600200"/>
            <a:ext cx="7772400" cy="4114800"/>
          </a:xfrm>
        </p:spPr>
        <p:txBody>
          <a:bodyPr/>
          <a:lstStyle/>
          <a:p>
            <a:pPr marL="285750" lvl="0" indent="-285750">
              <a:lnSpc>
                <a:spcPct val="150000"/>
              </a:lnSpc>
              <a:spcBef>
                <a:spcPct val="0"/>
              </a:spcBef>
              <a:buFont typeface="Wingdings" pitchFamily="2" charset="2"/>
              <a:buChar char="v"/>
            </a:pPr>
            <a:r>
              <a:rPr lang="en-US" altLang="ko-KR" sz="2000" dirty="0" smtClean="0"/>
              <a:t>LED-ID </a:t>
            </a:r>
            <a:r>
              <a:rPr lang="en-US" altLang="ko-KR" sz="2000" dirty="0"/>
              <a:t>and </a:t>
            </a:r>
            <a:r>
              <a:rPr lang="en-US" altLang="ko-KR" sz="2000" dirty="0" smtClean="0"/>
              <a:t>VLC-ID</a:t>
            </a:r>
          </a:p>
          <a:p>
            <a:pPr marL="285750" lvl="0" indent="-285750">
              <a:lnSpc>
                <a:spcPct val="150000"/>
              </a:lnSpc>
              <a:spcBef>
                <a:spcPct val="0"/>
              </a:spcBef>
              <a:buFont typeface="Wingdings" pitchFamily="2" charset="2"/>
              <a:buChar char="v"/>
            </a:pPr>
            <a:r>
              <a:rPr lang="en-US" altLang="ko-KR" sz="2000" dirty="0" smtClean="0"/>
              <a:t>hybrid </a:t>
            </a:r>
            <a:r>
              <a:rPr lang="en-US" altLang="ko-KR" sz="2000" dirty="0"/>
              <a:t>RF and visible light: visible RFID (RFID+VLC), VLC+IR (infrared ray) </a:t>
            </a:r>
            <a:endParaRPr lang="en-US" altLang="ko-KR" sz="2000" dirty="0" smtClean="0"/>
          </a:p>
          <a:p>
            <a:pPr marL="285750" lvl="0" indent="-285750">
              <a:lnSpc>
                <a:spcPct val="150000"/>
              </a:lnSpc>
              <a:spcBef>
                <a:spcPct val="0"/>
              </a:spcBef>
              <a:buFont typeface="Wingdings" pitchFamily="2" charset="2"/>
              <a:buChar char="v"/>
            </a:pPr>
            <a:r>
              <a:rPr lang="en-US" altLang="ko-KR" sz="2000" dirty="0" smtClean="0"/>
              <a:t>spectrum </a:t>
            </a:r>
            <a:r>
              <a:rPr lang="en-US" altLang="ko-KR" sz="2000" dirty="0"/>
              <a:t>relief </a:t>
            </a:r>
            <a:r>
              <a:rPr lang="en-US" altLang="ko-KR" sz="2000" dirty="0" smtClean="0"/>
              <a:t>issues</a:t>
            </a:r>
          </a:p>
          <a:p>
            <a:pPr marL="285750" lvl="0" indent="-285750">
              <a:lnSpc>
                <a:spcPct val="150000"/>
              </a:lnSpc>
              <a:spcBef>
                <a:spcPct val="0"/>
              </a:spcBef>
              <a:buFont typeface="Wingdings" pitchFamily="2" charset="2"/>
              <a:buChar char="v"/>
            </a:pPr>
            <a:r>
              <a:rPr lang="en-US" altLang="ko-KR" sz="2000" dirty="0" smtClean="0"/>
              <a:t>visible </a:t>
            </a:r>
            <a:r>
              <a:rPr lang="en-US" altLang="ko-KR" sz="2000" dirty="0"/>
              <a:t>light sensor networks with multi-sensors (dimming control, temperature control, context aware control, and etc</a:t>
            </a:r>
            <a:r>
              <a:rPr lang="en-US" altLang="ko-KR" sz="2000" dirty="0" smtClean="0"/>
              <a:t>.)</a:t>
            </a:r>
          </a:p>
          <a:p>
            <a:pPr marL="285750" lvl="0" indent="-285750">
              <a:lnSpc>
                <a:spcPct val="150000"/>
              </a:lnSpc>
              <a:spcBef>
                <a:spcPct val="0"/>
              </a:spcBef>
              <a:buFont typeface="Wingdings" pitchFamily="2" charset="2"/>
              <a:buChar char="v"/>
            </a:pPr>
            <a:r>
              <a:rPr lang="en-US" altLang="ko-KR" sz="2000" dirty="0" smtClean="0"/>
              <a:t>entertainment </a:t>
            </a:r>
            <a:r>
              <a:rPr lang="en-US" altLang="ko-KR" sz="2000" dirty="0"/>
              <a:t>technology: lighting, color and sound control </a:t>
            </a:r>
            <a:r>
              <a:rPr lang="en-US" altLang="ko-KR" sz="2000" dirty="0" smtClean="0"/>
              <a:t>systems</a:t>
            </a:r>
          </a:p>
          <a:p>
            <a:pPr marL="285750" lvl="0" indent="-285750">
              <a:lnSpc>
                <a:spcPct val="150000"/>
              </a:lnSpc>
              <a:spcBef>
                <a:spcPct val="0"/>
              </a:spcBef>
              <a:buFont typeface="Wingdings" pitchFamily="2" charset="2"/>
              <a:buChar char="v"/>
            </a:pPr>
            <a:r>
              <a:rPr lang="en-US" altLang="ko-KR" sz="2000" dirty="0" smtClean="0"/>
              <a:t>LED engine</a:t>
            </a:r>
            <a:r>
              <a:rPr lang="en-US" altLang="ko-KR" sz="2400" dirty="0"/>
              <a:t/>
            </a:r>
            <a:br>
              <a:rPr lang="en-US" altLang="ko-KR" sz="2400" dirty="0"/>
            </a:br>
            <a:endParaRPr lang="en-US" altLang="ko-KR" sz="2400" dirty="0"/>
          </a:p>
          <a:p>
            <a:pPr>
              <a:lnSpc>
                <a:spcPct val="150000"/>
              </a:lnSpc>
              <a:spcBef>
                <a:spcPct val="0"/>
              </a:spcBef>
              <a:buFont typeface="Wingdings" pitchFamily="2" charset="2"/>
              <a:buChar char="ü"/>
            </a:pPr>
            <a:endParaRPr lang="en-US" sz="2400" kern="1200" dirty="0">
              <a:solidFill>
                <a:srgbClr val="000000"/>
              </a:solidFill>
              <a:ea typeface="Gulim" pitchFamily="34" charset="-127"/>
              <a:cs typeface="Times New Roman" pitchFamily="18" charset="0"/>
            </a:endParaRPr>
          </a:p>
          <a:p>
            <a:pPr lvl="1"/>
            <a:endParaRPr lang="en-US" sz="2000" dirty="0" smtClean="0">
              <a:ea typeface="Gulim" pitchFamily="34" charset="-127"/>
            </a:endParaRPr>
          </a:p>
          <a:p>
            <a:pPr lvl="1"/>
            <a:endParaRPr lang="en-US" sz="2000" dirty="0"/>
          </a:p>
        </p:txBody>
      </p:sp>
      <p:sp>
        <p:nvSpPr>
          <p:cNvPr id="6" name="Slide Number Placeholder 5"/>
          <p:cNvSpPr>
            <a:spLocks noGrp="1"/>
          </p:cNvSpPr>
          <p:nvPr>
            <p:ph type="sldNum" sz="quarter" idx="12"/>
          </p:nvPr>
        </p:nvSpPr>
        <p:spPr/>
        <p:txBody>
          <a:bodyPr/>
          <a:lstStyle/>
          <a:p>
            <a:pPr>
              <a:defRPr/>
            </a:pPr>
            <a:r>
              <a:rPr lang="en-US" smtClean="0"/>
              <a:t>Slide </a:t>
            </a:r>
            <a:fld id="{B3B06152-741F-4076-B040-D5427CE11BFD}" type="slidenum">
              <a:rPr lang="en-US" smtClean="0"/>
              <a:pPr>
                <a:defRPr/>
              </a:pPr>
              <a:t>5</a:t>
            </a:fld>
            <a:endParaRPr lang="en-US"/>
          </a:p>
        </p:txBody>
      </p:sp>
      <p:sp>
        <p:nvSpPr>
          <p:cNvPr id="7" name="Date Placeholder 1"/>
          <p:cNvSpPr>
            <a:spLocks noGrp="1"/>
          </p:cNvSpPr>
          <p:nvPr>
            <p:ph type="dt" sz="half" idx="10"/>
          </p:nvPr>
        </p:nvSpPr>
        <p:spPr>
          <a:xfrm>
            <a:off x="685800" y="381456"/>
            <a:ext cx="1600200" cy="215444"/>
          </a:xfrm>
        </p:spPr>
        <p:txBody>
          <a:bodyPr/>
          <a:lstStyle/>
          <a:p>
            <a:r>
              <a:rPr lang="en-US" altLang="ko-KR" dirty="0" smtClean="0"/>
              <a:t>July 2012</a:t>
            </a:r>
            <a:endParaRPr lang="en-US" dirty="0"/>
          </a:p>
        </p:txBody>
      </p:sp>
      <p:sp>
        <p:nvSpPr>
          <p:cNvPr id="8" name="바닥글 개체 틀 7"/>
          <p:cNvSpPr>
            <a:spLocks noGrp="1"/>
          </p:cNvSpPr>
          <p:nvPr>
            <p:ph type="ftr" sz="quarter" idx="11"/>
          </p:nvPr>
        </p:nvSpPr>
        <p:spPr/>
        <p:txBody>
          <a:bodyPr/>
          <a:lstStyle/>
          <a:p>
            <a:r>
              <a:rPr lang="nn-NO" smtClean="0"/>
              <a:t>Yeong Min Jang, Kookmin University</a:t>
            </a:r>
            <a:endParaRPr lang="en-US"/>
          </a:p>
        </p:txBody>
      </p:sp>
      <p:sp>
        <p:nvSpPr>
          <p:cNvPr id="9" name="직사각형 8"/>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0" name="그룹 9"/>
          <p:cNvGrpSpPr/>
          <p:nvPr/>
        </p:nvGrpSpPr>
        <p:grpSpPr>
          <a:xfrm>
            <a:off x="6088040" y="296840"/>
            <a:ext cx="3429000" cy="307777"/>
            <a:chOff x="6088040" y="296840"/>
            <a:chExt cx="3429000" cy="307777"/>
          </a:xfrm>
        </p:grpSpPr>
        <p:sp>
          <p:nvSpPr>
            <p:cNvPr id="11" name="직사각형 10"/>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smtClean="0"/>
                <a:t>IEEE</a:t>
              </a:r>
              <a:endParaRPr lang="ko-KR" altLang="en-US" sz="1400" b="1" dirty="0"/>
            </a:p>
          </p:txBody>
        </p:sp>
      </p:grpSp>
    </p:spTree>
    <p:extLst>
      <p:ext uri="{BB962C8B-B14F-4D97-AF65-F5344CB8AC3E}">
        <p14:creationId xmlns:p14="http://schemas.microsoft.com/office/powerpoint/2010/main" val="3488024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95275" y="685800"/>
            <a:ext cx="8763000" cy="685800"/>
          </a:xfrm>
        </p:spPr>
        <p:txBody>
          <a:bodyPr/>
          <a:lstStyle/>
          <a:p>
            <a:pPr>
              <a:defRPr/>
            </a:pPr>
            <a:r>
              <a:rPr lang="en-US" sz="3200" dirty="0" smtClean="0">
                <a:latin typeface="Times New Roman" pitchFamily="18" charset="0"/>
                <a:cs typeface="Times New Roman" pitchFamily="18" charset="0"/>
              </a:rPr>
              <a:t>LED Localization based on TDOA Techniques</a:t>
            </a:r>
            <a:endParaRPr lang="en-US" sz="3200" dirty="0">
              <a:latin typeface="Times New Roman" pitchFamily="18" charset="0"/>
              <a:cs typeface="Times New Roman" pitchFamily="18" charset="0"/>
            </a:endParaRPr>
          </a:p>
        </p:txBody>
      </p:sp>
      <p:sp>
        <p:nvSpPr>
          <p:cNvPr id="6" name="Date Placeholder 1"/>
          <p:cNvSpPr>
            <a:spLocks noGrp="1"/>
          </p:cNvSpPr>
          <p:nvPr>
            <p:ph type="dt" sz="half" idx="10"/>
          </p:nvPr>
        </p:nvSpPr>
        <p:spPr>
          <a:xfrm>
            <a:off x="685800" y="381456"/>
            <a:ext cx="1600200" cy="215444"/>
          </a:xfrm>
        </p:spPr>
        <p:txBody>
          <a:bodyPr/>
          <a:lstStyle/>
          <a:p>
            <a:r>
              <a:rPr lang="en-US" altLang="ko-KR" dirty="0" smtClean="0"/>
              <a:t>July 2012</a:t>
            </a:r>
            <a:endParaRPr lang="en-US" dirty="0"/>
          </a:p>
        </p:txBody>
      </p:sp>
      <p:sp>
        <p:nvSpPr>
          <p:cNvPr id="7"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6</a:t>
            </a:fld>
            <a:endParaRPr lang="en-US" dirty="0"/>
          </a:p>
        </p:txBody>
      </p:sp>
      <p:sp>
        <p:nvSpPr>
          <p:cNvPr id="8" name="바닥글 개체 틀 7"/>
          <p:cNvSpPr>
            <a:spLocks noGrp="1"/>
          </p:cNvSpPr>
          <p:nvPr>
            <p:ph type="ftr" sz="quarter" idx="11"/>
          </p:nvPr>
        </p:nvSpPr>
        <p:spPr/>
        <p:txBody>
          <a:bodyPr/>
          <a:lstStyle/>
          <a:p>
            <a:r>
              <a:rPr lang="nn-NO" smtClean="0"/>
              <a:t>Yeong Min Jang, Kookmin University</a:t>
            </a:r>
            <a:endParaRPr lang="en-US"/>
          </a:p>
        </p:txBody>
      </p:sp>
      <p:sp>
        <p:nvSpPr>
          <p:cNvPr id="9" name="직사각형 8"/>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0" name="그룹 9"/>
          <p:cNvGrpSpPr/>
          <p:nvPr/>
        </p:nvGrpSpPr>
        <p:grpSpPr>
          <a:xfrm>
            <a:off x="6088040" y="296840"/>
            <a:ext cx="3429000" cy="307777"/>
            <a:chOff x="6088040" y="296840"/>
            <a:chExt cx="3429000" cy="307777"/>
          </a:xfrm>
        </p:grpSpPr>
        <p:sp>
          <p:nvSpPr>
            <p:cNvPr id="12" name="직사각형 11"/>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smtClean="0"/>
                <a:t>IEEE</a:t>
              </a:r>
              <a:endParaRPr lang="ko-KR" altLang="en-US" sz="1400" b="1" dirty="0"/>
            </a:p>
          </p:txBody>
        </p:sp>
      </p:grpSp>
      <p:sp>
        <p:nvSpPr>
          <p:cNvPr id="14" name="Content Placeholder 2"/>
          <p:cNvSpPr>
            <a:spLocks noGrp="1"/>
          </p:cNvSpPr>
          <p:nvPr>
            <p:ph idx="1"/>
          </p:nvPr>
        </p:nvSpPr>
        <p:spPr>
          <a:xfrm>
            <a:off x="533400" y="1371600"/>
            <a:ext cx="8098808" cy="4953000"/>
          </a:xfrm>
        </p:spPr>
        <p:txBody>
          <a:bodyPr/>
          <a:lstStyle/>
          <a:p>
            <a:pPr marL="285750" lvl="0" indent="-285750">
              <a:lnSpc>
                <a:spcPct val="150000"/>
              </a:lnSpc>
              <a:spcBef>
                <a:spcPct val="0"/>
              </a:spcBef>
              <a:buFont typeface="Wingdings" pitchFamily="2" charset="2"/>
              <a:buChar char="v"/>
            </a:pPr>
            <a:r>
              <a:rPr lang="en-US" sz="2400" kern="1200" dirty="0" smtClean="0">
                <a:solidFill>
                  <a:srgbClr val="000000"/>
                </a:solidFill>
                <a:ea typeface="Gulim" pitchFamily="34" charset="-127"/>
                <a:cs typeface="Times New Roman" pitchFamily="18" charset="0"/>
              </a:rPr>
              <a:t>Indoor positioning techniques:</a:t>
            </a:r>
          </a:p>
          <a:p>
            <a:pPr marL="742950" indent="-280988">
              <a:lnSpc>
                <a:spcPct val="150000"/>
              </a:lnSpc>
              <a:buFont typeface="Wingdings" pitchFamily="2" charset="2"/>
              <a:buChar char="ü"/>
            </a:pPr>
            <a:r>
              <a:rPr lang="en-US" sz="2000" dirty="0">
                <a:cs typeface="Times New Roman" pitchFamily="18" charset="0"/>
              </a:rPr>
              <a:t>Time Different of Arrival(TDOA)</a:t>
            </a:r>
          </a:p>
          <a:p>
            <a:pPr marL="742950" indent="-280988">
              <a:lnSpc>
                <a:spcPct val="150000"/>
              </a:lnSpc>
              <a:buFont typeface="Wingdings" pitchFamily="2" charset="2"/>
              <a:buChar char="ü"/>
            </a:pPr>
            <a:r>
              <a:rPr lang="en-US" sz="2000" dirty="0" smtClean="0">
                <a:cs typeface="Times New Roman" pitchFamily="18" charset="0"/>
              </a:rPr>
              <a:t>Received </a:t>
            </a:r>
            <a:r>
              <a:rPr lang="en-US" sz="2000" dirty="0">
                <a:cs typeface="Times New Roman" pitchFamily="18" charset="0"/>
              </a:rPr>
              <a:t>Signal Strength Indication(RSSI)</a:t>
            </a:r>
          </a:p>
          <a:p>
            <a:pPr marL="742950" indent="-280988">
              <a:lnSpc>
                <a:spcPct val="150000"/>
              </a:lnSpc>
              <a:buFont typeface="Wingdings" pitchFamily="2" charset="2"/>
              <a:buChar char="ü"/>
            </a:pPr>
            <a:r>
              <a:rPr lang="en-US" sz="2000" dirty="0">
                <a:cs typeface="Times New Roman" pitchFamily="18" charset="0"/>
              </a:rPr>
              <a:t>Angle of Arrival(AOA)</a:t>
            </a:r>
          </a:p>
          <a:p>
            <a:pPr marL="742950" indent="-280988">
              <a:lnSpc>
                <a:spcPct val="150000"/>
              </a:lnSpc>
              <a:buFont typeface="Wingdings" pitchFamily="2" charset="2"/>
              <a:buChar char="ü"/>
            </a:pPr>
            <a:r>
              <a:rPr lang="en-US" sz="2000" dirty="0" smtClean="0">
                <a:cs typeface="Times New Roman" pitchFamily="18" charset="0"/>
              </a:rPr>
              <a:t>Optical </a:t>
            </a:r>
            <a:r>
              <a:rPr lang="en-US" sz="2000" dirty="0">
                <a:cs typeface="Times New Roman" pitchFamily="18" charset="0"/>
              </a:rPr>
              <a:t>tracking</a:t>
            </a:r>
          </a:p>
          <a:p>
            <a:pPr marL="742950" indent="-280988">
              <a:lnSpc>
                <a:spcPct val="150000"/>
              </a:lnSpc>
              <a:buFont typeface="Wingdings" pitchFamily="2" charset="2"/>
              <a:buChar char="ü"/>
            </a:pPr>
            <a:r>
              <a:rPr lang="en-US" sz="2000" dirty="0">
                <a:cs typeface="Times New Roman" pitchFamily="18" charset="0"/>
              </a:rPr>
              <a:t>Magnetic </a:t>
            </a:r>
            <a:r>
              <a:rPr lang="en-US" sz="2000" dirty="0" smtClean="0">
                <a:cs typeface="Times New Roman" pitchFamily="18" charset="0"/>
              </a:rPr>
              <a:t>tracking</a:t>
            </a:r>
          </a:p>
          <a:p>
            <a:pPr marL="742950" indent="-280988">
              <a:lnSpc>
                <a:spcPct val="150000"/>
              </a:lnSpc>
              <a:buFont typeface="Wingdings" pitchFamily="2" charset="2"/>
              <a:buChar char="ü"/>
            </a:pPr>
            <a:r>
              <a:rPr lang="en-US" sz="2000" kern="1200" dirty="0" err="1" smtClean="0">
                <a:solidFill>
                  <a:srgbClr val="000000"/>
                </a:solidFill>
                <a:ea typeface="Gulim" pitchFamily="34" charset="-127"/>
                <a:cs typeface="Times New Roman" pitchFamily="18" charset="0"/>
              </a:rPr>
              <a:t>Pseudolite</a:t>
            </a:r>
            <a:endParaRPr lang="en-US" sz="2000" kern="1200" dirty="0" smtClean="0">
              <a:solidFill>
                <a:srgbClr val="000000"/>
              </a:solidFill>
              <a:ea typeface="Gulim" pitchFamily="34" charset="-127"/>
              <a:cs typeface="Times New Roman" pitchFamily="18" charset="0"/>
            </a:endParaRPr>
          </a:p>
          <a:p>
            <a:pPr marL="742950" indent="-280988">
              <a:lnSpc>
                <a:spcPct val="150000"/>
              </a:lnSpc>
              <a:buFont typeface="Wingdings" pitchFamily="2" charset="2"/>
              <a:buChar char="ü"/>
            </a:pPr>
            <a:r>
              <a:rPr lang="en-US" sz="2000" kern="1200" dirty="0" smtClean="0">
                <a:solidFill>
                  <a:srgbClr val="000000"/>
                </a:solidFill>
                <a:ea typeface="Gulim" pitchFamily="34" charset="-127"/>
                <a:cs typeface="Times New Roman" pitchFamily="18" charset="0"/>
              </a:rPr>
              <a:t>Multipath pattern</a:t>
            </a:r>
          </a:p>
          <a:p>
            <a:pPr marL="0" lvl="0" indent="0">
              <a:lnSpc>
                <a:spcPct val="150000"/>
              </a:lnSpc>
              <a:spcBef>
                <a:spcPct val="0"/>
              </a:spcBef>
              <a:buNone/>
            </a:pPr>
            <a:endParaRPr lang="en-US" sz="1800" dirty="0" smtClean="0">
              <a:ea typeface="Gulim" pitchFamily="34" charset="-127"/>
            </a:endParaRPr>
          </a:p>
          <a:p>
            <a:pPr lvl="1">
              <a:buFont typeface="Wingdings" pitchFamily="2" charset="2"/>
              <a:buChar char="ü"/>
            </a:pPr>
            <a:endParaRPr lang="en-US" sz="2000" dirty="0" smtClean="0">
              <a:ea typeface="Gulim" pitchFamily="34" charset="-127"/>
            </a:endParaRPr>
          </a:p>
          <a:p>
            <a:pPr lvl="1"/>
            <a:endParaRPr lang="en-US" sz="2000" dirty="0"/>
          </a:p>
        </p:txBody>
      </p:sp>
    </p:spTree>
    <p:extLst>
      <p:ext uri="{BB962C8B-B14F-4D97-AF65-F5344CB8AC3E}">
        <p14:creationId xmlns:p14="http://schemas.microsoft.com/office/powerpoint/2010/main" val="38875975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95275" y="685800"/>
            <a:ext cx="8763000" cy="685800"/>
          </a:xfrm>
        </p:spPr>
        <p:txBody>
          <a:bodyPr/>
          <a:lstStyle/>
          <a:p>
            <a:pPr>
              <a:defRPr/>
            </a:pPr>
            <a:r>
              <a:rPr lang="en-US" sz="3200" dirty="0" smtClean="0">
                <a:latin typeface="Times New Roman" pitchFamily="18" charset="0"/>
                <a:cs typeface="Times New Roman" pitchFamily="18" charset="0"/>
              </a:rPr>
              <a:t>LED Localization based on TDOA Techniques</a:t>
            </a:r>
            <a:endParaRPr lang="en-US" sz="3200" dirty="0">
              <a:latin typeface="Times New Roman" pitchFamily="18" charset="0"/>
              <a:cs typeface="Times New Roman" pitchFamily="18" charset="0"/>
            </a:endParaRPr>
          </a:p>
        </p:txBody>
      </p:sp>
      <p:sp>
        <p:nvSpPr>
          <p:cNvPr id="6" name="Date Placeholder 1"/>
          <p:cNvSpPr>
            <a:spLocks noGrp="1"/>
          </p:cNvSpPr>
          <p:nvPr>
            <p:ph type="dt" sz="half" idx="10"/>
          </p:nvPr>
        </p:nvSpPr>
        <p:spPr>
          <a:xfrm>
            <a:off x="685800" y="381456"/>
            <a:ext cx="1600200" cy="215444"/>
          </a:xfrm>
        </p:spPr>
        <p:txBody>
          <a:bodyPr/>
          <a:lstStyle/>
          <a:p>
            <a:r>
              <a:rPr lang="en-US" altLang="ko-KR" dirty="0" smtClean="0"/>
              <a:t>July 2012</a:t>
            </a:r>
            <a:endParaRPr lang="en-US" dirty="0"/>
          </a:p>
        </p:txBody>
      </p:sp>
      <p:sp>
        <p:nvSpPr>
          <p:cNvPr id="7"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7</a:t>
            </a:fld>
            <a:endParaRPr lang="en-US" dirty="0"/>
          </a:p>
        </p:txBody>
      </p:sp>
      <p:sp>
        <p:nvSpPr>
          <p:cNvPr id="8" name="바닥글 개체 틀 7"/>
          <p:cNvSpPr>
            <a:spLocks noGrp="1"/>
          </p:cNvSpPr>
          <p:nvPr>
            <p:ph type="ftr" sz="quarter" idx="11"/>
          </p:nvPr>
        </p:nvSpPr>
        <p:spPr/>
        <p:txBody>
          <a:bodyPr/>
          <a:lstStyle/>
          <a:p>
            <a:r>
              <a:rPr lang="nn-NO" smtClean="0"/>
              <a:t>Yeong Min Jang, Kookmin University</a:t>
            </a:r>
            <a:endParaRPr lang="en-US"/>
          </a:p>
        </p:txBody>
      </p:sp>
      <p:sp>
        <p:nvSpPr>
          <p:cNvPr id="9" name="직사각형 8"/>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0" name="그룹 9"/>
          <p:cNvGrpSpPr/>
          <p:nvPr/>
        </p:nvGrpSpPr>
        <p:grpSpPr>
          <a:xfrm>
            <a:off x="6088040" y="296840"/>
            <a:ext cx="3429000" cy="307777"/>
            <a:chOff x="6088040" y="296840"/>
            <a:chExt cx="3429000" cy="307777"/>
          </a:xfrm>
        </p:grpSpPr>
        <p:sp>
          <p:nvSpPr>
            <p:cNvPr id="12" name="직사각형 11"/>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smtClean="0"/>
                <a:t>IEEE</a:t>
              </a:r>
              <a:endParaRPr lang="ko-KR" altLang="en-US" sz="1400" b="1" dirty="0"/>
            </a:p>
          </p:txBody>
        </p:sp>
      </p:grpSp>
      <p:sp>
        <p:nvSpPr>
          <p:cNvPr id="14" name="Content Placeholder 2"/>
          <p:cNvSpPr>
            <a:spLocks noGrp="1"/>
          </p:cNvSpPr>
          <p:nvPr>
            <p:ph idx="1"/>
          </p:nvPr>
        </p:nvSpPr>
        <p:spPr>
          <a:xfrm>
            <a:off x="228600" y="1371600"/>
            <a:ext cx="8915400" cy="4114800"/>
          </a:xfrm>
        </p:spPr>
        <p:txBody>
          <a:bodyPr/>
          <a:lstStyle/>
          <a:p>
            <a:pPr marL="285750" lvl="0" indent="-285750">
              <a:lnSpc>
                <a:spcPct val="150000"/>
              </a:lnSpc>
              <a:spcBef>
                <a:spcPct val="0"/>
              </a:spcBef>
              <a:buFont typeface="Wingdings" pitchFamily="2" charset="2"/>
              <a:buChar char="v"/>
            </a:pPr>
            <a:r>
              <a:rPr lang="en-US" sz="2200" kern="1200" dirty="0" smtClean="0">
                <a:solidFill>
                  <a:srgbClr val="000000"/>
                </a:solidFill>
                <a:ea typeface="Gulim" pitchFamily="34" charset="-127"/>
                <a:cs typeface="Times New Roman" pitchFamily="18" charset="0"/>
              </a:rPr>
              <a:t>Advantages of TDOA over other existing indoor positioning techniques</a:t>
            </a:r>
            <a:r>
              <a:rPr lang="en-US" sz="2200" kern="1200" dirty="0">
                <a:solidFill>
                  <a:srgbClr val="000000"/>
                </a:solidFill>
                <a:ea typeface="Gulim" pitchFamily="34" charset="-127"/>
                <a:cs typeface="Times New Roman" pitchFamily="18" charset="0"/>
              </a:rPr>
              <a:t>:</a:t>
            </a:r>
            <a:endParaRPr lang="en-US" sz="2200" kern="1200" dirty="0" smtClean="0">
              <a:solidFill>
                <a:srgbClr val="000000"/>
              </a:solidFill>
              <a:ea typeface="Gulim" pitchFamily="34" charset="-127"/>
              <a:cs typeface="Times New Roman" pitchFamily="18" charset="0"/>
            </a:endParaRPr>
          </a:p>
          <a:p>
            <a:pPr lvl="1">
              <a:lnSpc>
                <a:spcPct val="150000"/>
              </a:lnSpc>
              <a:buFont typeface="Wingdings" pitchFamily="2" charset="2"/>
              <a:buChar char="ü"/>
            </a:pPr>
            <a:r>
              <a:rPr lang="en-US" sz="2000" dirty="0" smtClean="0">
                <a:ea typeface="Gulim" pitchFamily="34" charset="-127"/>
              </a:rPr>
              <a:t>High accuracy.</a:t>
            </a:r>
          </a:p>
          <a:p>
            <a:pPr lvl="1">
              <a:lnSpc>
                <a:spcPct val="150000"/>
              </a:lnSpc>
              <a:buFont typeface="Wingdings" pitchFamily="2" charset="2"/>
              <a:buChar char="ü"/>
            </a:pPr>
            <a:r>
              <a:rPr lang="en-US" sz="2000" dirty="0" smtClean="0">
                <a:ea typeface="Gulim" pitchFamily="34" charset="-127"/>
              </a:rPr>
              <a:t>Low deployment and operation cost.</a:t>
            </a:r>
          </a:p>
          <a:p>
            <a:pPr lvl="1">
              <a:lnSpc>
                <a:spcPct val="150000"/>
              </a:lnSpc>
              <a:buFont typeface="Wingdings" pitchFamily="2" charset="2"/>
              <a:buChar char="ü"/>
            </a:pPr>
            <a:r>
              <a:rPr lang="en-US" sz="2000" dirty="0" smtClean="0">
                <a:ea typeface="Gulim" pitchFamily="34" charset="-127"/>
              </a:rPr>
              <a:t>Consistent performance.</a:t>
            </a:r>
          </a:p>
          <a:p>
            <a:pPr lvl="1">
              <a:lnSpc>
                <a:spcPct val="150000"/>
              </a:lnSpc>
              <a:buFont typeface="Wingdings" pitchFamily="2" charset="2"/>
              <a:buChar char="ü"/>
            </a:pPr>
            <a:r>
              <a:rPr lang="en-US" sz="2000" dirty="0" smtClean="0">
                <a:ea typeface="Gulim" pitchFamily="34" charset="-127"/>
              </a:rPr>
              <a:t>High scalability.</a:t>
            </a:r>
          </a:p>
          <a:p>
            <a:pPr lvl="1">
              <a:buFont typeface="Wingdings" pitchFamily="2" charset="2"/>
              <a:buChar char="ü"/>
            </a:pPr>
            <a:endParaRPr lang="en-US" sz="2000" dirty="0" smtClean="0">
              <a:ea typeface="Gulim" pitchFamily="34" charset="-127"/>
            </a:endParaRPr>
          </a:p>
          <a:p>
            <a:pPr lvl="1"/>
            <a:endParaRPr lang="en-US" sz="2000" dirty="0"/>
          </a:p>
        </p:txBody>
      </p:sp>
      <p:grpSp>
        <p:nvGrpSpPr>
          <p:cNvPr id="15" name="Group 14"/>
          <p:cNvGrpSpPr/>
          <p:nvPr/>
        </p:nvGrpSpPr>
        <p:grpSpPr>
          <a:xfrm>
            <a:off x="4453410" y="2209800"/>
            <a:ext cx="4408274" cy="4155054"/>
            <a:chOff x="4662736" y="2209800"/>
            <a:chExt cx="3368482" cy="3505200"/>
          </a:xfrm>
        </p:grpSpPr>
        <mc:AlternateContent xmlns:mc="http://schemas.openxmlformats.org/markup-compatibility/2006" xmlns:a14="http://schemas.microsoft.com/office/drawing/2010/main">
          <mc:Choice Requires="a14">
            <p:graphicFrame>
              <p:nvGraphicFramePr>
                <p:cNvPr id="16" name="Object 15"/>
                <p:cNvGraphicFramePr>
                  <a:graphicFrameLocks noChangeAspect="1"/>
                </p:cNvGraphicFramePr>
                <p:nvPr>
                  <p:extLst>
                    <p:ext uri="{D42A27DB-BD31-4B8C-83A1-F6EECF244321}">
                      <p14:modId xmlns:p14="http://schemas.microsoft.com/office/powerpoint/2010/main" val="1809164319"/>
                    </p:ext>
                  </p:extLst>
                </p:nvPr>
              </p:nvGraphicFramePr>
              <p:xfrm>
                <a:off x="4662736" y="2209800"/>
                <a:ext cx="3368153" cy="3505200"/>
              </p:xfrm>
              <a:graphic>
                <a:graphicData uri="http://schemas.openxmlformats.org/presentationml/2006/ole">
                  <mc:AlternateContent>
                    <mc:Choice xmlns:v="urn:schemas-microsoft-com:vml" Requires="v">
                      <p:oleObj spid="_x0000_s1047" name="Visio" r:id="rId3" imgW="4606955" imgH="3939408" progId="Visio.Drawing.11">
                        <p:embed/>
                      </p:oleObj>
                    </mc:Choice>
                    <mc:Fallback>
                      <p:oleObj name="Visio" r:id="rId3" imgW="4606955" imgH="3939408" progId="Visio.Drawing.11">
                        <p:embed/>
                        <p:pic>
                          <p:nvPicPr>
                            <p:cNvPr id="0" name=""/>
                            <p:cNvPicPr>
                              <a:picLocks noChangeAspect="1" noChangeArrowheads="1"/>
                            </p:cNvPicPr>
                            <p:nvPr/>
                          </p:nvPicPr>
                          <p:blipFill>
                            <a:blip r:embed="rId4"/>
                            <a:srcRect l="-17863" t="-4642" r="-1985" b="-4642"/>
                            <a:stretch>
                              <a:fillRect/>
                            </a:stretch>
                          </p:blipFill>
                          <p:spPr bwMode="auto">
                            <a:xfrm>
                              <a:off x="4662736" y="2209800"/>
                              <a:ext cx="3368153" cy="3505200"/>
                            </a:xfrm>
                            <a:prstGeom prst="rect">
                              <a:avLst/>
                            </a:prstGeom>
                            <a:noFill/>
                          </p:spPr>
                        </p:pic>
                      </p:oleObj>
                    </mc:Fallback>
                  </mc:AlternateContent>
                </a:graphicData>
              </a:graphic>
            </p:graphicFrame>
          </mc:Choice>
          <mc:Fallback xmlns="">
            <p:graphicFrame>
              <p:nvGraphicFramePr>
                <p:cNvPr id="16" name="Object 15"/>
                <p:cNvGraphicFramePr>
                  <a:graphicFrameLocks noChangeAspect="1"/>
                </p:cNvGraphicFramePr>
                <p:nvPr>
                  <p:extLst>
                    <p:ext uri="{D42A27DB-BD31-4B8C-83A1-F6EECF244321}">
                      <p14:modId xmlns:p14="http://schemas.microsoft.com/office/powerpoint/2010/main" val="1809164319"/>
                    </p:ext>
                  </p:extLst>
                </p:nvPr>
              </p:nvGraphicFramePr>
              <p:xfrm>
                <a:off x="4662736" y="2209800"/>
                <a:ext cx="3368153" cy="3505200"/>
              </p:xfrm>
              <a:graphic>
                <a:graphicData uri="http://schemas.openxmlformats.org/presentationml/2006/ole">
                  <mc:AlternateContent>
                    <mc:Choice xmlns:v="urn:schemas-microsoft-com:vml" Requires="v">
                      <p:oleObj spid="_x0000_s1029" name="Visio" r:id="rId5" imgW="4606955" imgH="3939408" progId="Visio.Drawing.11">
                        <p:embed/>
                      </p:oleObj>
                    </mc:Choice>
                    <mc:Fallback>
                      <p:oleObj name="Visio" r:id="rId5" imgW="4606955" imgH="3939408" progId="Visio.Drawing.11">
                        <p:embed/>
                        <p:pic>
                          <p:nvPicPr>
                            <p:cNvPr id="0" name=""/>
                            <p:cNvPicPr>
                              <a:picLocks noChangeAspect="1" noChangeArrowheads="1"/>
                            </p:cNvPicPr>
                            <p:nvPr/>
                          </p:nvPicPr>
                          <p:blipFill>
                            <a:blip r:embed="rId6"/>
                            <a:srcRect l="-17863" t="-4642" r="-1985" b="-4642"/>
                            <a:stretch>
                              <a:fillRect/>
                            </a:stretch>
                          </p:blipFill>
                          <p:spPr bwMode="auto">
                            <a:xfrm>
                              <a:off x="4662736" y="2209800"/>
                              <a:ext cx="3368153" cy="3505200"/>
                            </a:xfrm>
                            <a:prstGeom prst="rect">
                              <a:avLst/>
                            </a:prstGeom>
                            <a:noFill/>
                          </p:spPr>
                        </p:pic>
                      </p:oleObj>
                    </mc:Fallback>
                  </mc:AlternateContent>
                </a:graphicData>
              </a:graphic>
            </p:graphicFrame>
          </mc:Fallback>
        </mc:AlternateContent>
        <p:grpSp>
          <p:nvGrpSpPr>
            <p:cNvPr id="17" name="Group 16"/>
            <p:cNvGrpSpPr/>
            <p:nvPr/>
          </p:nvGrpSpPr>
          <p:grpSpPr>
            <a:xfrm>
              <a:off x="5143914" y="2931225"/>
              <a:ext cx="2887304" cy="2742516"/>
              <a:chOff x="5143914" y="2931225"/>
              <a:chExt cx="2887304" cy="2742516"/>
            </a:xfrm>
          </p:grpSpPr>
          <mc:AlternateContent xmlns:mc="http://schemas.openxmlformats.org/markup-compatibility/2006" xmlns:a14="http://schemas.microsoft.com/office/drawing/2010/main">
            <mc:Choice Requires="a14">
              <p:sp>
                <p:nvSpPr>
                  <p:cNvPr id="18" name="Text Box 2"/>
                  <p:cNvSpPr txBox="1">
                    <a:spLocks noChangeArrowheads="1"/>
                  </p:cNvSpPr>
                  <p:nvPr/>
                </p:nvSpPr>
                <p:spPr bwMode="auto">
                  <a:xfrm>
                    <a:off x="5143914" y="2986918"/>
                    <a:ext cx="502674" cy="346059"/>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d>
                            <m:dPr>
                              <m:ctrlPr>
                                <a:rPr lang="en-US" sz="1200" i="1">
                                  <a:effectLst/>
                                  <a:latin typeface="Cambria Math"/>
                                  <a:ea typeface="Times New Roman"/>
                                  <a:cs typeface="Times New Roman"/>
                                </a:rPr>
                              </m:ctrlPr>
                            </m:dPr>
                            <m:e>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𝑥</m:t>
                                  </m:r>
                                </m:e>
                                <m:sub>
                                  <m:r>
                                    <a:rPr lang="en-US" sz="1200" i="1">
                                      <a:effectLst/>
                                      <a:latin typeface="Cambria Math"/>
                                      <a:ea typeface="Times New Roman"/>
                                      <a:cs typeface="Times New Roman"/>
                                    </a:rPr>
                                    <m:t>3</m:t>
                                  </m:r>
                                </m:sub>
                              </m:sSub>
                              <m:r>
                                <a:rPr lang="en-US" sz="1200" i="1">
                                  <a:effectLst/>
                                  <a:latin typeface="Cambria Math"/>
                                  <a:ea typeface="Times New Roman"/>
                                  <a:cs typeface="Times New Roman"/>
                                </a:rPr>
                                <m:t>,</m:t>
                              </m:r>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𝑦</m:t>
                                  </m:r>
                                </m:e>
                                <m:sub>
                                  <m:r>
                                    <a:rPr lang="en-US" sz="1200" i="1">
                                      <a:effectLst/>
                                      <a:latin typeface="Cambria Math"/>
                                      <a:ea typeface="Times New Roman"/>
                                      <a:cs typeface="Times New Roman"/>
                                    </a:rPr>
                                    <m:t>3</m:t>
                                  </m:r>
                                </m:sub>
                              </m:sSub>
                            </m:e>
                          </m:d>
                        </m:oMath>
                      </m:oMathPara>
                    </a14:m>
                    <a:endParaRPr lang="en-US" dirty="0">
                      <a:effectLst/>
                      <a:latin typeface="Calibri"/>
                      <a:ea typeface="Times New Roman"/>
                      <a:cs typeface="Times New Roman"/>
                    </a:endParaRPr>
                  </a:p>
                </p:txBody>
              </p:sp>
            </mc:Choice>
            <mc:Fallback xmlns="">
              <p:sp>
                <p:nvSpPr>
                  <p:cNvPr id="18" name="Text Box 2"/>
                  <p:cNvSpPr txBox="1">
                    <a:spLocks noRot="1" noChangeAspect="1" noMove="1" noResize="1" noEditPoints="1" noAdjustHandles="1" noChangeArrowheads="1" noChangeShapeType="1" noTextEdit="1"/>
                  </p:cNvSpPr>
                  <p:nvPr/>
                </p:nvSpPr>
                <p:spPr bwMode="auto">
                  <a:xfrm>
                    <a:off x="5143914" y="2986918"/>
                    <a:ext cx="502674" cy="346059"/>
                  </a:xfrm>
                  <a:prstGeom prst="rect">
                    <a:avLst/>
                  </a:prstGeom>
                  <a:blipFill rotWithShape="1">
                    <a:blip r:embed="rId7"/>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 Box 2"/>
                  <p:cNvSpPr txBox="1">
                    <a:spLocks noChangeArrowheads="1"/>
                  </p:cNvSpPr>
                  <p:nvPr/>
                </p:nvSpPr>
                <p:spPr bwMode="auto">
                  <a:xfrm>
                    <a:off x="5892915" y="5327682"/>
                    <a:ext cx="552941" cy="346059"/>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d>
                            <m:dPr>
                              <m:ctrlPr>
                                <a:rPr lang="en-US" sz="1200" i="1">
                                  <a:effectLst/>
                                  <a:latin typeface="Cambria Math"/>
                                  <a:ea typeface="Times New Roman"/>
                                  <a:cs typeface="Times New Roman"/>
                                </a:rPr>
                              </m:ctrlPr>
                            </m:dPr>
                            <m:e>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𝑥</m:t>
                                  </m:r>
                                </m:e>
                                <m:sub>
                                  <m:r>
                                    <a:rPr lang="en-US" sz="1200" i="1">
                                      <a:effectLst/>
                                      <a:latin typeface="Cambria Math"/>
                                      <a:ea typeface="Times New Roman"/>
                                      <a:cs typeface="Times New Roman"/>
                                    </a:rPr>
                                    <m:t>1</m:t>
                                  </m:r>
                                </m:sub>
                              </m:sSub>
                              <m:r>
                                <a:rPr lang="en-US" sz="1200" i="1">
                                  <a:effectLst/>
                                  <a:latin typeface="Cambria Math"/>
                                  <a:ea typeface="Times New Roman"/>
                                  <a:cs typeface="Times New Roman"/>
                                </a:rPr>
                                <m:t>,</m:t>
                              </m:r>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𝑦</m:t>
                                  </m:r>
                                </m:e>
                                <m:sub>
                                  <m:r>
                                    <a:rPr lang="en-US" sz="1200" i="1">
                                      <a:effectLst/>
                                      <a:latin typeface="Cambria Math"/>
                                      <a:ea typeface="Times New Roman"/>
                                      <a:cs typeface="Times New Roman"/>
                                    </a:rPr>
                                    <m:t>1</m:t>
                                  </m:r>
                                </m:sub>
                              </m:sSub>
                            </m:e>
                          </m:d>
                        </m:oMath>
                      </m:oMathPara>
                    </a14:m>
                    <a:endParaRPr lang="en-US" dirty="0">
                      <a:effectLst/>
                      <a:latin typeface="Calibri"/>
                      <a:ea typeface="Times New Roman"/>
                      <a:cs typeface="Times New Roman"/>
                    </a:endParaRPr>
                  </a:p>
                </p:txBody>
              </p:sp>
            </mc:Choice>
            <mc:Fallback xmlns="">
              <p:sp>
                <p:nvSpPr>
                  <p:cNvPr id="19" name="Text Box 2"/>
                  <p:cNvSpPr txBox="1">
                    <a:spLocks noRot="1" noChangeAspect="1" noMove="1" noResize="1" noEditPoints="1" noAdjustHandles="1" noChangeArrowheads="1" noChangeShapeType="1" noTextEdit="1"/>
                  </p:cNvSpPr>
                  <p:nvPr/>
                </p:nvSpPr>
                <p:spPr bwMode="auto">
                  <a:xfrm>
                    <a:off x="5892915" y="5327682"/>
                    <a:ext cx="552941" cy="346059"/>
                  </a:xfrm>
                  <a:prstGeom prst="rect">
                    <a:avLst/>
                  </a:prstGeom>
                  <a:blipFill rotWithShape="1">
                    <a:blip r:embed="rId8"/>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 Box 2"/>
                  <p:cNvSpPr txBox="1">
                    <a:spLocks noChangeArrowheads="1"/>
                  </p:cNvSpPr>
                  <p:nvPr/>
                </p:nvSpPr>
                <p:spPr bwMode="auto">
                  <a:xfrm>
                    <a:off x="7478277" y="2931225"/>
                    <a:ext cx="552941" cy="346059"/>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d>
                            <m:dPr>
                              <m:ctrlPr>
                                <a:rPr lang="en-US" sz="1200" i="1">
                                  <a:effectLst/>
                                  <a:latin typeface="Cambria Math"/>
                                  <a:ea typeface="Times New Roman"/>
                                  <a:cs typeface="Times New Roman"/>
                                </a:rPr>
                              </m:ctrlPr>
                            </m:dPr>
                            <m:e>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𝑥</m:t>
                                  </m:r>
                                </m:e>
                                <m:sub>
                                  <m:r>
                                    <a:rPr lang="en-US" sz="1200" i="1">
                                      <a:effectLst/>
                                      <a:latin typeface="Cambria Math"/>
                                      <a:ea typeface="Times New Roman"/>
                                      <a:cs typeface="Times New Roman"/>
                                    </a:rPr>
                                    <m:t>2</m:t>
                                  </m:r>
                                </m:sub>
                              </m:sSub>
                              <m:r>
                                <a:rPr lang="en-US" sz="1200" i="1">
                                  <a:effectLst/>
                                  <a:latin typeface="Cambria Math"/>
                                  <a:ea typeface="Times New Roman"/>
                                  <a:cs typeface="Times New Roman"/>
                                </a:rPr>
                                <m:t>,</m:t>
                              </m:r>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𝑦</m:t>
                                  </m:r>
                                </m:e>
                                <m:sub>
                                  <m:r>
                                    <a:rPr lang="en-US" sz="1200" i="1">
                                      <a:effectLst/>
                                      <a:latin typeface="Cambria Math"/>
                                      <a:ea typeface="Times New Roman"/>
                                      <a:cs typeface="Times New Roman"/>
                                    </a:rPr>
                                    <m:t>2</m:t>
                                  </m:r>
                                </m:sub>
                              </m:sSub>
                            </m:e>
                          </m:d>
                        </m:oMath>
                      </m:oMathPara>
                    </a14:m>
                    <a:endParaRPr lang="en-US" dirty="0">
                      <a:effectLst/>
                      <a:latin typeface="Calibri"/>
                      <a:ea typeface="Times New Roman"/>
                      <a:cs typeface="Times New Roman"/>
                    </a:endParaRPr>
                  </a:p>
                </p:txBody>
              </p:sp>
            </mc:Choice>
            <mc:Fallback xmlns="">
              <p:sp>
                <p:nvSpPr>
                  <p:cNvPr id="20" name="Text Box 2"/>
                  <p:cNvSpPr txBox="1">
                    <a:spLocks noRot="1" noChangeAspect="1" noMove="1" noResize="1" noEditPoints="1" noAdjustHandles="1" noChangeArrowheads="1" noChangeShapeType="1" noTextEdit="1"/>
                  </p:cNvSpPr>
                  <p:nvPr/>
                </p:nvSpPr>
                <p:spPr bwMode="auto">
                  <a:xfrm>
                    <a:off x="7478277" y="2931225"/>
                    <a:ext cx="552941" cy="346059"/>
                  </a:xfrm>
                  <a:prstGeom prst="rect">
                    <a:avLst/>
                  </a:prstGeom>
                  <a:blipFill rotWithShape="1">
                    <a:blip r:embed="rId9"/>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 Box 2"/>
                  <p:cNvSpPr txBox="1">
                    <a:spLocks noChangeArrowheads="1"/>
                  </p:cNvSpPr>
                  <p:nvPr/>
                </p:nvSpPr>
                <p:spPr bwMode="auto">
                  <a:xfrm>
                    <a:off x="6239450" y="3302876"/>
                    <a:ext cx="552941" cy="346059"/>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d>
                            <m:dPr>
                              <m:ctrlPr>
                                <a:rPr lang="en-US" sz="1200" i="1">
                                  <a:effectLst/>
                                  <a:latin typeface="Cambria Math"/>
                                  <a:ea typeface="Times New Roman"/>
                                  <a:cs typeface="Times New Roman"/>
                                </a:rPr>
                              </m:ctrlPr>
                            </m:dPr>
                            <m:e>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𝑥</m:t>
                                  </m:r>
                                </m:e>
                                <m:sub>
                                  <m:r>
                                    <a:rPr lang="en-US" sz="1200" i="1">
                                      <a:effectLst/>
                                      <a:latin typeface="Cambria Math"/>
                                      <a:ea typeface="Times New Roman"/>
                                      <a:cs typeface="Times New Roman"/>
                                    </a:rPr>
                                    <m:t>𝑘</m:t>
                                  </m:r>
                                </m:sub>
                              </m:sSub>
                              <m:r>
                                <a:rPr lang="en-US" sz="1200" i="1">
                                  <a:effectLst/>
                                  <a:latin typeface="Cambria Math"/>
                                  <a:ea typeface="Times New Roman"/>
                                  <a:cs typeface="Times New Roman"/>
                                </a:rPr>
                                <m:t>,</m:t>
                              </m:r>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𝑦</m:t>
                                  </m:r>
                                </m:e>
                                <m:sub>
                                  <m:r>
                                    <a:rPr lang="en-US" sz="1200" i="1">
                                      <a:effectLst/>
                                      <a:latin typeface="Cambria Math"/>
                                      <a:ea typeface="Times New Roman"/>
                                      <a:cs typeface="Times New Roman"/>
                                    </a:rPr>
                                    <m:t>𝑘</m:t>
                                  </m:r>
                                </m:sub>
                              </m:sSub>
                            </m:e>
                          </m:d>
                        </m:oMath>
                      </m:oMathPara>
                    </a14:m>
                    <a:endParaRPr lang="en-US" dirty="0">
                      <a:effectLst/>
                      <a:latin typeface="Calibri"/>
                      <a:ea typeface="Times New Roman"/>
                      <a:cs typeface="Times New Roman"/>
                    </a:endParaRPr>
                  </a:p>
                </p:txBody>
              </p:sp>
            </mc:Choice>
            <mc:Fallback xmlns="">
              <p:sp>
                <p:nvSpPr>
                  <p:cNvPr id="21" name="Text Box 2"/>
                  <p:cNvSpPr txBox="1">
                    <a:spLocks noRot="1" noChangeAspect="1" noMove="1" noResize="1" noEditPoints="1" noAdjustHandles="1" noChangeArrowheads="1" noChangeShapeType="1" noTextEdit="1"/>
                  </p:cNvSpPr>
                  <p:nvPr/>
                </p:nvSpPr>
                <p:spPr bwMode="auto">
                  <a:xfrm>
                    <a:off x="6239450" y="3302876"/>
                    <a:ext cx="552941" cy="346059"/>
                  </a:xfrm>
                  <a:prstGeom prst="rect">
                    <a:avLst/>
                  </a:prstGeom>
                  <a:blipFill rotWithShape="1">
                    <a:blip r:embed="rId10"/>
                    <a:stretch>
                      <a:fillRect/>
                    </a:stretch>
                  </a:blipFill>
                  <a:ln w="9525">
                    <a:noFill/>
                    <a:miter lim="800000"/>
                    <a:headEnd/>
                    <a:tailEnd/>
                  </a:ln>
                </p:spPr>
                <p:txBody>
                  <a:bodyPr/>
                  <a:lstStyle/>
                  <a:p>
                    <a:r>
                      <a:rPr lang="en-US">
                        <a:noFill/>
                      </a:rPr>
                      <a:t> </a:t>
                    </a:r>
                  </a:p>
                </p:txBody>
              </p:sp>
            </mc:Fallback>
          </mc:AlternateContent>
        </p:grpSp>
      </p:grpSp>
    </p:spTree>
    <p:extLst>
      <p:ext uri="{BB962C8B-B14F-4D97-AF65-F5344CB8AC3E}">
        <p14:creationId xmlns:p14="http://schemas.microsoft.com/office/powerpoint/2010/main" val="22155242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95275" y="685800"/>
            <a:ext cx="8763000" cy="685800"/>
          </a:xfrm>
        </p:spPr>
        <p:txBody>
          <a:bodyPr/>
          <a:lstStyle/>
          <a:p>
            <a:pPr>
              <a:defRPr/>
            </a:pPr>
            <a:r>
              <a:rPr lang="en-US" sz="3200" dirty="0" smtClean="0">
                <a:latin typeface="Times New Roman" pitchFamily="18" charset="0"/>
                <a:cs typeface="Times New Roman" pitchFamily="18" charset="0"/>
              </a:rPr>
              <a:t>Deployment Strategies for LED Implementation</a:t>
            </a:r>
            <a:endParaRPr lang="en-US" sz="3200" dirty="0">
              <a:latin typeface="Times New Roman" pitchFamily="18" charset="0"/>
              <a:cs typeface="Times New Roman" pitchFamily="18" charset="0"/>
            </a:endParaRPr>
          </a:p>
        </p:txBody>
      </p:sp>
      <p:sp>
        <p:nvSpPr>
          <p:cNvPr id="6" name="Date Placeholder 1"/>
          <p:cNvSpPr>
            <a:spLocks noGrp="1"/>
          </p:cNvSpPr>
          <p:nvPr>
            <p:ph type="dt" sz="half" idx="10"/>
          </p:nvPr>
        </p:nvSpPr>
        <p:spPr>
          <a:xfrm>
            <a:off x="685800" y="381456"/>
            <a:ext cx="1600200" cy="215444"/>
          </a:xfrm>
        </p:spPr>
        <p:txBody>
          <a:bodyPr/>
          <a:lstStyle/>
          <a:p>
            <a:r>
              <a:rPr lang="en-US" altLang="ko-KR" dirty="0" smtClean="0"/>
              <a:t>July 2012</a:t>
            </a:r>
            <a:endParaRPr lang="en-US" dirty="0"/>
          </a:p>
        </p:txBody>
      </p:sp>
      <p:sp>
        <p:nvSpPr>
          <p:cNvPr id="7"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8</a:t>
            </a:fld>
            <a:endParaRPr lang="en-US" dirty="0"/>
          </a:p>
        </p:txBody>
      </p:sp>
      <p:sp>
        <p:nvSpPr>
          <p:cNvPr id="8" name="바닥글 개체 틀 7"/>
          <p:cNvSpPr>
            <a:spLocks noGrp="1"/>
          </p:cNvSpPr>
          <p:nvPr>
            <p:ph type="ftr" sz="quarter" idx="11"/>
          </p:nvPr>
        </p:nvSpPr>
        <p:spPr/>
        <p:txBody>
          <a:bodyPr/>
          <a:lstStyle/>
          <a:p>
            <a:r>
              <a:rPr lang="nn-NO" smtClean="0"/>
              <a:t>Yeong Min Jang, Kookmin University</a:t>
            </a:r>
            <a:endParaRPr lang="en-US"/>
          </a:p>
        </p:txBody>
      </p:sp>
      <p:sp>
        <p:nvSpPr>
          <p:cNvPr id="9" name="직사각형 8"/>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0" name="그룹 9"/>
          <p:cNvGrpSpPr/>
          <p:nvPr/>
        </p:nvGrpSpPr>
        <p:grpSpPr>
          <a:xfrm>
            <a:off x="6088040" y="296840"/>
            <a:ext cx="3429000" cy="307777"/>
            <a:chOff x="6088040" y="296840"/>
            <a:chExt cx="3429000" cy="307777"/>
          </a:xfrm>
        </p:grpSpPr>
        <p:sp>
          <p:nvSpPr>
            <p:cNvPr id="12" name="직사각형 11"/>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smtClean="0"/>
                <a:t>IEEE</a:t>
              </a:r>
              <a:endParaRPr lang="ko-KR" altLang="en-US" sz="1400" b="1" dirty="0"/>
            </a:p>
          </p:txBody>
        </p:sp>
      </p:gr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7189" y="1704870"/>
            <a:ext cx="5289234" cy="4772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Content Placeholder 2"/>
          <p:cNvSpPr>
            <a:spLocks noGrp="1"/>
          </p:cNvSpPr>
          <p:nvPr>
            <p:ph idx="1"/>
          </p:nvPr>
        </p:nvSpPr>
        <p:spPr>
          <a:xfrm>
            <a:off x="304800" y="1295400"/>
            <a:ext cx="4876799" cy="2590800"/>
          </a:xfrm>
        </p:spPr>
        <p:txBody>
          <a:bodyPr/>
          <a:lstStyle/>
          <a:p>
            <a:pPr marL="285750" lvl="0" indent="-285750">
              <a:lnSpc>
                <a:spcPct val="150000"/>
              </a:lnSpc>
              <a:spcBef>
                <a:spcPct val="0"/>
              </a:spcBef>
              <a:buFont typeface="Wingdings" pitchFamily="2" charset="2"/>
              <a:buChar char="v"/>
            </a:pPr>
            <a:r>
              <a:rPr lang="en-US" sz="2400" kern="1200" dirty="0" smtClean="0">
                <a:solidFill>
                  <a:srgbClr val="000000"/>
                </a:solidFill>
                <a:ea typeface="Gulim" pitchFamily="34" charset="-127"/>
                <a:cs typeface="Times New Roman" pitchFamily="18" charset="0"/>
              </a:rPr>
              <a:t>Requirements for LED deployment:</a:t>
            </a:r>
          </a:p>
          <a:p>
            <a:pPr lvl="1">
              <a:lnSpc>
                <a:spcPct val="150000"/>
              </a:lnSpc>
              <a:buFont typeface="Wingdings" pitchFamily="2" charset="2"/>
              <a:buChar char="ü"/>
            </a:pPr>
            <a:r>
              <a:rPr lang="en-US" sz="2000" dirty="0" smtClean="0">
                <a:ea typeface="Gulim" pitchFamily="34" charset="-127"/>
              </a:rPr>
              <a:t>Area-coverage.</a:t>
            </a:r>
          </a:p>
          <a:p>
            <a:pPr lvl="1">
              <a:lnSpc>
                <a:spcPct val="150000"/>
              </a:lnSpc>
              <a:buFont typeface="Wingdings" pitchFamily="2" charset="2"/>
              <a:buChar char="ü"/>
            </a:pPr>
            <a:r>
              <a:rPr lang="en-US" sz="2000" dirty="0" smtClean="0">
                <a:ea typeface="Gulim" pitchFamily="34" charset="-127"/>
              </a:rPr>
              <a:t>Location-coverage.</a:t>
            </a:r>
          </a:p>
          <a:p>
            <a:pPr lvl="1">
              <a:lnSpc>
                <a:spcPct val="150000"/>
              </a:lnSpc>
              <a:buFont typeface="Wingdings" pitchFamily="2" charset="2"/>
              <a:buChar char="ü"/>
            </a:pPr>
            <a:r>
              <a:rPr lang="en-US" sz="2000" dirty="0" smtClean="0">
                <a:ea typeface="Gulim" pitchFamily="34" charset="-127"/>
              </a:rPr>
              <a:t>Connectivity and energy efficiency</a:t>
            </a:r>
            <a:r>
              <a:rPr lang="en-US" sz="2400" dirty="0" smtClean="0">
                <a:ea typeface="Gulim" pitchFamily="34" charset="-127"/>
              </a:rPr>
              <a:t>.</a:t>
            </a:r>
          </a:p>
          <a:p>
            <a:pPr marL="0" indent="0">
              <a:buNone/>
            </a:pPr>
            <a:endParaRPr lang="en-US" sz="1800" dirty="0" smtClean="0">
              <a:ea typeface="Gulim" pitchFamily="34" charset="-127"/>
            </a:endParaRPr>
          </a:p>
          <a:p>
            <a:pPr lvl="1"/>
            <a:endParaRPr lang="en-US" sz="2000" dirty="0"/>
          </a:p>
        </p:txBody>
      </p:sp>
    </p:spTree>
    <p:extLst>
      <p:ext uri="{BB962C8B-B14F-4D97-AF65-F5344CB8AC3E}">
        <p14:creationId xmlns:p14="http://schemas.microsoft.com/office/powerpoint/2010/main" val="4769808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95275" y="685800"/>
            <a:ext cx="8763000" cy="685800"/>
          </a:xfrm>
        </p:spPr>
        <p:txBody>
          <a:bodyPr/>
          <a:lstStyle/>
          <a:p>
            <a:pPr>
              <a:defRPr/>
            </a:pPr>
            <a:r>
              <a:rPr lang="en-US" sz="3200" dirty="0" smtClean="0">
                <a:latin typeface="Times New Roman" pitchFamily="18" charset="0"/>
                <a:cs typeface="Times New Roman" pitchFamily="18" charset="0"/>
              </a:rPr>
              <a:t>Deployment Strategies for LED Implementation</a:t>
            </a:r>
            <a:endParaRPr lang="en-US" sz="3200" dirty="0">
              <a:latin typeface="Times New Roman" pitchFamily="18" charset="0"/>
              <a:cs typeface="Times New Roman" pitchFamily="18" charset="0"/>
            </a:endParaRPr>
          </a:p>
        </p:txBody>
      </p:sp>
      <p:sp>
        <p:nvSpPr>
          <p:cNvPr id="6" name="Date Placeholder 1"/>
          <p:cNvSpPr>
            <a:spLocks noGrp="1"/>
          </p:cNvSpPr>
          <p:nvPr>
            <p:ph type="dt" sz="half" idx="10"/>
          </p:nvPr>
        </p:nvSpPr>
        <p:spPr>
          <a:xfrm>
            <a:off x="685800" y="381456"/>
            <a:ext cx="1600200" cy="215444"/>
          </a:xfrm>
        </p:spPr>
        <p:txBody>
          <a:bodyPr/>
          <a:lstStyle/>
          <a:p>
            <a:r>
              <a:rPr lang="en-US" altLang="ko-KR" dirty="0" smtClean="0"/>
              <a:t>July 2012</a:t>
            </a:r>
            <a:endParaRPr lang="en-US" dirty="0"/>
          </a:p>
        </p:txBody>
      </p:sp>
      <p:sp>
        <p:nvSpPr>
          <p:cNvPr id="7"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9</a:t>
            </a:fld>
            <a:endParaRPr lang="en-US" dirty="0"/>
          </a:p>
        </p:txBody>
      </p:sp>
      <p:sp>
        <p:nvSpPr>
          <p:cNvPr id="8" name="바닥글 개체 틀 7"/>
          <p:cNvSpPr>
            <a:spLocks noGrp="1"/>
          </p:cNvSpPr>
          <p:nvPr>
            <p:ph type="ftr" sz="quarter" idx="11"/>
          </p:nvPr>
        </p:nvSpPr>
        <p:spPr/>
        <p:txBody>
          <a:bodyPr/>
          <a:lstStyle/>
          <a:p>
            <a:r>
              <a:rPr lang="nn-NO" smtClean="0"/>
              <a:t>Yeong Min Jang, Kookmin University</a:t>
            </a:r>
            <a:endParaRPr lang="en-US"/>
          </a:p>
        </p:txBody>
      </p:sp>
      <p:sp>
        <p:nvSpPr>
          <p:cNvPr id="9" name="직사각형 8"/>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0" name="그룹 9"/>
          <p:cNvGrpSpPr/>
          <p:nvPr/>
        </p:nvGrpSpPr>
        <p:grpSpPr>
          <a:xfrm>
            <a:off x="6088040" y="296840"/>
            <a:ext cx="3429000" cy="307777"/>
            <a:chOff x="6088040" y="296840"/>
            <a:chExt cx="3429000" cy="307777"/>
          </a:xfrm>
        </p:grpSpPr>
        <p:sp>
          <p:nvSpPr>
            <p:cNvPr id="12" name="직사각형 11"/>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smtClean="0"/>
                <a:t>IEEE</a:t>
              </a:r>
              <a:endParaRPr lang="ko-KR" altLang="en-US" sz="1400" b="1" dirty="0"/>
            </a:p>
          </p:txBody>
        </p:sp>
      </p:grpSp>
      <p:sp>
        <p:nvSpPr>
          <p:cNvPr id="14" name="Content Placeholder 2"/>
          <p:cNvSpPr>
            <a:spLocks noGrp="1"/>
          </p:cNvSpPr>
          <p:nvPr>
            <p:ph idx="1"/>
          </p:nvPr>
        </p:nvSpPr>
        <p:spPr>
          <a:xfrm>
            <a:off x="533400" y="1371600"/>
            <a:ext cx="8098808" cy="4724400"/>
          </a:xfrm>
        </p:spPr>
        <p:txBody>
          <a:bodyPr/>
          <a:lstStyle/>
          <a:p>
            <a:pPr>
              <a:lnSpc>
                <a:spcPct val="150000"/>
              </a:lnSpc>
              <a:buFont typeface="Wingdings" pitchFamily="2" charset="2"/>
              <a:buChar char="v"/>
            </a:pPr>
            <a:r>
              <a:rPr lang="en-US" sz="2000" dirty="0" smtClean="0">
                <a:ea typeface="Gulim" pitchFamily="34" charset="-127"/>
              </a:rPr>
              <a:t>Deployment for area-coverage:</a:t>
            </a:r>
          </a:p>
          <a:p>
            <a:pPr lvl="1">
              <a:lnSpc>
                <a:spcPct val="150000"/>
              </a:lnSpc>
              <a:buFont typeface="Wingdings" pitchFamily="2" charset="2"/>
              <a:buChar char="ü"/>
            </a:pPr>
            <a:r>
              <a:rPr lang="en-US" sz="1800" dirty="0" smtClean="0">
                <a:ea typeface="Gulim" pitchFamily="34" charset="-127"/>
              </a:rPr>
              <a:t>Each location within a field must be covered by at least a specific number of LED tags.</a:t>
            </a:r>
          </a:p>
          <a:p>
            <a:pPr lvl="1">
              <a:lnSpc>
                <a:spcPct val="150000"/>
              </a:lnSpc>
              <a:buFont typeface="Wingdings" pitchFamily="2" charset="2"/>
              <a:buChar char="ü"/>
            </a:pPr>
            <a:r>
              <a:rPr lang="en-US" sz="1800" dirty="0" smtClean="0">
                <a:ea typeface="Gulim" pitchFamily="34" charset="-127"/>
              </a:rPr>
              <a:t>Two common solutions: random deployment and grid deployment.</a:t>
            </a:r>
          </a:p>
          <a:p>
            <a:pPr>
              <a:lnSpc>
                <a:spcPct val="150000"/>
              </a:lnSpc>
              <a:buFont typeface="Wingdings" pitchFamily="2" charset="2"/>
              <a:buChar char="v"/>
            </a:pPr>
            <a:r>
              <a:rPr lang="en-US" sz="2000" dirty="0" smtClean="0">
                <a:ea typeface="Gulim" pitchFamily="34" charset="-127"/>
              </a:rPr>
              <a:t>Deployment for location-coverage</a:t>
            </a:r>
            <a:r>
              <a:rPr lang="en-US" sz="2400" dirty="0" smtClean="0">
                <a:ea typeface="Gulim" pitchFamily="34" charset="-127"/>
              </a:rPr>
              <a:t>:</a:t>
            </a:r>
          </a:p>
          <a:p>
            <a:pPr lvl="1">
              <a:lnSpc>
                <a:spcPct val="150000"/>
              </a:lnSpc>
              <a:buFont typeface="Wingdings" pitchFamily="2" charset="2"/>
              <a:buChar char="ü"/>
            </a:pPr>
            <a:r>
              <a:rPr lang="en-US" sz="1800" dirty="0" smtClean="0">
                <a:ea typeface="Gulim" pitchFamily="34" charset="-127"/>
              </a:rPr>
              <a:t>LED tags have to be implemented to specific locations based on applications and usage density.</a:t>
            </a:r>
          </a:p>
          <a:p>
            <a:pPr lvl="1">
              <a:lnSpc>
                <a:spcPct val="150000"/>
              </a:lnSpc>
              <a:buFont typeface="Wingdings" pitchFamily="2" charset="2"/>
              <a:buChar char="ü"/>
            </a:pPr>
            <a:r>
              <a:rPr lang="en-US" sz="1800" dirty="0" smtClean="0">
                <a:ea typeface="Gulim" pitchFamily="34" charset="-127"/>
              </a:rPr>
              <a:t>Manual deployment.</a:t>
            </a:r>
          </a:p>
          <a:p>
            <a:pPr lvl="1"/>
            <a:endParaRPr lang="en-US" sz="2000" dirty="0"/>
          </a:p>
        </p:txBody>
      </p:sp>
    </p:spTree>
    <p:extLst>
      <p:ext uri="{BB962C8B-B14F-4D97-AF65-F5344CB8AC3E}">
        <p14:creationId xmlns:p14="http://schemas.microsoft.com/office/powerpoint/2010/main" val="3119131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4275</TotalTime>
  <Words>544</Words>
  <Application>Microsoft Office PowerPoint</Application>
  <PresentationFormat>On-screen Show (4:3)</PresentationFormat>
  <Paragraphs>124</Paragraphs>
  <Slides>10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VLC_Composition_090917</vt:lpstr>
      <vt:lpstr>Visio</vt:lpstr>
      <vt:lpstr>PowerPoint Presentation</vt:lpstr>
      <vt:lpstr>Contents</vt:lpstr>
      <vt:lpstr>Current Issues of IG-LED</vt:lpstr>
      <vt:lpstr>Current Issues of IG-LED</vt:lpstr>
      <vt:lpstr>Current Issues of IG-LED</vt:lpstr>
      <vt:lpstr>LED Localization based on TDOA Techniques</vt:lpstr>
      <vt:lpstr>LED Localization based on TDOA Techniques</vt:lpstr>
      <vt:lpstr>Deployment Strategies for LED Implementation</vt:lpstr>
      <vt:lpstr>Deployment Strategies for LED Implementation</vt:lpstr>
      <vt:lpstr>Conclusions</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Jang</cp:lastModifiedBy>
  <cp:revision>342</cp:revision>
  <cp:lastPrinted>2012-03-12T07:40:50Z</cp:lastPrinted>
  <dcterms:created xsi:type="dcterms:W3CDTF">2009-09-18T11:31:33Z</dcterms:created>
  <dcterms:modified xsi:type="dcterms:W3CDTF">2012-07-18T04:53:00Z</dcterms:modified>
</cp:coreProperties>
</file>