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9" r:id="rId2"/>
    <p:sldId id="274" r:id="rId3"/>
    <p:sldId id="276" r:id="rId4"/>
    <p:sldId id="277" r:id="rId5"/>
    <p:sldId id="279" r:id="rId6"/>
    <p:sldId id="278" r:id="rId7"/>
    <p:sldId id="280" r:id="rId8"/>
    <p:sldId id="281" r:id="rId9"/>
    <p:sldId id="282" r:id="rId10"/>
    <p:sldId id="284" r:id="rId11"/>
    <p:sldId id="285" r:id="rId12"/>
    <p:sldId id="283" r:id="rId13"/>
    <p:sldId id="286" r:id="rId14"/>
    <p:sldId id="287" r:id="rId15"/>
    <p:sldId id="289" r:id="rId16"/>
    <p:sldId id="290" r:id="rId17"/>
    <p:sldId id="291" r:id="rId18"/>
    <p:sldId id="292" r:id="rId19"/>
    <p:sldId id="293" r:id="rId20"/>
    <p:sldId id="294" r:id="rId21"/>
    <p:sldId id="295" r:id="rId22"/>
  </p:sldIdLst>
  <p:sldSz cx="9144000" cy="6858000" type="screen4x3"/>
  <p:notesSz cx="6934200" cy="9280525"/>
  <p:defaultTex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FF39F1"/>
    <a:srgbClr val="5C5C5C"/>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1" autoAdjust="0"/>
    <p:restoredTop sz="94676" autoAdjust="0"/>
  </p:normalViewPr>
  <p:slideViewPr>
    <p:cSldViewPr>
      <p:cViewPr varScale="1">
        <p:scale>
          <a:sx n="88" d="100"/>
          <a:sy n="88" d="100"/>
        </p:scale>
        <p:origin x="-78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2" d="100"/>
          <a:sy n="62" d="100"/>
        </p:scale>
        <p:origin x="-162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kumimoji="0" sz="1400" b="1">
                <a:latin typeface="Times New Roman" pitchFamily="16" charset="0"/>
                <a:ea typeface="+mn-ea"/>
              </a:defRPr>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kumimoji="0" sz="1400" b="1">
                <a:latin typeface="Times New Roman" pitchFamily="16" charset="0"/>
                <a:ea typeface="+mn-ea"/>
              </a:defRPr>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kumimoji="0" sz="1000">
                <a:latin typeface="Times New Roman" pitchFamily="16" charset="0"/>
                <a:ea typeface="+mn-ea"/>
              </a:defRPr>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kumimoji="0" sz="1000">
                <a:latin typeface="Times New Roman" pitchFamily="16" charset="0"/>
                <a:ea typeface="+mn-ea"/>
              </a:defRPr>
            </a:lvl1pPr>
          </a:lstStyle>
          <a:p>
            <a:pPr>
              <a:defRPr/>
            </a:pPr>
            <a:r>
              <a:rPr lang="en-US" altLang="ja-JP"/>
              <a:t>Page </a:t>
            </a:r>
            <a:fld id="{36951C6F-F4A5-401A-B5A0-B49ADBEE4EAD}"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kumimoji="0" lang="en-US" altLang="ja-JP">
                <a:latin typeface="Times New Roman" pitchFamily="16"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kumimoji="0" sz="1400" b="1">
                <a:latin typeface="Times New Roman" pitchFamily="16" charset="0"/>
                <a:ea typeface="+mn-ea"/>
              </a:defRPr>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kumimoji="0" sz="1400" b="1">
                <a:latin typeface="Times New Roman" pitchFamily="16" charset="0"/>
                <a:ea typeface="+mn-ea"/>
              </a:defRPr>
            </a:lvl1pPr>
          </a:lstStyle>
          <a:p>
            <a:pPr>
              <a:defRPr/>
            </a:pPr>
            <a:r>
              <a:rPr lang="en-US" altLang="ja-JP"/>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kumimoji="0">
                <a:latin typeface="Times New Roman" pitchFamily="16" charset="0"/>
                <a:ea typeface="+mn-ea"/>
              </a:defRPr>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kumimoji="0">
                <a:latin typeface="Times New Roman" pitchFamily="16" charset="0"/>
                <a:ea typeface="+mn-ea"/>
              </a:defRPr>
            </a:lvl1pPr>
          </a:lstStyle>
          <a:p>
            <a:pPr>
              <a:defRPr/>
            </a:pPr>
            <a:r>
              <a:rPr lang="en-US" altLang="ja-JP"/>
              <a:t>Page </a:t>
            </a:r>
            <a:fld id="{4A709E23-8FCF-4DB4-A270-A4AD935107D1}"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kumimoji="0" lang="en-US" altLang="ja-JP">
                <a:latin typeface="Times New Roman" pitchFamily="16"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スライド イメージ プレースホルダ 1"/>
          <p:cNvSpPr>
            <a:spLocks noGrp="1" noRot="1" noChangeAspect="1"/>
          </p:cNvSpPr>
          <p:nvPr>
            <p:ph type="sldImg"/>
          </p:nvPr>
        </p:nvSpPr>
        <p:spPr>
          <a:xfrm>
            <a:off x="1154113" y="701675"/>
            <a:ext cx="4625975" cy="3468688"/>
          </a:xfrm>
          <a:ln/>
        </p:spPr>
      </p:sp>
      <p:sp>
        <p:nvSpPr>
          <p:cNvPr id="16386"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16387" name="ヘッダー プレースホルダ 3"/>
          <p:cNvSpPr>
            <a:spLocks noGrp="1"/>
          </p:cNvSpPr>
          <p:nvPr>
            <p:ph type="hdr" sz="quarter"/>
          </p:nvPr>
        </p:nvSpPr>
        <p:spPr>
          <a:noFill/>
        </p:spPr>
        <p:txBody>
          <a:bodyPr/>
          <a:lstStyle/>
          <a:p>
            <a:r>
              <a:rPr lang="en-US" altLang="ja-JP" smtClean="0">
                <a:latin typeface="Times New Roman" pitchFamily="18" charset="0"/>
              </a:rPr>
              <a:t>doc.: IEEE 802.15-&lt;doc#&gt;</a:t>
            </a:r>
          </a:p>
        </p:txBody>
      </p:sp>
      <p:sp>
        <p:nvSpPr>
          <p:cNvPr id="16388" name="日付プレースホルダ 4"/>
          <p:cNvSpPr>
            <a:spLocks noGrp="1"/>
          </p:cNvSpPr>
          <p:nvPr>
            <p:ph type="dt" sz="quarter" idx="1"/>
          </p:nvPr>
        </p:nvSpPr>
        <p:spPr>
          <a:noFill/>
        </p:spPr>
        <p:txBody>
          <a:bodyPr/>
          <a:lstStyle/>
          <a:p>
            <a:r>
              <a:rPr lang="en-US" altLang="ja-JP" smtClean="0">
                <a:latin typeface="Times New Roman" pitchFamily="18" charset="0"/>
              </a:rPr>
              <a:t>&lt;month year&gt;</a:t>
            </a:r>
          </a:p>
        </p:txBody>
      </p:sp>
      <p:sp>
        <p:nvSpPr>
          <p:cNvPr id="16389" name="フッター プレースホルダ 5"/>
          <p:cNvSpPr>
            <a:spLocks noGrp="1"/>
          </p:cNvSpPr>
          <p:nvPr>
            <p:ph type="ftr" sz="quarter" idx="4"/>
          </p:nvPr>
        </p:nvSpPr>
        <p:spPr>
          <a:noFill/>
        </p:spPr>
        <p:txBody>
          <a:bodyPr/>
          <a:lstStyle/>
          <a:p>
            <a:pPr lvl="4"/>
            <a:r>
              <a:rPr lang="en-US" altLang="ja-JP" smtClean="0">
                <a:latin typeface="Times New Roman" pitchFamily="18" charset="0"/>
              </a:rPr>
              <a:t>&lt;author&gt;, &lt;company&gt;</a:t>
            </a:r>
          </a:p>
        </p:txBody>
      </p:sp>
      <p:sp>
        <p:nvSpPr>
          <p:cNvPr id="16390" name="スライド番号プレースホルダ 6"/>
          <p:cNvSpPr>
            <a:spLocks noGrp="1"/>
          </p:cNvSpPr>
          <p:nvPr>
            <p:ph type="sldNum" sz="quarter" idx="5"/>
          </p:nvPr>
        </p:nvSpPr>
        <p:spPr>
          <a:noFill/>
        </p:spPr>
        <p:txBody>
          <a:bodyPr/>
          <a:lstStyle/>
          <a:p>
            <a:r>
              <a:rPr lang="en-US" altLang="ja-JP" smtClean="0">
                <a:latin typeface="Times New Roman" pitchFamily="18" charset="0"/>
              </a:rPr>
              <a:t>Page </a:t>
            </a:r>
            <a:fld id="{FB328487-0EE4-47AA-A6AC-D1A5A8E36C12}" type="slidenum">
              <a:rPr lang="en-US" altLang="ja-JP" smtClean="0">
                <a:latin typeface="Times New Roman" pitchFamily="18" charset="0"/>
              </a:rPr>
              <a:pPr/>
              <a:t>1</a:t>
            </a:fld>
            <a:endParaRPr lang="en-US" altLang="ja-JP"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21EC5F1-7238-43D6-9D85-2C24A5AC6EC6}"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0BD0CA3-3026-4DE7-8E23-A236AF4CEDEE}" type="slidenum">
              <a:rPr lang="en-US" altLang="ja-JP"/>
              <a:pPr>
                <a:defRPr/>
              </a:pPr>
              <a:t>‹#›</a:t>
            </a:fld>
            <a:endParaRPr lang="en-US" altLang="ja-JP"/>
          </a:p>
        </p:txBody>
      </p:sp>
      <p:sp>
        <p:nvSpPr>
          <p:cNvPr id="8"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9"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337A859-1564-4F51-AD9F-EA5BC87D4BDA}" type="slidenum">
              <a:rPr lang="en-US" altLang="ja-JP"/>
              <a:pPr>
                <a:defRPr/>
              </a:pPr>
              <a:t>‹#›</a:t>
            </a:fld>
            <a:endParaRPr lang="en-US" altLang="ja-JP"/>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2CE20224-DCFD-43C8-A397-7CE9FCA701E2}" type="slidenum">
              <a:rPr lang="en-US" altLang="ja-JP"/>
              <a:pPr>
                <a:defRPr/>
              </a:pPr>
              <a:t>‹#›</a:t>
            </a:fld>
            <a:endParaRPr lang="en-US" altLang="ja-JP"/>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July, 2012</a:t>
            </a:r>
            <a:endParaRPr lang="en-US" altLang="ja-JP"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9780912-06D0-44A5-8D71-81D0A97D2CA8}"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r>
              <a:rPr lang="en-US" altLang="ja-JP" dirty="0" smtClean="0"/>
              <a:t>Chunhui Zhu/ 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00B4183-DBAC-4B59-B79C-00FACECFB466}"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6BB72B-A0BD-49CE-A00D-6CA711186FA8}"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97BC849-9713-45B4-A16B-FE7F4479D60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75CC5994-2D86-4421-B68F-7EDDB945047B}"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E7CCBFE7-C83D-4C9C-AD8D-D892B60BE89C}" type="slidenum">
              <a:rPr lang="en-US" altLang="ja-JP"/>
              <a:pPr>
                <a:defRPr/>
              </a:pPr>
              <a:t>‹#›</a:t>
            </a:fld>
            <a:endParaRPr lang="en-US" altLang="ja-JP"/>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378281"/>
            <a:ext cx="1600200" cy="215444"/>
          </a:xfrm>
        </p:spPr>
        <p:txBody>
          <a:bodyPr/>
          <a:lstStyle>
            <a:lvl1pPr>
              <a:defRPr/>
            </a:lvl1pPr>
          </a:lstStyle>
          <a:p>
            <a:r>
              <a:rPr lang="en-US" altLang="ja-JP" dirty="0" smtClean="0"/>
              <a:t>May, 2012</a:t>
            </a:r>
            <a:endParaRPr lang="en-US" altLang="ja-JP"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ja-JP" dirty="0" smtClean="0"/>
              <a:t>Chunhui Zhu / Samsung</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D332B16C-6B7B-4AAB-AEDA-1D2253C32422}" type="slidenum">
              <a:rPr lang="en-US" altLang="ja-JP" smtClean="0"/>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36712"/>
            <a:ext cx="3008313" cy="598388"/>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836712"/>
            <a:ext cx="5111750" cy="52894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6"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3500F489-E305-4249-88C9-1B8BA239AE6B}" type="slidenum">
              <a:rPr lang="en-US" altLang="ja-JP"/>
              <a:pPr>
                <a:defRPr/>
              </a:pPr>
              <a:t>‹#›</a:t>
            </a:fld>
            <a:endParaRPr lang="en-US" altLang="ja-JP"/>
          </a:p>
        </p:txBody>
      </p:sp>
      <p:sp>
        <p:nvSpPr>
          <p:cNvPr id="8" name="Rectangle 4"/>
          <p:cNvSpPr txBox="1">
            <a:spLocks noChangeArrowheads="1"/>
          </p:cNvSpPr>
          <p:nvPr userDrawn="1"/>
        </p:nvSpPr>
        <p:spPr bwMode="auto">
          <a:xfrm>
            <a:off x="611560" y="3326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smtClean="0">
                <a:ln>
                  <a:noFill/>
                </a:ln>
                <a:solidFill>
                  <a:schemeClr val="tx1"/>
                </a:solidFill>
                <a:effectLst/>
                <a:uLnTx/>
                <a:uFillTx/>
                <a:latin typeface="Times New Roman" pitchFamily="18" charset="0"/>
                <a:ea typeface="ＭＳ Ｐゴシック" charset="-128"/>
                <a:cs typeface="+mn-cs"/>
              </a:rPr>
              <a:t>May, 2012</a:t>
            </a:r>
            <a:endParaRPr kumimoji="0" lang="en-US" altLang="ja-JP" sz="1400" b="1" i="0" u="none" strike="noStrike" kern="1200" cap="none" spc="0" normalizeH="0" baseline="0" noProof="0" dirty="0">
              <a:ln>
                <a:noFill/>
              </a:ln>
              <a:solidFill>
                <a:schemeClr val="tx1"/>
              </a:solidFill>
              <a:effectLst/>
              <a:uLnTx/>
              <a:uFillTx/>
              <a:latin typeface="Times New Roman" pitchFamily="18" charset="0"/>
              <a:ea typeface="ＭＳ Ｐゴシック" charset="-128"/>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kumimoji="0" sz="1400" b="1"/>
            </a:lvl1pPr>
          </a:lstStyle>
          <a:p>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kumimoji="0"/>
            </a:lvl1pPr>
          </a:lstStyle>
          <a:p>
            <a:r>
              <a:rPr lang="en-US" altLang="ja-JP" dirty="0" smtClean="0"/>
              <a:t>Chunhui Zhu / </a:t>
            </a:r>
            <a:r>
              <a:rPr lang="en-US" altLang="ja-JP" dirty="0" err="1" smtClean="0"/>
              <a:t>Samsuing</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kumimoji="0">
                <a:latin typeface="Times New Roman" pitchFamily="16" charset="0"/>
                <a:ea typeface="ＭＳ Ｐゴシック" charset="-128"/>
              </a:defRPr>
            </a:lvl1pPr>
          </a:lstStyle>
          <a:p>
            <a:pPr>
              <a:defRPr/>
            </a:pPr>
            <a:r>
              <a:rPr lang="en-US" altLang="ja-JP"/>
              <a:t>Slide </a:t>
            </a:r>
            <a:fld id="{D332B16C-6B7B-4AAB-AEDA-1D2253C32422}"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076325" lvl="4" indent="0" algn="r" eaLnBrk="0" hangingPunct="0">
              <a:defRPr/>
            </a:pPr>
            <a:r>
              <a:rPr kumimoji="0" lang="en-US" altLang="ja-JP" sz="1400" b="1" dirty="0">
                <a:latin typeface="Times New Roman" pitchFamily="16" charset="0"/>
              </a:rPr>
              <a:t>doc.: IEEE </a:t>
            </a:r>
            <a:r>
              <a:rPr kumimoji="0" lang="en-US" altLang="ja-JP" sz="1400" b="1" dirty="0" smtClean="0">
                <a:latin typeface="Times New Roman" pitchFamily="16" charset="0"/>
              </a:rPr>
              <a:t>802.15</a:t>
            </a:r>
            <a:r>
              <a:rPr lang="en-US" altLang="ja-JP" sz="1400" b="1" dirty="0" smtClean="0"/>
              <a:t>-12-0384-00-0ulp</a:t>
            </a:r>
            <a:endParaRPr kumimoji="0"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kumimoji="0" lang="en-US" altLang="ja-JP">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60" r:id="rId8"/>
    <p:sldLayoutId id="2147483652" r:id="rId9"/>
    <p:sldLayoutId id="2147483651" r:id="rId10"/>
    <p:sldLayoutId id="2147483650" r:id="rId11"/>
    <p:sldLayoutId id="2147483649" r:id="rId12"/>
  </p:sldLayoutIdLst>
  <p:hf hdr="0"/>
  <p:txStyles>
    <p:titleStyle>
      <a:lvl1pPr algn="ctr" rtl="0" fontAlgn="base">
        <a:spcBef>
          <a:spcPct val="0"/>
        </a:spcBef>
        <a:spcAft>
          <a:spcPct val="0"/>
        </a:spcAft>
        <a:defRPr kumimoji="1" sz="3600">
          <a:solidFill>
            <a:schemeClr val="tx2"/>
          </a:solidFill>
          <a:latin typeface="+mj-lt"/>
          <a:ea typeface="+mj-ea"/>
          <a:cs typeface="+mj-cs"/>
        </a:defRPr>
      </a:lvl1pPr>
      <a:lvl2pPr algn="ctr" rtl="0" fontAlgn="base">
        <a:spcBef>
          <a:spcPct val="0"/>
        </a:spcBef>
        <a:spcAft>
          <a:spcPct val="0"/>
        </a:spcAft>
        <a:defRPr kumimoji="1" sz="3600">
          <a:solidFill>
            <a:schemeClr val="tx2"/>
          </a:solidFill>
          <a:latin typeface="Times New Roman" pitchFamily="16" charset="0"/>
        </a:defRPr>
      </a:lvl2pPr>
      <a:lvl3pPr algn="ctr" rtl="0" fontAlgn="base">
        <a:spcBef>
          <a:spcPct val="0"/>
        </a:spcBef>
        <a:spcAft>
          <a:spcPct val="0"/>
        </a:spcAft>
        <a:defRPr kumimoji="1" sz="3600">
          <a:solidFill>
            <a:schemeClr val="tx2"/>
          </a:solidFill>
          <a:latin typeface="Times New Roman" pitchFamily="16" charset="0"/>
        </a:defRPr>
      </a:lvl3pPr>
      <a:lvl4pPr algn="ctr" rtl="0" fontAlgn="base">
        <a:spcBef>
          <a:spcPct val="0"/>
        </a:spcBef>
        <a:spcAft>
          <a:spcPct val="0"/>
        </a:spcAft>
        <a:defRPr kumimoji="1" sz="3600">
          <a:solidFill>
            <a:schemeClr val="tx2"/>
          </a:solidFill>
          <a:latin typeface="Times New Roman" pitchFamily="16" charset="0"/>
        </a:defRPr>
      </a:lvl4pPr>
      <a:lvl5pPr algn="ctr" rtl="0" fontAlgn="base">
        <a:spcBef>
          <a:spcPct val="0"/>
        </a:spcBef>
        <a:spcAft>
          <a:spcPct val="0"/>
        </a:spcAft>
        <a:defRPr kumimoji="1" sz="3600">
          <a:solidFill>
            <a:schemeClr val="tx2"/>
          </a:solidFill>
          <a:latin typeface="Times New Roman" pitchFamily="16" charset="0"/>
        </a:defRPr>
      </a:lvl5pPr>
      <a:lvl6pPr marL="457200" algn="ctr" rtl="0" eaLnBrk="1" fontAlgn="base" hangingPunct="1">
        <a:spcBef>
          <a:spcPct val="0"/>
        </a:spcBef>
        <a:spcAft>
          <a:spcPct val="0"/>
        </a:spcAft>
        <a:defRPr kumimoji="1" sz="3600">
          <a:solidFill>
            <a:schemeClr val="tx2"/>
          </a:solidFill>
          <a:latin typeface="Times New Roman" pitchFamily="16" charset="0"/>
        </a:defRPr>
      </a:lvl6pPr>
      <a:lvl7pPr marL="914400" algn="ctr" rtl="0" eaLnBrk="1" fontAlgn="base" hangingPunct="1">
        <a:spcBef>
          <a:spcPct val="0"/>
        </a:spcBef>
        <a:spcAft>
          <a:spcPct val="0"/>
        </a:spcAft>
        <a:defRPr kumimoji="1" sz="3600">
          <a:solidFill>
            <a:schemeClr val="tx2"/>
          </a:solidFill>
          <a:latin typeface="Times New Roman" pitchFamily="16" charset="0"/>
        </a:defRPr>
      </a:lvl7pPr>
      <a:lvl8pPr marL="1371600" algn="ctr" rtl="0" eaLnBrk="1" fontAlgn="base" hangingPunct="1">
        <a:spcBef>
          <a:spcPct val="0"/>
        </a:spcBef>
        <a:spcAft>
          <a:spcPct val="0"/>
        </a:spcAft>
        <a:defRPr kumimoji="1" sz="3600">
          <a:solidFill>
            <a:schemeClr val="tx2"/>
          </a:solidFill>
          <a:latin typeface="Times New Roman" pitchFamily="16" charset="0"/>
        </a:defRPr>
      </a:lvl8pPr>
      <a:lvl9pPr marL="1828800" algn="ctr" rtl="0" eaLnBrk="1" fontAlgn="base" hangingPunct="1">
        <a:spcBef>
          <a:spcPct val="0"/>
        </a:spcBef>
        <a:spcAft>
          <a:spcPct val="0"/>
        </a:spcAft>
        <a:defRPr kumimoji="1" sz="3600">
          <a:solidFill>
            <a:schemeClr val="tx2"/>
          </a:solidFill>
          <a:latin typeface="Times New Roman" pitchFamily="16" charset="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defRPr>
      </a:lvl2pPr>
      <a:lvl3pPr marL="1085850" indent="-228600" algn="l" rtl="0" fontAlgn="base">
        <a:spcBef>
          <a:spcPct val="20000"/>
        </a:spcBef>
        <a:spcAft>
          <a:spcPct val="0"/>
        </a:spcAft>
        <a:buChar char="•"/>
        <a:defRPr kumimoji="1" sz="2400">
          <a:solidFill>
            <a:schemeClr val="tx1"/>
          </a:solidFill>
          <a:latin typeface="+mn-lt"/>
        </a:defRPr>
      </a:lvl3pPr>
      <a:lvl4pPr marL="1428750" indent="-228600" algn="l" rtl="0" fontAlgn="base">
        <a:spcBef>
          <a:spcPct val="20000"/>
        </a:spcBef>
        <a:spcAft>
          <a:spcPct val="0"/>
        </a:spcAft>
        <a:buChar char="–"/>
        <a:defRPr kumimoji="1" sz="2000">
          <a:solidFill>
            <a:schemeClr val="tx1"/>
          </a:solidFill>
          <a:latin typeface="+mn-lt"/>
        </a:defRPr>
      </a:lvl4pPr>
      <a:lvl5pPr marL="1771650" indent="-228600" algn="l" rtl="0" fontAlgn="base">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pPr>
              <a:defRPr/>
            </a:pPr>
            <a:r>
              <a:rPr lang="en-US" altLang="ja-JP"/>
              <a:t>Slide </a:t>
            </a:r>
            <a:fld id="{AC9E1E93-E3DC-4124-84B3-51A03EF7FBAB}" type="slidenum">
              <a:rPr lang="en-US" altLang="ja-JP"/>
              <a:pPr>
                <a:defRPr/>
              </a:pPr>
              <a:t>1</a:t>
            </a:fld>
            <a:endParaRPr lang="en-US" altLang="ja-JP"/>
          </a:p>
        </p:txBody>
      </p:sp>
      <p:sp>
        <p:nvSpPr>
          <p:cNvPr id="15361" name="日付プレースホルダ 1"/>
          <p:cNvSpPr>
            <a:spLocks noGrp="1"/>
          </p:cNvSpPr>
          <p:nvPr>
            <p:ph type="dt" sz="quarter" idx="10"/>
          </p:nvPr>
        </p:nvSpPr>
        <p:spPr>
          <a:xfrm>
            <a:off x="685800" y="378281"/>
            <a:ext cx="1600200" cy="215444"/>
          </a:xfrm>
          <a:noFill/>
        </p:spPr>
        <p:txBody>
          <a:bodyPr/>
          <a:lstStyle/>
          <a:p>
            <a:r>
              <a:rPr lang="en-US" altLang="ja-JP" dirty="0" smtClean="0"/>
              <a:t>July 2012</a:t>
            </a:r>
            <a:endParaRPr lang="en-US" altLang="ja-JP" dirty="0"/>
          </a:p>
        </p:txBody>
      </p:sp>
      <p:sp>
        <p:nvSpPr>
          <p:cNvPr id="27651" name="Rectangle 3"/>
          <p:cNvSpPr>
            <a:spLocks noChangeArrowheads="1"/>
          </p:cNvSpPr>
          <p:nvPr/>
        </p:nvSpPr>
        <p:spPr bwMode="auto">
          <a:xfrm>
            <a:off x="116904" y="932522"/>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kumimoji="0" lang="en-US" altLang="ja-JP" sz="1800" b="1" u="sng" dirty="0">
                <a:solidFill>
                  <a:schemeClr val="tx2"/>
                </a:solidFill>
                <a:effectLst>
                  <a:outerShdw blurRad="38100" dist="38100" dir="2700000" algn="tl">
                    <a:srgbClr val="C0C0C0"/>
                  </a:outerShdw>
                </a:effectLst>
              </a:rPr>
              <a:t>Project: IEEE P802.15 Working Group for Wireless Personal Area Networks (WPANs)</a:t>
            </a:r>
            <a:endParaRPr kumimoji="0" lang="en-US" altLang="ja-JP" sz="1600" b="1" dirty="0">
              <a:solidFill>
                <a:schemeClr val="tx2"/>
              </a:solidFill>
            </a:endParaRPr>
          </a:p>
          <a:p>
            <a:pPr eaLnBrk="0" hangingPunct="0"/>
            <a:endParaRPr kumimoji="0" lang="en-US" altLang="ja-JP" sz="1600" dirty="0">
              <a:solidFill>
                <a:schemeClr val="tx2"/>
              </a:solidFill>
            </a:endParaRPr>
          </a:p>
          <a:p>
            <a:pPr eaLnBrk="0" hangingPunct="0"/>
            <a:r>
              <a:rPr kumimoji="0" lang="en-US" altLang="ja-JP" sz="1600" b="1" dirty="0"/>
              <a:t>Submission Title:</a:t>
            </a:r>
            <a:r>
              <a:rPr kumimoji="0" lang="en-US" altLang="ja-JP" sz="1600" dirty="0"/>
              <a:t> </a:t>
            </a:r>
            <a:r>
              <a:rPr kumimoji="0" lang="en-US" altLang="ja-JP" sz="1600" dirty="0" smtClean="0"/>
              <a:t>[</a:t>
            </a:r>
            <a:r>
              <a:rPr lang="en-US" sz="1600" dirty="0" smtClean="0"/>
              <a:t>Review of IEEE 802.15.4 MAC Layer Power Save Mechanisms</a:t>
            </a:r>
            <a:r>
              <a:rPr kumimoji="0" lang="en-US" altLang="ja-JP" sz="1600" dirty="0" smtClean="0"/>
              <a:t>]</a:t>
            </a:r>
            <a:r>
              <a:rPr kumimoji="0" lang="en-US" altLang="ja-JP" sz="1600" dirty="0"/>
              <a:t>	</a:t>
            </a:r>
          </a:p>
          <a:p>
            <a:pPr eaLnBrk="0" hangingPunct="0"/>
            <a:r>
              <a:rPr kumimoji="0" lang="en-US" altLang="ja-JP" sz="1600" b="1" dirty="0"/>
              <a:t>Date Submitted: </a:t>
            </a:r>
            <a:r>
              <a:rPr kumimoji="0" lang="en-US" altLang="ja-JP" sz="1600" dirty="0" smtClean="0"/>
              <a:t>[7/17/2012]</a:t>
            </a:r>
            <a:r>
              <a:rPr kumimoji="0" lang="en-US" altLang="ja-JP" sz="1600" dirty="0">
                <a:solidFill>
                  <a:schemeClr val="tx2"/>
                </a:solidFill>
              </a:rPr>
              <a:t>	</a:t>
            </a:r>
          </a:p>
          <a:p>
            <a:pPr eaLnBrk="0" hangingPunct="0"/>
            <a:r>
              <a:rPr kumimoji="0" lang="en-US" altLang="ja-JP" sz="1600" b="1" dirty="0">
                <a:solidFill>
                  <a:schemeClr val="tx2"/>
                </a:solidFill>
              </a:rPr>
              <a:t>Source:</a:t>
            </a:r>
            <a:r>
              <a:rPr kumimoji="0" lang="en-US" altLang="ja-JP" sz="1600" dirty="0">
                <a:solidFill>
                  <a:schemeClr val="tx2"/>
                </a:solidFill>
              </a:rPr>
              <a:t> </a:t>
            </a:r>
            <a:r>
              <a:rPr kumimoji="0" lang="en-US" altLang="ja-JP" sz="1600" dirty="0" smtClean="0">
                <a:solidFill>
                  <a:schemeClr val="tx2"/>
                </a:solidFill>
              </a:rPr>
              <a:t>[Chunhui (Allan) </a:t>
            </a:r>
            <a:r>
              <a:rPr kumimoji="0" lang="en-US" altLang="ja-JP" sz="1600" dirty="0" smtClean="0">
                <a:solidFill>
                  <a:schemeClr val="tx2"/>
                </a:solidFill>
              </a:rPr>
              <a:t>Zhu, Youngsoo Kim</a:t>
            </a:r>
            <a:r>
              <a:rPr kumimoji="0" lang="en-US" altLang="ja-JP" sz="1600" dirty="0" smtClean="0"/>
              <a:t>]</a:t>
            </a:r>
            <a:r>
              <a:rPr kumimoji="0" lang="en-US" altLang="ja-JP" sz="1600" dirty="0" smtClean="0">
                <a:solidFill>
                  <a:schemeClr val="tx2"/>
                </a:solidFill>
              </a:rPr>
              <a:t> </a:t>
            </a:r>
            <a:r>
              <a:rPr kumimoji="0" lang="en-US" altLang="ja-JP" sz="1600" dirty="0">
                <a:solidFill>
                  <a:schemeClr val="tx2"/>
                </a:solidFill>
              </a:rPr>
              <a:t>Company </a:t>
            </a:r>
            <a:r>
              <a:rPr kumimoji="0" lang="en-US" altLang="ja-JP" sz="1600" dirty="0" smtClean="0">
                <a:solidFill>
                  <a:schemeClr val="tx2"/>
                </a:solidFill>
              </a:rPr>
              <a:t>[Samsung</a:t>
            </a:r>
            <a:r>
              <a:rPr kumimoji="0" lang="en-US" altLang="ja-JP" sz="1600" dirty="0" smtClean="0"/>
              <a:t>]</a:t>
            </a:r>
            <a:endParaRPr kumimoji="0" lang="en-US" altLang="ja-JP" sz="1600" dirty="0"/>
          </a:p>
          <a:p>
            <a:pPr eaLnBrk="0" hangingPunct="0"/>
            <a:r>
              <a:rPr kumimoji="0" lang="en-US" altLang="ja-JP" sz="1600" dirty="0">
                <a:solidFill>
                  <a:schemeClr val="tx2"/>
                </a:solidFill>
              </a:rPr>
              <a:t>Address </a:t>
            </a:r>
            <a:r>
              <a:rPr kumimoji="0" lang="en-US" altLang="ja-JP" sz="1600" dirty="0" smtClean="0">
                <a:solidFill>
                  <a:schemeClr val="tx2"/>
                </a:solidFill>
              </a:rPr>
              <a:t>[75 W </a:t>
            </a:r>
            <a:r>
              <a:rPr kumimoji="0" lang="en-US" altLang="ja-JP" sz="1600" dirty="0" err="1" smtClean="0">
                <a:solidFill>
                  <a:schemeClr val="tx2"/>
                </a:solidFill>
              </a:rPr>
              <a:t>Plumeria</a:t>
            </a:r>
            <a:r>
              <a:rPr kumimoji="0" lang="en-US" altLang="ja-JP" sz="1600" dirty="0" smtClean="0">
                <a:solidFill>
                  <a:schemeClr val="tx2"/>
                </a:solidFill>
              </a:rPr>
              <a:t> Dr. San Jose, CA, USA]</a:t>
            </a:r>
            <a:endParaRPr kumimoji="0" lang="en-US" altLang="ja-JP" sz="1600" dirty="0">
              <a:solidFill>
                <a:schemeClr val="tx2"/>
              </a:solidFill>
            </a:endParaRPr>
          </a:p>
          <a:p>
            <a:pPr eaLnBrk="0" hangingPunct="0"/>
            <a:r>
              <a:rPr kumimoji="0" lang="en-US" altLang="ja-JP" sz="1600" dirty="0">
                <a:solidFill>
                  <a:schemeClr val="tx2"/>
                </a:solidFill>
              </a:rPr>
              <a:t>Voice</a:t>
            </a:r>
            <a:r>
              <a:rPr kumimoji="0" lang="en-US" altLang="ja-JP" sz="1600" dirty="0" smtClean="0">
                <a:solidFill>
                  <a:schemeClr val="tx2"/>
                </a:solidFill>
              </a:rPr>
              <a:t>:[</a:t>
            </a:r>
            <a:r>
              <a:rPr kumimoji="0" lang="en-US" altLang="ja-JP" sz="1600" dirty="0" smtClean="0"/>
              <a:t>+408-544-2751</a:t>
            </a:r>
            <a:r>
              <a:rPr kumimoji="0" lang="en-US" altLang="ja-JP" sz="1600" dirty="0" smtClean="0">
                <a:solidFill>
                  <a:schemeClr val="tx2"/>
                </a:solidFill>
              </a:rPr>
              <a:t>], </a:t>
            </a:r>
            <a:r>
              <a:rPr kumimoji="0" lang="en-US" altLang="ja-JP" sz="1600" dirty="0">
                <a:solidFill>
                  <a:schemeClr val="tx2"/>
                </a:solidFill>
              </a:rPr>
              <a:t>FAX: </a:t>
            </a:r>
            <a:r>
              <a:rPr kumimoji="0" lang="en-US" altLang="ja-JP" sz="1600" dirty="0" smtClean="0"/>
              <a:t>[+</a:t>
            </a:r>
            <a:r>
              <a:rPr kumimoji="0" lang="en-US" altLang="ja-JP" sz="1600" dirty="0" smtClean="0">
                <a:solidFill>
                  <a:schemeClr val="tx2"/>
                </a:solidFill>
              </a:rPr>
              <a:t>], </a:t>
            </a:r>
            <a:r>
              <a:rPr kumimoji="0" lang="en-US" altLang="ja-JP" sz="1600" dirty="0">
                <a:solidFill>
                  <a:schemeClr val="tx2"/>
                </a:solidFill>
              </a:rPr>
              <a:t>E-Mail</a:t>
            </a:r>
            <a:r>
              <a:rPr kumimoji="0" lang="en-US" altLang="ja-JP" sz="1600" dirty="0" smtClean="0">
                <a:solidFill>
                  <a:schemeClr val="tx2"/>
                </a:solidFill>
              </a:rPr>
              <a:t>:[c.zhu@samsung.com]</a:t>
            </a:r>
            <a:r>
              <a:rPr kumimoji="0" lang="en-US" altLang="ja-JP" sz="1600" dirty="0">
                <a:solidFill>
                  <a:schemeClr val="tx2"/>
                </a:solidFill>
              </a:rPr>
              <a:t>	</a:t>
            </a:r>
          </a:p>
          <a:p>
            <a:pPr eaLnBrk="0" hangingPunct="0">
              <a:spcBef>
                <a:spcPts val="600"/>
              </a:spcBef>
              <a:spcAft>
                <a:spcPts val="600"/>
              </a:spcAft>
            </a:pPr>
            <a:r>
              <a:rPr kumimoji="0" lang="en-US" altLang="ja-JP" sz="1600" b="1" dirty="0">
                <a:solidFill>
                  <a:schemeClr val="tx2"/>
                </a:solidFill>
              </a:rPr>
              <a:t>Re:</a:t>
            </a:r>
            <a:r>
              <a:rPr kumimoji="0" lang="en-US" altLang="ja-JP" sz="1600" dirty="0">
                <a:solidFill>
                  <a:schemeClr val="tx2"/>
                </a:solidFill>
              </a:rPr>
              <a:t> []</a:t>
            </a:r>
          </a:p>
          <a:p>
            <a:pPr eaLnBrk="0" hangingPunct="0">
              <a:spcBef>
                <a:spcPts val="600"/>
              </a:spcBef>
              <a:spcAft>
                <a:spcPts val="600"/>
              </a:spcAft>
            </a:pPr>
            <a:r>
              <a:rPr kumimoji="0" lang="en-US" altLang="ja-JP" sz="1600" b="1" dirty="0">
                <a:solidFill>
                  <a:schemeClr val="tx2"/>
                </a:solidFill>
              </a:rPr>
              <a:t>Abstract:</a:t>
            </a:r>
            <a:r>
              <a:rPr kumimoji="0" lang="en-US" altLang="ja-JP" sz="1600" dirty="0">
                <a:solidFill>
                  <a:schemeClr val="tx2"/>
                </a:solidFill>
              </a:rPr>
              <a:t>	</a:t>
            </a:r>
            <a:r>
              <a:rPr kumimoji="0" lang="en-US" altLang="ja-JP" sz="1600" dirty="0" smtClean="0">
                <a:solidFill>
                  <a:schemeClr val="tx2"/>
                </a:solidFill>
              </a:rPr>
              <a:t>[This presentation reviews the power saving mechanisms used by the current IEEE 802.15.4 MAC layer.]</a:t>
            </a:r>
            <a:endParaRPr kumimoji="0" lang="en-US" altLang="ja-JP" sz="1600" dirty="0">
              <a:solidFill>
                <a:schemeClr val="tx2"/>
              </a:solidFill>
            </a:endParaRPr>
          </a:p>
          <a:p>
            <a:pPr eaLnBrk="0" hangingPunct="0">
              <a:spcBef>
                <a:spcPts val="600"/>
              </a:spcBef>
              <a:spcAft>
                <a:spcPts val="600"/>
              </a:spcAft>
            </a:pPr>
            <a:r>
              <a:rPr kumimoji="0" lang="en-US" altLang="ja-JP" sz="1600" b="1" dirty="0">
                <a:solidFill>
                  <a:schemeClr val="tx2"/>
                </a:solidFill>
              </a:rPr>
              <a:t>Purpose:</a:t>
            </a:r>
            <a:r>
              <a:rPr kumimoji="0" lang="en-US" altLang="ja-JP" sz="1600" dirty="0">
                <a:solidFill>
                  <a:schemeClr val="tx2"/>
                </a:solidFill>
              </a:rPr>
              <a:t>	</a:t>
            </a:r>
            <a:r>
              <a:rPr kumimoji="0" lang="en-US" altLang="ja-JP" sz="1600" dirty="0" smtClean="0"/>
              <a:t>[To provide background information on the discussion regarding MAC layer power save improvements]</a:t>
            </a:r>
            <a:endParaRPr kumimoji="0" lang="en-US" altLang="ja-JP" sz="1600" dirty="0"/>
          </a:p>
          <a:p>
            <a:pPr eaLnBrk="0" hangingPunct="0"/>
            <a:r>
              <a:rPr kumimoji="0" lang="en-US" altLang="ja-JP" sz="1600" b="1" dirty="0">
                <a:solidFill>
                  <a:schemeClr val="tx2"/>
                </a:solidFill>
              </a:rPr>
              <a:t>Notice:</a:t>
            </a:r>
            <a:r>
              <a:rPr kumimoji="0" lang="en-US" altLang="ja-JP"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kumimoji="0" lang="en-US" altLang="ja-JP" sz="1600" b="1" dirty="0">
                <a:solidFill>
                  <a:schemeClr val="tx2"/>
                </a:solidFill>
              </a:rPr>
              <a:t>Release:</a:t>
            </a:r>
            <a:r>
              <a:rPr kumimoji="0" lang="en-US" altLang="ja-JP" sz="1600" dirty="0">
                <a:solidFill>
                  <a:schemeClr val="tx2"/>
                </a:solidFill>
              </a:rPr>
              <a:t>	The contributor acknowledges and accepts that this contribution becomes the property of IEEE and may be made publicly available by P802.15.	</a:t>
            </a:r>
          </a:p>
        </p:txBody>
      </p:sp>
      <p:sp>
        <p:nvSpPr>
          <p:cNvPr id="8" name="Footer Placeholder 4"/>
          <p:cNvSpPr>
            <a:spLocks noGrp="1"/>
          </p:cNvSpPr>
          <p:nvPr>
            <p:ph type="ftr" sz="quarter" idx="11"/>
          </p:nvPr>
        </p:nvSpPr>
        <p:spPr>
          <a:xfrm>
            <a:off x="5486400" y="6475413"/>
            <a:ext cx="3124200" cy="184666"/>
          </a:xfrm>
        </p:spPr>
        <p:txBody>
          <a:bodyPr/>
          <a:lstStyle/>
          <a:p>
            <a:r>
              <a:rPr lang="en-US" altLang="ja-JP" dirty="0" smtClean="0"/>
              <a:t>Chunhui Zhu / Samsung</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Beacon-assisted Data Transmission</a:t>
            </a:r>
            <a:endParaRPr lang="en-US" dirty="0"/>
          </a:p>
        </p:txBody>
      </p:sp>
      <p:sp>
        <p:nvSpPr>
          <p:cNvPr id="3" name="Content Placeholder 2"/>
          <p:cNvSpPr>
            <a:spLocks noGrp="1"/>
          </p:cNvSpPr>
          <p:nvPr>
            <p:ph idx="1"/>
          </p:nvPr>
        </p:nvSpPr>
        <p:spPr>
          <a:xfrm>
            <a:off x="685800" y="1981200"/>
            <a:ext cx="7772400" cy="4400128"/>
          </a:xfrm>
        </p:spPr>
        <p:txBody>
          <a:bodyPr>
            <a:normAutofit fontScale="62500" lnSpcReduction="20000"/>
          </a:bodyPr>
          <a:lstStyle/>
          <a:p>
            <a:r>
              <a:rPr lang="en-US" dirty="0" smtClean="0"/>
              <a:t>Data transfer to a coordinator</a:t>
            </a:r>
          </a:p>
          <a:p>
            <a:pPr lvl="1"/>
            <a:r>
              <a:rPr lang="en-US" dirty="0" smtClean="0"/>
              <a:t>When a device wishes to transfer data to a coordinator listens for the network beacon. </a:t>
            </a:r>
          </a:p>
          <a:p>
            <a:pPr lvl="1"/>
            <a:r>
              <a:rPr lang="en-US" dirty="0" smtClean="0"/>
              <a:t>When the beacon is found, the device synchronizes to the </a:t>
            </a:r>
            <a:r>
              <a:rPr lang="en-US" dirty="0" err="1" smtClean="0"/>
              <a:t>superframe</a:t>
            </a:r>
            <a:r>
              <a:rPr lang="en-US" dirty="0" smtClean="0"/>
              <a:t> structure.</a:t>
            </a:r>
          </a:p>
          <a:p>
            <a:pPr lvl="1"/>
            <a:r>
              <a:rPr lang="en-US" dirty="0" smtClean="0"/>
              <a:t>At the appropriate time, the device transmits its data frame to the coordinator.</a:t>
            </a:r>
          </a:p>
          <a:p>
            <a:r>
              <a:rPr lang="en-US" dirty="0" smtClean="0"/>
              <a:t>Data transfer from a coordinator</a:t>
            </a:r>
          </a:p>
          <a:p>
            <a:pPr lvl="1"/>
            <a:r>
              <a:rPr lang="en-US" dirty="0" smtClean="0"/>
              <a:t>When the coordinator wishes to transfer data to a device, it indicates in the network beacon that the data message is pending. </a:t>
            </a:r>
          </a:p>
          <a:p>
            <a:pPr lvl="1"/>
            <a:r>
              <a:rPr lang="en-US" dirty="0" smtClean="0"/>
              <a:t>The device periodically listens to the network beacon and, if a message is pending, transmits a MAC command requesting the data.</a:t>
            </a:r>
          </a:p>
          <a:p>
            <a:r>
              <a:rPr lang="en-US" dirty="0" smtClean="0"/>
              <a:t>These two processes allow a device to remain in sleep mode until the next scheduled beacon transmission time.</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dirty="0"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10</a:t>
            </a:fld>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 Management Overhead</a:t>
            </a:r>
          </a:p>
        </p:txBody>
      </p:sp>
      <p:sp>
        <p:nvSpPr>
          <p:cNvPr id="3" name="Content Placeholder 2"/>
          <p:cNvSpPr>
            <a:spLocks noGrp="1"/>
          </p:cNvSpPr>
          <p:nvPr>
            <p:ph idx="1"/>
          </p:nvPr>
        </p:nvSpPr>
        <p:spPr/>
        <p:txBody>
          <a:bodyPr/>
          <a:lstStyle/>
          <a:p>
            <a:r>
              <a:rPr lang="en-US" sz="2800" dirty="0" smtClean="0"/>
              <a:t>With simpler PHY and MAC comparing to 802.11, the management overhead of 802.15.4 is a lot lighter</a:t>
            </a:r>
          </a:p>
          <a:p>
            <a:pPr lvl="1"/>
            <a:r>
              <a:rPr lang="en-US" sz="2400" dirty="0" smtClean="0"/>
              <a:t>No </a:t>
            </a:r>
            <a:r>
              <a:rPr lang="en-US" sz="2400" dirty="0" err="1" smtClean="0"/>
              <a:t>QoS</a:t>
            </a:r>
            <a:r>
              <a:rPr lang="en-US" sz="2400" dirty="0" smtClean="0"/>
              <a:t> related functions, such as different user priorities and traffic streams</a:t>
            </a:r>
          </a:p>
          <a:p>
            <a:pPr lvl="1"/>
            <a:r>
              <a:rPr lang="en-US" sz="2400" dirty="0" smtClean="0"/>
              <a:t>No MIMO related functions, such as channel sounding</a:t>
            </a:r>
          </a:p>
          <a:p>
            <a:pPr lvl="1"/>
            <a:endParaRPr lang="en-US" sz="24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 Frame Header Overhead</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12</a:t>
            </a:fld>
            <a:endParaRPr lang="en-US" altLang="ja-JP"/>
          </a:p>
        </p:txBody>
      </p:sp>
      <p:pic>
        <p:nvPicPr>
          <p:cNvPr id="40962" name="Picture 2"/>
          <p:cNvPicPr>
            <a:picLocks noChangeAspect="1" noChangeArrowheads="1"/>
          </p:cNvPicPr>
          <p:nvPr/>
        </p:nvPicPr>
        <p:blipFill>
          <a:blip r:embed="rId2" cstate="print"/>
          <a:srcRect/>
          <a:stretch>
            <a:fillRect/>
          </a:stretch>
        </p:blipFill>
        <p:spPr bwMode="auto">
          <a:xfrm>
            <a:off x="827584" y="1844824"/>
            <a:ext cx="7524328" cy="1913351"/>
          </a:xfrm>
          <a:prstGeom prst="rect">
            <a:avLst/>
          </a:prstGeom>
          <a:noFill/>
          <a:ln w="9525">
            <a:noFill/>
            <a:miter lim="800000"/>
            <a:headEnd/>
            <a:tailEnd/>
          </a:ln>
        </p:spPr>
      </p:pic>
      <p:sp>
        <p:nvSpPr>
          <p:cNvPr id="8" name="Content Placeholder 2"/>
          <p:cNvSpPr txBox="1">
            <a:spLocks/>
          </p:cNvSpPr>
          <p:nvPr/>
        </p:nvSpPr>
        <p:spPr bwMode="auto">
          <a:xfrm>
            <a:off x="685800" y="3861048"/>
            <a:ext cx="7772400" cy="252028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62500" lnSpcReduction="20000"/>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3200" kern="0" noProof="0" dirty="0" smtClean="0">
                <a:latin typeface="+mn-lt"/>
                <a:ea typeface="+mn-ea"/>
              </a:rPr>
              <a:t>16-bit short addresses are used most of the time instead of 64-bit extended IEEE addresses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3200" kern="0" dirty="0" smtClean="0">
                <a:latin typeface="+mn-lt"/>
                <a:ea typeface="+mn-ea"/>
              </a:rPr>
              <a:t>PAN ID compression - w</a:t>
            </a:r>
            <a:r>
              <a:rPr lang="en-US" sz="3200" kern="0" noProof="0" dirty="0" smtClean="0">
                <a:latin typeface="+mn-lt"/>
                <a:ea typeface="+mn-ea"/>
              </a:rPr>
              <a:t>hen the source and the destination are within the same PAN, the Source PAN ID can be saved (not transmitted)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3200" kern="0" dirty="0" smtClean="0">
                <a:latin typeface="+mn-lt"/>
                <a:ea typeface="+mn-ea"/>
              </a:rPr>
              <a:t>Example: </a:t>
            </a:r>
          </a:p>
          <a:p>
            <a:pPr marL="800100" lvl="1" indent="-342900">
              <a:spcBef>
                <a:spcPct val="20000"/>
              </a:spcBef>
              <a:buFontTx/>
              <a:buChar char="•"/>
            </a:pPr>
            <a:r>
              <a:rPr lang="en-US" sz="3200" kern="0" dirty="0" smtClean="0">
                <a:latin typeface="+mn-lt"/>
                <a:ea typeface="+mn-ea"/>
              </a:rPr>
              <a:t>when transmitting in the same PAN using short addresses and without Auxiliary Security header, the MAC frame overhead is only 11 octets. </a:t>
            </a:r>
          </a:p>
          <a:p>
            <a:pPr marL="800100" lvl="1" indent="-342900">
              <a:spcBef>
                <a:spcPct val="20000"/>
              </a:spcBef>
              <a:buFontTx/>
              <a:buChar char="•"/>
            </a:pPr>
            <a:endParaRPr lang="en-US" sz="3200" kern="0" noProof="0" dirty="0" smtClean="0">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Low-energy mechanisms introduced by 802.15.4e</a:t>
            </a:r>
            <a:endParaRPr lang="en-US" dirty="0"/>
          </a:p>
        </p:txBody>
      </p:sp>
      <p:sp>
        <p:nvSpPr>
          <p:cNvPr id="3" name="Content Placeholder 2"/>
          <p:cNvSpPr>
            <a:spLocks noGrp="1"/>
          </p:cNvSpPr>
          <p:nvPr>
            <p:ph idx="1"/>
          </p:nvPr>
        </p:nvSpPr>
        <p:spPr>
          <a:xfrm>
            <a:off x="685800" y="1981200"/>
            <a:ext cx="7772400" cy="4400128"/>
          </a:xfrm>
        </p:spPr>
        <p:txBody>
          <a:bodyPr>
            <a:normAutofit lnSpcReduction="10000"/>
          </a:bodyPr>
          <a:lstStyle/>
          <a:p>
            <a:r>
              <a:rPr lang="en-US" sz="2400" dirty="0" smtClean="0"/>
              <a:t>Coordinated Sampled Listening (CSL)</a:t>
            </a:r>
          </a:p>
          <a:p>
            <a:pPr lvl="1"/>
            <a:r>
              <a:rPr lang="en-US" sz="2000" dirty="0" smtClean="0"/>
              <a:t>Operates in the CAP in the beacon mode</a:t>
            </a:r>
          </a:p>
          <a:p>
            <a:pPr lvl="1"/>
            <a:r>
              <a:rPr lang="en-US" sz="2000" dirty="0" smtClean="0"/>
              <a:t>Suitable for applications with relatively low latency requirements, e.g. &lt; 1 second</a:t>
            </a:r>
          </a:p>
          <a:p>
            <a:r>
              <a:rPr lang="en-US" sz="2400" dirty="0" smtClean="0"/>
              <a:t>Receiver Initiated Transmission (RIT) </a:t>
            </a:r>
          </a:p>
          <a:p>
            <a:pPr lvl="1"/>
            <a:r>
              <a:rPr lang="en-US" sz="2000" dirty="0" smtClean="0"/>
              <a:t>Only operates in the non-beacon mode</a:t>
            </a:r>
          </a:p>
          <a:p>
            <a:pPr lvl="1"/>
            <a:r>
              <a:rPr lang="en-US" sz="2000" dirty="0" smtClean="0"/>
              <a:t>Suitable for low duty cycle, low traffic load type of applications with a high latency tolerance, e.g. tens of seconds.</a:t>
            </a:r>
          </a:p>
          <a:p>
            <a:r>
              <a:rPr lang="en-US" sz="2400" dirty="0" smtClean="0"/>
              <a:t>CSL and RIT cannot be used at the same time</a:t>
            </a:r>
          </a:p>
          <a:p>
            <a:r>
              <a:rPr lang="en-US" sz="2400" dirty="0" smtClean="0"/>
              <a:t>Both can be temporarily turned off (operate at 100% duty cycle)</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13</a:t>
            </a:fld>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Coordinated Sampled Listening</a:t>
            </a:r>
            <a:endParaRPr lang="en-US" dirty="0"/>
          </a:p>
        </p:txBody>
      </p:sp>
      <p:sp>
        <p:nvSpPr>
          <p:cNvPr id="3" name="Content Placeholder 2"/>
          <p:cNvSpPr>
            <a:spLocks noGrp="1"/>
          </p:cNvSpPr>
          <p:nvPr>
            <p:ph idx="1"/>
          </p:nvPr>
        </p:nvSpPr>
        <p:spPr/>
        <p:txBody>
          <a:bodyPr>
            <a:normAutofit fontScale="92500" lnSpcReduction="20000"/>
          </a:bodyPr>
          <a:lstStyle/>
          <a:p>
            <a:r>
              <a:rPr lang="en-US" sz="3000" dirty="0" smtClean="0"/>
              <a:t>With CSL, the Beacon Interval is longer than the regular BI.</a:t>
            </a:r>
          </a:p>
          <a:p>
            <a:pPr lvl="1"/>
            <a:r>
              <a:rPr lang="en-US" sz="2600" dirty="0" smtClean="0"/>
              <a:t>Beacon frames are not transmitted in every beacon interval, but once in every </a:t>
            </a:r>
            <a:r>
              <a:rPr lang="en-US" sz="2600" strike="sngStrike" dirty="0" smtClean="0"/>
              <a:t>beacon interval time</a:t>
            </a:r>
            <a:r>
              <a:rPr lang="en-US" sz="2600" dirty="0" smtClean="0"/>
              <a:t> </a:t>
            </a:r>
            <a:r>
              <a:rPr lang="en-US" sz="2600" i="1" dirty="0" err="1" smtClean="0"/>
              <a:t>macLowEnergySuperframeSyncInterval</a:t>
            </a:r>
            <a:r>
              <a:rPr lang="en-US" sz="2600" dirty="0" smtClean="0"/>
              <a:t>, except when requested to do so.</a:t>
            </a:r>
          </a:p>
          <a:p>
            <a:pPr lvl="1"/>
            <a:r>
              <a:rPr lang="en-US" sz="2600" dirty="0" smtClean="0"/>
              <a:t>This makes the duty cycle even lower than the original 802.15.4 where beacon is transmitted every beacon interval.</a:t>
            </a:r>
          </a:p>
          <a:p>
            <a:r>
              <a:rPr lang="en-US" sz="3000" dirty="0" smtClean="0"/>
              <a:t>CSL was designed for a coordinator to transmit pending data frames to a sleeping device.</a:t>
            </a:r>
          </a:p>
          <a:p>
            <a:pPr lvl="1"/>
            <a:endParaRPr lang="en-US" sz="24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14</a:t>
            </a:fld>
            <a:endParaRPr lang="en-US" altLang="ja-JP"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Multipurpose Wake-up frame</a:t>
            </a:r>
            <a:endParaRPr lang="en-US" dirty="0"/>
          </a:p>
        </p:txBody>
      </p:sp>
      <p:sp>
        <p:nvSpPr>
          <p:cNvPr id="3" name="Content Placeholder 2"/>
          <p:cNvSpPr>
            <a:spLocks noGrp="1"/>
          </p:cNvSpPr>
          <p:nvPr>
            <p:ph idx="1"/>
          </p:nvPr>
        </p:nvSpPr>
        <p:spPr>
          <a:xfrm>
            <a:off x="457200" y="1917577"/>
            <a:ext cx="8229600" cy="1295399"/>
          </a:xfrm>
        </p:spPr>
        <p:txBody>
          <a:bodyPr>
            <a:noAutofit/>
          </a:bodyPr>
          <a:lstStyle/>
          <a:p>
            <a:r>
              <a:rPr lang="en-US" sz="2400" dirty="0" smtClean="0"/>
              <a:t>The LE Wake-up frame is a multipurpose</a:t>
            </a:r>
            <a:r>
              <a:rPr lang="en-US" sz="2400" u="sng" dirty="0" smtClean="0"/>
              <a:t> </a:t>
            </a:r>
            <a:r>
              <a:rPr lang="en-US" sz="2400" dirty="0" smtClean="0"/>
              <a:t> frame containing an RZ Time header IE. </a:t>
            </a:r>
          </a:p>
          <a:p>
            <a:r>
              <a:rPr lang="en-US" sz="2400" dirty="0" smtClean="0"/>
              <a:t>The LE Wake-up frame has no payload. </a:t>
            </a:r>
          </a:p>
        </p:txBody>
      </p:sp>
      <p:pic>
        <p:nvPicPr>
          <p:cNvPr id="2050" name="Picture 2"/>
          <p:cNvPicPr>
            <a:picLocks noChangeAspect="1" noChangeArrowheads="1"/>
          </p:cNvPicPr>
          <p:nvPr/>
        </p:nvPicPr>
        <p:blipFill>
          <a:blip r:embed="rId2" cstate="print"/>
          <a:srcRect/>
          <a:stretch>
            <a:fillRect/>
          </a:stretch>
        </p:blipFill>
        <p:spPr bwMode="auto">
          <a:xfrm>
            <a:off x="685800" y="3284984"/>
            <a:ext cx="7848600" cy="1088874"/>
          </a:xfrm>
          <a:prstGeom prst="rect">
            <a:avLst/>
          </a:prstGeom>
          <a:noFill/>
          <a:ln w="9525">
            <a:noFill/>
            <a:miter lim="800000"/>
            <a:headEnd/>
            <a:tailEnd/>
          </a:ln>
        </p:spPr>
      </p:pic>
      <p:sp>
        <p:nvSpPr>
          <p:cNvPr id="6" name="Rectangle 5"/>
          <p:cNvSpPr/>
          <p:nvPr/>
        </p:nvSpPr>
        <p:spPr>
          <a:xfrm>
            <a:off x="457200" y="4509120"/>
            <a:ext cx="8305800" cy="1569660"/>
          </a:xfrm>
          <a:prstGeom prst="rect">
            <a:avLst/>
          </a:prstGeom>
        </p:spPr>
        <p:txBody>
          <a:bodyPr wrap="square">
            <a:spAutoFit/>
          </a:bodyPr>
          <a:lstStyle/>
          <a:p>
            <a:pPr marL="228600" indent="-228600">
              <a:buFont typeface="Arial" pitchFamily="34" charset="0"/>
              <a:buChar char="•"/>
            </a:pPr>
            <a:r>
              <a:rPr lang="en-US" sz="1600" dirty="0" smtClean="0"/>
              <a:t>The Rendezvous Time (RZ Time) IE is 2 octets in length. </a:t>
            </a:r>
          </a:p>
          <a:p>
            <a:pPr marL="228600" indent="-228600">
              <a:buFont typeface="Arial" pitchFamily="34" charset="0"/>
              <a:buChar char="•"/>
            </a:pPr>
            <a:r>
              <a:rPr lang="en-US" sz="1600" dirty="0" smtClean="0"/>
              <a:t>The RZ Time is the expected length of time in units of 10 symbols between the end of the transmission of the wakeup frame and the beginning of the transmission of the payload frame. </a:t>
            </a:r>
          </a:p>
          <a:p>
            <a:pPr marL="228600" indent="-228600">
              <a:buFont typeface="Arial" pitchFamily="34" charset="0"/>
              <a:buChar char="•"/>
            </a:pPr>
            <a:r>
              <a:rPr lang="en-US" sz="1600" dirty="0" smtClean="0"/>
              <a:t>The RZ Time shall be set by the next higher layer when requesting the MAC </a:t>
            </a:r>
            <a:r>
              <a:rPr lang="en-US" sz="1600" dirty="0" err="1" smtClean="0"/>
              <a:t>sublayer</a:t>
            </a:r>
            <a:r>
              <a:rPr lang="en-US" sz="1600" dirty="0" smtClean="0"/>
              <a:t> to transmit. </a:t>
            </a:r>
          </a:p>
          <a:p>
            <a:pPr marL="228600" indent="-228600">
              <a:buFont typeface="Arial" pitchFamily="34" charset="0"/>
              <a:buChar char="•"/>
            </a:pPr>
            <a:r>
              <a:rPr lang="en-US" sz="1600" dirty="0" smtClean="0"/>
              <a:t>The last wakeup frame in a wakeup sequence shall have RZ Time set to the value zero. </a:t>
            </a:r>
          </a:p>
        </p:txBody>
      </p:sp>
      <p:sp>
        <p:nvSpPr>
          <p:cNvPr id="7" name="Footer Placeholder 4"/>
          <p:cNvSpPr>
            <a:spLocks noGrp="1"/>
          </p:cNvSpPr>
          <p:nvPr>
            <p:ph type="ftr" sz="quarter" idx="11"/>
          </p:nvPr>
        </p:nvSpPr>
        <p:spPr>
          <a:xfrm>
            <a:off x="5486400" y="6475413"/>
            <a:ext cx="3124200" cy="184666"/>
          </a:xfrm>
        </p:spPr>
        <p:txBody>
          <a:bodyPr/>
          <a:lstStyle/>
          <a:p>
            <a:r>
              <a:rPr lang="en-US" altLang="ja-JP" smtClean="0"/>
              <a:t>Chunhui Zhu / Samsung</a:t>
            </a:r>
            <a:endParaRPr lang="en-US" altLang="ja-JP" dirty="0"/>
          </a:p>
        </p:txBody>
      </p:sp>
      <p:sp>
        <p:nvSpPr>
          <p:cNvPr id="8" name="Slide Number Placeholder 5"/>
          <p:cNvSpPr>
            <a:spLocks noGrp="1"/>
          </p:cNvSpPr>
          <p:nvPr>
            <p:ph type="sldNum" sz="quarter" idx="12"/>
          </p:nvPr>
        </p:nvSpPr>
        <p:spPr>
          <a:xfrm>
            <a:off x="4310063" y="6475413"/>
            <a:ext cx="600075" cy="182562"/>
          </a:xfrm>
        </p:spPr>
        <p:txBody>
          <a:bodyPr/>
          <a:lstStyle/>
          <a:p>
            <a:pPr>
              <a:defRPr/>
            </a:pPr>
            <a:r>
              <a:rPr lang="en-US" altLang="ja-JP" dirty="0" smtClean="0"/>
              <a:t>Slide </a:t>
            </a:r>
            <a:fld id="{49780912-06D0-44A5-8D71-81D0A97D2CA8}" type="slidenum">
              <a:rPr lang="en-US" altLang="ja-JP" smtClean="0"/>
              <a:pPr>
                <a:defRPr/>
              </a:pPr>
              <a:t>15</a:t>
            </a:fld>
            <a:endParaRPr lang="en-US" altLang="ja-JP"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CSL Operations</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512440" y="1844824"/>
            <a:ext cx="8236024" cy="3345885"/>
          </a:xfrm>
          <a:prstGeom prst="rect">
            <a:avLst/>
          </a:prstGeom>
          <a:noFill/>
          <a:ln w="9525">
            <a:noFill/>
            <a:miter lim="800000"/>
            <a:headEnd/>
            <a:tailEnd/>
          </a:ln>
        </p:spPr>
      </p:pic>
      <p:sp>
        <p:nvSpPr>
          <p:cNvPr id="7" name="Rectangle 6"/>
          <p:cNvSpPr/>
          <p:nvPr/>
        </p:nvSpPr>
        <p:spPr>
          <a:xfrm>
            <a:off x="3276600" y="5562600"/>
            <a:ext cx="253596" cy="461665"/>
          </a:xfrm>
          <a:prstGeom prst="rect">
            <a:avLst/>
          </a:prstGeom>
        </p:spPr>
        <p:txBody>
          <a:bodyPr wrap="none">
            <a:spAutoFit/>
          </a:bodyPr>
          <a:lstStyle/>
          <a:p>
            <a:r>
              <a:rPr lang="en-US" sz="2400" b="1" dirty="0" smtClean="0"/>
              <a:t> </a:t>
            </a:r>
            <a:endParaRPr lang="en-US" sz="2400" dirty="0"/>
          </a:p>
        </p:txBody>
      </p:sp>
      <p:sp>
        <p:nvSpPr>
          <p:cNvPr id="6" name="Rectangle 5"/>
          <p:cNvSpPr/>
          <p:nvPr/>
        </p:nvSpPr>
        <p:spPr>
          <a:xfrm>
            <a:off x="323528" y="5281463"/>
            <a:ext cx="7824899" cy="307777"/>
          </a:xfrm>
          <a:prstGeom prst="rect">
            <a:avLst/>
          </a:prstGeom>
        </p:spPr>
        <p:txBody>
          <a:bodyPr wrap="none">
            <a:spAutoFit/>
          </a:bodyPr>
          <a:lstStyle/>
          <a:p>
            <a:r>
              <a:rPr lang="en-US" sz="1400" i="1" dirty="0" err="1" smtClean="0"/>
              <a:t>macCSLPeriod</a:t>
            </a:r>
            <a:r>
              <a:rPr lang="en-US" sz="1400" i="1" dirty="0" smtClean="0"/>
              <a:t> : </a:t>
            </a:r>
            <a:r>
              <a:rPr lang="en-US" sz="1400" dirty="0" smtClean="0"/>
              <a:t>CSL sampled listening period in unit of 10 symbols. 0 means always listening, i.e., CSL off. </a:t>
            </a:r>
            <a:endParaRPr lang="en-US" sz="1400" i="1" dirty="0" smtClean="0"/>
          </a:p>
        </p:txBody>
      </p:sp>
      <p:sp>
        <p:nvSpPr>
          <p:cNvPr id="8" name="Rectangle 7"/>
          <p:cNvSpPr/>
          <p:nvPr/>
        </p:nvSpPr>
        <p:spPr>
          <a:xfrm>
            <a:off x="323528" y="5589240"/>
            <a:ext cx="8606407" cy="738664"/>
          </a:xfrm>
          <a:prstGeom prst="rect">
            <a:avLst/>
          </a:prstGeom>
        </p:spPr>
        <p:txBody>
          <a:bodyPr wrap="square">
            <a:spAutoFit/>
          </a:bodyPr>
          <a:lstStyle/>
          <a:p>
            <a:r>
              <a:rPr lang="en-US" sz="1400" i="1" dirty="0" err="1" smtClean="0"/>
              <a:t>macCSLMaxPeriod</a:t>
            </a:r>
            <a:r>
              <a:rPr lang="en-US" sz="1400" i="1" dirty="0" smtClean="0"/>
              <a:t>: </a:t>
            </a:r>
            <a:r>
              <a:rPr lang="en-US" sz="1400" dirty="0" smtClean="0"/>
              <a:t>Maximum CSL sampled listening period in unit of 10 symbols in the entire PAN. This determines the length of the wakeup sequence when communicating to a device whose CSL listen period is unknown. NHL may set this attribute to 0 to stop sending wakeup sequences with proper coordination with neighboring devices.</a:t>
            </a:r>
            <a:endParaRPr lang="en-US" sz="1400" i="1" dirty="0" smtClean="0"/>
          </a:p>
        </p:txBody>
      </p:sp>
      <p:sp>
        <p:nvSpPr>
          <p:cNvPr id="9" name="Rectangular Callout 8"/>
          <p:cNvSpPr/>
          <p:nvPr/>
        </p:nvSpPr>
        <p:spPr>
          <a:xfrm>
            <a:off x="611560" y="1484784"/>
            <a:ext cx="1979240" cy="533400"/>
          </a:xfrm>
          <a:prstGeom prst="wedgeRectCallout">
            <a:avLst>
              <a:gd name="adj1" fmla="val 94161"/>
              <a:gd name="adj2" fmla="val 1440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Back-to-back (many) wakeup frames</a:t>
            </a:r>
            <a:endParaRPr lang="en-US" sz="1400" dirty="0"/>
          </a:p>
        </p:txBody>
      </p:sp>
      <p:sp>
        <p:nvSpPr>
          <p:cNvPr id="10" name="Footer Placeholder 3"/>
          <p:cNvSpPr>
            <a:spLocks noGrp="1"/>
          </p:cNvSpPr>
          <p:nvPr>
            <p:ph type="ftr" sz="quarter" idx="11"/>
          </p:nvPr>
        </p:nvSpPr>
        <p:spPr>
          <a:xfrm>
            <a:off x="5486400" y="6475413"/>
            <a:ext cx="3124200" cy="184666"/>
          </a:xfrm>
        </p:spPr>
        <p:txBody>
          <a:bodyPr/>
          <a:lstStyle/>
          <a:p>
            <a:r>
              <a:rPr lang="en-US" altLang="ja-JP" dirty="0" smtClean="0"/>
              <a:t>Chunhui Zhu / Samsung</a:t>
            </a:r>
            <a:endParaRPr lang="en-US" altLang="ja-JP" dirty="0"/>
          </a:p>
        </p:txBody>
      </p:sp>
      <p:sp>
        <p:nvSpPr>
          <p:cNvPr id="12"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16</a:t>
            </a:fld>
            <a:endParaRPr lang="en-US" altLang="ja-JP"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Receiver Initiated Transmission</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RIT is an alternative low energy MAC for non-beacon-enabled PAN (BO=15). </a:t>
            </a:r>
          </a:p>
          <a:p>
            <a:r>
              <a:rPr lang="en-US" sz="2800" dirty="0" smtClean="0"/>
              <a:t>RIT mode </a:t>
            </a:r>
          </a:p>
          <a:p>
            <a:pPr lvl="1"/>
            <a:r>
              <a:rPr lang="en-US" sz="2400" dirty="0" smtClean="0"/>
              <a:t>is turned on when </a:t>
            </a:r>
            <a:r>
              <a:rPr lang="en-US" sz="2400" i="1" dirty="0" err="1" smtClean="0"/>
              <a:t>macRITPeriod</a:t>
            </a:r>
            <a:r>
              <a:rPr lang="en-US" sz="2400" dirty="0" smtClean="0"/>
              <a:t> is set to non-zero</a:t>
            </a:r>
          </a:p>
          <a:p>
            <a:pPr lvl="1"/>
            <a:r>
              <a:rPr lang="en-US" sz="2400" dirty="0" smtClean="0"/>
              <a:t>is turned off when </a:t>
            </a:r>
            <a:r>
              <a:rPr lang="en-US" sz="2400" i="1" dirty="0" err="1" smtClean="0"/>
              <a:t>macRITPeriod</a:t>
            </a:r>
            <a:r>
              <a:rPr lang="en-US" sz="2400" dirty="0" smtClean="0"/>
              <a:t> is set to zero. </a:t>
            </a:r>
          </a:p>
          <a:p>
            <a:r>
              <a:rPr lang="en-US" sz="2800" i="1" dirty="0" err="1" smtClean="0"/>
              <a:t>macCSLPeriod</a:t>
            </a:r>
            <a:r>
              <a:rPr lang="en-US" sz="2800" dirty="0" smtClean="0"/>
              <a:t> and </a:t>
            </a:r>
            <a:r>
              <a:rPr lang="en-US" sz="2800" i="1" dirty="0" err="1" smtClean="0"/>
              <a:t>macRITPeriod</a:t>
            </a:r>
            <a:r>
              <a:rPr lang="en-US" sz="2800" dirty="0" smtClean="0"/>
              <a:t> shall not be nonzero at the same time. </a:t>
            </a:r>
          </a:p>
          <a:p>
            <a:pPr lvl="1"/>
            <a:r>
              <a:rPr lang="en-US" sz="2400" dirty="0" smtClean="0"/>
              <a:t>This means CSL and RIT cannot be used at the same time.</a:t>
            </a:r>
          </a:p>
        </p:txBody>
      </p:sp>
      <p:sp>
        <p:nvSpPr>
          <p:cNvPr id="5" name="Footer Placeholder 3"/>
          <p:cNvSpPr>
            <a:spLocks noGrp="1"/>
          </p:cNvSpPr>
          <p:nvPr>
            <p:ph type="ftr" sz="quarter" idx="11"/>
          </p:nvPr>
        </p:nvSpPr>
        <p:spPr>
          <a:xfrm>
            <a:off x="5486400" y="6475413"/>
            <a:ext cx="3124200" cy="184666"/>
          </a:xfrm>
        </p:spPr>
        <p:txBody>
          <a:bodyPr/>
          <a:lstStyle/>
          <a:p>
            <a:r>
              <a:rPr lang="en-US" altLang="ja-JP" dirty="0" smtClean="0"/>
              <a:t>Chunhui Zhu / Samsung</a:t>
            </a:r>
            <a:endParaRPr lang="en-US" altLang="ja-JP" dirty="0"/>
          </a:p>
        </p:txBody>
      </p:sp>
      <p:sp>
        <p:nvSpPr>
          <p:cNvPr id="6"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17</a:t>
            </a:fld>
            <a:endParaRPr lang="en-US" altLang="ja-JP"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RIT Data Request Command </a:t>
            </a:r>
          </a:p>
        </p:txBody>
      </p:sp>
      <p:sp>
        <p:nvSpPr>
          <p:cNvPr id="3" name="Content Placeholder 2"/>
          <p:cNvSpPr>
            <a:spLocks noGrp="1"/>
          </p:cNvSpPr>
          <p:nvPr>
            <p:ph idx="1"/>
          </p:nvPr>
        </p:nvSpPr>
        <p:spPr>
          <a:xfrm>
            <a:off x="457200" y="1700808"/>
            <a:ext cx="8229600" cy="1270992"/>
          </a:xfrm>
        </p:spPr>
        <p:txBody>
          <a:bodyPr>
            <a:normAutofit fontScale="62500" lnSpcReduction="20000"/>
          </a:bodyPr>
          <a:lstStyle/>
          <a:p>
            <a:r>
              <a:rPr lang="en-US" dirty="0" smtClean="0"/>
              <a:t>Allows a device to request data from its neighboring devices in the RIT mode. </a:t>
            </a:r>
          </a:p>
          <a:p>
            <a:r>
              <a:rPr lang="en-US" dirty="0" smtClean="0"/>
              <a:t>Shall only be sent and received by a device supporting RIT mode. </a:t>
            </a:r>
          </a:p>
          <a:p>
            <a:r>
              <a:rPr lang="en-US" dirty="0" smtClean="0"/>
              <a:t>Optional and applicable for FFD only. </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470522" y="3276600"/>
            <a:ext cx="8140078" cy="14478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457199" y="5029200"/>
            <a:ext cx="8168757" cy="990600"/>
          </a:xfrm>
          <a:prstGeom prst="rect">
            <a:avLst/>
          </a:prstGeom>
          <a:noFill/>
          <a:ln w="9525">
            <a:noFill/>
            <a:miter lim="800000"/>
            <a:headEnd/>
            <a:tailEnd/>
          </a:ln>
        </p:spPr>
      </p:pic>
      <p:cxnSp>
        <p:nvCxnSpPr>
          <p:cNvPr id="8" name="Straight Connector 7"/>
          <p:cNvCxnSpPr/>
          <p:nvPr/>
        </p:nvCxnSpPr>
        <p:spPr bwMode="auto">
          <a:xfrm flipH="1">
            <a:off x="539552" y="4293096"/>
            <a:ext cx="5472608" cy="7920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532440" y="4293096"/>
            <a:ext cx="72008" cy="7920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Footer Placeholder 3"/>
          <p:cNvSpPr>
            <a:spLocks noGrp="1"/>
          </p:cNvSpPr>
          <p:nvPr>
            <p:ph type="ftr" sz="quarter" idx="11"/>
          </p:nvPr>
        </p:nvSpPr>
        <p:spPr>
          <a:xfrm>
            <a:off x="5486400" y="6475413"/>
            <a:ext cx="3124200" cy="184666"/>
          </a:xfrm>
        </p:spPr>
        <p:txBody>
          <a:bodyPr/>
          <a:lstStyle/>
          <a:p>
            <a:r>
              <a:rPr lang="en-US" altLang="ja-JP" dirty="0" smtClean="0"/>
              <a:t>Chunhui Zhu / Samsung</a:t>
            </a:r>
            <a:endParaRPr lang="en-US" altLang="ja-JP" dirty="0"/>
          </a:p>
        </p:txBody>
      </p:sp>
      <p:sp>
        <p:nvSpPr>
          <p:cNvPr id="12"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18</a:t>
            </a:fld>
            <a:endParaRPr lang="en-US" altLang="ja-JP"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RIT Operations</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47650" y="2086322"/>
            <a:ext cx="8648700" cy="3790950"/>
          </a:xfrm>
          <a:prstGeom prst="rect">
            <a:avLst/>
          </a:prstGeom>
          <a:noFill/>
          <a:ln w="9525">
            <a:noFill/>
            <a:miter lim="800000"/>
            <a:headEnd/>
            <a:tailEnd/>
          </a:ln>
        </p:spPr>
      </p:pic>
      <p:sp>
        <p:nvSpPr>
          <p:cNvPr id="7" name="Rectangular Callout 6"/>
          <p:cNvSpPr/>
          <p:nvPr/>
        </p:nvSpPr>
        <p:spPr bwMode="auto">
          <a:xfrm>
            <a:off x="6660232" y="5229200"/>
            <a:ext cx="2016224" cy="1080120"/>
          </a:xfrm>
          <a:prstGeom prst="wedgeRectCallout">
            <a:avLst>
              <a:gd name="adj1" fmla="val -171012"/>
              <a:gd name="adj2" fmla="val -81619"/>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dirty="0" smtClean="0">
                <a:latin typeface="Times New Roman" pitchFamily="16" charset="0"/>
              </a:rPr>
              <a:t>The Sender turns on the receiver and wait for the incoming RIT data req.</a:t>
            </a:r>
            <a:endParaRPr kumimoji="0" lang="en-US" sz="1600" b="0" i="0" u="none" strike="noStrike" cap="none" normalizeH="0" baseline="0" dirty="0" smtClean="0">
              <a:ln>
                <a:noFill/>
              </a:ln>
              <a:solidFill>
                <a:schemeClr val="tx1"/>
              </a:solidFill>
              <a:effectLst/>
              <a:latin typeface="Times New Roman" pitchFamily="16" charset="0"/>
            </a:endParaRPr>
          </a:p>
        </p:txBody>
      </p:sp>
      <p:cxnSp>
        <p:nvCxnSpPr>
          <p:cNvPr id="9" name="Straight Connector 8"/>
          <p:cNvCxnSpPr/>
          <p:nvPr/>
        </p:nvCxnSpPr>
        <p:spPr bwMode="auto">
          <a:xfrm flipV="1">
            <a:off x="2699792" y="2564904"/>
            <a:ext cx="0" cy="2016224"/>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0" name="Rectangular Callout 9"/>
          <p:cNvSpPr/>
          <p:nvPr/>
        </p:nvSpPr>
        <p:spPr bwMode="auto">
          <a:xfrm>
            <a:off x="179512" y="5589240"/>
            <a:ext cx="2016224" cy="648072"/>
          </a:xfrm>
          <a:prstGeom prst="wedgeRectCallout">
            <a:avLst>
              <a:gd name="adj1" fmla="val 74645"/>
              <a:gd name="adj2" fmla="val -188112"/>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dirty="0" smtClean="0">
                <a:latin typeface="Times New Roman" pitchFamily="16" charset="0"/>
              </a:rPr>
              <a:t>The Sender missed the first RIT data </a:t>
            </a:r>
            <a:r>
              <a:rPr kumimoji="0" lang="en-US" sz="1600" dirty="0" err="1" smtClean="0">
                <a:latin typeface="Times New Roman" pitchFamily="16" charset="0"/>
              </a:rPr>
              <a:t>req</a:t>
            </a:r>
            <a:endParaRPr kumimoji="0" lang="en-US" sz="1600" b="0" i="0" u="none" strike="noStrike" cap="none" normalizeH="0" baseline="0" dirty="0" smtClean="0">
              <a:ln>
                <a:noFill/>
              </a:ln>
              <a:solidFill>
                <a:schemeClr val="tx1"/>
              </a:solidFill>
              <a:effectLst/>
              <a:latin typeface="Times New Roman" pitchFamily="16" charset="0"/>
            </a:endParaRPr>
          </a:p>
        </p:txBody>
      </p:sp>
      <p:sp>
        <p:nvSpPr>
          <p:cNvPr id="11" name="Footer Placeholder 3"/>
          <p:cNvSpPr>
            <a:spLocks noGrp="1"/>
          </p:cNvSpPr>
          <p:nvPr>
            <p:ph type="ftr" sz="quarter" idx="11"/>
          </p:nvPr>
        </p:nvSpPr>
        <p:spPr>
          <a:xfrm>
            <a:off x="5486400" y="6475413"/>
            <a:ext cx="3124200" cy="184666"/>
          </a:xfrm>
        </p:spPr>
        <p:txBody>
          <a:bodyPr/>
          <a:lstStyle/>
          <a:p>
            <a:r>
              <a:rPr lang="en-US" altLang="ja-JP" dirty="0" smtClean="0"/>
              <a:t>Chunhui Zhu / Samsung</a:t>
            </a:r>
            <a:endParaRPr lang="en-US" altLang="ja-JP" dirty="0"/>
          </a:p>
        </p:txBody>
      </p:sp>
      <p:sp>
        <p:nvSpPr>
          <p:cNvPr id="12"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19</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Review of IEEE 802.15.4 MAC Layer Power Save Mechanisms</a:t>
            </a:r>
            <a:endParaRPr lang="en-US" dirty="0"/>
          </a:p>
        </p:txBody>
      </p:sp>
      <p:sp>
        <p:nvSpPr>
          <p:cNvPr id="3" name="Subtitle 2"/>
          <p:cNvSpPr>
            <a:spLocks noGrp="1"/>
          </p:cNvSpPr>
          <p:nvPr>
            <p:ph type="subTitle" idx="1"/>
          </p:nvPr>
        </p:nvSpPr>
        <p:spPr/>
        <p:txBody>
          <a:bodyPr/>
          <a:lstStyle/>
          <a:p>
            <a:r>
              <a:rPr lang="en-US" sz="2400" dirty="0" smtClean="0"/>
              <a:t>Chunhui (Allan) </a:t>
            </a:r>
            <a:r>
              <a:rPr lang="en-US" sz="2400" dirty="0" smtClean="0"/>
              <a:t>Zhu, Youngsoo Kim</a:t>
            </a:r>
            <a:endParaRPr lang="en-US" sz="2400" dirty="0" smtClean="0"/>
          </a:p>
          <a:p>
            <a:r>
              <a:rPr lang="en-US" sz="2400" dirty="0" smtClean="0"/>
              <a:t>Samsung Electronics Corp</a:t>
            </a:r>
          </a:p>
          <a:p>
            <a:r>
              <a:rPr lang="en-US" sz="2400" dirty="0" smtClean="0"/>
              <a:t>July 17</a:t>
            </a:r>
            <a:r>
              <a:rPr lang="en-US" sz="2400" baseline="30000" dirty="0" smtClean="0"/>
              <a:t>th</a:t>
            </a:r>
            <a:r>
              <a:rPr lang="en-US" sz="2400" dirty="0" smtClean="0"/>
              <a:t>, 2012</a:t>
            </a:r>
          </a:p>
        </p:txBody>
      </p:sp>
      <p:sp>
        <p:nvSpPr>
          <p:cNvPr id="4" name="Slide Number Placeholder 3"/>
          <p:cNvSpPr>
            <a:spLocks noGrp="1"/>
          </p:cNvSpPr>
          <p:nvPr>
            <p:ph type="sldNum" sz="quarter" idx="12"/>
          </p:nvPr>
        </p:nvSpPr>
        <p:spPr/>
        <p:txBody>
          <a:bodyPr/>
          <a:lstStyle/>
          <a:p>
            <a:fld id="{DDC65801-2451-43E5-82AE-8B0A0FE9D452}" type="slidenum">
              <a:rPr lang="en-US" smtClean="0"/>
              <a:pPr/>
              <a:t>2</a:t>
            </a:fld>
            <a:endParaRPr lang="en-US"/>
          </a:p>
        </p:txBody>
      </p:sp>
      <p:sp>
        <p:nvSpPr>
          <p:cNvPr id="6" name="日付プレースホルダ 1"/>
          <p:cNvSpPr>
            <a:spLocks noGrp="1"/>
          </p:cNvSpPr>
          <p:nvPr>
            <p:ph type="dt" sz="quarter" idx="10"/>
          </p:nvPr>
        </p:nvSpPr>
        <p:spPr>
          <a:xfrm>
            <a:off x="685800" y="378281"/>
            <a:ext cx="1600200" cy="215444"/>
          </a:xfrm>
          <a:noFill/>
        </p:spPr>
        <p:txBody>
          <a:bodyPr/>
          <a:lstStyle/>
          <a:p>
            <a:r>
              <a:rPr lang="en-US" altLang="ja-JP" dirty="0" smtClean="0"/>
              <a:t>July 2012</a:t>
            </a:r>
            <a:endParaRPr lang="en-US" altLang="ja-JP" dirty="0"/>
          </a:p>
        </p:txBody>
      </p:sp>
      <p:sp>
        <p:nvSpPr>
          <p:cNvPr id="9" name="Footer Placeholder 4"/>
          <p:cNvSpPr>
            <a:spLocks noGrp="1"/>
          </p:cNvSpPr>
          <p:nvPr>
            <p:ph type="ftr" sz="quarter" idx="11"/>
          </p:nvPr>
        </p:nvSpPr>
        <p:spPr>
          <a:xfrm>
            <a:off x="5486400" y="6475413"/>
            <a:ext cx="3124200" cy="184666"/>
          </a:xfrm>
        </p:spPr>
        <p:txBody>
          <a:bodyPr/>
          <a:lstStyle/>
          <a:p>
            <a:r>
              <a:rPr lang="en-US" altLang="ja-JP" dirty="0" smtClean="0"/>
              <a:t>Chunhui Zhu / Samsung</a:t>
            </a:r>
            <a:endParaRPr lang="en-US" altLang="ja-JP"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519064"/>
          </a:xfrm>
        </p:spPr>
        <p:txBody>
          <a:bodyPr/>
          <a:lstStyle/>
          <a:p>
            <a:r>
              <a:rPr lang="en-US" dirty="0" smtClean="0"/>
              <a:t>RIT Operations when </a:t>
            </a:r>
            <a:r>
              <a:rPr lang="en-US" dirty="0" err="1" smtClean="0"/>
              <a:t>DataReq</a:t>
            </a:r>
            <a:r>
              <a:rPr lang="en-US" dirty="0" smtClean="0"/>
              <a:t> Carries Schedule Information</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618190" y="2348880"/>
            <a:ext cx="7986258" cy="3744416"/>
          </a:xfrm>
          <a:prstGeom prst="rect">
            <a:avLst/>
          </a:prstGeom>
          <a:noFill/>
          <a:ln w="9525">
            <a:noFill/>
            <a:miter lim="800000"/>
            <a:headEnd/>
            <a:tailEnd/>
          </a:ln>
        </p:spPr>
      </p:pic>
      <p:sp>
        <p:nvSpPr>
          <p:cNvPr id="7" name="Footer Placeholder 3"/>
          <p:cNvSpPr>
            <a:spLocks noGrp="1"/>
          </p:cNvSpPr>
          <p:nvPr>
            <p:ph type="ftr" sz="quarter" idx="11"/>
          </p:nvPr>
        </p:nvSpPr>
        <p:spPr>
          <a:xfrm>
            <a:off x="5486400" y="6475413"/>
            <a:ext cx="3124200" cy="184666"/>
          </a:xfrm>
        </p:spPr>
        <p:txBody>
          <a:bodyPr/>
          <a:lstStyle/>
          <a:p>
            <a:r>
              <a:rPr lang="en-US" altLang="ja-JP" dirty="0" smtClean="0"/>
              <a:t>Chunhui Zhu / Samsung</a:t>
            </a:r>
            <a:endParaRPr lang="en-US" altLang="ja-JP" dirty="0"/>
          </a:p>
        </p:txBody>
      </p:sp>
      <p:sp>
        <p:nvSpPr>
          <p:cNvPr id="8"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20</a:t>
            </a:fld>
            <a:endParaRPr lang="en-US" altLang="ja-JP"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p:txBody>
          <a:bodyPr/>
          <a:lstStyle/>
          <a:p>
            <a:r>
              <a:rPr lang="en-US" sz="2800" dirty="0" smtClean="0"/>
              <a:t>The original 802.15.4 MAC layer protocol </a:t>
            </a:r>
            <a:r>
              <a:rPr lang="en-US" sz="2800" dirty="0" smtClean="0"/>
              <a:t>(before 15.4e) provides </a:t>
            </a:r>
            <a:r>
              <a:rPr lang="en-US" sz="2800" dirty="0" smtClean="0"/>
              <a:t>very good power efficiency.</a:t>
            </a:r>
          </a:p>
          <a:p>
            <a:endParaRPr lang="en-US" sz="2800" dirty="0" smtClean="0"/>
          </a:p>
          <a:p>
            <a:r>
              <a:rPr lang="en-US" sz="2800" dirty="0" smtClean="0"/>
              <a:t>The newly introduced CSL and RIT mechanisms improves power efficiency for applications with even lower duty cycles, for beacon-enabled and non-beacon-enabled PANs respectively</a:t>
            </a:r>
            <a:r>
              <a:rPr lang="en-US" sz="2800" dirty="0" smtClean="0"/>
              <a:t>.</a:t>
            </a:r>
          </a:p>
        </p:txBody>
      </p:sp>
      <p:sp>
        <p:nvSpPr>
          <p:cNvPr id="3" name="Date Placeholder 2"/>
          <p:cNvSpPr>
            <a:spLocks noGrp="1"/>
          </p:cNvSpPr>
          <p:nvPr>
            <p:ph type="dt" sz="half" idx="10"/>
          </p:nvPr>
        </p:nvSpPr>
        <p:spPr/>
        <p:txBody>
          <a:bodyPr/>
          <a:lstStyle/>
          <a:p>
            <a:r>
              <a:rPr lang="en-US" altLang="ja-JP" smtClean="0"/>
              <a:t>May, 2012</a:t>
            </a:r>
            <a:endParaRPr lang="en-US" altLang="ja-JP" dirty="0"/>
          </a:p>
        </p:txBody>
      </p:sp>
      <p:sp>
        <p:nvSpPr>
          <p:cNvPr id="4" name="Footer Placeholder 3"/>
          <p:cNvSpPr>
            <a:spLocks noGrp="1"/>
          </p:cNvSpPr>
          <p:nvPr>
            <p:ph type="ftr" sz="quarter" idx="11"/>
          </p:nvPr>
        </p:nvSpPr>
        <p:spPr/>
        <p:txBody>
          <a:bodyPr/>
          <a:lstStyle/>
          <a:p>
            <a:r>
              <a:rPr lang="en-US" altLang="ja-JP" dirty="0" smtClean="0"/>
              <a:t>Chunhui Zhu / Samsung</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75CC5994-2D86-4421-B68F-7EDDB945047B}" type="slidenum">
              <a:rPr lang="en-US" altLang="ja-JP" smtClean="0"/>
              <a:pPr>
                <a:defRPr/>
              </a:pPr>
              <a:t>21</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sz="2800" dirty="0" smtClean="0"/>
              <a:t>This presentation targets at providing background information in order to facilitate the discussion on whether (or how much) further improvement on MAC layer power save is needed in the scope of 802.15.4q (ULP).</a:t>
            </a:r>
            <a:endParaRPr lang="en-US" sz="28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dirty="0"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3</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a:t>
            </a:r>
            <a:endParaRPr lang="en-US" dirty="0"/>
          </a:p>
        </p:txBody>
      </p:sp>
      <p:sp>
        <p:nvSpPr>
          <p:cNvPr id="3" name="Content Placeholder 2"/>
          <p:cNvSpPr>
            <a:spLocks noGrp="1"/>
          </p:cNvSpPr>
          <p:nvPr>
            <p:ph idx="1"/>
          </p:nvPr>
        </p:nvSpPr>
        <p:spPr/>
        <p:txBody>
          <a:bodyPr/>
          <a:lstStyle/>
          <a:p>
            <a:r>
              <a:rPr lang="en-US" sz="2400" dirty="0" smtClean="0"/>
              <a:t>General approaches for power efficient MAC design</a:t>
            </a:r>
          </a:p>
          <a:p>
            <a:r>
              <a:rPr lang="en-US" sz="2400" dirty="0" smtClean="0"/>
              <a:t>The basic power save mechanisms of 802.15.4</a:t>
            </a:r>
          </a:p>
          <a:p>
            <a:r>
              <a:rPr lang="en-US" sz="2400" dirty="0" smtClean="0"/>
              <a:t>Low-energy mechanisms introduced by 802.15.4e</a:t>
            </a:r>
          </a:p>
          <a:p>
            <a:pPr lvl="1"/>
            <a:r>
              <a:rPr lang="en-US" sz="2000" dirty="0" smtClean="0"/>
              <a:t>CSL: coordinated sampled listening</a:t>
            </a:r>
          </a:p>
          <a:p>
            <a:pPr lvl="1"/>
            <a:r>
              <a:rPr lang="en-US" sz="2000" dirty="0" smtClean="0"/>
              <a:t>RIT: receiver initiated transmission</a:t>
            </a:r>
            <a:endParaRPr lang="en-US" sz="20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Undesired Power Consumptions at MAC</a:t>
            </a:r>
            <a:endParaRPr lang="en-US" dirty="0"/>
          </a:p>
        </p:txBody>
      </p:sp>
      <p:graphicFrame>
        <p:nvGraphicFramePr>
          <p:cNvPr id="7" name="Content Placeholder 6"/>
          <p:cNvGraphicFramePr>
            <a:graphicFrameLocks noGrp="1"/>
          </p:cNvGraphicFramePr>
          <p:nvPr>
            <p:ph idx="1"/>
          </p:nvPr>
        </p:nvGraphicFramePr>
        <p:xfrm>
          <a:off x="685800" y="1844824"/>
          <a:ext cx="7772400" cy="4260736"/>
        </p:xfrm>
        <a:graphic>
          <a:graphicData uri="http://schemas.openxmlformats.org/drawingml/2006/table">
            <a:tbl>
              <a:tblPr firstRow="1" bandRow="1">
                <a:tableStyleId>{5C22544A-7EE6-4342-B048-85BDC9FD1C3A}</a:tableStyleId>
              </a:tblPr>
              <a:tblGrid>
                <a:gridCol w="3886200"/>
                <a:gridCol w="3886200"/>
              </a:tblGrid>
              <a:tr h="511696">
                <a:tc>
                  <a:txBody>
                    <a:bodyPr/>
                    <a:lstStyle/>
                    <a:p>
                      <a:pPr algn="ctr"/>
                      <a:r>
                        <a:rPr lang="en-US" sz="1800" dirty="0" smtClean="0"/>
                        <a:t>Source of Power Consumption</a:t>
                      </a:r>
                      <a:endParaRPr lang="en-US" sz="1800" dirty="0"/>
                    </a:p>
                  </a:txBody>
                  <a:tcPr anchor="ctr"/>
                </a:tc>
                <a:tc>
                  <a:txBody>
                    <a:bodyPr/>
                    <a:lstStyle/>
                    <a:p>
                      <a:pPr algn="ctr"/>
                      <a:r>
                        <a:rPr lang="en-US" sz="1800" dirty="0" smtClean="0"/>
                        <a:t>Solutions</a:t>
                      </a:r>
                      <a:endParaRPr lang="en-US" sz="18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Random access collision and the consequent retransmission</a:t>
                      </a:r>
                      <a:endParaRPr lang="en-US" sz="1800" dirty="0"/>
                    </a:p>
                  </a:txBody>
                  <a:tcPr/>
                </a:tc>
                <a:tc>
                  <a:txBody>
                    <a:bodyPr/>
                    <a:lstStyle/>
                    <a:p>
                      <a:r>
                        <a:rPr lang="en-US" sz="1800" dirty="0" smtClean="0"/>
                        <a:t>Minimize collision</a:t>
                      </a:r>
                      <a:endParaRPr lang="en-US" sz="1800" dirty="0"/>
                    </a:p>
                  </a:txBody>
                  <a:tcPr/>
                </a:tc>
              </a:tr>
              <a:tr h="370840">
                <a:tc>
                  <a:txBody>
                    <a:bodyPr/>
                    <a:lstStyle/>
                    <a:p>
                      <a:r>
                        <a:rPr lang="en-US" sz="1800" dirty="0" smtClean="0"/>
                        <a:t>Unnecessary</a:t>
                      </a:r>
                      <a:r>
                        <a:rPr lang="en-US" sz="1800" baseline="0" dirty="0" smtClean="0"/>
                        <a:t> idle listening</a:t>
                      </a:r>
                    </a:p>
                    <a:p>
                      <a:r>
                        <a:rPr lang="en-US" sz="1800" baseline="0" dirty="0" smtClean="0"/>
                        <a:t>(listen even when the sender is not transmitting)</a:t>
                      </a:r>
                      <a:endParaRPr lang="en-US" sz="1800" dirty="0"/>
                    </a:p>
                  </a:txBody>
                  <a:tcPr/>
                </a:tc>
                <a:tc>
                  <a:txBody>
                    <a:bodyPr/>
                    <a:lstStyle/>
                    <a:p>
                      <a:r>
                        <a:rPr lang="en-US" sz="1800" dirty="0" smtClean="0"/>
                        <a:t>Power the radio only when it needs to transmit or receive</a:t>
                      </a:r>
                      <a:endParaRPr lang="en-US" sz="1800" dirty="0"/>
                    </a:p>
                  </a:txBody>
                  <a:tcPr/>
                </a:tc>
              </a:tr>
              <a:tr h="370840">
                <a:tc>
                  <a:txBody>
                    <a:bodyPr/>
                    <a:lstStyle/>
                    <a:p>
                      <a:r>
                        <a:rPr lang="en-US" sz="1800" dirty="0" smtClean="0"/>
                        <a:t>Unnecessary overhearing </a:t>
                      </a:r>
                    </a:p>
                    <a:p>
                      <a:r>
                        <a:rPr lang="en-US" sz="1800" dirty="0" smtClean="0"/>
                        <a:t>(nodes receiving</a:t>
                      </a:r>
                      <a:r>
                        <a:rPr lang="en-US" sz="1800" baseline="0" dirty="0" smtClean="0"/>
                        <a:t> data frames that are not targeted at them</a:t>
                      </a:r>
                      <a:r>
                        <a:rPr lang="en-US" sz="1800" dirty="0" smtClean="0"/>
                        <a:t>)</a:t>
                      </a:r>
                      <a:endParaRPr lang="en-US" sz="1800" dirty="0"/>
                    </a:p>
                  </a:txBody>
                  <a:tcPr/>
                </a:tc>
                <a:tc>
                  <a:txBody>
                    <a:bodyPr/>
                    <a:lstStyle/>
                    <a:p>
                      <a:r>
                        <a:rPr lang="en-US" sz="1800" dirty="0" smtClean="0"/>
                        <a:t>Only let the targeted nodes wake up and receive, keep others sleeping </a:t>
                      </a:r>
                      <a:endParaRPr lang="en-US" sz="1800" dirty="0"/>
                    </a:p>
                  </a:txBody>
                  <a:tcPr/>
                </a:tc>
              </a:tr>
              <a:tr h="370840">
                <a:tc>
                  <a:txBody>
                    <a:bodyPr/>
                    <a:lstStyle/>
                    <a:p>
                      <a:r>
                        <a:rPr lang="en-US" sz="1800" dirty="0" smtClean="0"/>
                        <a:t>Management overhead</a:t>
                      </a:r>
                      <a:endParaRPr lang="en-US" sz="1800" dirty="0"/>
                    </a:p>
                  </a:txBody>
                  <a:tcPr/>
                </a:tc>
                <a:tc>
                  <a:txBody>
                    <a:bodyPr/>
                    <a:lstStyle/>
                    <a:p>
                      <a:r>
                        <a:rPr lang="en-US" sz="1800" dirty="0" smtClean="0"/>
                        <a:t>Reduce</a:t>
                      </a:r>
                      <a:r>
                        <a:rPr lang="en-US" sz="1800" baseline="0" dirty="0" smtClean="0"/>
                        <a:t> association time, channel acquisition time, etc.</a:t>
                      </a:r>
                      <a:endParaRPr lang="en-US" sz="1800" dirty="0"/>
                    </a:p>
                  </a:txBody>
                  <a:tcPr/>
                </a:tc>
              </a:tr>
              <a:tr h="370840">
                <a:tc>
                  <a:txBody>
                    <a:bodyPr/>
                    <a:lstStyle/>
                    <a:p>
                      <a:r>
                        <a:rPr lang="en-US" sz="1800" dirty="0" smtClean="0"/>
                        <a:t>Packet header overhead </a:t>
                      </a:r>
                      <a:endParaRPr lang="en-US" sz="1800" dirty="0"/>
                    </a:p>
                  </a:txBody>
                  <a:tcPr/>
                </a:tc>
                <a:tc>
                  <a:txBody>
                    <a:bodyPr/>
                    <a:lstStyle/>
                    <a:p>
                      <a:r>
                        <a:rPr lang="en-US" sz="1800" dirty="0" smtClean="0"/>
                        <a:t>Header</a:t>
                      </a:r>
                      <a:r>
                        <a:rPr lang="en-US" sz="1800" baseline="0" dirty="0" smtClean="0"/>
                        <a:t> compression, packet aggregation and etc.</a:t>
                      </a:r>
                      <a:endParaRPr lang="en-US" sz="1800" dirty="0"/>
                    </a:p>
                  </a:txBody>
                  <a:tcPr/>
                </a:tc>
              </a:tr>
            </a:tbl>
          </a:graphicData>
        </a:graphic>
      </p:graphicFrame>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784" y="685800"/>
            <a:ext cx="8062664" cy="1066800"/>
          </a:xfrm>
        </p:spPr>
        <p:txBody>
          <a:bodyPr/>
          <a:lstStyle/>
          <a:p>
            <a:r>
              <a:rPr lang="en-US" dirty="0" smtClean="0"/>
              <a:t>Basic Power Save Mechanism of 802.15.4</a:t>
            </a:r>
            <a:endParaRPr lang="en-US" dirty="0"/>
          </a:p>
        </p:txBody>
      </p:sp>
      <p:sp>
        <p:nvSpPr>
          <p:cNvPr id="3" name="Content Placeholder 2"/>
          <p:cNvSpPr>
            <a:spLocks noGrp="1"/>
          </p:cNvSpPr>
          <p:nvPr>
            <p:ph idx="1"/>
          </p:nvPr>
        </p:nvSpPr>
        <p:spPr/>
        <p:txBody>
          <a:bodyPr/>
          <a:lstStyle/>
          <a:p>
            <a:r>
              <a:rPr lang="en-US" sz="2800" dirty="0" smtClean="0"/>
              <a:t>The </a:t>
            </a:r>
            <a:r>
              <a:rPr lang="en-US" sz="2800" dirty="0" err="1" smtClean="0"/>
              <a:t>superframe</a:t>
            </a:r>
            <a:r>
              <a:rPr lang="en-US" sz="2800" dirty="0" smtClean="0"/>
              <a:t> structure and periodical beacons reduce unnecessary idle listening and overhearing</a:t>
            </a:r>
          </a:p>
          <a:p>
            <a:r>
              <a:rPr lang="en-US" sz="2800" dirty="0" smtClean="0"/>
              <a:t>GTS reduces random access collision</a:t>
            </a:r>
          </a:p>
          <a:p>
            <a:r>
              <a:rPr lang="en-US" sz="2800" dirty="0" smtClean="0"/>
              <a:t>Beacon-assisted data transmission</a:t>
            </a:r>
          </a:p>
          <a:p>
            <a:r>
              <a:rPr lang="en-US" sz="2800" dirty="0" smtClean="0"/>
              <a:t>Light management overhead</a:t>
            </a:r>
          </a:p>
          <a:p>
            <a:r>
              <a:rPr lang="en-US" sz="2800" dirty="0" smtClean="0"/>
              <a:t>Light packet header overhead</a:t>
            </a:r>
            <a:endParaRPr lang="en-US" sz="28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Superframe</a:t>
            </a:r>
            <a:r>
              <a:rPr lang="en-US" dirty="0" smtClean="0"/>
              <a:t> Structure (1)</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7</a:t>
            </a:fld>
            <a:endParaRPr lang="en-US" altLang="ja-JP"/>
          </a:p>
        </p:txBody>
      </p:sp>
      <p:grpSp>
        <p:nvGrpSpPr>
          <p:cNvPr id="23" name="Group 22"/>
          <p:cNvGrpSpPr/>
          <p:nvPr/>
        </p:nvGrpSpPr>
        <p:grpSpPr>
          <a:xfrm>
            <a:off x="611560" y="1988840"/>
            <a:ext cx="6120680" cy="4104456"/>
            <a:chOff x="683568" y="2789086"/>
            <a:chExt cx="5472608" cy="3592242"/>
          </a:xfrm>
        </p:grpSpPr>
        <p:pic>
          <p:nvPicPr>
            <p:cNvPr id="37890" name="Picture 2"/>
            <p:cNvPicPr>
              <a:picLocks noChangeAspect="1" noChangeArrowheads="1"/>
            </p:cNvPicPr>
            <p:nvPr/>
          </p:nvPicPr>
          <p:blipFill>
            <a:blip r:embed="rId2" cstate="print"/>
            <a:srcRect/>
            <a:stretch>
              <a:fillRect/>
            </a:stretch>
          </p:blipFill>
          <p:spPr bwMode="auto">
            <a:xfrm>
              <a:off x="683568" y="2789086"/>
              <a:ext cx="5472608" cy="3592242"/>
            </a:xfrm>
            <a:prstGeom prst="rect">
              <a:avLst/>
            </a:prstGeom>
            <a:noFill/>
            <a:ln w="9525">
              <a:noFill/>
              <a:miter lim="800000"/>
              <a:headEnd/>
              <a:tailEnd/>
            </a:ln>
          </p:spPr>
        </p:pic>
        <p:cxnSp>
          <p:nvCxnSpPr>
            <p:cNvPr id="10" name="Straight Arrow Connector 9"/>
            <p:cNvCxnSpPr/>
            <p:nvPr/>
          </p:nvCxnSpPr>
          <p:spPr bwMode="auto">
            <a:xfrm flipH="1">
              <a:off x="4675353" y="5246936"/>
              <a:ext cx="670946" cy="18906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Rectangle 20"/>
            <p:cNvSpPr/>
            <p:nvPr/>
          </p:nvSpPr>
          <p:spPr bwMode="auto">
            <a:xfrm>
              <a:off x="2483768" y="4725144"/>
              <a:ext cx="504056" cy="216024"/>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6" charset="0"/>
              </a:endParaRPr>
            </a:p>
          </p:txBody>
        </p:sp>
        <p:cxnSp>
          <p:nvCxnSpPr>
            <p:cNvPr id="18" name="Straight Arrow Connector 17"/>
            <p:cNvCxnSpPr/>
            <p:nvPr/>
          </p:nvCxnSpPr>
          <p:spPr bwMode="auto">
            <a:xfrm>
              <a:off x="2483768" y="4725144"/>
              <a:ext cx="2448272" cy="144016"/>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22" name="Rectangle 21"/>
          <p:cNvSpPr/>
          <p:nvPr/>
        </p:nvSpPr>
        <p:spPr>
          <a:xfrm>
            <a:off x="5148064" y="1889537"/>
            <a:ext cx="3528392" cy="1323439"/>
          </a:xfrm>
          <a:prstGeom prst="rect">
            <a:avLst/>
          </a:prstGeom>
          <a:solidFill>
            <a:schemeClr val="accent1">
              <a:lumMod val="20000"/>
              <a:lumOff val="80000"/>
            </a:schemeClr>
          </a:solidFill>
          <a:ln>
            <a:solidFill>
              <a:schemeClr val="tx1"/>
            </a:solidFill>
          </a:ln>
        </p:spPr>
        <p:txBody>
          <a:bodyPr wrap="square">
            <a:spAutoFit/>
          </a:bodyPr>
          <a:lstStyle/>
          <a:p>
            <a:r>
              <a:rPr lang="en-US" sz="2000" dirty="0" smtClean="0"/>
              <a:t>The structure of the </a:t>
            </a:r>
            <a:r>
              <a:rPr lang="en-US" sz="2000" dirty="0" err="1" smtClean="0"/>
              <a:t>superframe</a:t>
            </a:r>
            <a:r>
              <a:rPr lang="en-US" sz="2000" dirty="0" smtClean="0"/>
              <a:t> is determined by the values of </a:t>
            </a:r>
            <a:r>
              <a:rPr lang="en-US" sz="2000" i="1" dirty="0" err="1" smtClean="0"/>
              <a:t>macBeaconOrder</a:t>
            </a:r>
            <a:r>
              <a:rPr lang="en-US" sz="2000" i="1" dirty="0" smtClean="0"/>
              <a:t> and </a:t>
            </a:r>
            <a:r>
              <a:rPr lang="en-US" sz="2000" i="1" dirty="0" err="1" smtClean="0"/>
              <a:t>macSuperframeOrder</a:t>
            </a:r>
            <a:r>
              <a:rPr lang="en-US" sz="2000" i="1" dirty="0" smtClean="0"/>
              <a:t>.</a:t>
            </a:r>
            <a:endParaRPr lang="en-US" sz="2000" dirty="0"/>
          </a:p>
        </p:txBody>
      </p:sp>
      <p:sp>
        <p:nvSpPr>
          <p:cNvPr id="8" name="Rectangle 7"/>
          <p:cNvSpPr/>
          <p:nvPr/>
        </p:nvSpPr>
        <p:spPr>
          <a:xfrm>
            <a:off x="5868144" y="4149080"/>
            <a:ext cx="2952328" cy="2246769"/>
          </a:xfrm>
          <a:prstGeom prst="rect">
            <a:avLst/>
          </a:prstGeom>
          <a:solidFill>
            <a:schemeClr val="accent1">
              <a:lumMod val="20000"/>
              <a:lumOff val="80000"/>
            </a:schemeClr>
          </a:solidFill>
          <a:ln>
            <a:solidFill>
              <a:schemeClr val="accent1"/>
            </a:solidFill>
          </a:ln>
        </p:spPr>
        <p:txBody>
          <a:bodyPr wrap="square">
            <a:spAutoFit/>
          </a:bodyPr>
          <a:lstStyle/>
          <a:p>
            <a:r>
              <a:rPr lang="en-US" sz="2000" dirty="0" smtClean="0"/>
              <a:t>During the inactive period, the coordinator is able to enter sleep mode. Other devices, once synced with the coordinator, can also enter sleep mode during the inactive period.</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Superframe</a:t>
            </a:r>
            <a:r>
              <a:rPr lang="en-US" dirty="0" smtClean="0"/>
              <a:t> Structure (2)</a:t>
            </a:r>
            <a:endParaRPr lang="en-US" dirty="0"/>
          </a:p>
        </p:txBody>
      </p:sp>
      <p:sp>
        <p:nvSpPr>
          <p:cNvPr id="3" name="Content Placeholder 2"/>
          <p:cNvSpPr>
            <a:spLocks noGrp="1"/>
          </p:cNvSpPr>
          <p:nvPr>
            <p:ph idx="1"/>
          </p:nvPr>
        </p:nvSpPr>
        <p:spPr>
          <a:xfrm>
            <a:off x="683568" y="1988840"/>
            <a:ext cx="7772400" cy="936104"/>
          </a:xfrm>
        </p:spPr>
        <p:txBody>
          <a:bodyPr>
            <a:normAutofit fontScale="85000" lnSpcReduction="10000"/>
          </a:bodyPr>
          <a:lstStyle/>
          <a:p>
            <a:r>
              <a:rPr lang="en-US" dirty="0" smtClean="0"/>
              <a:t>The relationship between Beacon Interval (BI) and </a:t>
            </a:r>
            <a:r>
              <a:rPr lang="en-US" dirty="0" err="1" smtClean="0"/>
              <a:t>Superframe</a:t>
            </a:r>
            <a:r>
              <a:rPr lang="en-US" dirty="0" smtClean="0"/>
              <a:t> Duration (SD) is as below</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8</a:t>
            </a:fld>
            <a:endParaRPr lang="en-US" altLang="ja-JP"/>
          </a:p>
        </p:txBody>
      </p:sp>
      <p:pic>
        <p:nvPicPr>
          <p:cNvPr id="38914" name="Picture 2"/>
          <p:cNvPicPr>
            <a:picLocks noChangeAspect="1" noChangeArrowheads="1"/>
          </p:cNvPicPr>
          <p:nvPr/>
        </p:nvPicPr>
        <p:blipFill>
          <a:blip r:embed="rId2" cstate="print"/>
          <a:srcRect/>
          <a:stretch>
            <a:fillRect/>
          </a:stretch>
        </p:blipFill>
        <p:spPr bwMode="auto">
          <a:xfrm>
            <a:off x="1053240" y="3068960"/>
            <a:ext cx="7047152" cy="472058"/>
          </a:xfrm>
          <a:prstGeom prst="rect">
            <a:avLst/>
          </a:prstGeom>
          <a:noFill/>
          <a:ln w="9525">
            <a:noFill/>
            <a:miter lim="800000"/>
            <a:headEnd/>
            <a:tailEnd/>
          </a:ln>
        </p:spPr>
      </p:pic>
      <p:pic>
        <p:nvPicPr>
          <p:cNvPr id="38915" name="Picture 3"/>
          <p:cNvPicPr>
            <a:picLocks noChangeAspect="1" noChangeArrowheads="1"/>
          </p:cNvPicPr>
          <p:nvPr/>
        </p:nvPicPr>
        <p:blipFill>
          <a:blip r:embed="rId3" cstate="print"/>
          <a:srcRect/>
          <a:stretch>
            <a:fillRect/>
          </a:stretch>
        </p:blipFill>
        <p:spPr bwMode="auto">
          <a:xfrm>
            <a:off x="1043608" y="3717032"/>
            <a:ext cx="7416824" cy="419403"/>
          </a:xfrm>
          <a:prstGeom prst="rect">
            <a:avLst/>
          </a:prstGeom>
          <a:noFill/>
          <a:ln w="9525">
            <a:noFill/>
            <a:miter lim="800000"/>
            <a:headEnd/>
            <a:tailEnd/>
          </a:ln>
        </p:spPr>
      </p:pic>
      <p:pic>
        <p:nvPicPr>
          <p:cNvPr id="38916" name="Picture 4"/>
          <p:cNvPicPr>
            <a:picLocks noChangeAspect="1" noChangeArrowheads="1"/>
          </p:cNvPicPr>
          <p:nvPr/>
        </p:nvPicPr>
        <p:blipFill>
          <a:blip r:embed="rId4" cstate="print"/>
          <a:srcRect/>
          <a:stretch>
            <a:fillRect/>
          </a:stretch>
        </p:blipFill>
        <p:spPr bwMode="auto">
          <a:xfrm>
            <a:off x="1115616" y="4365104"/>
            <a:ext cx="6624736" cy="360040"/>
          </a:xfrm>
          <a:prstGeom prst="rect">
            <a:avLst/>
          </a:prstGeom>
          <a:noFill/>
          <a:ln w="9525">
            <a:noFill/>
            <a:miter lim="800000"/>
            <a:headEnd/>
            <a:tailEnd/>
          </a:ln>
        </p:spPr>
      </p:pic>
      <p:sp>
        <p:nvSpPr>
          <p:cNvPr id="10" name="Content Placeholder 2"/>
          <p:cNvSpPr txBox="1">
            <a:spLocks/>
          </p:cNvSpPr>
          <p:nvPr/>
        </p:nvSpPr>
        <p:spPr bwMode="auto">
          <a:xfrm>
            <a:off x="683568" y="4869160"/>
            <a:ext cx="7772400" cy="144016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sz="3200" b="0" i="0" u="none" strike="noStrike" kern="0" cap="none" spc="0" normalizeH="0" baseline="0" noProof="0" dirty="0" smtClean="0">
                <a:ln>
                  <a:noFill/>
                </a:ln>
                <a:solidFill>
                  <a:schemeClr val="tx1"/>
                </a:solidFill>
                <a:effectLst/>
                <a:uLnTx/>
                <a:uFillTx/>
                <a:latin typeface="+mn-lt"/>
                <a:ea typeface="+mn-ea"/>
                <a:cs typeface="+mn-cs"/>
              </a:rPr>
              <a:t>By setting appropriate Beacon Order (BO) and </a:t>
            </a:r>
            <a:r>
              <a:rPr kumimoji="1" lang="en-US" sz="3200" b="0" i="0" u="none" strike="noStrike" kern="0" cap="none" spc="0" normalizeH="0" baseline="0" noProof="0" dirty="0" err="1" smtClean="0">
                <a:ln>
                  <a:noFill/>
                </a:ln>
                <a:solidFill>
                  <a:schemeClr val="tx1"/>
                </a:solidFill>
                <a:effectLst/>
                <a:uLnTx/>
                <a:uFillTx/>
                <a:latin typeface="+mn-lt"/>
                <a:ea typeface="+mn-ea"/>
                <a:cs typeface="+mn-cs"/>
              </a:rPr>
              <a:t>Superframe</a:t>
            </a:r>
            <a:r>
              <a:rPr kumimoji="1" lang="en-US" sz="3200" b="0" i="0" u="none" strike="noStrike" kern="0" cap="none" spc="0" normalizeH="0" noProof="0" dirty="0" smtClean="0">
                <a:ln>
                  <a:noFill/>
                </a:ln>
                <a:solidFill>
                  <a:schemeClr val="tx1"/>
                </a:solidFill>
                <a:effectLst/>
                <a:uLnTx/>
                <a:uFillTx/>
                <a:latin typeface="+mn-lt"/>
                <a:ea typeface="+mn-ea"/>
                <a:cs typeface="+mn-cs"/>
              </a:rPr>
              <a:t> Order (SO), a coordinator can adjust the duration of the active period and inactive period.</a:t>
            </a:r>
            <a:endParaRPr kumimoji="1"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Guaranteed Time Slot (GTS)</a:t>
            </a:r>
            <a:endParaRPr lang="en-US" dirty="0"/>
          </a:p>
        </p:txBody>
      </p:sp>
      <p:sp>
        <p:nvSpPr>
          <p:cNvPr id="3" name="Content Placeholder 2"/>
          <p:cNvSpPr>
            <a:spLocks noGrp="1"/>
          </p:cNvSpPr>
          <p:nvPr>
            <p:ph idx="1"/>
          </p:nvPr>
        </p:nvSpPr>
        <p:spPr>
          <a:xfrm>
            <a:off x="685800" y="1981200"/>
            <a:ext cx="7772400" cy="2167880"/>
          </a:xfrm>
        </p:spPr>
        <p:txBody>
          <a:bodyPr>
            <a:normAutofit fontScale="77500" lnSpcReduction="20000"/>
          </a:bodyPr>
          <a:lstStyle/>
          <a:p>
            <a:r>
              <a:rPr lang="en-US" dirty="0" smtClean="0"/>
              <a:t>At the end of a </a:t>
            </a:r>
            <a:r>
              <a:rPr lang="en-US" dirty="0" err="1" smtClean="0"/>
              <a:t>superframe</a:t>
            </a:r>
            <a:r>
              <a:rPr lang="en-US" dirty="0" smtClean="0"/>
              <a:t>, there can be up to 7 GTSs for contention-free channel access.</a:t>
            </a:r>
          </a:p>
          <a:p>
            <a:r>
              <a:rPr lang="en-US" dirty="0" smtClean="0"/>
              <a:t>GTS benefits low-latency applications and applications requiring specific data bandwidth.</a:t>
            </a:r>
          </a:p>
          <a:p>
            <a:r>
              <a:rPr lang="en-US" dirty="0" smtClean="0"/>
              <a:t>A GTS is allowed to occupy more than one slot period.</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5" name="Footer Placeholder 4"/>
          <p:cNvSpPr>
            <a:spLocks noGrp="1"/>
          </p:cNvSpPr>
          <p:nvPr>
            <p:ph type="ftr" sz="quarter" idx="11"/>
          </p:nvPr>
        </p:nvSpPr>
        <p:spPr/>
        <p:txBody>
          <a:bodyPr/>
          <a:lstStyle/>
          <a:p>
            <a:r>
              <a:rPr lang="en-US" altLang="ja-JP" smtClean="0"/>
              <a:t>Chunhui Zhu / Samsung</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9</a:t>
            </a:fld>
            <a:endParaRPr lang="en-US" altLang="ja-JP"/>
          </a:p>
        </p:txBody>
      </p:sp>
      <p:pic>
        <p:nvPicPr>
          <p:cNvPr id="39938" name="Picture 2"/>
          <p:cNvPicPr>
            <a:picLocks noChangeAspect="1" noChangeArrowheads="1"/>
          </p:cNvPicPr>
          <p:nvPr/>
        </p:nvPicPr>
        <p:blipFill>
          <a:blip r:embed="rId2" cstate="print"/>
          <a:srcRect/>
          <a:stretch>
            <a:fillRect/>
          </a:stretch>
        </p:blipFill>
        <p:spPr bwMode="auto">
          <a:xfrm>
            <a:off x="790575" y="4014936"/>
            <a:ext cx="756285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7298</TotalTime>
  <Words>1372</Words>
  <Application>Microsoft Office PowerPoint</Application>
  <PresentationFormat>On-screen Show (4:3)</PresentationFormat>
  <Paragraphs>179</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IEEE-P802_15</vt:lpstr>
      <vt:lpstr>Slide 1</vt:lpstr>
      <vt:lpstr>Review of IEEE 802.15.4 MAC Layer Power Save Mechanisms</vt:lpstr>
      <vt:lpstr>Abstract</vt:lpstr>
      <vt:lpstr>Table of Content</vt:lpstr>
      <vt:lpstr>Undesired Power Consumptions at MAC</vt:lpstr>
      <vt:lpstr>Basic Power Save Mechanism of 802.15.4</vt:lpstr>
      <vt:lpstr>Superframe Structure (1)</vt:lpstr>
      <vt:lpstr>Superframe Structure (2)</vt:lpstr>
      <vt:lpstr>Guaranteed Time Slot (GTS)</vt:lpstr>
      <vt:lpstr>Beacon-assisted Data Transmission</vt:lpstr>
      <vt:lpstr>Light Management Overhead</vt:lpstr>
      <vt:lpstr>Light Frame Header Overhead</vt:lpstr>
      <vt:lpstr>Low-energy mechanisms introduced by 802.15.4e</vt:lpstr>
      <vt:lpstr>Coordinated Sampled Listening</vt:lpstr>
      <vt:lpstr>Multipurpose Wake-up frame</vt:lpstr>
      <vt:lpstr>Basic CSL Operations</vt:lpstr>
      <vt:lpstr>Receiver Initiated Transmission</vt:lpstr>
      <vt:lpstr>RIT Data Request Command </vt:lpstr>
      <vt:lpstr>Basic RIT Operations</vt:lpstr>
      <vt:lpstr>RIT Operations when DataReq Carries Schedule Information</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ULP Wireless Sensors</dc:title>
  <dc:subject/>
  <dc:creator>Chunhui Zhu</dc:creator>
  <dc:description>15-12-0258-00-0ulp</dc:description>
  <cp:lastModifiedBy>Chunhui Zhu</cp:lastModifiedBy>
  <cp:revision>96</cp:revision>
  <cp:lastPrinted>1998-02-10T13:28:06Z</cp:lastPrinted>
  <dcterms:created xsi:type="dcterms:W3CDTF">2010-11-09T05:34:29Z</dcterms:created>
  <dcterms:modified xsi:type="dcterms:W3CDTF">2012-07-17T17:22:55Z</dcterms:modified>
</cp:coreProperties>
</file>