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0" r:id="rId5"/>
    <p:sldId id="261" r:id="rId6"/>
    <p:sldId id="262" r:id="rId7"/>
    <p:sldId id="263" r:id="rId8"/>
    <p:sldId id="264" r:id="rId9"/>
    <p:sldId id="265"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802.15-12-0383-00-004q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smtClean="0"/>
              <a:t>&lt;July 2012&gt;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t>Page </a:t>
            </a:r>
            <a:fld id="{027B41BC-15FC-463A-A756-9D891B170E6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802.15-12-0383-00-004q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smtClean="0"/>
              <a:t>&lt;July 2012&gt;</a:t>
            </a:r>
            <a:endParaRPr lang="en-US"/>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t>Page </a:t>
            </a:r>
            <a:fld id="{AEC7B825-611A-4A68-BD80-0169958AB93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802.15-12-0383-00-004q</a:t>
            </a:r>
            <a:endParaRPr lang="en-US"/>
          </a:p>
        </p:txBody>
      </p:sp>
      <p:sp>
        <p:nvSpPr>
          <p:cNvPr id="5" name="Date Placeholder 4"/>
          <p:cNvSpPr>
            <a:spLocks noGrp="1"/>
          </p:cNvSpPr>
          <p:nvPr>
            <p:ph type="dt" idx="11"/>
          </p:nvPr>
        </p:nvSpPr>
        <p:spPr/>
        <p:txBody>
          <a:bodyPr/>
          <a:lstStyle/>
          <a:p>
            <a:pPr>
              <a:defRPr/>
            </a:pPr>
            <a:r>
              <a:rPr lang="en-US" smtClean="0"/>
              <a:t>&lt;July 2012&gt;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EC7B825-611A-4A68-BD80-0169958AB939}"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smtClean="0"/>
              <a:t>doc.: IEEE 802.15-12-0383-00-004q</a:t>
            </a:r>
            <a:endParaRPr lang="en-US"/>
          </a:p>
        </p:txBody>
      </p:sp>
      <p:sp>
        <p:nvSpPr>
          <p:cNvPr id="6147" name="Rectangle 3"/>
          <p:cNvSpPr>
            <a:spLocks noGrp="1" noChangeArrowheads="1"/>
          </p:cNvSpPr>
          <p:nvPr>
            <p:ph type="dt" sz="quarter" idx="1"/>
          </p:nvPr>
        </p:nvSpPr>
        <p:spPr>
          <a:noFill/>
        </p:spPr>
        <p:txBody>
          <a:bodyPr/>
          <a:lstStyle/>
          <a:p>
            <a:r>
              <a:rPr lang="en-US" smtClean="0"/>
              <a:t>&lt;July 2012&gt;</a:t>
            </a:r>
            <a:endParaRPr lang="en-US"/>
          </a:p>
        </p:txBody>
      </p:sp>
      <p:sp>
        <p:nvSpPr>
          <p:cNvPr id="6148" name="Rectangle 6"/>
          <p:cNvSpPr>
            <a:spLocks noGrp="1" noChangeArrowheads="1"/>
          </p:cNvSpPr>
          <p:nvPr>
            <p:ph type="ftr" sz="quarter" idx="4"/>
          </p:nvPr>
        </p:nvSpPr>
        <p:spPr>
          <a:noFill/>
        </p:spPr>
        <p:txBody>
          <a:bodyPr/>
          <a:lstStyle/>
          <a:p>
            <a:pPr lvl="4"/>
            <a:r>
              <a:rPr lang="en-US"/>
              <a:t>&lt;author&gt;, &lt;company&gt;</a:t>
            </a:r>
          </a:p>
        </p:txBody>
      </p:sp>
      <p:sp>
        <p:nvSpPr>
          <p:cNvPr id="6149" name="Rectangle 7"/>
          <p:cNvSpPr>
            <a:spLocks noGrp="1" noChangeArrowheads="1"/>
          </p:cNvSpPr>
          <p:nvPr>
            <p:ph type="sldNum" sz="quarter" idx="5"/>
          </p:nvPr>
        </p:nvSpPr>
        <p:spPr>
          <a:noFill/>
        </p:spPr>
        <p:txBody>
          <a:bodyPr/>
          <a:lstStyle/>
          <a:p>
            <a:r>
              <a:rPr lang="en-US"/>
              <a:t>Page </a:t>
            </a:r>
            <a:fld id="{32E645C3-7774-490A-A6A3-527438D8EF38}" type="slidenum">
              <a:rPr lang="en-US"/>
              <a:pPr/>
              <a:t>3</a:t>
            </a:fld>
            <a:endParaRPr 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22C077-031A-4695-BC81-792F568CC96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A31B4B-9171-4C2D-A87C-D8F74E99DD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287E4B-15F9-471A-8DD5-733AA45FB6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6CF0FBF-9912-4A07-B9CE-AD97C403AE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A621F49-7E0F-4BBF-83FA-9E669655531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36E0BB5-1D16-46AA-9897-D222B197B2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44EAC50-FEC7-45D6-BC17-B73EABDA7A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8B9398C-4BBE-4335-B30F-59971839BF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smtClean="0"/>
              <a:t>Shahriar Emami, Samsung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B4D1273-4215-4864-889E-BC27225759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D5015B-7D09-442E-B2E5-AC4E9A9A0B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Shahriar Emami,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9ED654-1851-4568-BDF9-A6B2C734A96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4AEE24A4-41B1-4993-85A2-DAB1ECEF81F8}" type="slidenum">
              <a:rPr lang="en-US"/>
              <a:pPr>
                <a:defRPr/>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defRPr/>
            </a:pPr>
            <a:r>
              <a:rPr lang="en-US" sz="1400" b="1" dirty="0"/>
              <a:t>doc.: IEEE </a:t>
            </a:r>
            <a:r>
              <a:rPr lang="en-US" sz="1400" b="1" dirty="0" smtClean="0"/>
              <a:t>802.</a:t>
            </a:r>
            <a:r>
              <a:rPr lang="en-US" sz="1400" b="1" dirty="0" smtClean="0"/>
              <a:t>15-12-0383-00-004q </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p:txBody>
          <a:bodyPr/>
          <a:lstStyle/>
          <a:p>
            <a:r>
              <a:rPr lang="en-US" smtClean="0"/>
              <a:t>July 2012</a:t>
            </a:r>
            <a:endParaRPr lang="en-US" dirty="0"/>
          </a:p>
        </p:txBody>
      </p:sp>
      <p:sp>
        <p:nvSpPr>
          <p:cNvPr id="2051" name="Footer Placeholder 2"/>
          <p:cNvSpPr>
            <a:spLocks noGrp="1"/>
          </p:cNvSpPr>
          <p:nvPr>
            <p:ph type="ftr" sz="quarter" idx="11"/>
          </p:nvPr>
        </p:nvSpPr>
        <p:spPr/>
        <p:txBody>
          <a:bodyPr/>
          <a:lstStyle/>
          <a:p>
            <a:r>
              <a:rPr lang="en-US" smtClean="0"/>
              <a:t>Shahriar Emami, Samsung</a:t>
            </a:r>
            <a:endParaRPr lang="en-US"/>
          </a:p>
        </p:txBody>
      </p:sp>
      <p:sp>
        <p:nvSpPr>
          <p:cNvPr id="2052" name="Slide Number Placeholder 3"/>
          <p:cNvSpPr>
            <a:spLocks noGrp="1"/>
          </p:cNvSpPr>
          <p:nvPr>
            <p:ph type="sldNum" sz="quarter" idx="12"/>
          </p:nvPr>
        </p:nvSpPr>
        <p:spPr/>
        <p:txBody>
          <a:bodyPr/>
          <a:lstStyle/>
          <a:p>
            <a:r>
              <a:rPr lang="en-US" smtClean="0"/>
              <a:t>Slide </a:t>
            </a:r>
            <a:fld id="{1391BDE1-2AF2-41CB-96A3-88C4877B5D4F}" type="slidenum">
              <a:rPr lang="en-US" smtClean="0"/>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b="1" dirty="0" smtClean="0">
                <a:solidFill>
                  <a:schemeClr val="tx2"/>
                </a:solidFill>
              </a:rPr>
              <a:t>: </a:t>
            </a:r>
            <a:r>
              <a:rPr lang="en-US" sz="1600" dirty="0" smtClean="0">
                <a:solidFill>
                  <a:schemeClr val="tx2"/>
                </a:solidFill>
              </a:rPr>
              <a:t>A</a:t>
            </a:r>
            <a:r>
              <a:rPr lang="en-US" sz="1600" b="1" dirty="0" smtClean="0">
                <a:solidFill>
                  <a:schemeClr val="tx2"/>
                </a:solidFill>
              </a:rPr>
              <a:t> </a:t>
            </a:r>
            <a:r>
              <a:rPr lang="en-US" sz="1600" dirty="0" smtClean="0">
                <a:solidFill>
                  <a:schemeClr val="tx2"/>
                </a:solidFill>
              </a:rPr>
              <a:t>Limitation </a:t>
            </a:r>
            <a:r>
              <a:rPr lang="en-US" sz="1600" dirty="0" smtClean="0">
                <a:solidFill>
                  <a:schemeClr val="tx2"/>
                </a:solidFill>
              </a:rPr>
              <a:t>of Coin Cell Batteries </a:t>
            </a:r>
            <a:r>
              <a:rPr lang="en-US" sz="1600" dirty="0">
                <a:solidFill>
                  <a:schemeClr val="tx2"/>
                </a:solidFill>
              </a:rPr>
              <a:t>	</a:t>
            </a:r>
          </a:p>
          <a:p>
            <a:pPr>
              <a:defRPr/>
            </a:pPr>
            <a:r>
              <a:rPr lang="en-US" sz="1600" b="1" dirty="0">
                <a:solidFill>
                  <a:schemeClr val="tx2"/>
                </a:solidFill>
              </a:rPr>
              <a:t>Date Submitted</a:t>
            </a:r>
            <a:r>
              <a:rPr lang="en-US" sz="1600" dirty="0" smtClean="0">
                <a:solidFill>
                  <a:schemeClr val="tx2"/>
                </a:solidFill>
              </a:rPr>
              <a:t>: </a:t>
            </a:r>
            <a:r>
              <a:rPr lang="en-US" sz="1600" b="1" dirty="0" smtClean="0">
                <a:solidFill>
                  <a:schemeClr val="tx2"/>
                </a:solidFill>
              </a:rPr>
              <a:t>July 2012 </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Emami, </a:t>
            </a:r>
            <a:r>
              <a:rPr lang="en-US" sz="1600" dirty="0" smtClean="0">
                <a:ea typeface="Gulim" pitchFamily="34" charset="-127"/>
                <a:cs typeface="Times New Roman" pitchFamily="18" charset="0"/>
              </a:rPr>
              <a:t>Samsung</a:t>
            </a:r>
            <a:endParaRPr lang="en-US" sz="1600" dirty="0">
              <a:solidFill>
                <a:schemeClr val="tx2"/>
              </a:solidFill>
            </a:endParaRPr>
          </a:p>
          <a:p>
            <a:pPr>
              <a:defRPr/>
            </a:pPr>
            <a:r>
              <a:rPr lang="en-US" sz="1600" b="1" dirty="0" smtClean="0">
                <a:solidFill>
                  <a:schemeClr val="tx2"/>
                </a:solidFill>
              </a:rPr>
              <a:t>E-Mail</a:t>
            </a:r>
            <a:r>
              <a:rPr lang="en-US" sz="1600" dirty="0" smtClean="0">
                <a:solidFill>
                  <a:schemeClr val="tx2"/>
                </a:solidFill>
              </a:rPr>
              <a:t>: </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defRPr/>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Describes limitation of coin cell  batteries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ULP related information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Gulim" pitchFamily="34" charset="-127"/>
              </a:rPr>
              <a:t>References</a:t>
            </a:r>
            <a:endParaRPr lang="en-US" dirty="0"/>
          </a:p>
        </p:txBody>
      </p:sp>
      <p:sp>
        <p:nvSpPr>
          <p:cNvPr id="3" name="Content Placeholder 2"/>
          <p:cNvSpPr>
            <a:spLocks noGrp="1"/>
          </p:cNvSpPr>
          <p:nvPr>
            <p:ph idx="1"/>
          </p:nvPr>
        </p:nvSpPr>
        <p:spPr/>
        <p:txBody>
          <a:bodyPr/>
          <a:lstStyle/>
          <a:p>
            <a:pPr>
              <a:buNone/>
            </a:pPr>
            <a:endParaRPr lang="en-US" altLang="ko-KR" dirty="0" smtClean="0">
              <a:latin typeface="Times New Roman" pitchFamily="18" charset="0"/>
              <a:ea typeface="Gulim" pitchFamily="34" charset="-127"/>
              <a:cs typeface="Times New Roman" pitchFamily="18" charset="0"/>
            </a:endParaRPr>
          </a:p>
          <a:p>
            <a:pPr>
              <a:buNone/>
            </a:pPr>
            <a:r>
              <a:rPr lang="en-US" altLang="ko-KR" sz="1100" dirty="0" smtClean="0">
                <a:latin typeface="Times New Roman" pitchFamily="18" charset="0"/>
                <a:ea typeface="Gulim" pitchFamily="34" charset="-127"/>
                <a:cs typeface="Times New Roman" pitchFamily="18" charset="0"/>
              </a:rPr>
              <a:t>[1]    N. M. </a:t>
            </a:r>
            <a:r>
              <a:rPr lang="en-US" altLang="ko-KR" sz="1100" dirty="0" err="1" smtClean="0">
                <a:latin typeface="Times New Roman" pitchFamily="18" charset="0"/>
                <a:ea typeface="Gulim" pitchFamily="34" charset="-127"/>
                <a:cs typeface="Times New Roman" pitchFamily="18" charset="0"/>
              </a:rPr>
              <a:t>Pletcher</a:t>
            </a:r>
            <a:r>
              <a:rPr lang="en-US" altLang="ko-KR" sz="1100" i="1" dirty="0" smtClean="0">
                <a:latin typeface="Times New Roman" pitchFamily="18" charset="0"/>
                <a:ea typeface="Gulim" pitchFamily="34" charset="-127"/>
                <a:cs typeface="Times New Roman" pitchFamily="18" charset="0"/>
              </a:rPr>
              <a:t>, </a:t>
            </a:r>
            <a:r>
              <a:rPr lang="en-US" altLang="ko-KR" sz="1100" dirty="0" smtClean="0">
                <a:latin typeface="Times New Roman" pitchFamily="18" charset="0"/>
                <a:ea typeface="Gulim" pitchFamily="34" charset="-127"/>
                <a:cs typeface="Times New Roman" pitchFamily="18" charset="0"/>
              </a:rPr>
              <a:t>S. </a:t>
            </a:r>
            <a:r>
              <a:rPr lang="en-US" altLang="ko-KR" sz="1100" dirty="0" err="1" smtClean="0">
                <a:latin typeface="Times New Roman" pitchFamily="18" charset="0"/>
                <a:ea typeface="Gulim" pitchFamily="34" charset="-127"/>
                <a:cs typeface="Times New Roman" pitchFamily="18" charset="0"/>
              </a:rPr>
              <a:t>Gambini</a:t>
            </a:r>
            <a:r>
              <a:rPr lang="en-US" altLang="ko-KR" sz="1100" i="1" dirty="0" smtClean="0">
                <a:latin typeface="Times New Roman" pitchFamily="18" charset="0"/>
                <a:ea typeface="Gulim" pitchFamily="34" charset="-127"/>
                <a:cs typeface="Times New Roman" pitchFamily="18" charset="0"/>
              </a:rPr>
              <a:t> </a:t>
            </a:r>
            <a:r>
              <a:rPr lang="en-US" altLang="ko-KR" sz="1100" dirty="0" smtClean="0">
                <a:latin typeface="Times New Roman" pitchFamily="18" charset="0"/>
                <a:ea typeface="Gulim" pitchFamily="34" charset="-127"/>
                <a:cs typeface="Times New Roman" pitchFamily="18" charset="0"/>
              </a:rPr>
              <a:t>and J. </a:t>
            </a:r>
            <a:r>
              <a:rPr lang="en-US" altLang="ko-KR" sz="1100" dirty="0" err="1" smtClean="0">
                <a:latin typeface="Times New Roman" pitchFamily="18" charset="0"/>
                <a:ea typeface="Gulim" pitchFamily="34" charset="-127"/>
                <a:cs typeface="Times New Roman" pitchFamily="18" charset="0"/>
              </a:rPr>
              <a:t>Rabaey</a:t>
            </a:r>
            <a:r>
              <a:rPr lang="en-US" altLang="ko-KR" sz="1100" i="1" dirty="0" smtClean="0">
                <a:latin typeface="Times New Roman" pitchFamily="18" charset="0"/>
                <a:ea typeface="Gulim" pitchFamily="34" charset="-127"/>
                <a:cs typeface="Times New Roman" pitchFamily="18" charset="0"/>
              </a:rPr>
              <a:t>, “</a:t>
            </a:r>
            <a:r>
              <a:rPr lang="en-US" altLang="ko-KR" sz="1100" dirty="0" smtClean="0">
                <a:latin typeface="Times New Roman" pitchFamily="18" charset="0"/>
                <a:ea typeface="Gulim" pitchFamily="34" charset="-127"/>
                <a:cs typeface="Times New Roman" pitchFamily="18" charset="0"/>
              </a:rPr>
              <a:t>A 52 micro-W Wake-Up Receiver With -72 </a:t>
            </a:r>
            <a:r>
              <a:rPr lang="en-US" altLang="ko-KR" sz="1100" dirty="0" err="1" smtClean="0">
                <a:latin typeface="Times New Roman" pitchFamily="18" charset="0"/>
                <a:ea typeface="Gulim" pitchFamily="34" charset="-127"/>
                <a:cs typeface="Times New Roman" pitchFamily="18" charset="0"/>
              </a:rPr>
              <a:t>dBm</a:t>
            </a:r>
            <a:r>
              <a:rPr lang="en-US" altLang="ko-KR" sz="1100" dirty="0" smtClean="0">
                <a:latin typeface="Times New Roman" pitchFamily="18" charset="0"/>
                <a:ea typeface="Gulim" pitchFamily="34" charset="-127"/>
                <a:cs typeface="Times New Roman" pitchFamily="18" charset="0"/>
              </a:rPr>
              <a:t> Sensitivity Using an Uncertain-IF Architecture,”</a:t>
            </a:r>
            <a:r>
              <a:rPr lang="en-US" altLang="ko-KR" sz="1100" i="1" dirty="0" smtClean="0">
                <a:latin typeface="Times New Roman" pitchFamily="18" charset="0"/>
                <a:ea typeface="Gulim" pitchFamily="34" charset="-127"/>
                <a:cs typeface="Times New Roman" pitchFamily="18" charset="0"/>
              </a:rPr>
              <a:t> IEEE Journal of Solid-State Circuits</a:t>
            </a:r>
            <a:r>
              <a:rPr lang="en-US" altLang="ko-KR" sz="1100" dirty="0" smtClean="0">
                <a:latin typeface="Times New Roman" pitchFamily="18" charset="0"/>
                <a:ea typeface="Gulim" pitchFamily="34" charset="-127"/>
                <a:cs typeface="Times New Roman" pitchFamily="18" charset="0"/>
              </a:rPr>
              <a:t>, vol. 44, no. 1, Jan. 2009.</a:t>
            </a:r>
          </a:p>
          <a:p>
            <a:pPr>
              <a:buNone/>
            </a:pPr>
            <a:r>
              <a:rPr lang="en-US" altLang="ko-KR" sz="1100" dirty="0" smtClean="0">
                <a:latin typeface="Times New Roman" pitchFamily="18" charset="0"/>
                <a:ea typeface="Gulim" pitchFamily="34" charset="-127"/>
                <a:cs typeface="Times New Roman" pitchFamily="18" charset="0"/>
              </a:rPr>
              <a:t>[2]    F. X. </a:t>
            </a:r>
            <a:r>
              <a:rPr lang="en-US" altLang="ko-KR" sz="1100" dirty="0" err="1" smtClean="0">
                <a:latin typeface="Times New Roman" pitchFamily="18" charset="0"/>
                <a:ea typeface="Gulim" pitchFamily="34" charset="-127"/>
                <a:cs typeface="Times New Roman" pitchFamily="18" charset="0"/>
              </a:rPr>
              <a:t>Moncunill-Geniz</a:t>
            </a:r>
            <a:r>
              <a:rPr lang="en-US" altLang="ko-KR" sz="1100" dirty="0" smtClean="0">
                <a:latin typeface="Times New Roman" pitchFamily="18" charset="0"/>
                <a:ea typeface="Gulim" pitchFamily="34" charset="-127"/>
                <a:cs typeface="Times New Roman" pitchFamily="18" charset="0"/>
              </a:rPr>
              <a:t>, P. </a:t>
            </a:r>
            <a:r>
              <a:rPr lang="en-US" altLang="ko-KR" sz="1100" dirty="0" err="1" smtClean="0">
                <a:latin typeface="Times New Roman" pitchFamily="18" charset="0"/>
                <a:ea typeface="Gulim" pitchFamily="34" charset="-127"/>
                <a:cs typeface="Times New Roman" pitchFamily="18" charset="0"/>
              </a:rPr>
              <a:t>Palà-Schönwälder</a:t>
            </a:r>
            <a:r>
              <a:rPr lang="en-US" altLang="ko-KR" sz="1100" dirty="0" smtClean="0">
                <a:latin typeface="Times New Roman" pitchFamily="18" charset="0"/>
                <a:ea typeface="Gulim" pitchFamily="34" charset="-127"/>
                <a:cs typeface="Times New Roman" pitchFamily="18" charset="0"/>
              </a:rPr>
              <a:t>, and O. </a:t>
            </a:r>
            <a:r>
              <a:rPr lang="en-US" altLang="ko-KR" sz="1100" dirty="0" err="1" smtClean="0">
                <a:latin typeface="Times New Roman" pitchFamily="18" charset="0"/>
                <a:ea typeface="Gulim" pitchFamily="34" charset="-127"/>
                <a:cs typeface="Times New Roman" pitchFamily="18" charset="0"/>
              </a:rPr>
              <a:t>Mas</a:t>
            </a:r>
            <a:r>
              <a:rPr lang="en-US" altLang="ko-KR" sz="1100" dirty="0" smtClean="0">
                <a:latin typeface="Times New Roman" pitchFamily="18" charset="0"/>
                <a:ea typeface="Gulim" pitchFamily="34" charset="-127"/>
                <a:cs typeface="Times New Roman" pitchFamily="18" charset="0"/>
              </a:rPr>
              <a:t>-Casals, “A generic approach to the theory of super regenerative </a:t>
            </a:r>
            <a:r>
              <a:rPr lang="en-US" altLang="ko-KR" sz="1100" dirty="0" err="1" smtClean="0">
                <a:latin typeface="Times New Roman" pitchFamily="18" charset="0"/>
                <a:ea typeface="Gulim" pitchFamily="34" charset="-127"/>
                <a:cs typeface="Times New Roman" pitchFamily="18" charset="0"/>
              </a:rPr>
              <a:t>reception,”</a:t>
            </a:r>
            <a:r>
              <a:rPr lang="en-US" altLang="ko-KR" sz="1100" i="1" dirty="0" err="1" smtClean="0">
                <a:latin typeface="Times New Roman" pitchFamily="18" charset="0"/>
                <a:ea typeface="Gulim" pitchFamily="34" charset="-127"/>
                <a:cs typeface="Times New Roman" pitchFamily="18" charset="0"/>
              </a:rPr>
              <a:t>IEEE</a:t>
            </a:r>
            <a:r>
              <a:rPr lang="en-US" altLang="ko-KR" sz="1100" i="1" dirty="0" smtClean="0">
                <a:latin typeface="Times New Roman" pitchFamily="18" charset="0"/>
                <a:ea typeface="Gulim" pitchFamily="34" charset="-127"/>
                <a:cs typeface="Times New Roman" pitchFamily="18" charset="0"/>
              </a:rPr>
              <a:t> Trans. Circuits Syst. I, </a:t>
            </a:r>
            <a:r>
              <a:rPr lang="en-US" altLang="ko-KR" sz="1100" dirty="0" smtClean="0">
                <a:latin typeface="Times New Roman" pitchFamily="18" charset="0"/>
                <a:ea typeface="Gulim" pitchFamily="34" charset="-127"/>
                <a:cs typeface="Times New Roman" pitchFamily="18" charset="0"/>
              </a:rPr>
              <a:t>vol. 52, no. 1, pp. 54–70, Jan. 2005. </a:t>
            </a:r>
            <a:endParaRPr lang="en-US" altLang="ko-KR" sz="1100" i="1" dirty="0" smtClean="0">
              <a:latin typeface="Times New Roman" pitchFamily="18" charset="0"/>
              <a:ea typeface="Gulim" pitchFamily="34" charset="-127"/>
              <a:cs typeface="Times New Roman" pitchFamily="18" charset="0"/>
            </a:endParaRPr>
          </a:p>
          <a:p>
            <a:pPr>
              <a:buNone/>
            </a:pPr>
            <a:r>
              <a:rPr lang="en-US" altLang="ko-KR" sz="1100" dirty="0" smtClean="0">
                <a:latin typeface="Times New Roman" pitchFamily="18" charset="0"/>
                <a:ea typeface="Gulim" pitchFamily="34" charset="-127"/>
                <a:cs typeface="Times New Roman" pitchFamily="18" charset="0"/>
              </a:rPr>
              <a:t>[3]    &lt;http://www.jpier.org/PIERB/pierb12/12.08122303.pdf&gt; &gt;.</a:t>
            </a:r>
          </a:p>
          <a:p>
            <a:pPr>
              <a:buNone/>
            </a:pPr>
            <a:r>
              <a:rPr lang="en-US" altLang="ko-KR" sz="1100" dirty="0" smtClean="0">
                <a:latin typeface="Times New Roman" pitchFamily="18" charset="0"/>
                <a:ea typeface="Gulim" pitchFamily="34" charset="-127"/>
                <a:cs typeface="Times New Roman" pitchFamily="18" charset="0"/>
              </a:rPr>
              <a:t>[4]    &lt;http://www.ti.com/lit/ds/symlink/cc2520.pdf&gt;.</a:t>
            </a:r>
          </a:p>
          <a:p>
            <a:pPr>
              <a:buNone/>
            </a:pPr>
            <a:r>
              <a:rPr lang="en-US" altLang="ko-KR" sz="1100" dirty="0" smtClean="0">
                <a:latin typeface="Times New Roman" pitchFamily="18" charset="0"/>
                <a:ea typeface="Gulim" pitchFamily="34" charset="-127"/>
                <a:cs typeface="Times New Roman" pitchFamily="18" charset="0"/>
              </a:rPr>
              <a:t>[5]    &lt;http://www.freescale.com/files/rf_if/doc/data_sheet/MC13192.pdf&gt;.</a:t>
            </a:r>
          </a:p>
          <a:p>
            <a:pPr>
              <a:buNone/>
            </a:pPr>
            <a:r>
              <a:rPr lang="en-US" altLang="ko-KR" sz="1100" dirty="0" smtClean="0">
                <a:latin typeface="Times New Roman" pitchFamily="18" charset="0"/>
                <a:ea typeface="Gulim" pitchFamily="34" charset="-127"/>
                <a:cs typeface="Times New Roman" pitchFamily="18" charset="0"/>
              </a:rPr>
              <a:t>[6]    &lt;http://www.scantec.de/uploads/media/JN-DS-JN5148-1v2.pdf&gt;.</a:t>
            </a:r>
          </a:p>
          <a:p>
            <a:pPr>
              <a:buNone/>
            </a:pPr>
            <a:r>
              <a:rPr lang="en-US" altLang="ko-KR" sz="1100" dirty="0" smtClean="0">
                <a:latin typeface="Times New Roman" pitchFamily="18" charset="0"/>
                <a:ea typeface="Gulim" pitchFamily="34" charset="-127"/>
                <a:cs typeface="Times New Roman" pitchFamily="18" charset="0"/>
              </a:rPr>
              <a:t>[7]    &lt;http://www.microbattery.com/micro-batteries.htm&gt;.</a:t>
            </a:r>
          </a:p>
          <a:p>
            <a:pPr>
              <a:buNone/>
            </a:pPr>
            <a:r>
              <a:rPr lang="en-US" sz="1100" dirty="0" smtClean="0">
                <a:latin typeface="Times New Roman" pitchFamily="18" charset="0"/>
                <a:cs typeface="Times New Roman" pitchFamily="18" charset="0"/>
              </a:rPr>
              <a:t>[8]    &lt;http://www.aliexpress.com/fm-store/206421/210983097-443224029/3-0V-CR2032-CR2025-CR1220-CR1620-CR2477-CR2450-CR2016-Lithium-Button-cell-battery.html&gt;.</a:t>
            </a:r>
          </a:p>
          <a:p>
            <a:pPr>
              <a:buNone/>
            </a:pPr>
            <a:r>
              <a:rPr lang="en-US" sz="1100" dirty="0" smtClean="0">
                <a:latin typeface="Times New Roman" pitchFamily="18" charset="0"/>
                <a:cs typeface="Times New Roman" pitchFamily="18" charset="0"/>
              </a:rPr>
              <a:t>[9]    &lt;http://www.eemb.com/Li-MnO2_battery.html&gt;.</a:t>
            </a:r>
            <a:endParaRPr lang="en-US" altLang="ko-KR" sz="1100" dirty="0" smtClean="0">
              <a:solidFill>
                <a:schemeClr val="accent1"/>
              </a:solidFill>
              <a:latin typeface="Times New Roman" pitchFamily="18" charset="0"/>
              <a:ea typeface="Gulim" pitchFamily="34" charset="-127"/>
            </a:endParaRPr>
          </a:p>
          <a:p>
            <a:pPr>
              <a:buNone/>
            </a:pPr>
            <a:r>
              <a:rPr lang="en-US" altLang="ko-KR" sz="1100" dirty="0" smtClean="0">
                <a:latin typeface="Times New Roman" pitchFamily="18" charset="0"/>
                <a:ea typeface="Gulim" pitchFamily="34" charset="-127"/>
              </a:rPr>
              <a:t>[10]  </a:t>
            </a:r>
            <a:r>
              <a:rPr lang="en-US" sz="1100" dirty="0" smtClean="0">
                <a:latin typeface="Times New Roman" pitchFamily="18" charset="0"/>
                <a:ea typeface="Gulim" pitchFamily="34" charset="-127"/>
              </a:rPr>
              <a:t>N. </a:t>
            </a:r>
            <a:r>
              <a:rPr lang="en-US" sz="1100" dirty="0" err="1" smtClean="0">
                <a:latin typeface="Times New Roman" pitchFamily="18" charset="0"/>
                <a:ea typeface="Gulim" pitchFamily="34" charset="-127"/>
              </a:rPr>
              <a:t>Stanic</a:t>
            </a:r>
            <a:r>
              <a:rPr lang="en-US" sz="1100" dirty="0" smtClean="0">
                <a:latin typeface="Times New Roman" pitchFamily="18" charset="0"/>
                <a:ea typeface="Gulim" pitchFamily="34" charset="-127"/>
              </a:rPr>
              <a:t>, A. </a:t>
            </a:r>
            <a:r>
              <a:rPr lang="en-US" sz="1100" dirty="0" err="1" smtClean="0">
                <a:latin typeface="Times New Roman" pitchFamily="18" charset="0"/>
                <a:ea typeface="Gulim" pitchFamily="34" charset="-127"/>
              </a:rPr>
              <a:t>Balankutty</a:t>
            </a:r>
            <a:r>
              <a:rPr lang="en-US" sz="1100" dirty="0" smtClean="0">
                <a:latin typeface="Times New Roman" pitchFamily="18" charset="0"/>
                <a:ea typeface="Gulim" pitchFamily="34" charset="-127"/>
              </a:rPr>
              <a:t>, P. R. </a:t>
            </a:r>
            <a:r>
              <a:rPr lang="en-US" sz="1100" dirty="0" err="1" smtClean="0">
                <a:latin typeface="Times New Roman" pitchFamily="18" charset="0"/>
                <a:ea typeface="Gulim" pitchFamily="34" charset="-127"/>
              </a:rPr>
              <a:t>Kinget</a:t>
            </a:r>
            <a:r>
              <a:rPr lang="en-US" sz="1100" dirty="0" smtClean="0">
                <a:latin typeface="Times New Roman" pitchFamily="18" charset="0"/>
                <a:ea typeface="Gulim" pitchFamily="34" charset="-127"/>
              </a:rPr>
              <a:t> and Y. </a:t>
            </a:r>
            <a:r>
              <a:rPr lang="en-US" sz="1100" dirty="0" err="1" smtClean="0">
                <a:latin typeface="Times New Roman" pitchFamily="18" charset="0"/>
                <a:ea typeface="Gulim" pitchFamily="34" charset="-127"/>
              </a:rPr>
              <a:t>Tsivids,”A</a:t>
            </a:r>
            <a:r>
              <a:rPr lang="en-US" sz="1100" dirty="0" smtClean="0">
                <a:latin typeface="Times New Roman" pitchFamily="18" charset="0"/>
                <a:ea typeface="Gulim" pitchFamily="34" charset="-127"/>
              </a:rPr>
              <a:t> 2.4-GHz ISM-band sliding-IF receiver </a:t>
            </a:r>
          </a:p>
          <a:p>
            <a:pPr>
              <a:buNone/>
            </a:pPr>
            <a:r>
              <a:rPr lang="en-US" sz="1100" dirty="0" smtClean="0">
                <a:latin typeface="Times New Roman" pitchFamily="18" charset="0"/>
                <a:ea typeface="Gulim" pitchFamily="34" charset="-127"/>
              </a:rPr>
              <a:t>        with a 0.5-V supply,” </a:t>
            </a:r>
            <a:r>
              <a:rPr lang="en-US" sz="1100" i="1" dirty="0" smtClean="0">
                <a:latin typeface="Times New Roman" pitchFamily="18" charset="0"/>
                <a:ea typeface="Gulim" pitchFamily="34" charset="-127"/>
              </a:rPr>
              <a:t>IEEE Journal of solid-state circuits, </a:t>
            </a:r>
            <a:r>
              <a:rPr lang="en-US" sz="1100" dirty="0" smtClean="0">
                <a:latin typeface="Times New Roman" pitchFamily="18" charset="0"/>
                <a:ea typeface="Gulim" pitchFamily="34" charset="-127"/>
              </a:rPr>
              <a:t>vol. 43, no. 5, May 2008.</a:t>
            </a:r>
            <a:endParaRPr lang="en-US" altLang="ko-KR" sz="1100" dirty="0" smtClean="0">
              <a:ea typeface="Gulim" pitchFamily="34" charset="-127"/>
            </a:endParaRPr>
          </a:p>
          <a:p>
            <a:pPr>
              <a:buNone/>
            </a:pPr>
            <a:endParaRPr lang="en-US" altLang="ko-KR" dirty="0" smtClean="0">
              <a:latin typeface="Times New Roman" pitchFamily="18" charset="0"/>
              <a:ea typeface="Gulim" pitchFamily="34" charset="-127"/>
            </a:endParaRP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2012</a:t>
            </a:r>
            <a:endParaRPr lang="en-US"/>
          </a:p>
        </p:txBody>
      </p:sp>
      <p:sp>
        <p:nvSpPr>
          <p:cNvPr id="3075" name="Footer Placeholder 4"/>
          <p:cNvSpPr>
            <a:spLocks noGrp="1"/>
          </p:cNvSpPr>
          <p:nvPr>
            <p:ph type="ftr" sz="quarter" idx="11"/>
          </p:nvPr>
        </p:nvSpPr>
        <p:spPr>
          <a:noFill/>
        </p:spPr>
        <p:txBody>
          <a:bodyPr/>
          <a:lstStyle/>
          <a:p>
            <a:r>
              <a:rPr lang="en-US" smtClean="0"/>
              <a:t>Shahriar Emami, Samsung</a:t>
            </a:r>
            <a:endParaRPr lang="en-US"/>
          </a:p>
        </p:txBody>
      </p:sp>
      <p:sp>
        <p:nvSpPr>
          <p:cNvPr id="3076" name="Slide Number Placeholder 5"/>
          <p:cNvSpPr>
            <a:spLocks noGrp="1"/>
          </p:cNvSpPr>
          <p:nvPr>
            <p:ph type="sldNum" sz="quarter" idx="12"/>
          </p:nvPr>
        </p:nvSpPr>
        <p:spPr>
          <a:noFill/>
        </p:spPr>
        <p:txBody>
          <a:bodyPr/>
          <a:lstStyle/>
          <a:p>
            <a:r>
              <a:rPr lang="en-US"/>
              <a:t>Slide </a:t>
            </a:r>
            <a:fld id="{7BE7791C-23B8-48D3-93D7-622335E3D05B}" type="slidenum">
              <a:rPr lang="en-US"/>
              <a:pPr/>
              <a:t>2</a:t>
            </a:fld>
            <a:endParaRPr lang="en-US"/>
          </a:p>
        </p:txBody>
      </p:sp>
      <p:sp>
        <p:nvSpPr>
          <p:cNvPr id="3077" name="Rectangle 2"/>
          <p:cNvSpPr>
            <a:spLocks noGrp="1" noChangeArrowheads="1"/>
          </p:cNvSpPr>
          <p:nvPr>
            <p:ph type="ctrTitle"/>
          </p:nvPr>
        </p:nvSpPr>
        <p:spPr>
          <a:xfrm>
            <a:off x="685800" y="2286000"/>
            <a:ext cx="7772400" cy="1143000"/>
          </a:xfrm>
        </p:spPr>
        <p:txBody>
          <a:bodyPr/>
          <a:lstStyle/>
          <a:p>
            <a:r>
              <a:rPr lang="en-US"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Limitation of Coin Cell Batteries </a:t>
            </a:r>
            <a:endParaRPr lang="en-US" dirty="0" smtClean="0"/>
          </a:p>
        </p:txBody>
      </p:sp>
      <p:sp>
        <p:nvSpPr>
          <p:cNvPr id="3078" name="Rectangle 3"/>
          <p:cNvSpPr>
            <a:spLocks noGrp="1" noChangeArrowheads="1"/>
          </p:cNvSpPr>
          <p:nvPr>
            <p:ph type="subTitle" idx="1"/>
          </p:nvPr>
        </p:nvSpPr>
        <p:spPr/>
        <p:txBody>
          <a:bodyPr/>
          <a:lstStyle/>
          <a:p>
            <a:r>
              <a:rPr lang="en-US" dirty="0" smtClean="0">
                <a:latin typeface="+mj-lt"/>
              </a:rPr>
              <a:t>July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ko-KR" smtClean="0"/>
              <a:t>Smaller Form Factor</a:t>
            </a:r>
            <a:endParaRPr lang="en-US" dirty="0" smtClean="0"/>
          </a:p>
        </p:txBody>
      </p:sp>
      <p:sp>
        <p:nvSpPr>
          <p:cNvPr id="4102" name="Rectangle 3"/>
          <p:cNvSpPr>
            <a:spLocks noGrp="1" noChangeArrowheads="1"/>
          </p:cNvSpPr>
          <p:nvPr>
            <p:ph idx="1"/>
          </p:nvPr>
        </p:nvSpPr>
        <p:spPr/>
        <p:txBody>
          <a:bodyPr/>
          <a:lstStyle/>
          <a:p>
            <a:r>
              <a:rPr lang="en-US" smtClean="0"/>
              <a:t>Sensor nodes can have a smaller form factor if they use coin cell batteries</a:t>
            </a:r>
          </a:p>
          <a:p>
            <a:endParaRPr lang="en-US" dirty="0" smtClean="0"/>
          </a:p>
        </p:txBody>
      </p:sp>
      <p:sp>
        <p:nvSpPr>
          <p:cNvPr id="4098" name="Date Placeholder 3"/>
          <p:cNvSpPr>
            <a:spLocks noGrp="1"/>
          </p:cNvSpPr>
          <p:nvPr>
            <p:ph type="dt" sz="half" idx="10"/>
          </p:nvPr>
        </p:nvSpPr>
        <p:spPr/>
        <p:txBody>
          <a:bodyPr/>
          <a:lstStyle/>
          <a:p>
            <a:r>
              <a:rPr lang="en-US" smtClean="0"/>
              <a:t>July 2012</a:t>
            </a:r>
            <a:endParaRPr lang="en-US"/>
          </a:p>
        </p:txBody>
      </p:sp>
      <p:sp>
        <p:nvSpPr>
          <p:cNvPr id="4099" name="Footer Placeholder 4"/>
          <p:cNvSpPr>
            <a:spLocks noGrp="1"/>
          </p:cNvSpPr>
          <p:nvPr>
            <p:ph type="ftr" sz="quarter" idx="11"/>
          </p:nvPr>
        </p:nvSpPr>
        <p:spPr/>
        <p:txBody>
          <a:bodyPr/>
          <a:lstStyle/>
          <a:p>
            <a:r>
              <a:rPr lang="en-US" smtClean="0"/>
              <a:t>Shahriar Emami, Samsung</a:t>
            </a:r>
            <a:endParaRPr lang="en-US"/>
          </a:p>
        </p:txBody>
      </p:sp>
      <p:sp>
        <p:nvSpPr>
          <p:cNvPr id="4100" name="Slide Number Placeholder 5"/>
          <p:cNvSpPr>
            <a:spLocks noGrp="1"/>
          </p:cNvSpPr>
          <p:nvPr>
            <p:ph type="sldNum" sz="quarter" idx="12"/>
          </p:nvPr>
        </p:nvSpPr>
        <p:spPr/>
        <p:txBody>
          <a:bodyPr/>
          <a:lstStyle/>
          <a:p>
            <a:r>
              <a:rPr lang="en-US" smtClean="0"/>
              <a:t>Slide </a:t>
            </a:r>
            <a:fld id="{704905E4-69B7-437B-BD20-5E5FCAA7E79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latin typeface="Times New Roman" pitchFamily="18" charset="0"/>
                <a:ea typeface="Gulim" pitchFamily="34" charset="-127"/>
                <a:cs typeface="Times New Roman" pitchFamily="18" charset="0"/>
              </a:rPr>
              <a:t>Coin cell Batteries</a:t>
            </a:r>
            <a:endParaRPr lang="en-US" dirty="0"/>
          </a:p>
        </p:txBody>
      </p:sp>
      <p:sp>
        <p:nvSpPr>
          <p:cNvPr id="3" name="Content Placeholder 2"/>
          <p:cNvSpPr>
            <a:spLocks noGrp="1"/>
          </p:cNvSpPr>
          <p:nvPr>
            <p:ph idx="1"/>
          </p:nvPr>
        </p:nvSpPr>
        <p:spPr/>
        <p:txBody>
          <a:bodyPr/>
          <a:lstStyle/>
          <a:p>
            <a:pPr>
              <a:buNone/>
            </a:pPr>
            <a:r>
              <a:rPr lang="en-US" sz="2400" dirty="0" smtClean="0">
                <a:latin typeface="Times New Roman" pitchFamily="18" charset="0"/>
                <a:cs typeface="Times New Roman" pitchFamily="18" charset="0"/>
              </a:rPr>
              <a:t>CR1025, CR1216, CR1220, CR1225, </a:t>
            </a:r>
          </a:p>
          <a:p>
            <a:pPr>
              <a:buNone/>
            </a:pPr>
            <a:r>
              <a:rPr lang="en-US" sz="2400" dirty="0" smtClean="0">
                <a:latin typeface="Times New Roman" pitchFamily="18" charset="0"/>
                <a:cs typeface="Times New Roman" pitchFamily="18" charset="0"/>
              </a:rPr>
              <a:t>CR1616,CR1620, CR1632, CR2012, </a:t>
            </a:r>
          </a:p>
          <a:p>
            <a:pPr>
              <a:buNone/>
            </a:pPr>
            <a:r>
              <a:rPr lang="en-US" sz="2400" dirty="0" smtClean="0">
                <a:latin typeface="Times New Roman" pitchFamily="18" charset="0"/>
                <a:cs typeface="Times New Roman" pitchFamily="18" charset="0"/>
              </a:rPr>
              <a:t>CR2016, CR2025,  CR2032, CR2320,</a:t>
            </a:r>
          </a:p>
          <a:p>
            <a:pPr>
              <a:buNone/>
            </a:pPr>
            <a:r>
              <a:rPr lang="en-US" sz="2400" dirty="0" smtClean="0">
                <a:latin typeface="Times New Roman" pitchFamily="18" charset="0"/>
                <a:cs typeface="Times New Roman" pitchFamily="18" charset="0"/>
              </a:rPr>
              <a:t>CR2325, CR2330, CR2354, CR2430,</a:t>
            </a:r>
          </a:p>
          <a:p>
            <a:pPr>
              <a:buNone/>
            </a:pPr>
            <a:r>
              <a:rPr lang="en-US" sz="2400" dirty="0" smtClean="0">
                <a:latin typeface="Times New Roman" pitchFamily="18" charset="0"/>
                <a:cs typeface="Times New Roman" pitchFamily="18" charset="0"/>
              </a:rPr>
              <a:t>CR2450, CR2477, CR3032, CR11108</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Used in many applications</a:t>
            </a:r>
          </a:p>
          <a:p>
            <a:pPr>
              <a:buFontTx/>
              <a:buChar char="-"/>
            </a:pPr>
            <a:r>
              <a:rPr lang="en-US" sz="2400" dirty="0" smtClean="0">
                <a:latin typeface="Times New Roman" pitchFamily="18" charset="0"/>
                <a:cs typeface="Times New Roman" pitchFamily="18" charset="0"/>
              </a:rPr>
              <a:t>Available from many vendors</a:t>
            </a:r>
          </a:p>
          <a:p>
            <a:pPr>
              <a:buFontTx/>
              <a:buChar char="-"/>
            </a:pPr>
            <a:r>
              <a:rPr lang="en-US" sz="2400" dirty="0" smtClean="0">
                <a:latin typeface="Times New Roman" pitchFamily="18" charset="0"/>
                <a:cs typeface="Times New Roman" pitchFamily="18" charset="0"/>
              </a:rPr>
              <a:t>Relatively inexpensive</a:t>
            </a:r>
            <a:endParaRPr lang="en-US" sz="2400"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Chemistry</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Silver Oxide</a:t>
            </a:r>
          </a:p>
          <a:p>
            <a:r>
              <a:rPr lang="en-US" dirty="0" smtClean="0">
                <a:latin typeface="Times New Roman" pitchFamily="18" charset="0"/>
                <a:cs typeface="Times New Roman" pitchFamily="18" charset="0"/>
              </a:rPr>
              <a:t>Lithium Manganese dioxide (LiMnO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Lithium/carbon </a:t>
            </a:r>
            <a:r>
              <a:rPr lang="en-US" dirty="0" err="1" smtClean="0">
                <a:latin typeface="Times New Roman" pitchFamily="18" charset="0"/>
                <a:cs typeface="Times New Roman" pitchFamily="18" charset="0"/>
              </a:rPr>
              <a:t>monofluoride</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Alkaline</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Coin Cell Battery Specs</a:t>
            </a:r>
            <a:endParaRPr lang="en-US" dirty="0"/>
          </a:p>
        </p:txBody>
      </p:sp>
      <p:sp>
        <p:nvSpPr>
          <p:cNvPr id="3" name="Content Placeholder 2"/>
          <p:cNvSpPr>
            <a:spLocks noGrp="1"/>
          </p:cNvSpPr>
          <p:nvPr>
            <p:ph idx="1"/>
          </p:nvPr>
        </p:nvSpPr>
        <p:spPr/>
        <p:txBody>
          <a:bodyPr/>
          <a:lstStyle/>
          <a:p>
            <a:pPr>
              <a:buFont typeface="Arial" charset="0"/>
              <a:buNone/>
            </a:pPr>
            <a:r>
              <a:rPr lang="en-US" sz="1800" dirty="0" smtClean="0">
                <a:latin typeface="Times New Roman" pitchFamily="18" charset="0"/>
                <a:cs typeface="Times New Roman" pitchFamily="18" charset="0"/>
              </a:rPr>
              <a:t>IEC Name      Voltage (v)    Capacity (</a:t>
            </a:r>
            <a:r>
              <a:rPr lang="en-US" sz="1800" dirty="0" err="1" smtClean="0">
                <a:latin typeface="Times New Roman" pitchFamily="18" charset="0"/>
                <a:cs typeface="Times New Roman" pitchFamily="18" charset="0"/>
              </a:rPr>
              <a:t>mAh</a:t>
            </a:r>
            <a:r>
              <a:rPr lang="en-US" sz="1800" dirty="0" smtClean="0">
                <a:latin typeface="Times New Roman" pitchFamily="18" charset="0"/>
                <a:cs typeface="Times New Roman" pitchFamily="18" charset="0"/>
              </a:rPr>
              <a:t>)          Dimensions (mm)    Weight (g)</a:t>
            </a:r>
          </a:p>
          <a:p>
            <a:pPr>
              <a:buFont typeface="Arial" charset="0"/>
              <a:buNone/>
            </a:pPr>
            <a:r>
              <a:rPr lang="en-US" sz="2400" dirty="0" smtClean="0">
                <a:latin typeface="Times New Roman" pitchFamily="18" charset="0"/>
                <a:cs typeface="Times New Roman" pitchFamily="18" charset="0"/>
              </a:rPr>
              <a:t>CR2025           3      	    160      	       20x2.5               2.5 </a:t>
            </a:r>
          </a:p>
          <a:p>
            <a:pPr>
              <a:buFont typeface="Arial" charset="0"/>
              <a:buNone/>
            </a:pPr>
            <a:r>
              <a:rPr lang="en-US" sz="2400" dirty="0" smtClean="0">
                <a:latin typeface="Times New Roman" pitchFamily="18" charset="0"/>
                <a:cs typeface="Times New Roman" pitchFamily="18" charset="0"/>
              </a:rPr>
              <a:t>CR2032           3              225                     20x3.2               3</a:t>
            </a:r>
          </a:p>
          <a:p>
            <a:pPr>
              <a:buFont typeface="Arial" charset="0"/>
              <a:buNone/>
            </a:pPr>
            <a:r>
              <a:rPr lang="en-US" sz="2400" dirty="0" smtClean="0">
                <a:latin typeface="Times New Roman" pitchFamily="18" charset="0"/>
                <a:cs typeface="Times New Roman" pitchFamily="18" charset="0"/>
              </a:rPr>
              <a:t>CR1632           3              140                     16x3.2               1.6</a:t>
            </a:r>
          </a:p>
          <a:p>
            <a:pPr>
              <a:buFont typeface="Arial" charset="0"/>
              <a:buNone/>
            </a:pPr>
            <a:r>
              <a:rPr lang="en-US" sz="2400" dirty="0" smtClean="0">
                <a:latin typeface="Times New Roman" pitchFamily="18" charset="0"/>
                <a:cs typeface="Times New Roman" pitchFamily="18" charset="0"/>
              </a:rPr>
              <a:t>CR2330           3              265                     23x3.0               4</a:t>
            </a:r>
          </a:p>
          <a:p>
            <a:pPr>
              <a:buFont typeface="Arial" charset="0"/>
              <a:buNone/>
            </a:pPr>
            <a:r>
              <a:rPr lang="en-US" sz="2400" dirty="0" smtClean="0">
                <a:latin typeface="Times New Roman" pitchFamily="18" charset="0"/>
                <a:cs typeface="Times New Roman" pitchFamily="18" charset="0"/>
              </a:rPr>
              <a:t>CR2430           3              270                     24.5x3.0            4.2</a:t>
            </a:r>
          </a:p>
          <a:p>
            <a:pPr>
              <a:buFont typeface="Arial" charset="0"/>
              <a:buNone/>
            </a:pPr>
            <a:r>
              <a:rPr lang="en-US" sz="2400" dirty="0" smtClean="0">
                <a:latin typeface="Times New Roman" pitchFamily="18" charset="0"/>
                <a:cs typeface="Times New Roman" pitchFamily="18" charset="0"/>
              </a:rPr>
              <a:t>CR3032           3              500                     30x3.2               8</a:t>
            </a:r>
          </a:p>
          <a:p>
            <a:endParaRPr lang="en-US" sz="2400"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Max Operating Current (Pulse) </a:t>
            </a:r>
            <a:endParaRPr lang="en-US"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CR1025                                                     5mA</a:t>
            </a:r>
          </a:p>
          <a:p>
            <a:r>
              <a:rPr lang="en-US" sz="2800" dirty="0" smtClean="0">
                <a:latin typeface="Times New Roman" pitchFamily="18" charset="0"/>
                <a:cs typeface="Times New Roman" pitchFamily="18" charset="0"/>
              </a:rPr>
              <a:t>CR1212, CR1216, CR1220, CR1225       5mA</a:t>
            </a:r>
          </a:p>
          <a:p>
            <a:r>
              <a:rPr lang="en-US" sz="2800" dirty="0" smtClean="0">
                <a:latin typeface="Times New Roman" pitchFamily="18" charset="0"/>
                <a:cs typeface="Times New Roman" pitchFamily="18" charset="0"/>
              </a:rPr>
              <a:t>CR1616, CR1620, CR1625                      8 </a:t>
            </a:r>
            <a:r>
              <a:rPr lang="en-US" sz="2800" dirty="0" err="1" smtClean="0">
                <a:latin typeface="Times New Roman" pitchFamily="18" charset="0"/>
                <a:cs typeface="Times New Roman" pitchFamily="18" charset="0"/>
              </a:rPr>
              <a:t>mA</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CR1632, CR2016                                    10 </a:t>
            </a:r>
            <a:r>
              <a:rPr lang="en-US" sz="2800" dirty="0" err="1" smtClean="0">
                <a:latin typeface="Times New Roman" pitchFamily="18" charset="0"/>
                <a:cs typeface="Times New Roman" pitchFamily="18" charset="0"/>
              </a:rPr>
              <a:t>mA</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CR2450, CR 2477                                   15 </a:t>
            </a:r>
            <a:r>
              <a:rPr lang="en-US" sz="2800" dirty="0" err="1" smtClean="0">
                <a:latin typeface="Times New Roman" pitchFamily="18" charset="0"/>
                <a:cs typeface="Times New Roman" pitchFamily="18" charset="0"/>
              </a:rPr>
              <a:t>mA</a:t>
            </a:r>
            <a:endParaRPr lang="en-US" sz="28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Commercial Chipsets</a:t>
            </a:r>
            <a:endParaRPr lang="en-US" dirty="0"/>
          </a:p>
        </p:txBody>
      </p:sp>
      <p:pic>
        <p:nvPicPr>
          <p:cNvPr id="7" name="Picture 3"/>
          <p:cNvPicPr>
            <a:picLocks noGrp="1" noChangeAspect="1" noChangeArrowheads="1"/>
          </p:cNvPicPr>
          <p:nvPr>
            <p:ph idx="1"/>
          </p:nvPr>
        </p:nvPicPr>
        <p:blipFill>
          <a:blip r:embed="rId2" cstate="print"/>
          <a:stretch>
            <a:fillRect/>
          </a:stretch>
        </p:blipFill>
        <p:spPr>
          <a:xfrm>
            <a:off x="2167890" y="2594610"/>
            <a:ext cx="4808220" cy="2887980"/>
          </a:xfrm>
          <a:gradFill>
            <a:gsLst>
              <a:gs pos="0">
                <a:srgbClr val="00B0F0"/>
              </a:gs>
              <a:gs pos="39999">
                <a:srgbClr val="85C2FF"/>
              </a:gs>
              <a:gs pos="70000">
                <a:srgbClr val="C4D6EB"/>
              </a:gs>
              <a:gs pos="100000">
                <a:srgbClr val="FFEBFA"/>
              </a:gs>
            </a:gsLst>
            <a:lin ang="5400000" scaled="0"/>
          </a:gradFill>
        </p:spPr>
      </p:pic>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8</a:t>
            </a:fld>
            <a:endParaRPr lang="en-US"/>
          </a:p>
        </p:txBody>
      </p:sp>
      <p:sp>
        <p:nvSpPr>
          <p:cNvPr id="10" name="Rectangle 9"/>
          <p:cNvSpPr/>
          <p:nvPr/>
        </p:nvSpPr>
        <p:spPr bwMode="auto">
          <a:xfrm>
            <a:off x="990600" y="2133600"/>
            <a:ext cx="7315200" cy="1143000"/>
          </a:xfrm>
          <a:prstGeom prst="rect">
            <a:avLst/>
          </a:prstGeom>
          <a:solidFill>
            <a:schemeClr val="bg2">
              <a:alpha val="66000"/>
            </a:schemeClr>
          </a:solidFill>
          <a:ln w="12700" cap="flat"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990600" y="3505200"/>
            <a:ext cx="7315200" cy="2286000"/>
          </a:xfrm>
          <a:prstGeom prst="rect">
            <a:avLst/>
          </a:prstGeom>
          <a:solidFill>
            <a:schemeClr val="bg2">
              <a:alpha val="66000"/>
            </a:schemeClr>
          </a:solidFill>
          <a:ln w="12700" cap="flat" cmpd="sng" algn="ctr">
            <a:solidFill>
              <a:schemeClr val="bg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Summary</a:t>
            </a:r>
            <a:endParaRPr lang="en-US" dirty="0"/>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To support a small form factor for WSN, one can utilize coin cell batteries</a:t>
            </a:r>
          </a:p>
          <a:p>
            <a:r>
              <a:rPr lang="en-US" sz="2400" dirty="0" smtClean="0">
                <a:latin typeface="Times New Roman" pitchFamily="18" charset="0"/>
                <a:cs typeface="Times New Roman" pitchFamily="18" charset="0"/>
              </a:rPr>
              <a:t>Coin cell batteries have a max operating current </a:t>
            </a:r>
          </a:p>
          <a:p>
            <a:r>
              <a:rPr lang="en-US" sz="2400" dirty="0" smtClean="0">
                <a:latin typeface="Times New Roman" pitchFamily="18" charset="0"/>
                <a:cs typeface="Times New Roman" pitchFamily="18" charset="0"/>
              </a:rPr>
              <a:t>The max operating current of most coin cells is below </a:t>
            </a:r>
            <a:r>
              <a:rPr lang="en-US" sz="2400" dirty="0" err="1" smtClean="0">
                <a:latin typeface="Times New Roman" pitchFamily="18" charset="0"/>
                <a:cs typeface="Times New Roman" pitchFamily="18" charset="0"/>
              </a:rPr>
              <a:t>tx</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rx</a:t>
            </a:r>
            <a:r>
              <a:rPr lang="en-US" sz="2400" dirty="0" smtClean="0">
                <a:latin typeface="Times New Roman" pitchFamily="18" charset="0"/>
                <a:cs typeface="Times New Roman" pitchFamily="18" charset="0"/>
              </a:rPr>
              <a:t> of  most 802.15.4 chipsets</a:t>
            </a:r>
          </a:p>
          <a:p>
            <a:r>
              <a:rPr lang="en-US" sz="2400" dirty="0" smtClean="0">
                <a:latin typeface="Times New Roman" pitchFamily="18" charset="0"/>
                <a:cs typeface="Times New Roman" pitchFamily="18" charset="0"/>
              </a:rPr>
              <a:t>Only a couple of the existing 802.15.4 chipsets can utilize coin cell batteries</a:t>
            </a:r>
          </a:p>
          <a:p>
            <a:r>
              <a:rPr lang="en-US" sz="2400" dirty="0" smtClean="0">
                <a:latin typeface="Times New Roman" pitchFamily="18" charset="0"/>
                <a:cs typeface="Times New Roman" pitchFamily="18" charset="0"/>
              </a:rPr>
              <a:t>Most existing 802.15.4 chipsets can not utilize coin cell batteries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Shahriar Emami, Samsung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CF0FBF-9912-4A07-B9CE-AD97C403AE11}"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93</TotalTime>
  <Words>557</Words>
  <Application>Microsoft Office PowerPoint</Application>
  <PresentationFormat>On-screen Show (4:3)</PresentationFormat>
  <Paragraphs>102</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Slide 1</vt:lpstr>
      <vt:lpstr>A Limitation of Coin Cell Batteries </vt:lpstr>
      <vt:lpstr>Smaller Form Factor</vt:lpstr>
      <vt:lpstr>Coin cell Batteries</vt:lpstr>
      <vt:lpstr>Chemistry</vt:lpstr>
      <vt:lpstr>Coin Cell Battery Specs</vt:lpstr>
      <vt:lpstr>Max Operating Current (Pulse) </vt:lpstr>
      <vt:lpstr>Commercial Chipsets</vt:lpstr>
      <vt:lpstr>Summary</vt:lpstr>
      <vt:lpstr>References</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20</cp:revision>
  <cp:lastPrinted>1998-02-10T13:28:06Z</cp:lastPrinted>
  <dcterms:created xsi:type="dcterms:W3CDTF">2012-07-14T01:11:27Z</dcterms:created>
  <dcterms:modified xsi:type="dcterms:W3CDTF">2012-07-17T17:14:16Z</dcterms:modified>
</cp:coreProperties>
</file>