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324" r:id="rId2"/>
    <p:sldId id="256" r:id="rId3"/>
    <p:sldId id="264" r:id="rId4"/>
    <p:sldId id="298" r:id="rId5"/>
    <p:sldId id="258" r:id="rId6"/>
    <p:sldId id="259" r:id="rId7"/>
    <p:sldId id="260" r:id="rId8"/>
    <p:sldId id="261" r:id="rId9"/>
    <p:sldId id="275" r:id="rId10"/>
    <p:sldId id="299" r:id="rId11"/>
    <p:sldId id="285" r:id="rId12"/>
    <p:sldId id="290" r:id="rId13"/>
    <p:sldId id="291" r:id="rId14"/>
    <p:sldId id="311" r:id="rId15"/>
    <p:sldId id="319" r:id="rId16"/>
    <p:sldId id="300" r:id="rId17"/>
    <p:sldId id="262" r:id="rId18"/>
    <p:sldId id="283" r:id="rId19"/>
    <p:sldId id="284" r:id="rId20"/>
    <p:sldId id="276" r:id="rId21"/>
    <p:sldId id="277" r:id="rId22"/>
    <p:sldId id="302" r:id="rId23"/>
    <p:sldId id="303" r:id="rId24"/>
    <p:sldId id="304" r:id="rId25"/>
    <p:sldId id="292" r:id="rId26"/>
    <p:sldId id="293" r:id="rId27"/>
    <p:sldId id="305" r:id="rId28"/>
    <p:sldId id="306" r:id="rId29"/>
    <p:sldId id="307" r:id="rId30"/>
    <p:sldId id="294" r:id="rId31"/>
    <p:sldId id="295" r:id="rId32"/>
    <p:sldId id="308" r:id="rId33"/>
    <p:sldId id="309" r:id="rId34"/>
    <p:sldId id="310" r:id="rId35"/>
    <p:sldId id="296" r:id="rId36"/>
    <p:sldId id="297" r:id="rId37"/>
    <p:sldId id="301" r:id="rId38"/>
    <p:sldId id="322" r:id="rId39"/>
    <p:sldId id="313" r:id="rId40"/>
    <p:sldId id="316" r:id="rId41"/>
    <p:sldId id="317" r:id="rId42"/>
    <p:sldId id="318" r:id="rId43"/>
    <p:sldId id="320" r:id="rId44"/>
    <p:sldId id="321" r:id="rId45"/>
    <p:sldId id="323"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p:cViewPr varScale="1">
        <p:scale>
          <a:sx n="71" d="100"/>
          <a:sy n="71"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AE5537-80C1-4C81-80D1-BECFCF8855FD}" type="datetimeFigureOut">
              <a:rPr lang="en-US" smtClean="0"/>
              <a:pPr/>
              <a:t>7/17/2012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39A7C3-2D74-4832-8108-E4F89DD1236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52525" y="692150"/>
            <a:ext cx="4552950" cy="3416300"/>
          </a:xfrm>
          <a:ln/>
        </p:spPr>
      </p:sp>
      <p:sp>
        <p:nvSpPr>
          <p:cNvPr id="15363"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15364" name="Header Placeholder 3"/>
          <p:cNvSpPr>
            <a:spLocks noGrp="1"/>
          </p:cNvSpPr>
          <p:nvPr>
            <p:ph type="hdr" sz="quarter"/>
          </p:nvPr>
        </p:nvSpPr>
        <p:spPr>
          <a:xfrm>
            <a:off x="3429000" y="96812"/>
            <a:ext cx="2782957" cy="209238"/>
          </a:xfrm>
          <a:noFill/>
        </p:spPr>
        <p:txBody>
          <a:bodyPr/>
          <a:lstStyle/>
          <a:p>
            <a:r>
              <a:rPr lang="en-US" altLang="ko-KR" smtClean="0"/>
              <a:t>doc.: IEEE 802.15-09-0114-00-004g-Trends-in-SUN-capacity</a:t>
            </a:r>
          </a:p>
        </p:txBody>
      </p:sp>
      <p:sp>
        <p:nvSpPr>
          <p:cNvPr id="15365" name="Date Placeholder 4"/>
          <p:cNvSpPr>
            <a:spLocks noGrp="1"/>
          </p:cNvSpPr>
          <p:nvPr>
            <p:ph type="dt" sz="quarter" idx="1"/>
          </p:nvPr>
        </p:nvSpPr>
        <p:spPr>
          <a:noFill/>
        </p:spPr>
        <p:txBody>
          <a:bodyPr/>
          <a:lstStyle/>
          <a:p>
            <a:r>
              <a:rPr lang="en-US" altLang="ko-KR" smtClean="0">
                <a:ea typeface="굴림" pitchFamily="50" charset="-127"/>
              </a:rPr>
              <a:t>&lt;month year&gt;</a:t>
            </a:r>
          </a:p>
        </p:txBody>
      </p:sp>
      <p:sp>
        <p:nvSpPr>
          <p:cNvPr id="15366" name="Footer Placeholder 5"/>
          <p:cNvSpPr>
            <a:spLocks noGrp="1"/>
          </p:cNvSpPr>
          <p:nvPr>
            <p:ph type="ftr" sz="quarter" idx="4"/>
          </p:nvPr>
        </p:nvSpPr>
        <p:spPr>
          <a:xfrm>
            <a:off x="3730280" y="8853566"/>
            <a:ext cx="2481677" cy="179570"/>
          </a:xfrm>
          <a:noFill/>
        </p:spPr>
        <p:txBody>
          <a:bodyPr/>
          <a:lstStyle/>
          <a:p>
            <a:pPr lvl="4"/>
            <a:r>
              <a:rPr lang="en-US" altLang="ko-KR" smtClean="0">
                <a:ea typeface="굴림" pitchFamily="50" charset="-127"/>
              </a:rPr>
              <a:t>Emmanuel Monnerie, Landis+Gyr</a:t>
            </a:r>
          </a:p>
        </p:txBody>
      </p:sp>
      <p:sp>
        <p:nvSpPr>
          <p:cNvPr id="15367" name="Slide Number Placeholder 6"/>
          <p:cNvSpPr>
            <a:spLocks noGrp="1"/>
          </p:cNvSpPr>
          <p:nvPr>
            <p:ph type="sldNum" sz="quarter" idx="5"/>
          </p:nvPr>
        </p:nvSpPr>
        <p:spPr>
          <a:noFill/>
        </p:spPr>
        <p:txBody>
          <a:bodyPr/>
          <a:lstStyle/>
          <a:p>
            <a:r>
              <a:rPr lang="en-US" altLang="ko-KR" smtClean="0"/>
              <a:t>Page </a:t>
            </a:r>
            <a:fld id="{BAD6C669-5185-45E2-A09C-D5CFAE5ECA5D}"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5029200"/>
            <a:ext cx="2133600" cy="365125"/>
          </a:xfrm>
          <a:prstGeom prst="rect">
            <a:avLst/>
          </a:prstGeom>
        </p:spPr>
        <p:txBody>
          <a:bodyPr/>
          <a:lstStyle/>
          <a:p>
            <a:fld id="{72A3897B-3D95-4AFB-A451-2C6049E0DFD7}" type="datetimeFigureOut">
              <a:rPr lang="en-US" smtClean="0"/>
              <a:pPr/>
              <a:t>7/17/2012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248400" y="5105400"/>
            <a:ext cx="2133600" cy="365125"/>
          </a:xfrm>
          <a:prstGeom prst="rect">
            <a:avLst/>
          </a:prstGeom>
        </p:spPr>
        <p:txBody>
          <a:bodyPr/>
          <a:lstStyle/>
          <a:p>
            <a:fld id="{B80D70E9-5B41-4EA4-B825-34BD1EF8F8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8" name="Date Placeholder 1"/>
          <p:cNvSpPr txBox="1">
            <a:spLocks/>
          </p:cNvSpPr>
          <p:nvPr userDrawn="1"/>
        </p:nvSpPr>
        <p:spPr>
          <a:xfrm>
            <a:off x="5334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4"/>
          <p:cNvSpPr txBox="1">
            <a:spLocks noChangeArrowheads="1"/>
          </p:cNvSpPr>
          <p:nvPr userDrawn="1"/>
        </p:nvSpPr>
        <p:spPr>
          <a:xfrm>
            <a:off x="6858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July 2012</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12" name="Rectangle 5"/>
          <p:cNvSpPr txBox="1">
            <a:spLocks noChangeArrowheads="1"/>
          </p:cNvSpPr>
          <p:nvPr userDrawn="1"/>
        </p:nvSpPr>
        <p:spPr>
          <a:xfrm>
            <a:off x="5486400" y="6475413"/>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Soo-Young Chang (CSUS)</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TextBox 13"/>
          <p:cNvSpPr txBox="1"/>
          <p:nvPr userDrawn="1"/>
        </p:nvSpPr>
        <p:spPr>
          <a:xfrm>
            <a:off x="5867400" y="304800"/>
            <a:ext cx="2901756" cy="307777"/>
          </a:xfrm>
          <a:prstGeom prst="rect">
            <a:avLst/>
          </a:prstGeom>
          <a:noFill/>
        </p:spPr>
        <p:txBody>
          <a:bodyPr wrap="none" rtlCol="0">
            <a:spAutoFit/>
          </a:bodyPr>
          <a:lstStyle/>
          <a:p>
            <a:r>
              <a:rPr lang="en-US" sz="1400" b="1" dirty="0" smtClean="0">
                <a:latin typeface="Times New Roman" pitchFamily="18" charset="0"/>
                <a:cs typeface="Times New Roman" pitchFamily="18" charset="0"/>
              </a:rPr>
              <a:t>doc.: IEEE802.15-12-0377-00-004m</a:t>
            </a:r>
            <a:endParaRPr lang="en-US" sz="1400" b="1" dirty="0">
              <a:latin typeface="Times New Roman" pitchFamily="18"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2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2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5" Type="http://schemas.openxmlformats.org/officeDocument/2006/relationships/image" Target="../media/image37.png"/><Relationship Id="rId4" Type="http://schemas.openxmlformats.org/officeDocument/2006/relationships/image" Target="../media/image36.png"/></Relationships>
</file>

<file path=ppt/slides/_rels/slide2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 Id="rId5" Type="http://schemas.openxmlformats.org/officeDocument/2006/relationships/image" Target="../media/image41.png"/><Relationship Id="rId4" Type="http://schemas.openxmlformats.org/officeDocument/2006/relationships/image" Target="../media/image40.png"/></Relationships>
</file>

<file path=ppt/slides/_rels/slide29.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 Id="rId5" Type="http://schemas.openxmlformats.org/officeDocument/2006/relationships/image" Target="../media/image45.png"/><Relationship Id="rId4" Type="http://schemas.openxmlformats.org/officeDocument/2006/relationships/image" Target="../media/image4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5" Type="http://schemas.openxmlformats.org/officeDocument/2006/relationships/image" Target="../media/image49.png"/><Relationship Id="rId4" Type="http://schemas.openxmlformats.org/officeDocument/2006/relationships/image" Target="../media/image48.png"/></Relationships>
</file>

<file path=ppt/slides/_rels/slide33.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2.xml"/><Relationship Id="rId5" Type="http://schemas.openxmlformats.org/officeDocument/2006/relationships/image" Target="../media/image53.png"/><Relationship Id="rId4" Type="http://schemas.openxmlformats.org/officeDocument/2006/relationships/image" Target="../media/image52.png"/></Relationships>
</file>

<file path=ppt/slides/_rels/slide34.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2.xml"/><Relationship Id="rId5" Type="http://schemas.openxmlformats.org/officeDocument/2006/relationships/image" Target="../media/image57.png"/><Relationship Id="rId4" Type="http://schemas.openxmlformats.org/officeDocument/2006/relationships/image" Target="../media/image5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304800" y="762000"/>
            <a:ext cx="8686800" cy="5416868"/>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Submission Title:</a:t>
            </a:r>
            <a:r>
              <a:rPr lang="en-US" altLang="ko-KR" sz="1600" dirty="0">
                <a:ea typeface="굴림" pitchFamily="50" charset="-127"/>
              </a:rPr>
              <a:t> </a:t>
            </a:r>
            <a:r>
              <a:rPr lang="en-US" sz="1600" b="1" dirty="0" smtClean="0"/>
              <a:t>Spectra and bandwidth overhead with and without filtering for TG4m OFDM</a:t>
            </a:r>
            <a:endParaRPr lang="en-US" altLang="ko-KR" sz="1600" b="1" dirty="0">
              <a:ea typeface="굴림" pitchFamily="50" charset="-127"/>
            </a:endParaRPr>
          </a:p>
          <a:p>
            <a:pPr eaLnBrk="0" hangingPunct="0">
              <a:defRPr/>
            </a:pPr>
            <a:r>
              <a:rPr lang="en-US" altLang="ko-KR" sz="1600" dirty="0">
                <a:ea typeface="굴림" pitchFamily="50" charset="-127"/>
              </a:rPr>
              <a:t>	</a:t>
            </a:r>
          </a:p>
          <a:p>
            <a:pPr eaLnBrk="0" hangingPunct="0">
              <a:defRPr/>
            </a:pPr>
            <a:r>
              <a:rPr lang="en-US" altLang="ko-KR" sz="1600" b="1" dirty="0">
                <a:ea typeface="굴림" pitchFamily="50" charset="-127"/>
              </a:rPr>
              <a:t>Date Submitted:</a:t>
            </a:r>
            <a:r>
              <a:rPr lang="en-US" altLang="ko-KR" sz="1600" dirty="0">
                <a:ea typeface="굴림" pitchFamily="50" charset="-127"/>
              </a:rPr>
              <a:t> </a:t>
            </a:r>
            <a:r>
              <a:rPr lang="en-US" altLang="ko-KR" sz="1600" dirty="0" smtClean="0">
                <a:ea typeface="굴림" pitchFamily="50" charset="-127"/>
              </a:rPr>
              <a:t>July 15, 2012</a:t>
            </a:r>
            <a:r>
              <a:rPr lang="en-US" altLang="ko-KR" sz="1600" dirty="0">
                <a:ea typeface="굴림" pitchFamily="50" charset="-127"/>
              </a:rPr>
              <a:t>	</a:t>
            </a: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Source:</a:t>
            </a:r>
            <a:r>
              <a:rPr lang="en-US" altLang="ko-KR" sz="1600" dirty="0">
                <a:ea typeface="굴림" pitchFamily="50" charset="-127"/>
              </a:rPr>
              <a:t> </a:t>
            </a:r>
            <a:r>
              <a:rPr lang="en-US" altLang="ko-KR" sz="1600" dirty="0" err="1" smtClean="0">
                <a:ea typeface="굴림" pitchFamily="50" charset="-127"/>
              </a:rPr>
              <a:t>Soo</a:t>
            </a:r>
            <a:r>
              <a:rPr lang="en-US" altLang="ko-KR" sz="1600" dirty="0" smtClean="0">
                <a:ea typeface="굴림" pitchFamily="50" charset="-127"/>
              </a:rPr>
              <a:t>-Young Chang (CSUS) and Cristina Seibert (Silver Spring Networks)</a:t>
            </a:r>
            <a:endParaRPr lang="en-US" altLang="ko-KR" sz="1600" dirty="0">
              <a:ea typeface="굴림" pitchFamily="50" charset="-127"/>
            </a:endParaRPr>
          </a:p>
          <a:p>
            <a:pPr eaLnBrk="0" hangingPunct="0">
              <a:defRPr/>
            </a:pPr>
            <a:r>
              <a:rPr lang="en-US" altLang="ko-KR" sz="1600" dirty="0">
                <a:ea typeface="굴림" pitchFamily="50" charset="-127"/>
              </a:rPr>
              <a:t>              Voice: </a:t>
            </a:r>
            <a:r>
              <a:rPr lang="en-US" altLang="ko-KR" sz="1600" dirty="0" smtClean="0">
                <a:ea typeface="굴림" pitchFamily="50" charset="-127"/>
              </a:rPr>
              <a:t>+1 530 574 2741,  </a:t>
            </a:r>
            <a:r>
              <a:rPr lang="en-US" altLang="ko-KR" sz="1600" dirty="0" smtClean="0">
                <a:ea typeface="굴림" pitchFamily="50" charset="-127"/>
              </a:rPr>
              <a:t>E-mail</a:t>
            </a:r>
            <a:r>
              <a:rPr lang="en-US" altLang="ko-KR" sz="1600" dirty="0">
                <a:ea typeface="굴림" pitchFamily="50" charset="-127"/>
              </a:rPr>
              <a:t>: </a:t>
            </a:r>
            <a:r>
              <a:rPr lang="en-US" altLang="ko-KR" sz="1600" dirty="0" smtClean="0">
                <a:ea typeface="굴림" pitchFamily="50" charset="-127"/>
              </a:rPr>
              <a:t>sychang@ecs.csus.edu </a:t>
            </a:r>
            <a:r>
              <a:rPr lang="en-US" altLang="ko-KR" sz="1600" dirty="0">
                <a:ea typeface="굴림" pitchFamily="50" charset="-127"/>
              </a:rPr>
              <a:t>	</a:t>
            </a:r>
          </a:p>
          <a:p>
            <a:pPr eaLnBrk="0" hangingPunct="0">
              <a:spcBef>
                <a:spcPts val="600"/>
              </a:spcBef>
              <a:spcAft>
                <a:spcPts val="600"/>
              </a:spcAft>
              <a:defRPr/>
            </a:pPr>
            <a:r>
              <a:rPr lang="en-US" altLang="ko-KR" sz="1600" b="1" dirty="0">
                <a:ea typeface="굴림" pitchFamily="50" charset="-127"/>
              </a:rPr>
              <a:t>Re:</a:t>
            </a:r>
            <a:r>
              <a:rPr lang="en-US" altLang="ko-KR" sz="1600" dirty="0">
                <a:ea typeface="굴림" pitchFamily="50" charset="-127"/>
              </a:rPr>
              <a:t> [</a:t>
            </a:r>
            <a:r>
              <a:rPr lang="en-US" altLang="ko-KR" sz="1600" dirty="0" smtClean="0">
                <a:ea typeface="굴림" pitchFamily="50" charset="-127"/>
              </a:rPr>
              <a:t>802.15.4m]</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Abstract:</a:t>
            </a:r>
            <a:r>
              <a:rPr lang="en-US" altLang="ko-KR" sz="1600" dirty="0">
                <a:ea typeface="굴림" pitchFamily="50" charset="-127"/>
              </a:rPr>
              <a:t>	</a:t>
            </a:r>
            <a:r>
              <a:rPr lang="en-US" altLang="ko-KR" sz="1600" dirty="0" smtClean="0">
                <a:ea typeface="굴림" pitchFamily="50" charset="-127"/>
              </a:rPr>
              <a:t>Raised cosine filters are examined for OFDM signals to meet the regulatory spectral requirements of white space bands through real data simulations for four proposed OFDM options.</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a:t>
            </a:r>
            <a:r>
              <a:rPr lang="en-US" altLang="ko-KR" sz="1600" dirty="0" smtClean="0">
                <a:ea typeface="굴림" pitchFamily="50" charset="-127"/>
              </a:rPr>
              <a:t>provide information on filtering OFDM signals to the 802.15 TG4m  group</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altLang="ko-KR" sz="1600" dirty="0">
              <a:ea typeface="굴림" pitchFamily="50" charset="-127"/>
            </a:endParaRPr>
          </a:p>
          <a:p>
            <a:pPr eaLnBrk="0" hangingPunct="0">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29000"/>
            <a:ext cx="7772400" cy="1362075"/>
          </a:xfrm>
        </p:spPr>
        <p:txBody>
          <a:bodyPr>
            <a:normAutofit fontScale="90000"/>
          </a:bodyPr>
          <a:lstStyle/>
          <a:p>
            <a:r>
              <a:rPr lang="en-US" dirty="0" smtClean="0"/>
              <a:t>OFDM SPECTRAL SHAPES WITH Raised cosine filtering FOR VARIOUS ROLLOFF FACTORS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200"/>
              </a:lnSpc>
            </a:pPr>
            <a:r>
              <a:rPr lang="en-US" altLang="ko-KR" sz="3200" b="1" i="1" dirty="0" smtClean="0">
                <a:solidFill>
                  <a:srgbClr val="00B0F0"/>
                </a:solidFill>
              </a:rPr>
              <a:t>SPECRUM WITH FILTERING, OPTION 1</a:t>
            </a:r>
            <a:endParaRPr lang="en-US" sz="3200" b="1" i="1" dirty="0">
              <a:solidFill>
                <a:srgbClr val="00B0F0"/>
              </a:solidFill>
            </a:endParaRPr>
          </a:p>
        </p:txBody>
      </p:sp>
      <p:sp>
        <p:nvSpPr>
          <p:cNvPr id="5" name="TextBox 4"/>
          <p:cNvSpPr txBox="1"/>
          <p:nvPr/>
        </p:nvSpPr>
        <p:spPr>
          <a:xfrm>
            <a:off x="762000" y="6172200"/>
            <a:ext cx="2133600" cy="338554"/>
          </a:xfrm>
          <a:prstGeom prst="rect">
            <a:avLst/>
          </a:prstGeom>
          <a:noFill/>
        </p:spPr>
        <p:txBody>
          <a:bodyPr wrap="square" rtlCol="0">
            <a:spAutoFit/>
          </a:bodyPr>
          <a:lstStyle/>
          <a:p>
            <a:r>
              <a:rPr lang="en-US" sz="1600" dirty="0" smtClean="0"/>
              <a:t>* Filter order of 256</a:t>
            </a:r>
            <a:endParaRPr lang="en-US" sz="1600" dirty="0"/>
          </a:p>
        </p:txBody>
      </p:sp>
      <p:pic>
        <p:nvPicPr>
          <p:cNvPr id="1026" name="Picture 2"/>
          <p:cNvPicPr>
            <a:picLocks noChangeAspect="1" noChangeArrowheads="1"/>
          </p:cNvPicPr>
          <p:nvPr/>
        </p:nvPicPr>
        <p:blipFill>
          <a:blip r:embed="rId2" cstate="print"/>
          <a:srcRect/>
          <a:stretch>
            <a:fillRect/>
          </a:stretch>
        </p:blipFill>
        <p:spPr bwMode="auto">
          <a:xfrm>
            <a:off x="152400" y="1371601"/>
            <a:ext cx="3603253" cy="2895600"/>
          </a:xfrm>
          <a:prstGeom prst="rect">
            <a:avLst/>
          </a:prstGeom>
          <a:noFill/>
          <a:ln w="9525">
            <a:noFill/>
            <a:miter lim="800000"/>
            <a:headEnd/>
            <a:tailEnd/>
          </a:ln>
        </p:spPr>
      </p:pic>
      <p:pic>
        <p:nvPicPr>
          <p:cNvPr id="8" name="Picture 2"/>
          <p:cNvPicPr>
            <a:picLocks noChangeAspect="1" noChangeArrowheads="1"/>
          </p:cNvPicPr>
          <p:nvPr/>
        </p:nvPicPr>
        <p:blipFill>
          <a:blip r:embed="rId3" cstate="print"/>
          <a:srcRect/>
          <a:stretch>
            <a:fillRect/>
          </a:stretch>
        </p:blipFill>
        <p:spPr bwMode="auto">
          <a:xfrm>
            <a:off x="5162550" y="1371600"/>
            <a:ext cx="3714750" cy="2971800"/>
          </a:xfrm>
          <a:prstGeom prst="rect">
            <a:avLst/>
          </a:prstGeom>
          <a:noFill/>
          <a:ln w="9525">
            <a:noFill/>
            <a:miter lim="800000"/>
            <a:headEnd/>
            <a:tailEnd/>
          </a:ln>
        </p:spPr>
      </p:pic>
      <p:pic>
        <p:nvPicPr>
          <p:cNvPr id="9" name="Picture 2"/>
          <p:cNvPicPr>
            <a:picLocks noChangeAspect="1" noChangeArrowheads="1"/>
          </p:cNvPicPr>
          <p:nvPr/>
        </p:nvPicPr>
        <p:blipFill>
          <a:blip r:embed="rId4" cstate="print"/>
          <a:srcRect/>
          <a:stretch>
            <a:fillRect/>
          </a:stretch>
        </p:blipFill>
        <p:spPr bwMode="auto">
          <a:xfrm>
            <a:off x="143162" y="3581401"/>
            <a:ext cx="3630413" cy="2895600"/>
          </a:xfrm>
          <a:prstGeom prst="rect">
            <a:avLst/>
          </a:prstGeom>
          <a:noFill/>
          <a:ln w="9525">
            <a:noFill/>
            <a:miter lim="800000"/>
            <a:headEnd/>
            <a:tailEnd/>
          </a:ln>
        </p:spPr>
      </p:pic>
      <p:pic>
        <p:nvPicPr>
          <p:cNvPr id="10" name="Picture 2"/>
          <p:cNvPicPr>
            <a:picLocks noChangeAspect="1" noChangeArrowheads="1"/>
          </p:cNvPicPr>
          <p:nvPr/>
        </p:nvPicPr>
        <p:blipFill>
          <a:blip r:embed="rId5" cstate="print"/>
          <a:srcRect/>
          <a:stretch>
            <a:fillRect/>
          </a:stretch>
        </p:blipFill>
        <p:spPr bwMode="auto">
          <a:xfrm>
            <a:off x="5181600" y="3581400"/>
            <a:ext cx="3653833" cy="2930448"/>
          </a:xfrm>
          <a:prstGeom prst="rect">
            <a:avLst/>
          </a:prstGeom>
          <a:noFill/>
          <a:ln w="9525">
            <a:noFill/>
            <a:miter lim="800000"/>
            <a:headEnd/>
            <a:tailEnd/>
          </a:ln>
        </p:spPr>
      </p:pic>
      <p:sp>
        <p:nvSpPr>
          <p:cNvPr id="11" name="TextBox 10"/>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err="1" smtClean="0">
                <a:solidFill>
                  <a:srgbClr val="FF0000"/>
                </a:solidFill>
              </a:rPr>
              <a:t>rolloff</a:t>
            </a:r>
            <a:r>
              <a:rPr lang="en-US" sz="1400" b="1" dirty="0" smtClean="0">
                <a:solidFill>
                  <a:srgbClr val="FF0000"/>
                </a:solidFill>
              </a:rPr>
              <a:t>=0.1</a:t>
            </a:r>
            <a:endParaRPr lang="en-US" sz="1400" b="1" dirty="0">
              <a:solidFill>
                <a:srgbClr val="FF0000"/>
              </a:solidFill>
            </a:endParaRPr>
          </a:p>
        </p:txBody>
      </p:sp>
      <p:sp>
        <p:nvSpPr>
          <p:cNvPr id="12" name="TextBox 11"/>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err="1" smtClean="0">
                <a:solidFill>
                  <a:srgbClr val="FF0000"/>
                </a:solidFill>
              </a:rPr>
              <a:t>rolloff</a:t>
            </a:r>
            <a:r>
              <a:rPr lang="en-US" sz="1400" b="1" dirty="0" smtClean="0">
                <a:solidFill>
                  <a:srgbClr val="FF0000"/>
                </a:solidFill>
              </a:rPr>
              <a:t>=0</a:t>
            </a:r>
            <a:endParaRPr lang="en-US" sz="1400" b="1" dirty="0">
              <a:solidFill>
                <a:srgbClr val="FF0000"/>
              </a:solidFill>
            </a:endParaRPr>
          </a:p>
        </p:txBody>
      </p:sp>
      <p:sp>
        <p:nvSpPr>
          <p:cNvPr id="13" name="TextBox 12"/>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err="1" smtClean="0">
                <a:solidFill>
                  <a:srgbClr val="FF0000"/>
                </a:solidFill>
              </a:rPr>
              <a:t>rolloff</a:t>
            </a:r>
            <a:r>
              <a:rPr lang="en-US" sz="1400" b="1" dirty="0" smtClean="0">
                <a:solidFill>
                  <a:srgbClr val="FF0000"/>
                </a:solidFill>
              </a:rPr>
              <a:t>=0.5</a:t>
            </a:r>
            <a:endParaRPr lang="en-US" sz="1400" b="1" dirty="0">
              <a:solidFill>
                <a:srgbClr val="FF0000"/>
              </a:solidFill>
            </a:endParaRPr>
          </a:p>
        </p:txBody>
      </p:sp>
      <p:sp>
        <p:nvSpPr>
          <p:cNvPr id="14" name="TextBox 13"/>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err="1" smtClean="0">
                <a:solidFill>
                  <a:srgbClr val="FF0000"/>
                </a:solidFill>
              </a:rPr>
              <a:t>rolloff</a:t>
            </a:r>
            <a:r>
              <a:rPr lang="en-US" sz="1400" b="1" dirty="0" smtClean="0">
                <a:solidFill>
                  <a:srgbClr val="FF0000"/>
                </a:solidFill>
              </a:rPr>
              <a:t>=0.25</a:t>
            </a:r>
            <a:endParaRPr lang="en-US" sz="1400" b="1" dirty="0">
              <a:solidFill>
                <a:srgbClr val="FF0000"/>
              </a:solidFill>
            </a:endParaRPr>
          </a:p>
        </p:txBody>
      </p:sp>
      <p:sp>
        <p:nvSpPr>
          <p:cNvPr id="15" name="TextBox 14"/>
          <p:cNvSpPr txBox="1"/>
          <p:nvPr/>
        </p:nvSpPr>
        <p:spPr>
          <a:xfrm>
            <a:off x="3657600" y="3429000"/>
            <a:ext cx="1600200" cy="467436"/>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Filter order of 256</a:t>
            </a:r>
            <a:endParaRPr lang="en-US" b="1"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 </a:t>
            </a:r>
            <a:br>
              <a:rPr lang="en-US" altLang="ko-KR" sz="3200" b="1" i="1" dirty="0" smtClean="0">
                <a:solidFill>
                  <a:srgbClr val="00B0F0"/>
                </a:solidFill>
              </a:rPr>
            </a:br>
            <a:r>
              <a:rPr lang="en-US" altLang="ko-KR" sz="3200" b="1" i="1" dirty="0" smtClean="0">
                <a:solidFill>
                  <a:srgbClr val="00B0F0"/>
                </a:solidFill>
              </a:rPr>
              <a:t>FOR VARIOUS ROLLOFF FACTORS (1)</a:t>
            </a:r>
            <a:endParaRPr lang="en-US" sz="3200" b="1" i="1" dirty="0">
              <a:solidFill>
                <a:srgbClr val="00B0F0"/>
              </a:solidFill>
            </a:endParaRPr>
          </a:p>
        </p:txBody>
      </p:sp>
      <p:graphicFrame>
        <p:nvGraphicFramePr>
          <p:cNvPr id="5" name="Table 4"/>
          <p:cNvGraphicFramePr>
            <a:graphicFrameLocks noGrp="1"/>
          </p:cNvGraphicFramePr>
          <p:nvPr/>
        </p:nvGraphicFramePr>
        <p:xfrm>
          <a:off x="762000" y="1676400"/>
          <a:ext cx="7772400" cy="4427352"/>
        </p:xfrm>
        <a:graphic>
          <a:graphicData uri="http://schemas.openxmlformats.org/drawingml/2006/table">
            <a:tbl>
              <a:tblPr firstRow="1" bandRow="1">
                <a:tableStyleId>{5C22544A-7EE6-4342-B048-85BDC9FD1C3A}</a:tableStyleId>
              </a:tblPr>
              <a:tblGrid>
                <a:gridCol w="1378974"/>
                <a:gridCol w="1378974"/>
                <a:gridCol w="2005781"/>
                <a:gridCol w="3008671"/>
              </a:tblGrid>
              <a:tr h="6010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No. of subcarriers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err="1" smtClean="0">
                          <a:ln>
                            <a:noFill/>
                          </a:ln>
                          <a:solidFill>
                            <a:schemeClr val="tx1"/>
                          </a:solidFill>
                          <a:effectLst/>
                          <a:uLnTx/>
                          <a:uFillTx/>
                          <a:latin typeface="+mn-lt"/>
                          <a:ea typeface="+mn-ea"/>
                          <a:cs typeface="+mn-cs"/>
                        </a:rPr>
                        <a:t>Rolloff</a:t>
                      </a: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 factor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Total bandwidth Use (MHz)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Guard band needed at each side of TV band (MHz)</a:t>
                      </a:r>
                    </a:p>
                  </a:txBody>
                  <a:tcPr/>
                </a:tc>
              </a:tr>
              <a:tr h="343448">
                <a:tc rowSpan="5">
                  <a:txBody>
                    <a:bodyPr/>
                    <a:lstStyle/>
                    <a:p>
                      <a:pPr algn="ctr"/>
                      <a:endParaRPr lang="en-US" sz="1800" dirty="0" smtClean="0"/>
                    </a:p>
                    <a:p>
                      <a:pPr algn="ctr"/>
                      <a:r>
                        <a:rPr lang="en-US" sz="1800" dirty="0" smtClean="0"/>
                        <a:t>128</a:t>
                      </a:r>
                    </a:p>
                    <a:p>
                      <a:pPr algn="ctr"/>
                      <a:r>
                        <a:rPr lang="en-US" sz="1800" b="1" dirty="0" smtClean="0">
                          <a:solidFill>
                            <a:srgbClr val="00B0F0"/>
                          </a:solidFill>
                        </a:rPr>
                        <a:t>(Option 1)</a:t>
                      </a:r>
                      <a:endParaRPr lang="en-US" sz="1800" b="1" dirty="0">
                        <a:solidFill>
                          <a:srgbClr val="00B0F0"/>
                        </a:solidFill>
                      </a:endParaRPr>
                    </a:p>
                  </a:txBody>
                  <a:tcPr/>
                </a:tc>
                <a:tc>
                  <a:txBody>
                    <a:bodyPr/>
                    <a:lstStyle/>
                    <a:p>
                      <a:pPr algn="ctr"/>
                      <a:r>
                        <a:rPr lang="en-US" sz="1800" dirty="0" smtClean="0"/>
                        <a:t>0</a:t>
                      </a:r>
                      <a:endParaRPr lang="en-US" sz="1800" dirty="0"/>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4.10 </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rgbClr val="FF0000"/>
                          </a:solidFill>
                          <a:effectLst/>
                          <a:uLnTx/>
                          <a:uFillTx/>
                          <a:latin typeface="+mn-lt"/>
                          <a:ea typeface="+mn-ea"/>
                          <a:cs typeface="+mn-cs"/>
                        </a:rPr>
                        <a:t>1.51</a:t>
                      </a:r>
                    </a:p>
                  </a:txBody>
                  <a:tcPr/>
                </a:tc>
              </a:tr>
              <a:tr h="343448">
                <a:tc vMerge="1">
                  <a:txBody>
                    <a:bodyPr/>
                    <a:lstStyle/>
                    <a:p>
                      <a:pPr algn="ctr"/>
                      <a:endParaRPr lang="en-US" sz="1800" dirty="0"/>
                    </a:p>
                  </a:txBody>
                  <a:tcPr/>
                </a:tc>
                <a:tc>
                  <a:txBody>
                    <a:bodyPr/>
                    <a:lstStyle/>
                    <a:p>
                      <a:pPr algn="ctr"/>
                      <a:r>
                        <a:rPr lang="en-US" sz="1800" dirty="0" smtClean="0"/>
                        <a:t>0.1</a:t>
                      </a:r>
                      <a:endParaRPr lang="en-US" sz="1800" dirty="0"/>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2.75</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rgbClr val="FF0000"/>
                          </a:solidFill>
                          <a:effectLst/>
                          <a:uLnTx/>
                          <a:uFillTx/>
                          <a:latin typeface="+mn-lt"/>
                          <a:ea typeface="+mn-ea"/>
                          <a:cs typeface="+mn-cs"/>
                        </a:rPr>
                        <a:t>0.83</a:t>
                      </a:r>
                    </a:p>
                  </a:txBody>
                  <a:tcPr/>
                </a:tc>
              </a:tr>
              <a:tr h="343448">
                <a:tc vMerge="1">
                  <a:txBody>
                    <a:bodyPr/>
                    <a:lstStyle/>
                    <a:p>
                      <a:pPr algn="ctr"/>
                      <a:endParaRPr lang="en-US" sz="1800" dirty="0"/>
                    </a:p>
                  </a:txBody>
                  <a:tcPr/>
                </a:tc>
                <a:tc>
                  <a:txBody>
                    <a:bodyPr/>
                    <a:lstStyle/>
                    <a:p>
                      <a:pPr algn="ctr"/>
                      <a:r>
                        <a:rPr lang="en-US" sz="1800" dirty="0" smtClean="0"/>
                        <a:t>0.25</a:t>
                      </a:r>
                      <a:endParaRPr lang="en-US" sz="1800" dirty="0"/>
                    </a:p>
                  </a:txBody>
                  <a:tcPr/>
                </a:tc>
                <a:tc>
                  <a:txBody>
                    <a:bodyPr/>
                    <a:lstStyle/>
                    <a:p>
                      <a:pPr algn="ctr"/>
                      <a:r>
                        <a:rPr lang="en-US" sz="1800" dirty="0" smtClean="0"/>
                        <a:t>1.58</a:t>
                      </a:r>
                      <a:endParaRPr lang="en-US" sz="1800" dirty="0"/>
                    </a:p>
                  </a:txBody>
                  <a:tcPr/>
                </a:tc>
                <a:tc>
                  <a:txBody>
                    <a:bodyPr/>
                    <a:lstStyle/>
                    <a:p>
                      <a:pPr algn="ctr"/>
                      <a:r>
                        <a:rPr lang="en-US" sz="1800" dirty="0" smtClean="0">
                          <a:solidFill>
                            <a:srgbClr val="FF0000"/>
                          </a:solidFill>
                        </a:rPr>
                        <a:t>0.25</a:t>
                      </a:r>
                      <a:endParaRPr lang="en-US" sz="1800" dirty="0">
                        <a:solidFill>
                          <a:srgbClr val="FF0000"/>
                        </a:solidFill>
                      </a:endParaRPr>
                    </a:p>
                  </a:txBody>
                  <a:tcPr/>
                </a:tc>
              </a:tr>
              <a:tr h="343448">
                <a:tc vMerge="1">
                  <a:txBody>
                    <a:bodyPr/>
                    <a:lstStyle/>
                    <a:p>
                      <a:pPr algn="ctr"/>
                      <a:endParaRPr lang="en-US" sz="1800" dirty="0"/>
                    </a:p>
                  </a:txBody>
                  <a:tcPr/>
                </a:tc>
                <a:tc>
                  <a:txBody>
                    <a:bodyPr/>
                    <a:lstStyle/>
                    <a:p>
                      <a:pPr algn="ctr"/>
                      <a:r>
                        <a:rPr lang="en-US" sz="1800" dirty="0" smtClean="0"/>
                        <a:t>0.5</a:t>
                      </a:r>
                      <a:endParaRPr lang="en-US" sz="1800" dirty="0"/>
                    </a:p>
                  </a:txBody>
                  <a:tcPr/>
                </a:tc>
                <a:tc>
                  <a:txBody>
                    <a:bodyPr/>
                    <a:lstStyle/>
                    <a:p>
                      <a:pPr algn="ctr"/>
                      <a:r>
                        <a:rPr lang="en-US" sz="1800" dirty="0" smtClean="0"/>
                        <a:t>1.61</a:t>
                      </a:r>
                      <a:endParaRPr lang="en-US" sz="1800" dirty="0"/>
                    </a:p>
                  </a:txBody>
                  <a:tcPr/>
                </a:tc>
                <a:tc>
                  <a:txBody>
                    <a:bodyPr/>
                    <a:lstStyle/>
                    <a:p>
                      <a:pPr algn="ctr"/>
                      <a:r>
                        <a:rPr lang="en-US" sz="1800" dirty="0" smtClean="0">
                          <a:solidFill>
                            <a:srgbClr val="FF0000"/>
                          </a:solidFill>
                        </a:rPr>
                        <a:t>0.26</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1</a:t>
                      </a:r>
                      <a:endParaRPr lang="en-US" sz="1800" dirty="0"/>
                    </a:p>
                  </a:txBody>
                  <a:tcPr/>
                </a:tc>
                <a:tc>
                  <a:txBody>
                    <a:bodyPr/>
                    <a:lstStyle/>
                    <a:p>
                      <a:pPr algn="ctr"/>
                      <a:r>
                        <a:rPr lang="en-US" sz="1800" dirty="0" smtClean="0"/>
                        <a:t>2.13</a:t>
                      </a:r>
                      <a:endParaRPr lang="en-US" sz="1800" dirty="0"/>
                    </a:p>
                  </a:txBody>
                  <a:tcPr/>
                </a:tc>
                <a:tc>
                  <a:txBody>
                    <a:bodyPr/>
                    <a:lstStyle/>
                    <a:p>
                      <a:pPr algn="ctr"/>
                      <a:r>
                        <a:rPr lang="en-US" sz="1800" dirty="0" smtClean="0">
                          <a:solidFill>
                            <a:srgbClr val="FF0000"/>
                          </a:solidFill>
                        </a:rPr>
                        <a:t>0.52</a:t>
                      </a:r>
                      <a:endParaRPr lang="en-US" sz="1800" dirty="0">
                        <a:solidFill>
                          <a:srgbClr val="FF0000"/>
                        </a:solidFill>
                      </a:endParaRPr>
                    </a:p>
                  </a:txBody>
                  <a:tcPr/>
                </a:tc>
              </a:tr>
              <a:tr h="387372">
                <a:tc rowSpan="5">
                  <a:txBody>
                    <a:bodyPr/>
                    <a:lstStyle/>
                    <a:p>
                      <a:pPr algn="ctr"/>
                      <a:endParaRPr lang="en-US" sz="1800" dirty="0" smtClean="0"/>
                    </a:p>
                    <a:p>
                      <a:pPr algn="ctr"/>
                      <a:r>
                        <a:rPr lang="en-US" sz="1800" dirty="0" smtClean="0"/>
                        <a:t>64</a:t>
                      </a:r>
                    </a:p>
                    <a:p>
                      <a:pPr algn="ctr"/>
                      <a:r>
                        <a:rPr lang="en-US" sz="1800" b="1" dirty="0" smtClean="0">
                          <a:solidFill>
                            <a:srgbClr val="00B0F0"/>
                          </a:solidFill>
                        </a:rPr>
                        <a:t>(Option 2)</a:t>
                      </a:r>
                      <a:endParaRPr lang="en-US" sz="1800" b="1" dirty="0">
                        <a:solidFill>
                          <a:srgbClr val="00B0F0"/>
                        </a:solidFill>
                      </a:endParaRPr>
                    </a:p>
                  </a:txBody>
                  <a:tcPr/>
                </a:tc>
                <a:tc>
                  <a:txBody>
                    <a:bodyPr/>
                    <a:lstStyle/>
                    <a:p>
                      <a:pPr algn="ctr"/>
                      <a:r>
                        <a:rPr lang="en-US" sz="1800" dirty="0" smtClean="0"/>
                        <a:t>0</a:t>
                      </a:r>
                      <a:endParaRPr lang="en-US" sz="1800" dirty="0"/>
                    </a:p>
                  </a:txBody>
                  <a:tcPr/>
                </a:tc>
                <a:tc>
                  <a:txBody>
                    <a:bodyPr/>
                    <a:lstStyle/>
                    <a:p>
                      <a:pPr algn="ctr"/>
                      <a:r>
                        <a:rPr lang="en-US" sz="1800" dirty="0" smtClean="0"/>
                        <a:t>1.64</a:t>
                      </a:r>
                      <a:endParaRPr lang="en-US" sz="1800" dirty="0"/>
                    </a:p>
                  </a:txBody>
                  <a:tcPr/>
                </a:tc>
                <a:tc>
                  <a:txBody>
                    <a:bodyPr/>
                    <a:lstStyle/>
                    <a:p>
                      <a:pPr algn="ctr"/>
                      <a:r>
                        <a:rPr lang="en-US" sz="1800" dirty="0" smtClean="0">
                          <a:solidFill>
                            <a:srgbClr val="FF0000"/>
                          </a:solidFill>
                        </a:rPr>
                        <a:t>0.55</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0.1</a:t>
                      </a:r>
                      <a:endParaRPr lang="en-US" sz="1800" dirty="0"/>
                    </a:p>
                  </a:txBody>
                  <a:tcPr/>
                </a:tc>
                <a:tc>
                  <a:txBody>
                    <a:bodyPr/>
                    <a:lstStyle/>
                    <a:p>
                      <a:pPr algn="ctr"/>
                      <a:r>
                        <a:rPr lang="en-US" sz="1800" dirty="0" smtClean="0"/>
                        <a:t>1.30</a:t>
                      </a:r>
                      <a:endParaRPr lang="en-US" sz="1800" dirty="0"/>
                    </a:p>
                  </a:txBody>
                  <a:tcPr/>
                </a:tc>
                <a:tc>
                  <a:txBody>
                    <a:bodyPr/>
                    <a:lstStyle/>
                    <a:p>
                      <a:pPr algn="ctr"/>
                      <a:r>
                        <a:rPr lang="en-US" sz="1800" dirty="0" smtClean="0">
                          <a:solidFill>
                            <a:srgbClr val="FF0000"/>
                          </a:solidFill>
                        </a:rPr>
                        <a:t>0.38</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0.25</a:t>
                      </a:r>
                      <a:endParaRPr lang="en-US" sz="1800" dirty="0"/>
                    </a:p>
                  </a:txBody>
                  <a:tcPr/>
                </a:tc>
                <a:tc>
                  <a:txBody>
                    <a:bodyPr/>
                    <a:lstStyle/>
                    <a:p>
                      <a:pPr algn="ctr"/>
                      <a:r>
                        <a:rPr lang="en-US" sz="1800" dirty="0" smtClean="0"/>
                        <a:t>0.79</a:t>
                      </a:r>
                      <a:endParaRPr lang="en-US" sz="1800" dirty="0"/>
                    </a:p>
                  </a:txBody>
                  <a:tcPr/>
                </a:tc>
                <a:tc>
                  <a:txBody>
                    <a:bodyPr/>
                    <a:lstStyle/>
                    <a:p>
                      <a:pPr algn="ctr"/>
                      <a:r>
                        <a:rPr lang="en-US" sz="1800" dirty="0" smtClean="0">
                          <a:solidFill>
                            <a:srgbClr val="FF0000"/>
                          </a:solidFill>
                        </a:rPr>
                        <a:t>0.12</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0.5</a:t>
                      </a:r>
                      <a:endParaRPr lang="en-US" sz="1800" dirty="0"/>
                    </a:p>
                  </a:txBody>
                  <a:tcPr/>
                </a:tc>
                <a:tc>
                  <a:txBody>
                    <a:bodyPr/>
                    <a:lstStyle/>
                    <a:p>
                      <a:pPr algn="ctr"/>
                      <a:r>
                        <a:rPr lang="en-US" sz="1800" dirty="0" smtClean="0"/>
                        <a:t>0.80</a:t>
                      </a:r>
                      <a:endParaRPr lang="en-US" sz="1800" dirty="0"/>
                    </a:p>
                  </a:txBody>
                  <a:tcPr/>
                </a:tc>
                <a:tc>
                  <a:txBody>
                    <a:bodyPr/>
                    <a:lstStyle/>
                    <a:p>
                      <a:pPr algn="ctr"/>
                      <a:r>
                        <a:rPr lang="en-US" sz="1800" dirty="0" smtClean="0">
                          <a:solidFill>
                            <a:srgbClr val="FF0000"/>
                          </a:solidFill>
                        </a:rPr>
                        <a:t>0.13</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1</a:t>
                      </a:r>
                      <a:endParaRPr lang="en-US" sz="1800" dirty="0"/>
                    </a:p>
                  </a:txBody>
                  <a:tcPr/>
                </a:tc>
                <a:tc>
                  <a:txBody>
                    <a:bodyPr/>
                    <a:lstStyle/>
                    <a:p>
                      <a:pPr algn="ctr"/>
                      <a:r>
                        <a:rPr lang="en-US" sz="1800" dirty="0" smtClean="0"/>
                        <a:t>1.04</a:t>
                      </a:r>
                      <a:endParaRPr lang="en-US" sz="1800" dirty="0"/>
                    </a:p>
                  </a:txBody>
                  <a:tcPr/>
                </a:tc>
                <a:tc>
                  <a:txBody>
                    <a:bodyPr/>
                    <a:lstStyle/>
                    <a:p>
                      <a:pPr algn="ctr"/>
                      <a:r>
                        <a:rPr lang="en-US" sz="1800" dirty="0" smtClean="0">
                          <a:solidFill>
                            <a:srgbClr val="FF0000"/>
                          </a:solidFill>
                        </a:rPr>
                        <a:t>0.25</a:t>
                      </a:r>
                      <a:endParaRPr lang="en-US" sz="1800" dirty="0">
                        <a:solidFill>
                          <a:srgbClr val="FF0000"/>
                        </a:solidFill>
                      </a:endParaRPr>
                    </a:p>
                  </a:txBody>
                  <a:tcPr/>
                </a:tc>
              </a:tr>
            </a:tbl>
          </a:graphicData>
        </a:graphic>
      </p:graphicFrame>
      <p:sp>
        <p:nvSpPr>
          <p:cNvPr id="4" name="TextBox 3"/>
          <p:cNvSpPr txBox="1"/>
          <p:nvPr/>
        </p:nvSpPr>
        <p:spPr>
          <a:xfrm>
            <a:off x="762000" y="6172200"/>
            <a:ext cx="2133600" cy="338554"/>
          </a:xfrm>
          <a:prstGeom prst="rect">
            <a:avLst/>
          </a:prstGeom>
          <a:noFill/>
        </p:spPr>
        <p:txBody>
          <a:bodyPr wrap="square" rtlCol="0">
            <a:spAutoFit/>
          </a:bodyPr>
          <a:lstStyle/>
          <a:p>
            <a:r>
              <a:rPr lang="en-US" sz="1600" dirty="0" smtClean="0"/>
              <a:t>* Filter order of 256</a:t>
            </a:r>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 </a:t>
            </a:r>
            <a:br>
              <a:rPr lang="en-US" altLang="ko-KR" sz="3200" b="1" i="1" dirty="0" smtClean="0">
                <a:solidFill>
                  <a:srgbClr val="00B0F0"/>
                </a:solidFill>
              </a:rPr>
            </a:br>
            <a:r>
              <a:rPr lang="en-US" altLang="ko-KR" sz="3200" b="1" i="1" dirty="0" smtClean="0">
                <a:solidFill>
                  <a:srgbClr val="00B0F0"/>
                </a:solidFill>
              </a:rPr>
              <a:t>FOR VARIOUS ROLLOFF FACTORS (2)</a:t>
            </a:r>
            <a:endParaRPr lang="en-US" sz="3200" b="1" i="1" dirty="0">
              <a:solidFill>
                <a:srgbClr val="00B0F0"/>
              </a:solidFill>
            </a:endParaRPr>
          </a:p>
        </p:txBody>
      </p:sp>
      <p:graphicFrame>
        <p:nvGraphicFramePr>
          <p:cNvPr id="5" name="Table 4"/>
          <p:cNvGraphicFramePr>
            <a:graphicFrameLocks noGrp="1"/>
          </p:cNvGraphicFramePr>
          <p:nvPr/>
        </p:nvGraphicFramePr>
        <p:xfrm>
          <a:off x="762000" y="1676400"/>
          <a:ext cx="7772400" cy="4427352"/>
        </p:xfrm>
        <a:graphic>
          <a:graphicData uri="http://schemas.openxmlformats.org/drawingml/2006/table">
            <a:tbl>
              <a:tblPr firstRow="1" bandRow="1">
                <a:tableStyleId>{5C22544A-7EE6-4342-B048-85BDC9FD1C3A}</a:tableStyleId>
              </a:tblPr>
              <a:tblGrid>
                <a:gridCol w="1378974"/>
                <a:gridCol w="1378974"/>
                <a:gridCol w="2005781"/>
                <a:gridCol w="3008671"/>
              </a:tblGrid>
              <a:tr h="6010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No. of subcarriers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Roll off factor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Total bandwidth Use (MHz)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Guard band needed at each side of TV band (MHz)</a:t>
                      </a:r>
                    </a:p>
                  </a:txBody>
                  <a:tcPr/>
                </a:tc>
              </a:tr>
              <a:tr h="343448">
                <a:tc rowSpan="5">
                  <a:txBody>
                    <a:bodyPr/>
                    <a:lstStyle/>
                    <a:p>
                      <a:pPr algn="ctr"/>
                      <a:endParaRPr lang="en-US" sz="1800" dirty="0" smtClean="0"/>
                    </a:p>
                    <a:p>
                      <a:pPr algn="ctr"/>
                      <a:r>
                        <a:rPr lang="en-US" sz="1800" dirty="0" smtClean="0"/>
                        <a:t>32</a:t>
                      </a:r>
                    </a:p>
                    <a:p>
                      <a:pPr algn="ctr"/>
                      <a:r>
                        <a:rPr lang="en-US" sz="1800" b="1" dirty="0" smtClean="0">
                          <a:solidFill>
                            <a:srgbClr val="00B0F0"/>
                          </a:solidFill>
                        </a:rPr>
                        <a:t>(Option 3)</a:t>
                      </a:r>
                      <a:endParaRPr lang="en-US" sz="1800" b="1" dirty="0">
                        <a:solidFill>
                          <a:srgbClr val="00B0F0"/>
                        </a:solidFill>
                      </a:endParaRPr>
                    </a:p>
                  </a:txBody>
                  <a:tcPr/>
                </a:tc>
                <a:tc>
                  <a:txBody>
                    <a:bodyPr/>
                    <a:lstStyle/>
                    <a:p>
                      <a:pPr algn="ctr"/>
                      <a:r>
                        <a:rPr lang="en-US" sz="1800" dirty="0" smtClean="0"/>
                        <a:t>0</a:t>
                      </a:r>
                      <a:endParaRPr lang="en-US" sz="1800" dirty="0"/>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0.98 </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rgbClr val="FF0000"/>
                          </a:solidFill>
                          <a:effectLst/>
                          <a:uLnTx/>
                          <a:uFillTx/>
                          <a:latin typeface="+mn-lt"/>
                          <a:ea typeface="+mn-ea"/>
                          <a:cs typeface="+mn-cs"/>
                        </a:rPr>
                        <a:t>0.36</a:t>
                      </a:r>
                    </a:p>
                  </a:txBody>
                  <a:tcPr/>
                </a:tc>
              </a:tr>
              <a:tr h="343448">
                <a:tc vMerge="1">
                  <a:txBody>
                    <a:bodyPr/>
                    <a:lstStyle/>
                    <a:p>
                      <a:pPr algn="ctr"/>
                      <a:endParaRPr lang="en-US" sz="1800" dirty="0"/>
                    </a:p>
                  </a:txBody>
                  <a:tcPr/>
                </a:tc>
                <a:tc>
                  <a:txBody>
                    <a:bodyPr/>
                    <a:lstStyle/>
                    <a:p>
                      <a:pPr algn="ctr"/>
                      <a:r>
                        <a:rPr lang="en-US" sz="1800" dirty="0" smtClean="0"/>
                        <a:t>0.1</a:t>
                      </a:r>
                      <a:endParaRPr lang="en-US" sz="1800" dirty="0"/>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0.69</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rgbClr val="FF0000"/>
                          </a:solidFill>
                          <a:effectLst/>
                          <a:uLnTx/>
                          <a:uFillTx/>
                          <a:latin typeface="+mn-lt"/>
                          <a:ea typeface="+mn-ea"/>
                          <a:cs typeface="+mn-cs"/>
                        </a:rPr>
                        <a:t>0.21</a:t>
                      </a:r>
                    </a:p>
                  </a:txBody>
                  <a:tcPr/>
                </a:tc>
              </a:tr>
              <a:tr h="343448">
                <a:tc vMerge="1">
                  <a:txBody>
                    <a:bodyPr/>
                    <a:lstStyle/>
                    <a:p>
                      <a:pPr algn="ctr"/>
                      <a:endParaRPr lang="en-US" sz="1800" dirty="0"/>
                    </a:p>
                  </a:txBody>
                  <a:tcPr/>
                </a:tc>
                <a:tc>
                  <a:txBody>
                    <a:bodyPr/>
                    <a:lstStyle/>
                    <a:p>
                      <a:pPr algn="ctr"/>
                      <a:r>
                        <a:rPr lang="en-US" sz="1800" dirty="0" smtClean="0"/>
                        <a:t>0.25</a:t>
                      </a:r>
                      <a:endParaRPr lang="en-US" sz="1800" dirty="0"/>
                    </a:p>
                  </a:txBody>
                  <a:tcPr/>
                </a:tc>
                <a:tc>
                  <a:txBody>
                    <a:bodyPr/>
                    <a:lstStyle/>
                    <a:p>
                      <a:pPr algn="ctr"/>
                      <a:r>
                        <a:rPr lang="en-US" sz="1800" dirty="0" smtClean="0"/>
                        <a:t>0.38</a:t>
                      </a:r>
                      <a:endParaRPr lang="en-US" sz="1800" dirty="0"/>
                    </a:p>
                  </a:txBody>
                  <a:tcPr/>
                </a:tc>
                <a:tc>
                  <a:txBody>
                    <a:bodyPr/>
                    <a:lstStyle/>
                    <a:p>
                      <a:pPr algn="ctr"/>
                      <a:r>
                        <a:rPr lang="en-US" sz="1800" dirty="0" smtClean="0">
                          <a:solidFill>
                            <a:srgbClr val="FF0000"/>
                          </a:solidFill>
                        </a:rPr>
                        <a:t>0.06</a:t>
                      </a:r>
                      <a:endParaRPr lang="en-US" sz="1800" dirty="0">
                        <a:solidFill>
                          <a:srgbClr val="FF0000"/>
                        </a:solidFill>
                      </a:endParaRPr>
                    </a:p>
                  </a:txBody>
                  <a:tcPr/>
                </a:tc>
              </a:tr>
              <a:tr h="343448">
                <a:tc vMerge="1">
                  <a:txBody>
                    <a:bodyPr/>
                    <a:lstStyle/>
                    <a:p>
                      <a:pPr algn="ctr"/>
                      <a:endParaRPr lang="en-US" sz="1800" dirty="0"/>
                    </a:p>
                  </a:txBody>
                  <a:tcPr/>
                </a:tc>
                <a:tc>
                  <a:txBody>
                    <a:bodyPr/>
                    <a:lstStyle/>
                    <a:p>
                      <a:pPr algn="ctr"/>
                      <a:r>
                        <a:rPr lang="en-US" sz="1800" dirty="0" smtClean="0"/>
                        <a:t>0.5</a:t>
                      </a:r>
                      <a:endParaRPr lang="en-US" sz="1800" dirty="0"/>
                    </a:p>
                  </a:txBody>
                  <a:tcPr/>
                </a:tc>
                <a:tc>
                  <a:txBody>
                    <a:bodyPr/>
                    <a:lstStyle/>
                    <a:p>
                      <a:pPr algn="ctr"/>
                      <a:r>
                        <a:rPr lang="en-US" sz="1800" dirty="0" smtClean="0"/>
                        <a:t>0.40</a:t>
                      </a:r>
                      <a:endParaRPr lang="en-US" sz="1800" dirty="0"/>
                    </a:p>
                  </a:txBody>
                  <a:tcPr/>
                </a:tc>
                <a:tc>
                  <a:txBody>
                    <a:bodyPr/>
                    <a:lstStyle/>
                    <a:p>
                      <a:pPr algn="ctr"/>
                      <a:r>
                        <a:rPr lang="en-US" sz="1800" dirty="0" smtClean="0">
                          <a:solidFill>
                            <a:srgbClr val="FF0000"/>
                          </a:solidFill>
                        </a:rPr>
                        <a:t>0.07</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1</a:t>
                      </a:r>
                      <a:endParaRPr lang="en-US" sz="1800" dirty="0"/>
                    </a:p>
                  </a:txBody>
                  <a:tcPr/>
                </a:tc>
                <a:tc>
                  <a:txBody>
                    <a:bodyPr/>
                    <a:lstStyle/>
                    <a:p>
                      <a:pPr algn="ctr"/>
                      <a:r>
                        <a:rPr lang="en-US" sz="1800" dirty="0" smtClean="0"/>
                        <a:t>0.52</a:t>
                      </a:r>
                      <a:endParaRPr lang="en-US" sz="1800" dirty="0"/>
                    </a:p>
                  </a:txBody>
                  <a:tcPr/>
                </a:tc>
                <a:tc>
                  <a:txBody>
                    <a:bodyPr/>
                    <a:lstStyle/>
                    <a:p>
                      <a:pPr algn="ctr"/>
                      <a:r>
                        <a:rPr lang="en-US" sz="1800" dirty="0" smtClean="0">
                          <a:solidFill>
                            <a:srgbClr val="FF0000"/>
                          </a:solidFill>
                        </a:rPr>
                        <a:t>0.13</a:t>
                      </a:r>
                      <a:endParaRPr lang="en-US" sz="1800" dirty="0">
                        <a:solidFill>
                          <a:srgbClr val="FF0000"/>
                        </a:solidFill>
                      </a:endParaRPr>
                    </a:p>
                  </a:txBody>
                  <a:tcPr/>
                </a:tc>
              </a:tr>
              <a:tr h="387372">
                <a:tc rowSpan="5">
                  <a:txBody>
                    <a:bodyPr/>
                    <a:lstStyle/>
                    <a:p>
                      <a:pPr algn="ctr"/>
                      <a:endParaRPr lang="en-US" sz="1800" dirty="0" smtClean="0"/>
                    </a:p>
                    <a:p>
                      <a:pPr algn="ctr"/>
                      <a:r>
                        <a:rPr lang="en-US" sz="1800" dirty="0" smtClean="0"/>
                        <a:t>16</a:t>
                      </a:r>
                    </a:p>
                    <a:p>
                      <a:pPr algn="ctr"/>
                      <a:r>
                        <a:rPr lang="en-US" sz="1800" b="1" dirty="0" smtClean="0">
                          <a:solidFill>
                            <a:srgbClr val="00B0F0"/>
                          </a:solidFill>
                        </a:rPr>
                        <a:t>(Option 4)</a:t>
                      </a:r>
                      <a:endParaRPr lang="en-US" sz="1800" b="1" dirty="0">
                        <a:solidFill>
                          <a:srgbClr val="00B0F0"/>
                        </a:solidFill>
                      </a:endParaRPr>
                    </a:p>
                  </a:txBody>
                  <a:tcPr/>
                </a:tc>
                <a:tc>
                  <a:txBody>
                    <a:bodyPr/>
                    <a:lstStyle/>
                    <a:p>
                      <a:pPr algn="ctr"/>
                      <a:r>
                        <a:rPr lang="en-US" sz="1800" dirty="0" smtClean="0"/>
                        <a:t>0</a:t>
                      </a:r>
                      <a:endParaRPr lang="en-US" sz="1800" dirty="0"/>
                    </a:p>
                  </a:txBody>
                  <a:tcPr/>
                </a:tc>
                <a:tc>
                  <a:txBody>
                    <a:bodyPr/>
                    <a:lstStyle/>
                    <a:p>
                      <a:pPr algn="ctr"/>
                      <a:r>
                        <a:rPr lang="en-US" sz="1800" dirty="0" smtClean="0"/>
                        <a:t>0.48</a:t>
                      </a:r>
                      <a:endParaRPr lang="en-US" sz="1800" dirty="0"/>
                    </a:p>
                  </a:txBody>
                  <a:tcPr/>
                </a:tc>
                <a:tc>
                  <a:txBody>
                    <a:bodyPr/>
                    <a:lstStyle/>
                    <a:p>
                      <a:pPr algn="ctr"/>
                      <a:r>
                        <a:rPr lang="en-US" sz="1800" dirty="0" smtClean="0">
                          <a:solidFill>
                            <a:srgbClr val="FF0000"/>
                          </a:solidFill>
                        </a:rPr>
                        <a:t>0.17</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0.1</a:t>
                      </a:r>
                      <a:endParaRPr lang="en-US" sz="1800" dirty="0"/>
                    </a:p>
                  </a:txBody>
                  <a:tcPr/>
                </a:tc>
                <a:tc>
                  <a:txBody>
                    <a:bodyPr/>
                    <a:lstStyle/>
                    <a:p>
                      <a:pPr algn="ctr"/>
                      <a:r>
                        <a:rPr lang="en-US" sz="1800" dirty="0" smtClean="0"/>
                        <a:t>0.36</a:t>
                      </a:r>
                      <a:endParaRPr lang="en-US" sz="1800" dirty="0"/>
                    </a:p>
                  </a:txBody>
                  <a:tcPr/>
                </a:tc>
                <a:tc>
                  <a:txBody>
                    <a:bodyPr/>
                    <a:lstStyle/>
                    <a:p>
                      <a:pPr algn="ctr"/>
                      <a:r>
                        <a:rPr lang="en-US" sz="1800" dirty="0" smtClean="0">
                          <a:solidFill>
                            <a:srgbClr val="FF0000"/>
                          </a:solidFill>
                        </a:rPr>
                        <a:t>0.11</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0.25</a:t>
                      </a:r>
                      <a:endParaRPr lang="en-US" sz="1800" dirty="0"/>
                    </a:p>
                  </a:txBody>
                  <a:tcPr/>
                </a:tc>
                <a:tc>
                  <a:txBody>
                    <a:bodyPr/>
                    <a:lstStyle/>
                    <a:p>
                      <a:pPr algn="ctr"/>
                      <a:r>
                        <a:rPr lang="en-US" sz="1800" dirty="0" smtClean="0"/>
                        <a:t>0.27</a:t>
                      </a:r>
                      <a:endParaRPr lang="en-US" sz="1800" dirty="0"/>
                    </a:p>
                  </a:txBody>
                  <a:tcPr/>
                </a:tc>
                <a:tc>
                  <a:txBody>
                    <a:bodyPr/>
                    <a:lstStyle/>
                    <a:p>
                      <a:pPr algn="ctr"/>
                      <a:r>
                        <a:rPr lang="en-US" sz="1800" dirty="0" smtClean="0">
                          <a:solidFill>
                            <a:srgbClr val="FF0000"/>
                          </a:solidFill>
                        </a:rPr>
                        <a:t>0.07</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0.5</a:t>
                      </a:r>
                      <a:endParaRPr lang="en-US" sz="1800" dirty="0"/>
                    </a:p>
                  </a:txBody>
                  <a:tcPr/>
                </a:tc>
                <a:tc>
                  <a:txBody>
                    <a:bodyPr/>
                    <a:lstStyle/>
                    <a:p>
                      <a:pPr algn="ctr"/>
                      <a:r>
                        <a:rPr lang="en-US" sz="1800" dirty="0" smtClean="0"/>
                        <a:t>0.20</a:t>
                      </a:r>
                      <a:endParaRPr lang="en-US" sz="1800" dirty="0"/>
                    </a:p>
                  </a:txBody>
                  <a:tcPr/>
                </a:tc>
                <a:tc>
                  <a:txBody>
                    <a:bodyPr/>
                    <a:lstStyle/>
                    <a:p>
                      <a:pPr algn="ctr"/>
                      <a:r>
                        <a:rPr lang="en-US" sz="1800" dirty="0" smtClean="0">
                          <a:solidFill>
                            <a:srgbClr val="FF0000"/>
                          </a:solidFill>
                        </a:rPr>
                        <a:t>0.03</a:t>
                      </a:r>
                      <a:endParaRPr lang="en-US" sz="1800" dirty="0">
                        <a:solidFill>
                          <a:srgbClr val="FF0000"/>
                        </a:solidFill>
                      </a:endParaRPr>
                    </a:p>
                  </a:txBody>
                  <a:tcPr/>
                </a:tc>
              </a:tr>
              <a:tr h="387372">
                <a:tc vMerge="1">
                  <a:txBody>
                    <a:bodyPr/>
                    <a:lstStyle/>
                    <a:p>
                      <a:pPr algn="ctr"/>
                      <a:endParaRPr lang="en-US" sz="1800" dirty="0"/>
                    </a:p>
                  </a:txBody>
                  <a:tcPr/>
                </a:tc>
                <a:tc>
                  <a:txBody>
                    <a:bodyPr/>
                    <a:lstStyle/>
                    <a:p>
                      <a:pPr algn="ctr"/>
                      <a:r>
                        <a:rPr lang="en-US" sz="1800" dirty="0" smtClean="0"/>
                        <a:t>1</a:t>
                      </a:r>
                      <a:endParaRPr lang="en-US" sz="1800" dirty="0"/>
                    </a:p>
                  </a:txBody>
                  <a:tcPr/>
                </a:tc>
                <a:tc>
                  <a:txBody>
                    <a:bodyPr/>
                    <a:lstStyle/>
                    <a:p>
                      <a:pPr algn="ctr"/>
                      <a:r>
                        <a:rPr lang="en-US" sz="1800" dirty="0" smtClean="0"/>
                        <a:t>0.26</a:t>
                      </a:r>
                      <a:endParaRPr lang="en-US" sz="1800" dirty="0"/>
                    </a:p>
                  </a:txBody>
                  <a:tcPr/>
                </a:tc>
                <a:tc>
                  <a:txBody>
                    <a:bodyPr/>
                    <a:lstStyle/>
                    <a:p>
                      <a:pPr algn="ctr"/>
                      <a:r>
                        <a:rPr lang="en-US" sz="1800" dirty="0" smtClean="0">
                          <a:solidFill>
                            <a:srgbClr val="FF0000"/>
                          </a:solidFill>
                        </a:rPr>
                        <a:t>0.06</a:t>
                      </a:r>
                      <a:endParaRPr lang="en-US" sz="1800" dirty="0">
                        <a:solidFill>
                          <a:srgbClr val="FF0000"/>
                        </a:solidFill>
                      </a:endParaRPr>
                    </a:p>
                  </a:txBody>
                  <a:tcPr/>
                </a:tc>
              </a:tr>
            </a:tbl>
          </a:graphicData>
        </a:graphic>
      </p:graphicFrame>
      <p:sp>
        <p:nvSpPr>
          <p:cNvPr id="7" name="TextBox 6"/>
          <p:cNvSpPr txBox="1"/>
          <p:nvPr/>
        </p:nvSpPr>
        <p:spPr>
          <a:xfrm>
            <a:off x="762000" y="6172200"/>
            <a:ext cx="2133600" cy="338554"/>
          </a:xfrm>
          <a:prstGeom prst="rect">
            <a:avLst/>
          </a:prstGeom>
          <a:noFill/>
        </p:spPr>
        <p:txBody>
          <a:bodyPr wrap="square" rtlCol="0">
            <a:spAutoFit/>
          </a:bodyPr>
          <a:lstStyle/>
          <a:p>
            <a:r>
              <a:rPr lang="en-US" sz="1600" dirty="0" smtClean="0"/>
              <a:t>* Filter order of 256</a:t>
            </a: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ROLLOFF FACT</a:t>
            </a:r>
            <a:r>
              <a:rPr lang="en-US" altLang="ko-KR" sz="3200" b="1" i="1" dirty="0">
                <a:solidFill>
                  <a:srgbClr val="00B0F0"/>
                </a:solidFill>
              </a:rPr>
              <a:t>O</a:t>
            </a:r>
            <a:r>
              <a:rPr lang="en-US" altLang="ko-KR" sz="3200" b="1" i="1" dirty="0" smtClean="0">
                <a:solidFill>
                  <a:srgbClr val="00B0F0"/>
                </a:solidFill>
              </a:rPr>
              <a:t>RS (3)</a:t>
            </a:r>
            <a:endParaRPr lang="en-US" sz="3200" b="1" i="1" dirty="0">
              <a:solidFill>
                <a:srgbClr val="00B0F0"/>
              </a:solidFill>
            </a:endParaRPr>
          </a:p>
        </p:txBody>
      </p:sp>
      <p:cxnSp>
        <p:nvCxnSpPr>
          <p:cNvPr id="5" name="Straight Arrow Connector 4"/>
          <p:cNvCxnSpPr/>
          <p:nvPr/>
        </p:nvCxnSpPr>
        <p:spPr>
          <a:xfrm flipV="1">
            <a:off x="1524000" y="18288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524000" y="57150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572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620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819400" y="5791200"/>
            <a:ext cx="506870" cy="307777"/>
          </a:xfrm>
          <a:prstGeom prst="rect">
            <a:avLst/>
          </a:prstGeom>
          <a:noFill/>
        </p:spPr>
        <p:txBody>
          <a:bodyPr wrap="none" rtlCol="0">
            <a:spAutoFit/>
          </a:bodyPr>
          <a:lstStyle/>
          <a:p>
            <a:r>
              <a:rPr lang="en-US" sz="1400" b="1" dirty="0" smtClean="0"/>
              <a:t>0.25</a:t>
            </a:r>
            <a:endParaRPr lang="en-US" sz="1400" b="1" dirty="0"/>
          </a:p>
        </p:txBody>
      </p:sp>
      <p:sp>
        <p:nvSpPr>
          <p:cNvPr id="22" name="TextBox 21"/>
          <p:cNvSpPr txBox="1"/>
          <p:nvPr/>
        </p:nvSpPr>
        <p:spPr>
          <a:xfrm>
            <a:off x="4343400" y="5791200"/>
            <a:ext cx="415498" cy="307777"/>
          </a:xfrm>
          <a:prstGeom prst="rect">
            <a:avLst/>
          </a:prstGeom>
          <a:noFill/>
        </p:spPr>
        <p:txBody>
          <a:bodyPr wrap="none" rtlCol="0">
            <a:spAutoFit/>
          </a:bodyPr>
          <a:lstStyle/>
          <a:p>
            <a:r>
              <a:rPr lang="en-US" sz="1400" b="1" dirty="0" smtClean="0"/>
              <a:t>0.5</a:t>
            </a:r>
            <a:endParaRPr lang="en-US" sz="1400" b="1" dirty="0"/>
          </a:p>
        </p:txBody>
      </p:sp>
      <p:sp>
        <p:nvSpPr>
          <p:cNvPr id="24" name="TextBox 23"/>
          <p:cNvSpPr txBox="1"/>
          <p:nvPr/>
        </p:nvSpPr>
        <p:spPr>
          <a:xfrm>
            <a:off x="7391400" y="5791200"/>
            <a:ext cx="415498" cy="307777"/>
          </a:xfrm>
          <a:prstGeom prst="rect">
            <a:avLst/>
          </a:prstGeom>
          <a:noFill/>
        </p:spPr>
        <p:txBody>
          <a:bodyPr wrap="none" rtlCol="0">
            <a:spAutoFit/>
          </a:bodyPr>
          <a:lstStyle/>
          <a:p>
            <a:r>
              <a:rPr lang="en-US" sz="1400" b="1" dirty="0" smtClean="0"/>
              <a:t>1.0</a:t>
            </a:r>
            <a:endParaRPr lang="en-US" sz="1400" b="1" dirty="0"/>
          </a:p>
        </p:txBody>
      </p:sp>
      <p:cxnSp>
        <p:nvCxnSpPr>
          <p:cNvPr id="27" name="Straight Connector 26"/>
          <p:cNvCxnSpPr/>
          <p:nvPr/>
        </p:nvCxnSpPr>
        <p:spPr>
          <a:xfrm>
            <a:off x="1447800" y="4953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447800" y="4191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447800" y="3429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447800" y="26670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990600" y="4800600"/>
            <a:ext cx="506870" cy="307777"/>
          </a:xfrm>
          <a:prstGeom prst="rect">
            <a:avLst/>
          </a:prstGeom>
          <a:noFill/>
        </p:spPr>
        <p:txBody>
          <a:bodyPr wrap="none" rtlCol="0">
            <a:spAutoFit/>
          </a:bodyPr>
          <a:lstStyle/>
          <a:p>
            <a:r>
              <a:rPr lang="en-US" sz="1400" b="1" dirty="0" smtClean="0"/>
              <a:t>0.25</a:t>
            </a:r>
            <a:endParaRPr lang="en-US" sz="1400" b="1" dirty="0"/>
          </a:p>
        </p:txBody>
      </p:sp>
      <p:sp>
        <p:nvSpPr>
          <p:cNvPr id="35" name="TextBox 34"/>
          <p:cNvSpPr txBox="1"/>
          <p:nvPr/>
        </p:nvSpPr>
        <p:spPr>
          <a:xfrm>
            <a:off x="990600" y="4038600"/>
            <a:ext cx="415498" cy="307777"/>
          </a:xfrm>
          <a:prstGeom prst="rect">
            <a:avLst/>
          </a:prstGeom>
          <a:noFill/>
        </p:spPr>
        <p:txBody>
          <a:bodyPr wrap="none" rtlCol="0">
            <a:spAutoFit/>
          </a:bodyPr>
          <a:lstStyle/>
          <a:p>
            <a:r>
              <a:rPr lang="en-US" sz="1400" b="1" dirty="0" smtClean="0"/>
              <a:t>0.5</a:t>
            </a:r>
            <a:endParaRPr lang="en-US" sz="1400" b="1" dirty="0"/>
          </a:p>
        </p:txBody>
      </p:sp>
      <p:sp>
        <p:nvSpPr>
          <p:cNvPr id="36" name="TextBox 35"/>
          <p:cNvSpPr txBox="1"/>
          <p:nvPr/>
        </p:nvSpPr>
        <p:spPr>
          <a:xfrm>
            <a:off x="990600" y="3276600"/>
            <a:ext cx="506870" cy="307777"/>
          </a:xfrm>
          <a:prstGeom prst="rect">
            <a:avLst/>
          </a:prstGeom>
          <a:noFill/>
        </p:spPr>
        <p:txBody>
          <a:bodyPr wrap="none" rtlCol="0">
            <a:spAutoFit/>
          </a:bodyPr>
          <a:lstStyle/>
          <a:p>
            <a:r>
              <a:rPr lang="en-US" sz="1400" b="1" dirty="0"/>
              <a:t>0</a:t>
            </a:r>
            <a:r>
              <a:rPr lang="en-US" sz="1400" b="1" dirty="0" smtClean="0"/>
              <a:t>.75</a:t>
            </a:r>
            <a:endParaRPr lang="en-US" sz="1400" b="1" dirty="0"/>
          </a:p>
        </p:txBody>
      </p:sp>
      <p:sp>
        <p:nvSpPr>
          <p:cNvPr id="37" name="TextBox 36"/>
          <p:cNvSpPr txBox="1"/>
          <p:nvPr/>
        </p:nvSpPr>
        <p:spPr>
          <a:xfrm>
            <a:off x="990600" y="2514600"/>
            <a:ext cx="415498" cy="307777"/>
          </a:xfrm>
          <a:prstGeom prst="rect">
            <a:avLst/>
          </a:prstGeom>
          <a:noFill/>
        </p:spPr>
        <p:txBody>
          <a:bodyPr wrap="none" rtlCol="0">
            <a:spAutoFit/>
          </a:bodyPr>
          <a:lstStyle/>
          <a:p>
            <a:r>
              <a:rPr lang="en-US" sz="1400" b="1" dirty="0" smtClean="0"/>
              <a:t>1.0</a:t>
            </a:r>
            <a:endParaRPr lang="en-US" sz="1400" b="1" dirty="0"/>
          </a:p>
        </p:txBody>
      </p:sp>
      <p:sp>
        <p:nvSpPr>
          <p:cNvPr id="40" name="TextBox 39"/>
          <p:cNvSpPr txBox="1"/>
          <p:nvPr/>
        </p:nvSpPr>
        <p:spPr>
          <a:xfrm>
            <a:off x="4343400" y="6019800"/>
            <a:ext cx="1397242" cy="369332"/>
          </a:xfrm>
          <a:prstGeom prst="rect">
            <a:avLst/>
          </a:prstGeom>
          <a:noFill/>
        </p:spPr>
        <p:txBody>
          <a:bodyPr wrap="none" rtlCol="0">
            <a:spAutoFit/>
          </a:bodyPr>
          <a:lstStyle/>
          <a:p>
            <a:r>
              <a:rPr lang="en-US" dirty="0" err="1" smtClean="0"/>
              <a:t>Rolloff</a:t>
            </a:r>
            <a:r>
              <a:rPr lang="en-US" dirty="0" smtClean="0"/>
              <a:t> factor</a:t>
            </a:r>
            <a:endParaRPr lang="en-US" dirty="0"/>
          </a:p>
        </p:txBody>
      </p:sp>
      <p:sp>
        <p:nvSpPr>
          <p:cNvPr id="41" name="TextBox 40"/>
          <p:cNvSpPr txBox="1"/>
          <p:nvPr/>
        </p:nvSpPr>
        <p:spPr>
          <a:xfrm rot="10800000">
            <a:off x="685800" y="24384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43" name="Oval 42"/>
          <p:cNvSpPr/>
          <p:nvPr/>
        </p:nvSpPr>
        <p:spPr>
          <a:xfrm>
            <a:off x="1447800" y="1066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2971800" y="4876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543800" y="4038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447800" y="4038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2057400" y="4495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2971800" y="5257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543800" y="4876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2057400" y="5029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971800" y="5410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4495800" y="5410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543800" y="5257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a:stCxn id="51" idx="5"/>
            <a:endCxn id="52" idx="1"/>
          </p:cNvCxnSpPr>
          <p:nvPr/>
        </p:nvCxnSpPr>
        <p:spPr>
          <a:xfrm>
            <a:off x="2187482" y="5159282"/>
            <a:ext cx="806636" cy="2732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52" idx="6"/>
            <a:endCxn id="53" idx="2"/>
          </p:cNvCxnSpPr>
          <p:nvPr/>
        </p:nvCxnSpPr>
        <p:spPr>
          <a:xfrm>
            <a:off x="3124200" y="5486400"/>
            <a:ext cx="13716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53" idx="6"/>
            <a:endCxn id="54" idx="2"/>
          </p:cNvCxnSpPr>
          <p:nvPr/>
        </p:nvCxnSpPr>
        <p:spPr>
          <a:xfrm flipV="1">
            <a:off x="4648200" y="5334000"/>
            <a:ext cx="2895600" cy="1524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43" idx="4"/>
            <a:endCxn id="94" idx="0"/>
          </p:cNvCxnSpPr>
          <p:nvPr/>
        </p:nvCxnSpPr>
        <p:spPr>
          <a:xfrm>
            <a:off x="1524000" y="1219200"/>
            <a:ext cx="609600" cy="1828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44" idx="6"/>
            <a:endCxn id="95" idx="2"/>
          </p:cNvCxnSpPr>
          <p:nvPr/>
        </p:nvCxnSpPr>
        <p:spPr>
          <a:xfrm flipV="1">
            <a:off x="3124200" y="4876800"/>
            <a:ext cx="1371600" cy="76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endCxn id="47" idx="2"/>
          </p:cNvCxnSpPr>
          <p:nvPr/>
        </p:nvCxnSpPr>
        <p:spPr>
          <a:xfrm>
            <a:off x="1600200" y="4191000"/>
            <a:ext cx="457200" cy="381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47" idx="5"/>
            <a:endCxn id="49" idx="2"/>
          </p:cNvCxnSpPr>
          <p:nvPr/>
        </p:nvCxnSpPr>
        <p:spPr>
          <a:xfrm>
            <a:off x="2187482" y="4625882"/>
            <a:ext cx="784318" cy="7081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49" idx="5"/>
            <a:endCxn id="130" idx="2"/>
          </p:cNvCxnSpPr>
          <p:nvPr/>
        </p:nvCxnSpPr>
        <p:spPr>
          <a:xfrm flipV="1">
            <a:off x="3101882" y="5334000"/>
            <a:ext cx="1393918" cy="53882"/>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54102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60198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p:cNvCxnSpPr>
            <a:stCxn id="79" idx="6"/>
            <a:endCxn id="81" idx="2"/>
          </p:cNvCxnSpPr>
          <p:nvPr/>
        </p:nvCxnSpPr>
        <p:spPr>
          <a:xfrm>
            <a:off x="5562600" y="25146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6324600" y="2286000"/>
            <a:ext cx="1001172" cy="369332"/>
          </a:xfrm>
          <a:prstGeom prst="rect">
            <a:avLst/>
          </a:prstGeom>
          <a:noFill/>
        </p:spPr>
        <p:txBody>
          <a:bodyPr wrap="none" rtlCol="0">
            <a:spAutoFit/>
          </a:bodyPr>
          <a:lstStyle/>
          <a:p>
            <a:r>
              <a:rPr lang="en-US" dirty="0" smtClean="0"/>
              <a:t>Option 1</a:t>
            </a:r>
            <a:endParaRPr lang="en-US" dirty="0"/>
          </a:p>
        </p:txBody>
      </p:sp>
      <p:sp>
        <p:nvSpPr>
          <p:cNvPr id="86" name="Oval 85"/>
          <p:cNvSpPr/>
          <p:nvPr/>
        </p:nvSpPr>
        <p:spPr>
          <a:xfrm>
            <a:off x="54102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60198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p:cNvCxnSpPr>
            <a:stCxn id="86" idx="6"/>
            <a:endCxn id="87" idx="2"/>
          </p:cNvCxnSpPr>
          <p:nvPr/>
        </p:nvCxnSpPr>
        <p:spPr>
          <a:xfrm>
            <a:off x="5562600" y="28194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6324600" y="2590800"/>
            <a:ext cx="1001172" cy="369332"/>
          </a:xfrm>
          <a:prstGeom prst="rect">
            <a:avLst/>
          </a:prstGeom>
          <a:noFill/>
        </p:spPr>
        <p:txBody>
          <a:bodyPr wrap="none" rtlCol="0">
            <a:spAutoFit/>
          </a:bodyPr>
          <a:lstStyle/>
          <a:p>
            <a:r>
              <a:rPr lang="en-US" dirty="0" smtClean="0"/>
              <a:t>Option 2</a:t>
            </a:r>
            <a:endParaRPr lang="en-US" dirty="0"/>
          </a:p>
        </p:txBody>
      </p:sp>
      <p:sp>
        <p:nvSpPr>
          <p:cNvPr id="90" name="Oval 89"/>
          <p:cNvSpPr/>
          <p:nvPr/>
        </p:nvSpPr>
        <p:spPr>
          <a:xfrm>
            <a:off x="54102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0198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Connector 91"/>
          <p:cNvCxnSpPr>
            <a:stCxn id="90" idx="6"/>
            <a:endCxn id="91" idx="2"/>
          </p:cNvCxnSpPr>
          <p:nvPr/>
        </p:nvCxnSpPr>
        <p:spPr>
          <a:xfrm>
            <a:off x="5562600" y="31242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324600" y="2895600"/>
            <a:ext cx="1001172" cy="369332"/>
          </a:xfrm>
          <a:prstGeom prst="rect">
            <a:avLst/>
          </a:prstGeom>
          <a:noFill/>
        </p:spPr>
        <p:txBody>
          <a:bodyPr wrap="none" rtlCol="0">
            <a:spAutoFit/>
          </a:bodyPr>
          <a:lstStyle/>
          <a:p>
            <a:r>
              <a:rPr lang="en-US" dirty="0" smtClean="0"/>
              <a:t>Option 3</a:t>
            </a:r>
            <a:endParaRPr lang="en-US" dirty="0"/>
          </a:p>
        </p:txBody>
      </p:sp>
      <p:sp>
        <p:nvSpPr>
          <p:cNvPr id="94" name="Oval 93"/>
          <p:cNvSpPr/>
          <p:nvPr/>
        </p:nvSpPr>
        <p:spPr>
          <a:xfrm>
            <a:off x="2057400" y="30480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4495800" y="4800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8" name="Straight Connector 97"/>
          <p:cNvCxnSpPr>
            <a:stCxn id="94" idx="5"/>
          </p:cNvCxnSpPr>
          <p:nvPr/>
        </p:nvCxnSpPr>
        <p:spPr>
          <a:xfrm>
            <a:off x="2187482" y="3178082"/>
            <a:ext cx="828954" cy="17749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95" idx="6"/>
            <a:endCxn id="45" idx="2"/>
          </p:cNvCxnSpPr>
          <p:nvPr/>
        </p:nvCxnSpPr>
        <p:spPr>
          <a:xfrm flipV="1">
            <a:off x="4648200" y="4114800"/>
            <a:ext cx="2895600" cy="762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5410200" y="33528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6019800" y="33528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a:stCxn id="83" idx="6"/>
            <a:endCxn id="84" idx="2"/>
          </p:cNvCxnSpPr>
          <p:nvPr/>
        </p:nvCxnSpPr>
        <p:spPr>
          <a:xfrm>
            <a:off x="5562600" y="3429000"/>
            <a:ext cx="45720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6324600" y="3200400"/>
            <a:ext cx="1001172" cy="369332"/>
          </a:xfrm>
          <a:prstGeom prst="rect">
            <a:avLst/>
          </a:prstGeom>
          <a:noFill/>
        </p:spPr>
        <p:txBody>
          <a:bodyPr wrap="none" rtlCol="0">
            <a:spAutoFit/>
          </a:bodyPr>
          <a:lstStyle/>
          <a:p>
            <a:r>
              <a:rPr lang="en-US" dirty="0" smtClean="0"/>
              <a:t>Option 4</a:t>
            </a:r>
            <a:endParaRPr lang="en-US" dirty="0"/>
          </a:p>
        </p:txBody>
      </p:sp>
      <p:sp>
        <p:nvSpPr>
          <p:cNvPr id="99" name="Oval 98"/>
          <p:cNvSpPr/>
          <p:nvPr/>
        </p:nvSpPr>
        <p:spPr>
          <a:xfrm>
            <a:off x="7543800" y="54864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Connector 100"/>
          <p:cNvCxnSpPr>
            <a:stCxn id="99" idx="2"/>
            <a:endCxn id="141" idx="6"/>
          </p:cNvCxnSpPr>
          <p:nvPr/>
        </p:nvCxnSpPr>
        <p:spPr>
          <a:xfrm flipH="1">
            <a:off x="4648200" y="5562600"/>
            <a:ext cx="2895600" cy="7620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130" idx="6"/>
            <a:endCxn id="50" idx="2"/>
          </p:cNvCxnSpPr>
          <p:nvPr/>
        </p:nvCxnSpPr>
        <p:spPr>
          <a:xfrm flipV="1">
            <a:off x="4648200" y="4953000"/>
            <a:ext cx="2895600" cy="381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13" name="Oval 112"/>
          <p:cNvSpPr/>
          <p:nvPr/>
        </p:nvSpPr>
        <p:spPr>
          <a:xfrm>
            <a:off x="1447800" y="45720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5" name="Straight Connector 124"/>
          <p:cNvCxnSpPr>
            <a:stCxn id="113" idx="5"/>
            <a:endCxn id="51" idx="2"/>
          </p:cNvCxnSpPr>
          <p:nvPr/>
        </p:nvCxnSpPr>
        <p:spPr>
          <a:xfrm>
            <a:off x="1577882" y="4702082"/>
            <a:ext cx="479518" cy="403318"/>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130" name="Oval 129"/>
          <p:cNvSpPr/>
          <p:nvPr/>
        </p:nvSpPr>
        <p:spPr>
          <a:xfrm>
            <a:off x="4495800" y="5257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1447800" y="51054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2057400" y="54864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4" name="Straight Connector 133"/>
          <p:cNvCxnSpPr>
            <a:stCxn id="132" idx="6"/>
            <a:endCxn id="133" idx="2"/>
          </p:cNvCxnSpPr>
          <p:nvPr/>
        </p:nvCxnSpPr>
        <p:spPr>
          <a:xfrm>
            <a:off x="1600200" y="5181600"/>
            <a:ext cx="457200" cy="38100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140" name="Oval 139"/>
          <p:cNvSpPr/>
          <p:nvPr/>
        </p:nvSpPr>
        <p:spPr>
          <a:xfrm>
            <a:off x="2971800" y="55626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4495800" y="55626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2" name="Straight Connector 141"/>
          <p:cNvCxnSpPr>
            <a:stCxn id="140" idx="6"/>
            <a:endCxn id="141" idx="2"/>
          </p:cNvCxnSpPr>
          <p:nvPr/>
        </p:nvCxnSpPr>
        <p:spPr>
          <a:xfrm>
            <a:off x="3124200" y="5638800"/>
            <a:ext cx="137160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133" idx="5"/>
            <a:endCxn id="140" idx="2"/>
          </p:cNvCxnSpPr>
          <p:nvPr/>
        </p:nvCxnSpPr>
        <p:spPr>
          <a:xfrm>
            <a:off x="2187482" y="5616482"/>
            <a:ext cx="784318" cy="22318"/>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21336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52" name="TextBox 151"/>
          <p:cNvSpPr txBox="1"/>
          <p:nvPr/>
        </p:nvSpPr>
        <p:spPr>
          <a:xfrm>
            <a:off x="1905000" y="5791200"/>
            <a:ext cx="415498" cy="307777"/>
          </a:xfrm>
          <a:prstGeom prst="rect">
            <a:avLst/>
          </a:prstGeom>
          <a:noFill/>
        </p:spPr>
        <p:txBody>
          <a:bodyPr wrap="none" rtlCol="0">
            <a:spAutoFit/>
          </a:bodyPr>
          <a:lstStyle/>
          <a:p>
            <a:r>
              <a:rPr lang="en-US" sz="1400" b="1" dirty="0" smtClean="0"/>
              <a:t>0.1</a:t>
            </a:r>
            <a:endParaRPr lang="en-US" sz="1400" b="1" dirty="0"/>
          </a:p>
        </p:txBody>
      </p:sp>
      <p:sp>
        <p:nvSpPr>
          <p:cNvPr id="153" name="TextBox 152"/>
          <p:cNvSpPr txBox="1"/>
          <p:nvPr/>
        </p:nvSpPr>
        <p:spPr>
          <a:xfrm>
            <a:off x="1371600" y="5791200"/>
            <a:ext cx="276038" cy="307777"/>
          </a:xfrm>
          <a:prstGeom prst="rect">
            <a:avLst/>
          </a:prstGeom>
          <a:noFill/>
        </p:spPr>
        <p:txBody>
          <a:bodyPr wrap="none" rtlCol="0">
            <a:spAutoFit/>
          </a:bodyPr>
          <a:lstStyle/>
          <a:p>
            <a:r>
              <a:rPr lang="en-US" sz="1400" b="1" dirty="0" smtClean="0"/>
              <a:t>0</a:t>
            </a:r>
            <a:endParaRPr lang="en-US" sz="1400" b="1" dirty="0"/>
          </a:p>
        </p:txBody>
      </p:sp>
      <p:cxnSp>
        <p:nvCxnSpPr>
          <p:cNvPr id="154" name="Straight Connector 153"/>
          <p:cNvCxnSpPr/>
          <p:nvPr/>
        </p:nvCxnSpPr>
        <p:spPr>
          <a:xfrm>
            <a:off x="1524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 </a:t>
            </a:r>
            <a:br>
              <a:rPr lang="en-US" altLang="ko-KR" sz="3200" b="1" i="1" dirty="0" smtClean="0">
                <a:solidFill>
                  <a:srgbClr val="00B0F0"/>
                </a:solidFill>
              </a:rPr>
            </a:br>
            <a:r>
              <a:rPr lang="en-US" altLang="ko-KR" sz="3200" b="1" i="1" dirty="0" smtClean="0">
                <a:solidFill>
                  <a:srgbClr val="00B0F0"/>
                </a:solidFill>
              </a:rPr>
              <a:t>FOR VARIOUS ROLLOFF FACTORS (4)</a:t>
            </a:r>
            <a:endParaRPr lang="en-US" sz="3200" b="1" i="1" dirty="0">
              <a:solidFill>
                <a:srgbClr val="00B0F0"/>
              </a:solidFill>
            </a:endParaRPr>
          </a:p>
        </p:txBody>
      </p:sp>
      <p:sp>
        <p:nvSpPr>
          <p:cNvPr id="5" name="Content Placeholder 4"/>
          <p:cNvSpPr>
            <a:spLocks noGrp="1"/>
          </p:cNvSpPr>
          <p:nvPr>
            <p:ph idx="1"/>
          </p:nvPr>
        </p:nvSpPr>
        <p:spPr/>
        <p:txBody>
          <a:bodyPr>
            <a:normAutofit/>
          </a:bodyPr>
          <a:lstStyle/>
          <a:p>
            <a:pPr marL="349250" indent="-292100"/>
            <a:r>
              <a:rPr lang="en-US" sz="2400" dirty="0" smtClean="0"/>
              <a:t>Observations regarding bandwidth and height of skirts of spectra</a:t>
            </a:r>
          </a:p>
          <a:p>
            <a:pPr marL="971550" lvl="1" indent="-514350">
              <a:buFont typeface="+mj-lt"/>
              <a:buAutoNum type="arabicPeriod"/>
            </a:pPr>
            <a:r>
              <a:rPr lang="en-US" sz="2400" dirty="0" smtClean="0"/>
              <a:t>The width of the required band increases as roll-off increases - the relationship should be proportional to (1 + </a:t>
            </a:r>
            <a:r>
              <a:rPr lang="en-US" sz="2400" dirty="0" err="1" smtClean="0"/>
              <a:t>rolloff</a:t>
            </a:r>
            <a:r>
              <a:rPr lang="en-US" sz="2400" dirty="0" smtClean="0"/>
              <a:t>).</a:t>
            </a:r>
          </a:p>
          <a:p>
            <a:pPr marL="971550" lvl="1" indent="-514350">
              <a:buFont typeface="+mj-lt"/>
              <a:buAutoNum type="arabicPeriod"/>
            </a:pPr>
            <a:r>
              <a:rPr lang="en-US" sz="2400" dirty="0"/>
              <a:t>T</a:t>
            </a:r>
            <a:r>
              <a:rPr lang="en-US" sz="2400" dirty="0" smtClean="0"/>
              <a:t>he height of the skirts outside the main lobe of the band decreases as </a:t>
            </a:r>
            <a:r>
              <a:rPr lang="en-US" sz="2400" dirty="0" err="1" smtClean="0"/>
              <a:t>rolloff</a:t>
            </a:r>
            <a:r>
              <a:rPr lang="en-US" sz="2400" dirty="0" smtClean="0"/>
              <a:t> increases .</a:t>
            </a:r>
          </a:p>
          <a:p>
            <a:pPr>
              <a:lnSpc>
                <a:spcPct val="90000"/>
              </a:lnSpc>
            </a:pPr>
            <a:r>
              <a:rPr lang="en-US" altLang="ko-KR" sz="2400" dirty="0" smtClean="0"/>
              <a:t>Control of </a:t>
            </a:r>
            <a:r>
              <a:rPr lang="en-US" altLang="ko-KR" sz="2400" dirty="0" err="1" smtClean="0"/>
              <a:t>rolloff</a:t>
            </a:r>
            <a:r>
              <a:rPr lang="en-US" altLang="ko-KR" sz="2400" dirty="0" smtClean="0"/>
              <a:t> factors is a very useful way to adjust the out-of-band attenuation, in addition to that of filter orders.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29000"/>
            <a:ext cx="7772400" cy="1362075"/>
          </a:xfrm>
        </p:spPr>
        <p:txBody>
          <a:bodyPr>
            <a:normAutofit fontScale="90000"/>
          </a:bodyPr>
          <a:lstStyle/>
          <a:p>
            <a:r>
              <a:rPr lang="en-US" dirty="0" smtClean="0"/>
              <a:t>OFDM SPECTRAL SHAPES WITH Raised cosine filtering FOR COMBINATIONS OF ROLLOFF FACTORS AND FILTER ORDERS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128 SUBCARRIERS</a:t>
            </a:r>
            <a:br>
              <a:rPr lang="en-US" altLang="ko-KR" sz="3200" b="1" i="1" dirty="0" smtClean="0">
                <a:solidFill>
                  <a:srgbClr val="00B0F0"/>
                </a:solidFill>
              </a:rPr>
            </a:br>
            <a:r>
              <a:rPr lang="en-US" altLang="ko-KR" sz="3200" b="1" i="1" dirty="0" smtClean="0">
                <a:solidFill>
                  <a:srgbClr val="00B0F0"/>
                </a:solidFill>
              </a:rPr>
              <a:t>ROLLOFF OF 0</a:t>
            </a:r>
            <a:endParaRPr lang="en-US" sz="3200" b="1" i="1" dirty="0">
              <a:solidFill>
                <a:srgbClr val="00B0F0"/>
              </a:solidFill>
            </a:endParaRPr>
          </a:p>
        </p:txBody>
      </p:sp>
      <p:pic>
        <p:nvPicPr>
          <p:cNvPr id="6146" name="Picture 2"/>
          <p:cNvPicPr>
            <a:picLocks noChangeAspect="1" noChangeArrowheads="1"/>
          </p:cNvPicPr>
          <p:nvPr/>
        </p:nvPicPr>
        <p:blipFill>
          <a:blip r:embed="rId2" cstate="print"/>
          <a:srcRect/>
          <a:stretch>
            <a:fillRect/>
          </a:stretch>
        </p:blipFill>
        <p:spPr bwMode="auto">
          <a:xfrm>
            <a:off x="152400" y="1371599"/>
            <a:ext cx="3562351" cy="2849881"/>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5181600" y="1371600"/>
            <a:ext cx="3629025" cy="2929720"/>
          </a:xfrm>
          <a:prstGeom prst="rect">
            <a:avLst/>
          </a:prstGeom>
          <a:noFill/>
          <a:ln w="9525">
            <a:noFill/>
            <a:miter lim="800000"/>
            <a:headEnd/>
            <a:tailEnd/>
          </a:ln>
        </p:spPr>
      </p:pic>
      <p:pic>
        <p:nvPicPr>
          <p:cNvPr id="6148" name="Picture 4"/>
          <p:cNvPicPr>
            <a:picLocks noChangeAspect="1" noChangeArrowheads="1"/>
          </p:cNvPicPr>
          <p:nvPr/>
        </p:nvPicPr>
        <p:blipFill>
          <a:blip r:embed="rId4" cstate="print"/>
          <a:srcRect/>
          <a:stretch>
            <a:fillRect/>
          </a:stretch>
        </p:blipFill>
        <p:spPr bwMode="auto">
          <a:xfrm>
            <a:off x="152400" y="3733800"/>
            <a:ext cx="3596185" cy="2914650"/>
          </a:xfrm>
          <a:prstGeom prst="rect">
            <a:avLst/>
          </a:prstGeom>
          <a:noFill/>
          <a:ln w="9525">
            <a:noFill/>
            <a:miter lim="800000"/>
            <a:headEnd/>
            <a:tailEnd/>
          </a:ln>
        </p:spPr>
      </p:pic>
      <p:pic>
        <p:nvPicPr>
          <p:cNvPr id="6149" name="Picture 5"/>
          <p:cNvPicPr>
            <a:picLocks noChangeAspect="1" noChangeArrowheads="1"/>
          </p:cNvPicPr>
          <p:nvPr/>
        </p:nvPicPr>
        <p:blipFill>
          <a:blip r:embed="rId5" cstate="print"/>
          <a:srcRect/>
          <a:stretch>
            <a:fillRect/>
          </a:stretch>
        </p:blipFill>
        <p:spPr bwMode="auto">
          <a:xfrm>
            <a:off x="5156772" y="3733800"/>
            <a:ext cx="3682427" cy="2962275"/>
          </a:xfrm>
          <a:prstGeom prst="rect">
            <a:avLst/>
          </a:prstGeom>
          <a:noFill/>
          <a:ln w="9525">
            <a:noFill/>
            <a:miter lim="800000"/>
            <a:headEnd/>
            <a:tailEnd/>
          </a:ln>
        </p:spPr>
      </p:pic>
      <p:sp>
        <p:nvSpPr>
          <p:cNvPr id="19" name="TextBox 18"/>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order=512</a:t>
            </a:r>
            <a:endParaRPr lang="en-US" sz="1400" b="1" dirty="0">
              <a:solidFill>
                <a:srgbClr val="FF0000"/>
              </a:solidFill>
            </a:endParaRPr>
          </a:p>
        </p:txBody>
      </p:sp>
      <p:sp>
        <p:nvSpPr>
          <p:cNvPr id="24" name="TextBox 23"/>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25" name="TextBox 24"/>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order=2048</a:t>
            </a:r>
            <a:endParaRPr lang="en-US" sz="1400" b="1" dirty="0">
              <a:solidFill>
                <a:srgbClr val="FF0000"/>
              </a:solidFill>
            </a:endParaRPr>
          </a:p>
        </p:txBody>
      </p:sp>
      <p:sp>
        <p:nvSpPr>
          <p:cNvPr id="26" name="TextBox 25"/>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order=1024</a:t>
            </a:r>
            <a:endParaRPr lang="en-US" sz="1400" b="1" dirty="0">
              <a:solidFill>
                <a:srgbClr val="FF0000"/>
              </a:solidFill>
            </a:endParaRPr>
          </a:p>
        </p:txBody>
      </p:sp>
      <p:sp>
        <p:nvSpPr>
          <p:cNvPr id="27" name="TextBox 26"/>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1</a:t>
            </a:r>
            <a:endParaRPr lang="en-US" b="1"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128 SUBCARRIERS</a:t>
            </a:r>
            <a:br>
              <a:rPr lang="en-US" altLang="ko-KR" sz="3200" b="1" i="1" dirty="0" smtClean="0">
                <a:solidFill>
                  <a:srgbClr val="00B0F0"/>
                </a:solidFill>
              </a:rPr>
            </a:br>
            <a:r>
              <a:rPr lang="en-US" altLang="ko-KR" sz="3200" b="1" i="1" dirty="0" smtClean="0">
                <a:solidFill>
                  <a:srgbClr val="00B0F0"/>
                </a:solidFill>
              </a:rPr>
              <a:t>ROLLOFF OF 0.1</a:t>
            </a:r>
            <a:endParaRPr lang="en-US" sz="3200" b="1" i="1" dirty="0">
              <a:solidFill>
                <a:srgbClr val="00B0F0"/>
              </a:solidFill>
            </a:endParaRPr>
          </a:p>
        </p:txBody>
      </p:sp>
      <p:pic>
        <p:nvPicPr>
          <p:cNvPr id="7170" name="Picture 2"/>
          <p:cNvPicPr>
            <a:picLocks noChangeAspect="1" noChangeArrowheads="1"/>
          </p:cNvPicPr>
          <p:nvPr/>
        </p:nvPicPr>
        <p:blipFill>
          <a:blip r:embed="rId2" cstate="print"/>
          <a:srcRect/>
          <a:stretch>
            <a:fillRect/>
          </a:stretch>
        </p:blipFill>
        <p:spPr bwMode="auto">
          <a:xfrm>
            <a:off x="148772" y="1371601"/>
            <a:ext cx="3585028" cy="2895600"/>
          </a:xfrm>
          <a:prstGeom prst="rect">
            <a:avLst/>
          </a:prstGeom>
          <a:noFill/>
          <a:ln w="9525">
            <a:noFill/>
            <a:miter lim="800000"/>
            <a:headEnd/>
            <a:tailEnd/>
          </a:ln>
        </p:spPr>
      </p:pic>
      <p:pic>
        <p:nvPicPr>
          <p:cNvPr id="7171" name="Picture 3"/>
          <p:cNvPicPr>
            <a:picLocks noChangeAspect="1" noChangeArrowheads="1"/>
          </p:cNvPicPr>
          <p:nvPr/>
        </p:nvPicPr>
        <p:blipFill>
          <a:blip r:embed="rId3" cstate="print"/>
          <a:srcRect/>
          <a:stretch>
            <a:fillRect/>
          </a:stretch>
        </p:blipFill>
        <p:spPr bwMode="auto">
          <a:xfrm>
            <a:off x="5105400" y="1371601"/>
            <a:ext cx="3676649" cy="2930983"/>
          </a:xfrm>
          <a:prstGeom prst="rect">
            <a:avLst/>
          </a:prstGeom>
          <a:noFill/>
          <a:ln w="9525">
            <a:noFill/>
            <a:miter lim="800000"/>
            <a:headEnd/>
            <a:tailEnd/>
          </a:ln>
        </p:spPr>
      </p:pic>
      <p:pic>
        <p:nvPicPr>
          <p:cNvPr id="7172" name="Picture 4"/>
          <p:cNvPicPr>
            <a:picLocks noChangeAspect="1" noChangeArrowheads="1"/>
          </p:cNvPicPr>
          <p:nvPr/>
        </p:nvPicPr>
        <p:blipFill>
          <a:blip r:embed="rId4" cstate="print"/>
          <a:srcRect/>
          <a:stretch>
            <a:fillRect/>
          </a:stretch>
        </p:blipFill>
        <p:spPr bwMode="auto">
          <a:xfrm>
            <a:off x="152400" y="3733800"/>
            <a:ext cx="3581400" cy="2883818"/>
          </a:xfrm>
          <a:prstGeom prst="rect">
            <a:avLst/>
          </a:prstGeom>
          <a:noFill/>
          <a:ln w="9525">
            <a:noFill/>
            <a:miter lim="800000"/>
            <a:headEnd/>
            <a:tailEnd/>
          </a:ln>
        </p:spPr>
      </p:pic>
      <p:pic>
        <p:nvPicPr>
          <p:cNvPr id="7173" name="Picture 5"/>
          <p:cNvPicPr>
            <a:picLocks noChangeAspect="1" noChangeArrowheads="1"/>
          </p:cNvPicPr>
          <p:nvPr/>
        </p:nvPicPr>
        <p:blipFill>
          <a:blip r:embed="rId5" cstate="print"/>
          <a:srcRect/>
          <a:stretch>
            <a:fillRect/>
          </a:stretch>
        </p:blipFill>
        <p:spPr bwMode="auto">
          <a:xfrm>
            <a:off x="5105400" y="3733800"/>
            <a:ext cx="3667125" cy="2958787"/>
          </a:xfrm>
          <a:prstGeom prst="rect">
            <a:avLst/>
          </a:prstGeom>
          <a:noFill/>
          <a:ln w="9525">
            <a:noFill/>
            <a:miter lim="800000"/>
            <a:headEnd/>
            <a:tailEnd/>
          </a:ln>
        </p:spPr>
      </p:pic>
      <p:sp>
        <p:nvSpPr>
          <p:cNvPr id="25" name="TextBox 24"/>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26" name="TextBox 25"/>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order=512</a:t>
            </a:r>
            <a:endParaRPr lang="en-US" sz="1400" b="1" dirty="0">
              <a:solidFill>
                <a:srgbClr val="FF0000"/>
              </a:solidFill>
            </a:endParaRPr>
          </a:p>
        </p:txBody>
      </p:sp>
      <p:sp>
        <p:nvSpPr>
          <p:cNvPr id="27" name="TextBox 26"/>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order=1024</a:t>
            </a:r>
            <a:endParaRPr lang="en-US" sz="1400" b="1" dirty="0">
              <a:solidFill>
                <a:srgbClr val="FF0000"/>
              </a:solidFill>
            </a:endParaRPr>
          </a:p>
        </p:txBody>
      </p:sp>
      <p:sp>
        <p:nvSpPr>
          <p:cNvPr id="28" name="TextBox 27"/>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order=2048</a:t>
            </a:r>
            <a:endParaRPr lang="en-US" sz="1400" b="1" dirty="0">
              <a:solidFill>
                <a:srgbClr val="FF0000"/>
              </a:solidFill>
            </a:endParaRPr>
          </a:p>
        </p:txBody>
      </p:sp>
      <p:sp>
        <p:nvSpPr>
          <p:cNvPr id="29" name="TextBox 28"/>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1</a:t>
            </a:r>
            <a:endParaRPr lang="en-US" b="1"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128 SUBCARRIERS</a:t>
            </a:r>
            <a:br>
              <a:rPr lang="en-US" altLang="ko-KR" sz="3200" b="1" i="1" dirty="0" smtClean="0">
                <a:solidFill>
                  <a:srgbClr val="00B0F0"/>
                </a:solidFill>
              </a:rPr>
            </a:br>
            <a:r>
              <a:rPr lang="en-US" altLang="ko-KR" sz="3200" b="1" i="1" dirty="0" smtClean="0">
                <a:solidFill>
                  <a:srgbClr val="00B0F0"/>
                </a:solidFill>
              </a:rPr>
              <a:t>ROLLOFF OF 0.25</a:t>
            </a:r>
            <a:endParaRPr lang="en-US" sz="3200" b="1" i="1" dirty="0">
              <a:solidFill>
                <a:srgbClr val="00B0F0"/>
              </a:solidFill>
            </a:endParaRPr>
          </a:p>
        </p:txBody>
      </p:sp>
      <p:pic>
        <p:nvPicPr>
          <p:cNvPr id="8194" name="Picture 2"/>
          <p:cNvPicPr>
            <a:picLocks noChangeAspect="1" noChangeArrowheads="1"/>
          </p:cNvPicPr>
          <p:nvPr/>
        </p:nvPicPr>
        <p:blipFill>
          <a:blip r:embed="rId2" cstate="print"/>
          <a:srcRect/>
          <a:stretch>
            <a:fillRect/>
          </a:stretch>
        </p:blipFill>
        <p:spPr bwMode="auto">
          <a:xfrm>
            <a:off x="116124" y="1371601"/>
            <a:ext cx="3617675" cy="2895599"/>
          </a:xfrm>
          <a:prstGeom prst="rect">
            <a:avLst/>
          </a:prstGeom>
          <a:noFill/>
          <a:ln w="9525">
            <a:noFill/>
            <a:miter lim="800000"/>
            <a:headEnd/>
            <a:tailEnd/>
          </a:ln>
        </p:spPr>
      </p:pic>
      <p:pic>
        <p:nvPicPr>
          <p:cNvPr id="8195" name="Picture 3"/>
          <p:cNvPicPr>
            <a:picLocks noChangeAspect="1" noChangeArrowheads="1"/>
          </p:cNvPicPr>
          <p:nvPr/>
        </p:nvPicPr>
        <p:blipFill>
          <a:blip r:embed="rId3" cstate="print"/>
          <a:srcRect/>
          <a:stretch>
            <a:fillRect/>
          </a:stretch>
        </p:blipFill>
        <p:spPr bwMode="auto">
          <a:xfrm>
            <a:off x="5126321" y="1371601"/>
            <a:ext cx="3712878" cy="2971799"/>
          </a:xfrm>
          <a:prstGeom prst="rect">
            <a:avLst/>
          </a:prstGeom>
          <a:noFill/>
          <a:ln w="9525">
            <a:noFill/>
            <a:miter lim="800000"/>
            <a:headEnd/>
            <a:tailEnd/>
          </a:ln>
        </p:spPr>
      </p:pic>
      <p:pic>
        <p:nvPicPr>
          <p:cNvPr id="8196" name="Picture 4"/>
          <p:cNvPicPr>
            <a:picLocks noChangeAspect="1" noChangeArrowheads="1"/>
          </p:cNvPicPr>
          <p:nvPr/>
        </p:nvPicPr>
        <p:blipFill>
          <a:blip r:embed="rId4" cstate="print"/>
          <a:srcRect/>
          <a:stretch>
            <a:fillRect/>
          </a:stretch>
        </p:blipFill>
        <p:spPr bwMode="auto">
          <a:xfrm>
            <a:off x="132489" y="3657600"/>
            <a:ext cx="3601312" cy="2895600"/>
          </a:xfrm>
          <a:prstGeom prst="rect">
            <a:avLst/>
          </a:prstGeom>
          <a:noFill/>
          <a:ln w="9525">
            <a:noFill/>
            <a:miter lim="800000"/>
            <a:headEnd/>
            <a:tailEnd/>
          </a:ln>
        </p:spPr>
      </p:pic>
      <p:pic>
        <p:nvPicPr>
          <p:cNvPr id="8197" name="Picture 5"/>
          <p:cNvPicPr>
            <a:picLocks noChangeAspect="1" noChangeArrowheads="1"/>
          </p:cNvPicPr>
          <p:nvPr/>
        </p:nvPicPr>
        <p:blipFill>
          <a:blip r:embed="rId5" cstate="print"/>
          <a:srcRect/>
          <a:stretch>
            <a:fillRect/>
          </a:stretch>
        </p:blipFill>
        <p:spPr bwMode="auto">
          <a:xfrm>
            <a:off x="5105400" y="3627856"/>
            <a:ext cx="3743325" cy="2997673"/>
          </a:xfrm>
          <a:prstGeom prst="rect">
            <a:avLst/>
          </a:prstGeom>
          <a:noFill/>
          <a:ln w="9525">
            <a:noFill/>
            <a:miter lim="800000"/>
            <a:headEnd/>
            <a:tailEnd/>
          </a:ln>
        </p:spPr>
      </p:pic>
      <p:sp>
        <p:nvSpPr>
          <p:cNvPr id="16" name="TextBox 15"/>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17" name="TextBox 16"/>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order=512</a:t>
            </a:r>
            <a:endParaRPr lang="en-US" sz="1400" b="1" dirty="0">
              <a:solidFill>
                <a:srgbClr val="FF0000"/>
              </a:solidFill>
            </a:endParaRPr>
          </a:p>
        </p:txBody>
      </p:sp>
      <p:sp>
        <p:nvSpPr>
          <p:cNvPr id="18" name="TextBox 17"/>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order=1024</a:t>
            </a:r>
            <a:endParaRPr lang="en-US" sz="1400" b="1" dirty="0">
              <a:solidFill>
                <a:srgbClr val="FF0000"/>
              </a:solidFill>
            </a:endParaRPr>
          </a:p>
        </p:txBody>
      </p:sp>
      <p:sp>
        <p:nvSpPr>
          <p:cNvPr id="19" name="TextBox 18"/>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order=2048</a:t>
            </a:r>
            <a:endParaRPr lang="en-US" sz="1400" b="1" dirty="0">
              <a:solidFill>
                <a:srgbClr val="FF0000"/>
              </a:solidFill>
            </a:endParaRPr>
          </a:p>
        </p:txBody>
      </p:sp>
      <p:sp>
        <p:nvSpPr>
          <p:cNvPr id="20" name="TextBox 19"/>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1</a:t>
            </a:r>
            <a:endParaRPr lang="en-US"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Spectra and bandwidth overhead with and without filtering for TG4m OFDM</a:t>
            </a:r>
            <a:endParaRPr lang="en-US" dirty="0"/>
          </a:p>
        </p:txBody>
      </p:sp>
      <p:sp>
        <p:nvSpPr>
          <p:cNvPr id="3" name="Subtitle 2"/>
          <p:cNvSpPr>
            <a:spLocks noGrp="1"/>
          </p:cNvSpPr>
          <p:nvPr>
            <p:ph type="subTitle" idx="1"/>
          </p:nvPr>
        </p:nvSpPr>
        <p:spPr/>
        <p:txBody>
          <a:bodyPr/>
          <a:lstStyle/>
          <a:p>
            <a:r>
              <a:rPr lang="en-US" dirty="0" err="1" smtClean="0"/>
              <a:t>Soo</a:t>
            </a:r>
            <a:r>
              <a:rPr lang="en-US" dirty="0" smtClean="0"/>
              <a:t>-Young Chang</a:t>
            </a:r>
          </a:p>
          <a:p>
            <a:r>
              <a:rPr lang="en-US" dirty="0" smtClean="0"/>
              <a:t>July 15, 2012</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OPTION 1 (1)</a:t>
            </a:r>
            <a:endParaRPr lang="en-US" sz="3200" b="1" i="1" dirty="0">
              <a:solidFill>
                <a:srgbClr val="00B0F0"/>
              </a:solidFill>
            </a:endParaRPr>
          </a:p>
        </p:txBody>
      </p:sp>
      <p:graphicFrame>
        <p:nvGraphicFramePr>
          <p:cNvPr id="12" name="Table 11"/>
          <p:cNvGraphicFramePr>
            <a:graphicFrameLocks noGrp="1"/>
          </p:cNvGraphicFramePr>
          <p:nvPr/>
        </p:nvGraphicFramePr>
        <p:xfrm>
          <a:off x="685800" y="1447800"/>
          <a:ext cx="7772400" cy="5029200"/>
        </p:xfrm>
        <a:graphic>
          <a:graphicData uri="http://schemas.openxmlformats.org/drawingml/2006/table">
            <a:tbl>
              <a:tblPr firstRow="1" bandRow="1">
                <a:tableStyleId>{5C22544A-7EE6-4342-B048-85BDC9FD1C3A}</a:tableStyleId>
              </a:tblPr>
              <a:tblGrid>
                <a:gridCol w="1447800"/>
                <a:gridCol w="1310148"/>
                <a:gridCol w="2005781"/>
                <a:gridCol w="3008671"/>
              </a:tblGrid>
              <a:tr h="5988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err="1" smtClean="0">
                          <a:ln>
                            <a:noFill/>
                          </a:ln>
                          <a:solidFill>
                            <a:schemeClr val="tx1"/>
                          </a:solidFill>
                          <a:effectLst/>
                          <a:uLnTx/>
                          <a:uFillTx/>
                          <a:latin typeface="+mn-lt"/>
                          <a:ea typeface="+mn-ea"/>
                          <a:cs typeface="+mn-cs"/>
                        </a:rPr>
                        <a:t>Rolloff</a:t>
                      </a: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 factor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Filter order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Total bandwidth Use (MHz)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Guard band needed at each side of TV band (MHz)</a:t>
                      </a:r>
                    </a:p>
                  </a:txBody>
                  <a:tcPr/>
                </a:tc>
              </a:tr>
              <a:tr h="198120">
                <a:tc rowSpan="4">
                  <a:txBody>
                    <a:bodyPr/>
                    <a:lstStyle/>
                    <a:p>
                      <a:pPr algn="ctr"/>
                      <a:r>
                        <a:rPr lang="en-US" sz="1800" dirty="0" smtClean="0"/>
                        <a:t>0</a:t>
                      </a:r>
                      <a:endParaRPr lang="en-US" sz="1800" dirty="0"/>
                    </a:p>
                  </a:txBody>
                  <a:tcPr/>
                </a:tc>
                <a:tc>
                  <a:txBody>
                    <a:bodyPr/>
                    <a:lstStyle/>
                    <a:p>
                      <a:pPr algn="ctr"/>
                      <a:r>
                        <a:rPr lang="en-US" sz="1800" dirty="0" smtClean="0"/>
                        <a:t>256</a:t>
                      </a:r>
                      <a:endParaRPr lang="en-US" sz="1800" dirty="0"/>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3.85</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rgbClr val="FF0000"/>
                          </a:solidFill>
                          <a:effectLst/>
                          <a:uLnTx/>
                          <a:uFillTx/>
                          <a:latin typeface="+mn-lt"/>
                          <a:ea typeface="+mn-ea"/>
                          <a:cs typeface="+mn-cs"/>
                        </a:rPr>
                        <a:t>1.38</a:t>
                      </a:r>
                    </a:p>
                  </a:txBody>
                  <a:tcPr/>
                </a:tc>
              </a:tr>
              <a:tr h="213360">
                <a:tc vMerge="1">
                  <a:txBody>
                    <a:bodyPr/>
                    <a:lstStyle/>
                    <a:p>
                      <a:pPr algn="ctr"/>
                      <a:endParaRPr lang="en-US" sz="1800" dirty="0"/>
                    </a:p>
                  </a:txBody>
                  <a:tcPr/>
                </a:tc>
                <a:tc>
                  <a:txBody>
                    <a:bodyPr/>
                    <a:lstStyle/>
                    <a:p>
                      <a:pPr algn="ctr"/>
                      <a:r>
                        <a:rPr lang="en-US" sz="1800" dirty="0" smtClean="0"/>
                        <a:t>512</a:t>
                      </a:r>
                      <a:endParaRPr lang="en-US" sz="1800" dirty="0"/>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2.87</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rgbClr val="FF0000"/>
                          </a:solidFill>
                          <a:effectLst/>
                          <a:uLnTx/>
                          <a:uFillTx/>
                          <a:latin typeface="+mn-lt"/>
                          <a:ea typeface="+mn-ea"/>
                          <a:cs typeface="+mn-cs"/>
                        </a:rPr>
                        <a:t>0.89</a:t>
                      </a:r>
                    </a:p>
                  </a:txBody>
                  <a:tcPr/>
                </a:tc>
              </a:tr>
              <a:tr h="228600">
                <a:tc vMerge="1">
                  <a:txBody>
                    <a:bodyPr/>
                    <a:lstStyle/>
                    <a:p>
                      <a:pPr algn="ctr"/>
                      <a:endParaRPr lang="en-US" sz="1800" dirty="0"/>
                    </a:p>
                  </a:txBody>
                  <a:tcPr/>
                </a:tc>
                <a:tc>
                  <a:txBody>
                    <a:bodyPr/>
                    <a:lstStyle/>
                    <a:p>
                      <a:pPr algn="ctr"/>
                      <a:r>
                        <a:rPr lang="en-US" sz="1800" dirty="0" smtClean="0"/>
                        <a:t>1024</a:t>
                      </a:r>
                      <a:endParaRPr lang="en-US" sz="1800" dirty="0"/>
                    </a:p>
                  </a:txBody>
                  <a:tcPr/>
                </a:tc>
                <a:tc>
                  <a:txBody>
                    <a:bodyPr/>
                    <a:lstStyle/>
                    <a:p>
                      <a:pPr algn="ctr"/>
                      <a:r>
                        <a:rPr lang="en-US" sz="1800" dirty="0" smtClean="0"/>
                        <a:t>2.05</a:t>
                      </a:r>
                      <a:endParaRPr lang="en-US" sz="1800" dirty="0"/>
                    </a:p>
                  </a:txBody>
                  <a:tcPr/>
                </a:tc>
                <a:tc>
                  <a:txBody>
                    <a:bodyPr/>
                    <a:lstStyle/>
                    <a:p>
                      <a:pPr algn="ctr"/>
                      <a:r>
                        <a:rPr lang="en-US" sz="1800" dirty="0" smtClean="0">
                          <a:solidFill>
                            <a:srgbClr val="FF0000"/>
                          </a:solidFill>
                        </a:rPr>
                        <a:t>0.48</a:t>
                      </a:r>
                      <a:endParaRPr lang="en-US" sz="1800" dirty="0">
                        <a:solidFill>
                          <a:srgbClr val="FF0000"/>
                        </a:solidFill>
                      </a:endParaRPr>
                    </a:p>
                  </a:txBody>
                  <a:tcPr/>
                </a:tc>
              </a:tr>
              <a:tr h="243840">
                <a:tc vMerge="1">
                  <a:txBody>
                    <a:bodyPr/>
                    <a:lstStyle/>
                    <a:p>
                      <a:pPr algn="ctr"/>
                      <a:endParaRPr lang="en-US" sz="1800" dirty="0"/>
                    </a:p>
                  </a:txBody>
                  <a:tcPr/>
                </a:tc>
                <a:tc>
                  <a:txBody>
                    <a:bodyPr/>
                    <a:lstStyle/>
                    <a:p>
                      <a:pPr algn="ctr"/>
                      <a:r>
                        <a:rPr lang="en-US" sz="1800" dirty="0" smtClean="0"/>
                        <a:t>2048</a:t>
                      </a:r>
                      <a:endParaRPr lang="en-US" sz="1800" dirty="0"/>
                    </a:p>
                  </a:txBody>
                  <a:tcPr/>
                </a:tc>
                <a:tc>
                  <a:txBody>
                    <a:bodyPr/>
                    <a:lstStyle/>
                    <a:p>
                      <a:pPr algn="ctr"/>
                      <a:r>
                        <a:rPr lang="en-US" sz="1800" dirty="0" smtClean="0"/>
                        <a:t>1.72</a:t>
                      </a:r>
                      <a:endParaRPr lang="en-US" sz="1800" dirty="0"/>
                    </a:p>
                  </a:txBody>
                  <a:tcPr/>
                </a:tc>
                <a:tc>
                  <a:txBody>
                    <a:bodyPr/>
                    <a:lstStyle/>
                    <a:p>
                      <a:pPr algn="ctr"/>
                      <a:r>
                        <a:rPr lang="en-US" sz="1800" dirty="0" smtClean="0">
                          <a:solidFill>
                            <a:srgbClr val="FF0000"/>
                          </a:solidFill>
                        </a:rPr>
                        <a:t>0.32</a:t>
                      </a:r>
                      <a:endParaRPr lang="en-US" sz="1800" dirty="0">
                        <a:solidFill>
                          <a:srgbClr val="FF0000"/>
                        </a:solidFill>
                      </a:endParaRPr>
                    </a:p>
                  </a:txBody>
                  <a:tcPr/>
                </a:tc>
              </a:tr>
              <a:tr h="355691">
                <a:tc rowSpan="4">
                  <a:txBody>
                    <a:bodyPr/>
                    <a:lstStyle/>
                    <a:p>
                      <a:pPr algn="ctr"/>
                      <a:r>
                        <a:rPr lang="en-US" sz="1800" dirty="0" smtClean="0"/>
                        <a:t>0.1</a:t>
                      </a:r>
                      <a:endParaRPr lang="en-US" sz="1800" dirty="0"/>
                    </a:p>
                  </a:txBody>
                  <a:tcPr/>
                </a:tc>
                <a:tc>
                  <a:txBody>
                    <a:bodyPr/>
                    <a:lstStyle/>
                    <a:p>
                      <a:pPr algn="ctr"/>
                      <a:r>
                        <a:rPr lang="en-US" sz="1800" dirty="0" smtClean="0"/>
                        <a:t>256</a:t>
                      </a:r>
                      <a:endParaRPr lang="en-US" sz="1800" dirty="0"/>
                    </a:p>
                  </a:txBody>
                  <a:tcPr/>
                </a:tc>
                <a:tc>
                  <a:txBody>
                    <a:bodyPr/>
                    <a:lstStyle/>
                    <a:p>
                      <a:pPr algn="ctr"/>
                      <a:r>
                        <a:rPr lang="en-US" sz="1800" dirty="0" smtClean="0"/>
                        <a:t>2.87</a:t>
                      </a:r>
                      <a:endParaRPr lang="en-US" sz="1800" dirty="0"/>
                    </a:p>
                  </a:txBody>
                  <a:tcPr/>
                </a:tc>
                <a:tc>
                  <a:txBody>
                    <a:bodyPr/>
                    <a:lstStyle/>
                    <a:p>
                      <a:pPr algn="ctr"/>
                      <a:r>
                        <a:rPr lang="en-US" sz="1800" dirty="0" smtClean="0">
                          <a:solidFill>
                            <a:srgbClr val="FF0000"/>
                          </a:solidFill>
                        </a:rPr>
                        <a:t>0.89</a:t>
                      </a:r>
                      <a:endParaRPr lang="en-US" sz="1800"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512</a:t>
                      </a:r>
                      <a:endParaRPr lang="en-US" sz="1800" dirty="0"/>
                    </a:p>
                  </a:txBody>
                  <a:tcPr/>
                </a:tc>
                <a:tc>
                  <a:txBody>
                    <a:bodyPr/>
                    <a:lstStyle/>
                    <a:p>
                      <a:pPr algn="ctr"/>
                      <a:r>
                        <a:rPr lang="en-US" sz="1800" dirty="0" smtClean="0"/>
                        <a:t>1.28</a:t>
                      </a:r>
                      <a:endParaRPr lang="en-US" sz="1800" dirty="0"/>
                    </a:p>
                  </a:txBody>
                  <a:tcPr/>
                </a:tc>
                <a:tc>
                  <a:txBody>
                    <a:bodyPr/>
                    <a:lstStyle/>
                    <a:p>
                      <a:pPr algn="ctr"/>
                      <a:r>
                        <a:rPr lang="en-US" sz="1800" dirty="0" smtClean="0">
                          <a:solidFill>
                            <a:srgbClr val="FF0000"/>
                          </a:solidFill>
                        </a:rPr>
                        <a:t>0.10</a:t>
                      </a:r>
                      <a:endParaRPr lang="en-US" sz="1800"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1024</a:t>
                      </a:r>
                      <a:endParaRPr lang="en-US" sz="1800" dirty="0"/>
                    </a:p>
                  </a:txBody>
                  <a:tcPr/>
                </a:tc>
                <a:tc>
                  <a:txBody>
                    <a:bodyPr/>
                    <a:lstStyle/>
                    <a:p>
                      <a:pPr algn="ctr"/>
                      <a:r>
                        <a:rPr lang="en-US" sz="1800" dirty="0" smtClean="0"/>
                        <a:t>1.20</a:t>
                      </a:r>
                      <a:endParaRPr lang="en-US" sz="1800" dirty="0"/>
                    </a:p>
                  </a:txBody>
                  <a:tcPr/>
                </a:tc>
                <a:tc>
                  <a:txBody>
                    <a:bodyPr/>
                    <a:lstStyle/>
                    <a:p>
                      <a:pPr algn="ctr"/>
                      <a:r>
                        <a:rPr lang="en-US" sz="1800" dirty="0" smtClean="0">
                          <a:solidFill>
                            <a:srgbClr val="FF0000"/>
                          </a:solidFill>
                        </a:rPr>
                        <a:t>0.06</a:t>
                      </a:r>
                      <a:endParaRPr lang="en-US" sz="1800"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2048</a:t>
                      </a:r>
                      <a:endParaRPr lang="en-US" sz="1800" dirty="0"/>
                    </a:p>
                  </a:txBody>
                  <a:tcPr/>
                </a:tc>
                <a:tc>
                  <a:txBody>
                    <a:bodyPr/>
                    <a:lstStyle/>
                    <a:p>
                      <a:pPr algn="ctr"/>
                      <a:r>
                        <a:rPr lang="en-US" sz="1800" dirty="0" smtClean="0"/>
                        <a:t>1.19</a:t>
                      </a:r>
                      <a:endParaRPr lang="en-US" sz="1800" dirty="0"/>
                    </a:p>
                  </a:txBody>
                  <a:tcPr/>
                </a:tc>
                <a:tc>
                  <a:txBody>
                    <a:bodyPr/>
                    <a:lstStyle/>
                    <a:p>
                      <a:pPr algn="ctr"/>
                      <a:r>
                        <a:rPr lang="en-US" sz="1800" dirty="0" smtClean="0">
                          <a:solidFill>
                            <a:srgbClr val="FF0000"/>
                          </a:solidFill>
                        </a:rPr>
                        <a:t>0.05</a:t>
                      </a:r>
                      <a:endParaRPr lang="en-US" sz="1800" dirty="0">
                        <a:solidFill>
                          <a:srgbClr val="FF0000"/>
                        </a:solidFill>
                      </a:endParaRPr>
                    </a:p>
                  </a:txBody>
                  <a:tcPr/>
                </a:tc>
              </a:tr>
              <a:tr h="355691">
                <a:tc rowSpan="4">
                  <a:txBody>
                    <a:bodyPr/>
                    <a:lstStyle/>
                    <a:p>
                      <a:pPr algn="ctr"/>
                      <a:r>
                        <a:rPr lang="en-US" sz="1800" dirty="0" smtClean="0"/>
                        <a:t>0.25</a:t>
                      </a:r>
                      <a:endParaRPr lang="en-US" sz="1800" dirty="0"/>
                    </a:p>
                  </a:txBody>
                  <a:tcPr/>
                </a:tc>
                <a:tc>
                  <a:txBody>
                    <a:bodyPr/>
                    <a:lstStyle/>
                    <a:p>
                      <a:pPr algn="ctr"/>
                      <a:r>
                        <a:rPr lang="en-US" sz="1800" dirty="0" smtClean="0"/>
                        <a:t>256</a:t>
                      </a:r>
                      <a:endParaRPr lang="en-US" sz="1800" dirty="0"/>
                    </a:p>
                  </a:txBody>
                  <a:tcPr/>
                </a:tc>
                <a:tc>
                  <a:txBody>
                    <a:bodyPr/>
                    <a:lstStyle/>
                    <a:p>
                      <a:pPr algn="ctr"/>
                      <a:r>
                        <a:rPr lang="en-US" sz="1800" dirty="0" smtClean="0"/>
                        <a:t>1.54</a:t>
                      </a:r>
                      <a:endParaRPr lang="en-US" sz="1800" dirty="0"/>
                    </a:p>
                  </a:txBody>
                  <a:tcPr/>
                </a:tc>
                <a:tc>
                  <a:txBody>
                    <a:bodyPr/>
                    <a:lstStyle/>
                    <a:p>
                      <a:pPr algn="ctr"/>
                      <a:r>
                        <a:rPr lang="en-US" sz="1800" dirty="0" smtClean="0">
                          <a:solidFill>
                            <a:srgbClr val="FF0000"/>
                          </a:solidFill>
                        </a:rPr>
                        <a:t>0.23</a:t>
                      </a:r>
                      <a:endParaRPr lang="en-US" sz="1800"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512</a:t>
                      </a:r>
                      <a:endParaRPr lang="en-US" sz="1800" dirty="0"/>
                    </a:p>
                  </a:txBody>
                  <a:tcPr/>
                </a:tc>
                <a:tc>
                  <a:txBody>
                    <a:bodyPr/>
                    <a:lstStyle/>
                    <a:p>
                      <a:pPr algn="ctr"/>
                      <a:r>
                        <a:rPr lang="en-US" sz="1800" dirty="0" smtClean="0"/>
                        <a:t>1.35</a:t>
                      </a:r>
                      <a:endParaRPr lang="en-US" sz="1800" dirty="0"/>
                    </a:p>
                  </a:txBody>
                  <a:tcPr/>
                </a:tc>
                <a:tc>
                  <a:txBody>
                    <a:bodyPr/>
                    <a:lstStyle/>
                    <a:p>
                      <a:pPr algn="ctr"/>
                      <a:r>
                        <a:rPr lang="en-US" sz="1800" dirty="0" smtClean="0">
                          <a:solidFill>
                            <a:srgbClr val="FF0000"/>
                          </a:solidFill>
                        </a:rPr>
                        <a:t>0.13</a:t>
                      </a:r>
                      <a:endParaRPr lang="en-US" sz="1800"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1024</a:t>
                      </a:r>
                      <a:endParaRPr lang="en-US" sz="1800" dirty="0"/>
                    </a:p>
                  </a:txBody>
                  <a:tcPr/>
                </a:tc>
                <a:tc>
                  <a:txBody>
                    <a:bodyPr/>
                    <a:lstStyle/>
                    <a:p>
                      <a:pPr algn="ctr"/>
                      <a:r>
                        <a:rPr lang="en-US" sz="1800" dirty="0" smtClean="0"/>
                        <a:t>1.34</a:t>
                      </a:r>
                      <a:endParaRPr lang="en-US" sz="1800" dirty="0"/>
                    </a:p>
                  </a:txBody>
                  <a:tcPr/>
                </a:tc>
                <a:tc>
                  <a:txBody>
                    <a:bodyPr/>
                    <a:lstStyle/>
                    <a:p>
                      <a:pPr algn="ctr"/>
                      <a:r>
                        <a:rPr lang="en-US" sz="1800" dirty="0" smtClean="0">
                          <a:solidFill>
                            <a:srgbClr val="FF0000"/>
                          </a:solidFill>
                        </a:rPr>
                        <a:t>0.12</a:t>
                      </a:r>
                      <a:endParaRPr lang="en-US" sz="1800"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2048</a:t>
                      </a:r>
                      <a:endParaRPr lang="en-US" sz="1800" dirty="0"/>
                    </a:p>
                  </a:txBody>
                  <a:tcPr/>
                </a:tc>
                <a:tc>
                  <a:txBody>
                    <a:bodyPr/>
                    <a:lstStyle/>
                    <a:p>
                      <a:pPr algn="ctr"/>
                      <a:r>
                        <a:rPr lang="en-US" sz="1800" dirty="0" smtClean="0"/>
                        <a:t>1.34</a:t>
                      </a:r>
                      <a:endParaRPr lang="en-US" sz="1800" dirty="0"/>
                    </a:p>
                  </a:txBody>
                  <a:tcPr/>
                </a:tc>
                <a:tc>
                  <a:txBody>
                    <a:bodyPr/>
                    <a:lstStyle/>
                    <a:p>
                      <a:pPr algn="ctr"/>
                      <a:r>
                        <a:rPr lang="en-US" sz="1800" dirty="0" smtClean="0">
                          <a:solidFill>
                            <a:srgbClr val="FF0000"/>
                          </a:solidFill>
                        </a:rPr>
                        <a:t>0.12</a:t>
                      </a:r>
                      <a:endParaRPr lang="en-US" sz="1800" dirty="0">
                        <a:solidFill>
                          <a:srgbClr val="FF0000"/>
                        </a:solidFill>
                      </a:endParaRP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OPTION 1 (2)</a:t>
            </a:r>
            <a:endParaRPr lang="en-US" sz="3200" b="1" i="1" dirty="0">
              <a:solidFill>
                <a:srgbClr val="00B0F0"/>
              </a:solidFill>
            </a:endParaRPr>
          </a:p>
        </p:txBody>
      </p:sp>
      <p:cxnSp>
        <p:nvCxnSpPr>
          <p:cNvPr id="5" name="Straight Arrow Connector 4"/>
          <p:cNvCxnSpPr/>
          <p:nvPr/>
        </p:nvCxnSpPr>
        <p:spPr>
          <a:xfrm flipV="1">
            <a:off x="1524000" y="19050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524000" y="57150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572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096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620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819400" y="5791200"/>
            <a:ext cx="458780" cy="307777"/>
          </a:xfrm>
          <a:prstGeom prst="rect">
            <a:avLst/>
          </a:prstGeom>
          <a:noFill/>
        </p:spPr>
        <p:txBody>
          <a:bodyPr wrap="none" rtlCol="0">
            <a:spAutoFit/>
          </a:bodyPr>
          <a:lstStyle/>
          <a:p>
            <a:r>
              <a:rPr lang="en-US" sz="1400" b="1" dirty="0" smtClean="0"/>
              <a:t>500</a:t>
            </a:r>
            <a:endParaRPr lang="en-US" sz="1400" b="1" dirty="0"/>
          </a:p>
        </p:txBody>
      </p:sp>
      <p:sp>
        <p:nvSpPr>
          <p:cNvPr id="22" name="TextBox 21"/>
          <p:cNvSpPr txBox="1"/>
          <p:nvPr/>
        </p:nvSpPr>
        <p:spPr>
          <a:xfrm>
            <a:off x="4267200" y="5791200"/>
            <a:ext cx="550151" cy="307777"/>
          </a:xfrm>
          <a:prstGeom prst="rect">
            <a:avLst/>
          </a:prstGeom>
          <a:noFill/>
        </p:spPr>
        <p:txBody>
          <a:bodyPr wrap="none" rtlCol="0">
            <a:spAutoFit/>
          </a:bodyPr>
          <a:lstStyle/>
          <a:p>
            <a:r>
              <a:rPr lang="en-US" sz="1400" b="1" dirty="0" smtClean="0"/>
              <a:t>1000</a:t>
            </a:r>
            <a:endParaRPr lang="en-US" sz="1400" b="1" dirty="0"/>
          </a:p>
        </p:txBody>
      </p:sp>
      <p:sp>
        <p:nvSpPr>
          <p:cNvPr id="23" name="TextBox 22"/>
          <p:cNvSpPr txBox="1"/>
          <p:nvPr/>
        </p:nvSpPr>
        <p:spPr>
          <a:xfrm>
            <a:off x="5791200" y="5791200"/>
            <a:ext cx="550151" cy="307777"/>
          </a:xfrm>
          <a:prstGeom prst="rect">
            <a:avLst/>
          </a:prstGeom>
          <a:noFill/>
        </p:spPr>
        <p:txBody>
          <a:bodyPr wrap="none" rtlCol="0">
            <a:spAutoFit/>
          </a:bodyPr>
          <a:lstStyle/>
          <a:p>
            <a:r>
              <a:rPr lang="en-US" sz="1400" b="1" dirty="0" smtClean="0"/>
              <a:t>1500</a:t>
            </a:r>
            <a:endParaRPr lang="en-US" sz="1400" b="1" dirty="0"/>
          </a:p>
        </p:txBody>
      </p:sp>
      <p:sp>
        <p:nvSpPr>
          <p:cNvPr id="24" name="TextBox 23"/>
          <p:cNvSpPr txBox="1"/>
          <p:nvPr/>
        </p:nvSpPr>
        <p:spPr>
          <a:xfrm>
            <a:off x="7315200" y="5791200"/>
            <a:ext cx="550151" cy="307777"/>
          </a:xfrm>
          <a:prstGeom prst="rect">
            <a:avLst/>
          </a:prstGeom>
          <a:noFill/>
        </p:spPr>
        <p:txBody>
          <a:bodyPr wrap="none" rtlCol="0">
            <a:spAutoFit/>
          </a:bodyPr>
          <a:lstStyle/>
          <a:p>
            <a:r>
              <a:rPr lang="en-US" sz="1400" b="1" dirty="0" smtClean="0"/>
              <a:t>2000</a:t>
            </a:r>
            <a:endParaRPr lang="en-US" sz="1400" b="1" dirty="0"/>
          </a:p>
        </p:txBody>
      </p:sp>
      <p:cxnSp>
        <p:nvCxnSpPr>
          <p:cNvPr id="27" name="Straight Connector 26"/>
          <p:cNvCxnSpPr/>
          <p:nvPr/>
        </p:nvCxnSpPr>
        <p:spPr>
          <a:xfrm>
            <a:off x="1447800" y="4953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447800" y="4191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447800" y="3429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447800" y="26670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990600" y="4800600"/>
            <a:ext cx="506870" cy="307777"/>
          </a:xfrm>
          <a:prstGeom prst="rect">
            <a:avLst/>
          </a:prstGeom>
          <a:noFill/>
        </p:spPr>
        <p:txBody>
          <a:bodyPr wrap="none" rtlCol="0">
            <a:spAutoFit/>
          </a:bodyPr>
          <a:lstStyle/>
          <a:p>
            <a:r>
              <a:rPr lang="en-US" sz="1400" b="1" dirty="0" smtClean="0"/>
              <a:t>0.25</a:t>
            </a:r>
            <a:endParaRPr lang="en-US" sz="1400" b="1" dirty="0"/>
          </a:p>
        </p:txBody>
      </p:sp>
      <p:sp>
        <p:nvSpPr>
          <p:cNvPr id="35" name="TextBox 34"/>
          <p:cNvSpPr txBox="1"/>
          <p:nvPr/>
        </p:nvSpPr>
        <p:spPr>
          <a:xfrm>
            <a:off x="990600" y="4038600"/>
            <a:ext cx="415498" cy="307777"/>
          </a:xfrm>
          <a:prstGeom prst="rect">
            <a:avLst/>
          </a:prstGeom>
          <a:noFill/>
        </p:spPr>
        <p:txBody>
          <a:bodyPr wrap="none" rtlCol="0">
            <a:spAutoFit/>
          </a:bodyPr>
          <a:lstStyle/>
          <a:p>
            <a:r>
              <a:rPr lang="en-US" sz="1400" b="1" dirty="0" smtClean="0"/>
              <a:t>0.5</a:t>
            </a:r>
            <a:endParaRPr lang="en-US" sz="1400" b="1" dirty="0"/>
          </a:p>
        </p:txBody>
      </p:sp>
      <p:sp>
        <p:nvSpPr>
          <p:cNvPr id="36" name="TextBox 35"/>
          <p:cNvSpPr txBox="1"/>
          <p:nvPr/>
        </p:nvSpPr>
        <p:spPr>
          <a:xfrm>
            <a:off x="990600" y="3276600"/>
            <a:ext cx="506870" cy="307777"/>
          </a:xfrm>
          <a:prstGeom prst="rect">
            <a:avLst/>
          </a:prstGeom>
          <a:noFill/>
        </p:spPr>
        <p:txBody>
          <a:bodyPr wrap="none" rtlCol="0">
            <a:spAutoFit/>
          </a:bodyPr>
          <a:lstStyle/>
          <a:p>
            <a:r>
              <a:rPr lang="en-US" sz="1400" b="1" dirty="0" smtClean="0"/>
              <a:t>0.75</a:t>
            </a:r>
            <a:endParaRPr lang="en-US" sz="1400" b="1" dirty="0"/>
          </a:p>
        </p:txBody>
      </p:sp>
      <p:sp>
        <p:nvSpPr>
          <p:cNvPr id="37" name="TextBox 36"/>
          <p:cNvSpPr txBox="1"/>
          <p:nvPr/>
        </p:nvSpPr>
        <p:spPr>
          <a:xfrm>
            <a:off x="990600" y="2514600"/>
            <a:ext cx="415498" cy="307777"/>
          </a:xfrm>
          <a:prstGeom prst="rect">
            <a:avLst/>
          </a:prstGeom>
          <a:noFill/>
        </p:spPr>
        <p:txBody>
          <a:bodyPr wrap="none" rtlCol="0">
            <a:spAutoFit/>
          </a:bodyPr>
          <a:lstStyle/>
          <a:p>
            <a:r>
              <a:rPr lang="en-US" sz="1400" b="1" dirty="0"/>
              <a:t>1</a:t>
            </a:r>
            <a:r>
              <a:rPr lang="en-US" sz="1400" b="1" dirty="0" smtClean="0"/>
              <a:t>.0</a:t>
            </a:r>
            <a:endParaRPr lang="en-US" sz="1400" b="1" dirty="0"/>
          </a:p>
        </p:txBody>
      </p:sp>
      <p:sp>
        <p:nvSpPr>
          <p:cNvPr id="40" name="TextBox 39"/>
          <p:cNvSpPr txBox="1"/>
          <p:nvPr/>
        </p:nvSpPr>
        <p:spPr>
          <a:xfrm>
            <a:off x="4495800" y="6019800"/>
            <a:ext cx="1235403" cy="369332"/>
          </a:xfrm>
          <a:prstGeom prst="rect">
            <a:avLst/>
          </a:prstGeom>
          <a:noFill/>
        </p:spPr>
        <p:txBody>
          <a:bodyPr wrap="none" rtlCol="0">
            <a:spAutoFit/>
          </a:bodyPr>
          <a:lstStyle/>
          <a:p>
            <a:r>
              <a:rPr lang="en-US" dirty="0" smtClean="0"/>
              <a:t>Filter order</a:t>
            </a:r>
            <a:endParaRPr lang="en-US" dirty="0"/>
          </a:p>
        </p:txBody>
      </p:sp>
      <p:sp>
        <p:nvSpPr>
          <p:cNvPr id="41" name="TextBox 40"/>
          <p:cNvSpPr txBox="1"/>
          <p:nvPr/>
        </p:nvSpPr>
        <p:spPr>
          <a:xfrm rot="10800000">
            <a:off x="685800" y="24384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44" name="Oval 43"/>
          <p:cNvSpPr/>
          <p:nvPr/>
        </p:nvSpPr>
        <p:spPr>
          <a:xfrm>
            <a:off x="2971800" y="2895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696200" y="4648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209800" y="2895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048000" y="53340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572000" y="5486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696200" y="5486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2209800" y="4876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3048000" y="51816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4572000" y="5257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696200" y="5257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a:stCxn id="51" idx="5"/>
            <a:endCxn id="52" idx="1"/>
          </p:cNvCxnSpPr>
          <p:nvPr/>
        </p:nvCxnSpPr>
        <p:spPr>
          <a:xfrm>
            <a:off x="2339882" y="5006882"/>
            <a:ext cx="730436" cy="1970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52" idx="6"/>
            <a:endCxn id="53" idx="2"/>
          </p:cNvCxnSpPr>
          <p:nvPr/>
        </p:nvCxnSpPr>
        <p:spPr>
          <a:xfrm>
            <a:off x="3200400" y="5257800"/>
            <a:ext cx="1371600" cy="762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53" idx="6"/>
            <a:endCxn id="54" idx="2"/>
          </p:cNvCxnSpPr>
          <p:nvPr/>
        </p:nvCxnSpPr>
        <p:spPr>
          <a:xfrm>
            <a:off x="4724400" y="5334000"/>
            <a:ext cx="29718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44" idx="5"/>
            <a:endCxn id="95" idx="2"/>
          </p:cNvCxnSpPr>
          <p:nvPr/>
        </p:nvCxnSpPr>
        <p:spPr>
          <a:xfrm>
            <a:off x="3101882" y="3025682"/>
            <a:ext cx="1470118" cy="12415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46" idx="4"/>
            <a:endCxn id="47" idx="1"/>
          </p:cNvCxnSpPr>
          <p:nvPr/>
        </p:nvCxnSpPr>
        <p:spPr>
          <a:xfrm>
            <a:off x="2286000" y="3048000"/>
            <a:ext cx="784318" cy="23083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47" idx="6"/>
            <a:endCxn id="49" idx="2"/>
          </p:cNvCxnSpPr>
          <p:nvPr/>
        </p:nvCxnSpPr>
        <p:spPr>
          <a:xfrm>
            <a:off x="3200400" y="5410200"/>
            <a:ext cx="1371600" cy="1524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49" idx="6"/>
            <a:endCxn id="50" idx="2"/>
          </p:cNvCxnSpPr>
          <p:nvPr/>
        </p:nvCxnSpPr>
        <p:spPr>
          <a:xfrm>
            <a:off x="4724400" y="5562600"/>
            <a:ext cx="29718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54102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60198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p:cNvCxnSpPr>
            <a:stCxn id="79" idx="6"/>
            <a:endCxn id="81" idx="2"/>
          </p:cNvCxnSpPr>
          <p:nvPr/>
        </p:nvCxnSpPr>
        <p:spPr>
          <a:xfrm>
            <a:off x="5562600" y="25146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6324600" y="2286000"/>
            <a:ext cx="1025665" cy="369332"/>
          </a:xfrm>
          <a:prstGeom prst="rect">
            <a:avLst/>
          </a:prstGeom>
          <a:noFill/>
        </p:spPr>
        <p:txBody>
          <a:bodyPr wrap="none" rtlCol="0">
            <a:spAutoFit/>
          </a:bodyPr>
          <a:lstStyle/>
          <a:p>
            <a:r>
              <a:rPr lang="en-US" dirty="0" err="1" smtClean="0"/>
              <a:t>Rolloff</a:t>
            </a:r>
            <a:r>
              <a:rPr lang="en-US" dirty="0" smtClean="0"/>
              <a:t>: 0</a:t>
            </a:r>
            <a:endParaRPr lang="en-US" dirty="0"/>
          </a:p>
        </p:txBody>
      </p:sp>
      <p:sp>
        <p:nvSpPr>
          <p:cNvPr id="86" name="Oval 85"/>
          <p:cNvSpPr/>
          <p:nvPr/>
        </p:nvSpPr>
        <p:spPr>
          <a:xfrm>
            <a:off x="54102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60198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p:cNvCxnSpPr>
            <a:stCxn id="86" idx="6"/>
            <a:endCxn id="87" idx="2"/>
          </p:cNvCxnSpPr>
          <p:nvPr/>
        </p:nvCxnSpPr>
        <p:spPr>
          <a:xfrm>
            <a:off x="5562600" y="28194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6324600" y="2590800"/>
            <a:ext cx="1200393" cy="369332"/>
          </a:xfrm>
          <a:prstGeom prst="rect">
            <a:avLst/>
          </a:prstGeom>
          <a:noFill/>
        </p:spPr>
        <p:txBody>
          <a:bodyPr wrap="none" rtlCol="0">
            <a:spAutoFit/>
          </a:bodyPr>
          <a:lstStyle/>
          <a:p>
            <a:r>
              <a:rPr lang="en-US" dirty="0" err="1" smtClean="0"/>
              <a:t>Rolloff</a:t>
            </a:r>
            <a:r>
              <a:rPr lang="en-US" dirty="0" smtClean="0"/>
              <a:t>: 0.1</a:t>
            </a:r>
            <a:endParaRPr lang="en-US" dirty="0"/>
          </a:p>
        </p:txBody>
      </p:sp>
      <p:sp>
        <p:nvSpPr>
          <p:cNvPr id="90" name="Oval 89"/>
          <p:cNvSpPr/>
          <p:nvPr/>
        </p:nvSpPr>
        <p:spPr>
          <a:xfrm>
            <a:off x="54102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0198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Connector 91"/>
          <p:cNvCxnSpPr>
            <a:stCxn id="90" idx="6"/>
            <a:endCxn id="91" idx="2"/>
          </p:cNvCxnSpPr>
          <p:nvPr/>
        </p:nvCxnSpPr>
        <p:spPr>
          <a:xfrm>
            <a:off x="5562600" y="31242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324600" y="2895600"/>
            <a:ext cx="1317412" cy="369332"/>
          </a:xfrm>
          <a:prstGeom prst="rect">
            <a:avLst/>
          </a:prstGeom>
          <a:noFill/>
        </p:spPr>
        <p:txBody>
          <a:bodyPr wrap="none" rtlCol="0">
            <a:spAutoFit/>
          </a:bodyPr>
          <a:lstStyle/>
          <a:p>
            <a:r>
              <a:rPr lang="en-US" dirty="0" err="1" smtClean="0"/>
              <a:t>Rolloff</a:t>
            </a:r>
            <a:r>
              <a:rPr lang="en-US" dirty="0" smtClean="0"/>
              <a:t>: 0.25</a:t>
            </a:r>
            <a:endParaRPr lang="en-US" dirty="0"/>
          </a:p>
        </p:txBody>
      </p:sp>
      <p:sp>
        <p:nvSpPr>
          <p:cNvPr id="94" name="Oval 93"/>
          <p:cNvSpPr/>
          <p:nvPr/>
        </p:nvSpPr>
        <p:spPr>
          <a:xfrm>
            <a:off x="2209800" y="1447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4572000" y="41910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8" name="Straight Connector 97"/>
          <p:cNvCxnSpPr>
            <a:stCxn id="94" idx="5"/>
            <a:endCxn id="44" idx="1"/>
          </p:cNvCxnSpPr>
          <p:nvPr/>
        </p:nvCxnSpPr>
        <p:spPr>
          <a:xfrm>
            <a:off x="2339882" y="1577882"/>
            <a:ext cx="654236" cy="13400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95" idx="6"/>
            <a:endCxn id="45" idx="2"/>
          </p:cNvCxnSpPr>
          <p:nvPr/>
        </p:nvCxnSpPr>
        <p:spPr>
          <a:xfrm>
            <a:off x="4724400" y="4267200"/>
            <a:ext cx="2971800" cy="457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1371600" y="5791200"/>
            <a:ext cx="276038" cy="307777"/>
          </a:xfrm>
          <a:prstGeom prst="rect">
            <a:avLst/>
          </a:prstGeom>
          <a:noFill/>
        </p:spPr>
        <p:txBody>
          <a:bodyPr wrap="none" rtlCol="0">
            <a:spAutoFit/>
          </a:bodyPr>
          <a:lstStyle/>
          <a:p>
            <a:r>
              <a:rPr lang="en-US" sz="1400" b="1" dirty="0" smtClean="0"/>
              <a:t>0</a:t>
            </a:r>
            <a:endParaRPr lang="en-US" sz="14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64 SUBCARRIERS</a:t>
            </a:r>
            <a:br>
              <a:rPr lang="en-US" altLang="ko-KR" sz="3200" b="1" i="1" dirty="0" smtClean="0">
                <a:solidFill>
                  <a:srgbClr val="00B0F0"/>
                </a:solidFill>
              </a:rPr>
            </a:br>
            <a:r>
              <a:rPr lang="en-US" altLang="ko-KR" sz="3200" b="1" i="1" dirty="0" smtClean="0">
                <a:solidFill>
                  <a:srgbClr val="00B0F0"/>
                </a:solidFill>
              </a:rPr>
              <a:t>ROLLOFF OF 0</a:t>
            </a:r>
            <a:endParaRPr lang="en-US" sz="3200" b="1" i="1" dirty="0">
              <a:solidFill>
                <a:srgbClr val="00B0F0"/>
              </a:solidFill>
            </a:endParaRPr>
          </a:p>
        </p:txBody>
      </p:sp>
      <p:pic>
        <p:nvPicPr>
          <p:cNvPr id="9218" name="Picture 2"/>
          <p:cNvPicPr>
            <a:picLocks noChangeAspect="1" noChangeArrowheads="1"/>
          </p:cNvPicPr>
          <p:nvPr/>
        </p:nvPicPr>
        <p:blipFill>
          <a:blip r:embed="rId2" cstate="print"/>
          <a:srcRect/>
          <a:stretch>
            <a:fillRect/>
          </a:stretch>
        </p:blipFill>
        <p:spPr bwMode="auto">
          <a:xfrm>
            <a:off x="152400" y="1371600"/>
            <a:ext cx="3552993" cy="2849572"/>
          </a:xfrm>
          <a:prstGeom prst="rect">
            <a:avLst/>
          </a:prstGeom>
          <a:noFill/>
          <a:ln w="9525">
            <a:noFill/>
            <a:miter lim="800000"/>
            <a:headEnd/>
            <a:tailEnd/>
          </a:ln>
        </p:spPr>
      </p:pic>
      <p:pic>
        <p:nvPicPr>
          <p:cNvPr id="9219" name="Picture 3"/>
          <p:cNvPicPr>
            <a:picLocks noChangeAspect="1" noChangeArrowheads="1"/>
          </p:cNvPicPr>
          <p:nvPr/>
        </p:nvPicPr>
        <p:blipFill>
          <a:blip r:embed="rId3" cstate="print"/>
          <a:srcRect/>
          <a:stretch>
            <a:fillRect/>
          </a:stretch>
        </p:blipFill>
        <p:spPr bwMode="auto">
          <a:xfrm>
            <a:off x="5257800" y="1371600"/>
            <a:ext cx="3596032" cy="2895600"/>
          </a:xfrm>
          <a:prstGeom prst="rect">
            <a:avLst/>
          </a:prstGeom>
          <a:noFill/>
          <a:ln w="9525">
            <a:noFill/>
            <a:miter lim="800000"/>
            <a:headEnd/>
            <a:tailEnd/>
          </a:ln>
        </p:spPr>
      </p:pic>
      <p:pic>
        <p:nvPicPr>
          <p:cNvPr id="9220" name="Picture 4"/>
          <p:cNvPicPr>
            <a:picLocks noChangeAspect="1" noChangeArrowheads="1"/>
          </p:cNvPicPr>
          <p:nvPr/>
        </p:nvPicPr>
        <p:blipFill>
          <a:blip r:embed="rId4" cstate="print"/>
          <a:srcRect/>
          <a:stretch>
            <a:fillRect/>
          </a:stretch>
        </p:blipFill>
        <p:spPr bwMode="auto">
          <a:xfrm>
            <a:off x="152400" y="3733800"/>
            <a:ext cx="3604769" cy="2896950"/>
          </a:xfrm>
          <a:prstGeom prst="rect">
            <a:avLst/>
          </a:prstGeom>
          <a:noFill/>
          <a:ln w="9525">
            <a:noFill/>
            <a:miter lim="800000"/>
            <a:headEnd/>
            <a:tailEnd/>
          </a:ln>
        </p:spPr>
      </p:pic>
      <p:pic>
        <p:nvPicPr>
          <p:cNvPr id="9221" name="Picture 5"/>
          <p:cNvPicPr>
            <a:picLocks noChangeAspect="1" noChangeArrowheads="1"/>
          </p:cNvPicPr>
          <p:nvPr/>
        </p:nvPicPr>
        <p:blipFill>
          <a:blip r:embed="rId5" cstate="print"/>
          <a:srcRect/>
          <a:stretch>
            <a:fillRect/>
          </a:stretch>
        </p:blipFill>
        <p:spPr bwMode="auto">
          <a:xfrm>
            <a:off x="5257800" y="3733800"/>
            <a:ext cx="3555936" cy="2876550"/>
          </a:xfrm>
          <a:prstGeom prst="rect">
            <a:avLst/>
          </a:prstGeom>
          <a:noFill/>
          <a:ln w="9525">
            <a:noFill/>
            <a:miter lim="800000"/>
            <a:headEnd/>
            <a:tailEnd/>
          </a:ln>
        </p:spPr>
      </p:pic>
      <p:sp>
        <p:nvSpPr>
          <p:cNvPr id="16" name="TextBox 15"/>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17" name="TextBox 16"/>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order=128</a:t>
            </a:r>
            <a:endParaRPr lang="en-US" sz="1400" b="1" dirty="0">
              <a:solidFill>
                <a:srgbClr val="FF0000"/>
              </a:solidFill>
            </a:endParaRPr>
          </a:p>
        </p:txBody>
      </p:sp>
      <p:sp>
        <p:nvSpPr>
          <p:cNvPr id="18" name="TextBox 17"/>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order=1024</a:t>
            </a:r>
            <a:endParaRPr lang="en-US" sz="1400" b="1" dirty="0">
              <a:solidFill>
                <a:srgbClr val="FF0000"/>
              </a:solidFill>
            </a:endParaRPr>
          </a:p>
        </p:txBody>
      </p:sp>
      <p:sp>
        <p:nvSpPr>
          <p:cNvPr id="20" name="TextBox 19"/>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order=512</a:t>
            </a:r>
            <a:endParaRPr lang="en-US" sz="1400" b="1" dirty="0">
              <a:solidFill>
                <a:srgbClr val="FF0000"/>
              </a:solidFill>
            </a:endParaRPr>
          </a:p>
        </p:txBody>
      </p:sp>
      <p:sp>
        <p:nvSpPr>
          <p:cNvPr id="21" name="TextBox 20"/>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2</a:t>
            </a:r>
            <a:endParaRPr lang="en-US" b="1"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64 SUBCARRIERS</a:t>
            </a:r>
            <a:br>
              <a:rPr lang="en-US" altLang="ko-KR" sz="3200" b="1" i="1" dirty="0" smtClean="0">
                <a:solidFill>
                  <a:srgbClr val="00B0F0"/>
                </a:solidFill>
              </a:rPr>
            </a:br>
            <a:r>
              <a:rPr lang="en-US" altLang="ko-KR" sz="3200" b="1" i="1" dirty="0" smtClean="0">
                <a:solidFill>
                  <a:srgbClr val="00B0F0"/>
                </a:solidFill>
              </a:rPr>
              <a:t>ROLLOFF OF 0.1</a:t>
            </a:r>
            <a:endParaRPr lang="en-US" sz="3200" b="1" i="1" dirty="0">
              <a:solidFill>
                <a:srgbClr val="00B0F0"/>
              </a:solidFill>
            </a:endParaRPr>
          </a:p>
        </p:txBody>
      </p:sp>
      <p:pic>
        <p:nvPicPr>
          <p:cNvPr id="10242" name="Picture 2"/>
          <p:cNvPicPr>
            <a:picLocks noChangeAspect="1" noChangeArrowheads="1"/>
          </p:cNvPicPr>
          <p:nvPr/>
        </p:nvPicPr>
        <p:blipFill>
          <a:blip r:embed="rId2" cstate="print"/>
          <a:srcRect/>
          <a:stretch>
            <a:fillRect/>
          </a:stretch>
        </p:blipFill>
        <p:spPr bwMode="auto">
          <a:xfrm>
            <a:off x="228600" y="1371601"/>
            <a:ext cx="3505200" cy="2842632"/>
          </a:xfrm>
          <a:prstGeom prst="rect">
            <a:avLst/>
          </a:prstGeom>
          <a:noFill/>
          <a:ln w="9525">
            <a:noFill/>
            <a:miter lim="800000"/>
            <a:headEnd/>
            <a:tailEnd/>
          </a:ln>
        </p:spPr>
      </p:pic>
      <p:pic>
        <p:nvPicPr>
          <p:cNvPr id="10243" name="Picture 3"/>
          <p:cNvPicPr>
            <a:picLocks noChangeAspect="1" noChangeArrowheads="1"/>
          </p:cNvPicPr>
          <p:nvPr/>
        </p:nvPicPr>
        <p:blipFill>
          <a:blip r:embed="rId3" cstate="print"/>
          <a:srcRect/>
          <a:stretch>
            <a:fillRect/>
          </a:stretch>
        </p:blipFill>
        <p:spPr bwMode="auto">
          <a:xfrm>
            <a:off x="5046042" y="1371601"/>
            <a:ext cx="3697907" cy="2971800"/>
          </a:xfrm>
          <a:prstGeom prst="rect">
            <a:avLst/>
          </a:prstGeom>
          <a:noFill/>
          <a:ln w="9525">
            <a:noFill/>
            <a:miter lim="800000"/>
            <a:headEnd/>
            <a:tailEnd/>
          </a:ln>
        </p:spPr>
      </p:pic>
      <p:pic>
        <p:nvPicPr>
          <p:cNvPr id="10244" name="Picture 4"/>
          <p:cNvPicPr>
            <a:picLocks noChangeAspect="1" noChangeArrowheads="1"/>
          </p:cNvPicPr>
          <p:nvPr/>
        </p:nvPicPr>
        <p:blipFill>
          <a:blip r:embed="rId4" cstate="print"/>
          <a:srcRect/>
          <a:stretch>
            <a:fillRect/>
          </a:stretch>
        </p:blipFill>
        <p:spPr bwMode="auto">
          <a:xfrm>
            <a:off x="152400" y="3733800"/>
            <a:ext cx="3568621" cy="2880956"/>
          </a:xfrm>
          <a:prstGeom prst="rect">
            <a:avLst/>
          </a:prstGeom>
          <a:noFill/>
          <a:ln w="9525">
            <a:noFill/>
            <a:miter lim="800000"/>
            <a:headEnd/>
            <a:tailEnd/>
          </a:ln>
        </p:spPr>
      </p:pic>
      <p:pic>
        <p:nvPicPr>
          <p:cNvPr id="10245" name="Picture 5"/>
          <p:cNvPicPr>
            <a:picLocks noChangeAspect="1" noChangeArrowheads="1"/>
          </p:cNvPicPr>
          <p:nvPr/>
        </p:nvPicPr>
        <p:blipFill>
          <a:blip r:embed="rId5" cstate="print"/>
          <a:srcRect/>
          <a:stretch>
            <a:fillRect/>
          </a:stretch>
        </p:blipFill>
        <p:spPr bwMode="auto">
          <a:xfrm>
            <a:off x="5029200" y="3617824"/>
            <a:ext cx="3771900" cy="3040151"/>
          </a:xfrm>
          <a:prstGeom prst="rect">
            <a:avLst/>
          </a:prstGeom>
          <a:noFill/>
          <a:ln w="9525">
            <a:noFill/>
            <a:miter lim="800000"/>
            <a:headEnd/>
            <a:tailEnd/>
          </a:ln>
        </p:spPr>
      </p:pic>
      <p:sp>
        <p:nvSpPr>
          <p:cNvPr id="16" name="TextBox 15"/>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17" name="TextBox 16"/>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order=128</a:t>
            </a:r>
            <a:endParaRPr lang="en-US" sz="1400" b="1" dirty="0">
              <a:solidFill>
                <a:srgbClr val="FF0000"/>
              </a:solidFill>
            </a:endParaRPr>
          </a:p>
        </p:txBody>
      </p:sp>
      <p:sp>
        <p:nvSpPr>
          <p:cNvPr id="18" name="TextBox 17"/>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order=1024</a:t>
            </a:r>
            <a:endParaRPr lang="en-US" sz="1400" b="1" dirty="0">
              <a:solidFill>
                <a:srgbClr val="FF0000"/>
              </a:solidFill>
            </a:endParaRPr>
          </a:p>
        </p:txBody>
      </p:sp>
      <p:sp>
        <p:nvSpPr>
          <p:cNvPr id="19" name="TextBox 18"/>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order=512</a:t>
            </a:r>
            <a:endParaRPr lang="en-US" sz="1400" b="1" dirty="0">
              <a:solidFill>
                <a:srgbClr val="FF0000"/>
              </a:solidFill>
            </a:endParaRPr>
          </a:p>
        </p:txBody>
      </p:sp>
      <p:sp>
        <p:nvSpPr>
          <p:cNvPr id="20" name="TextBox 19"/>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2</a:t>
            </a:r>
            <a:endParaRPr lang="en-US" b="1"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64 SUBCARRIERS</a:t>
            </a:r>
            <a:br>
              <a:rPr lang="en-US" altLang="ko-KR" sz="3200" b="1" i="1" dirty="0" smtClean="0">
                <a:solidFill>
                  <a:srgbClr val="00B0F0"/>
                </a:solidFill>
              </a:rPr>
            </a:br>
            <a:r>
              <a:rPr lang="en-US" altLang="ko-KR" sz="3200" b="1" i="1" dirty="0" smtClean="0">
                <a:solidFill>
                  <a:srgbClr val="00B0F0"/>
                </a:solidFill>
              </a:rPr>
              <a:t>ROLLOFF OF 0.25</a:t>
            </a:r>
            <a:endParaRPr lang="en-US" sz="3200" b="1" i="1" dirty="0">
              <a:solidFill>
                <a:srgbClr val="00B0F0"/>
              </a:solidFill>
            </a:endParaRPr>
          </a:p>
        </p:txBody>
      </p:sp>
      <p:pic>
        <p:nvPicPr>
          <p:cNvPr id="11266" name="Picture 2"/>
          <p:cNvPicPr>
            <a:picLocks noChangeAspect="1" noChangeArrowheads="1"/>
          </p:cNvPicPr>
          <p:nvPr/>
        </p:nvPicPr>
        <p:blipFill>
          <a:blip r:embed="rId2" cstate="print"/>
          <a:srcRect/>
          <a:stretch>
            <a:fillRect/>
          </a:stretch>
        </p:blipFill>
        <p:spPr bwMode="auto">
          <a:xfrm>
            <a:off x="187833" y="1371600"/>
            <a:ext cx="3568827" cy="2895600"/>
          </a:xfrm>
          <a:prstGeom prst="rect">
            <a:avLst/>
          </a:prstGeom>
          <a:noFill/>
          <a:ln w="9525">
            <a:noFill/>
            <a:miter lim="800000"/>
            <a:headEnd/>
            <a:tailEnd/>
          </a:ln>
        </p:spPr>
      </p:pic>
      <p:pic>
        <p:nvPicPr>
          <p:cNvPr id="11267" name="Picture 3"/>
          <p:cNvPicPr>
            <a:picLocks noChangeAspect="1" noChangeArrowheads="1"/>
          </p:cNvPicPr>
          <p:nvPr/>
        </p:nvPicPr>
        <p:blipFill>
          <a:blip r:embed="rId3" cstate="print"/>
          <a:srcRect/>
          <a:stretch>
            <a:fillRect/>
          </a:stretch>
        </p:blipFill>
        <p:spPr bwMode="auto">
          <a:xfrm>
            <a:off x="5033323" y="1371601"/>
            <a:ext cx="3739202" cy="2971800"/>
          </a:xfrm>
          <a:prstGeom prst="rect">
            <a:avLst/>
          </a:prstGeom>
          <a:noFill/>
          <a:ln w="9525">
            <a:noFill/>
            <a:miter lim="800000"/>
            <a:headEnd/>
            <a:tailEnd/>
          </a:ln>
        </p:spPr>
      </p:pic>
      <p:pic>
        <p:nvPicPr>
          <p:cNvPr id="11268" name="Picture 4"/>
          <p:cNvPicPr>
            <a:picLocks noChangeAspect="1" noChangeArrowheads="1"/>
          </p:cNvPicPr>
          <p:nvPr/>
        </p:nvPicPr>
        <p:blipFill>
          <a:blip r:embed="rId4" cstate="print"/>
          <a:srcRect/>
          <a:stretch>
            <a:fillRect/>
          </a:stretch>
        </p:blipFill>
        <p:spPr bwMode="auto">
          <a:xfrm>
            <a:off x="152400" y="3733800"/>
            <a:ext cx="3603826" cy="2905125"/>
          </a:xfrm>
          <a:prstGeom prst="rect">
            <a:avLst/>
          </a:prstGeom>
          <a:noFill/>
          <a:ln w="9525">
            <a:noFill/>
            <a:miter lim="800000"/>
            <a:headEnd/>
            <a:tailEnd/>
          </a:ln>
        </p:spPr>
      </p:pic>
      <p:pic>
        <p:nvPicPr>
          <p:cNvPr id="11269" name="Picture 5"/>
          <p:cNvPicPr>
            <a:picLocks noChangeAspect="1" noChangeArrowheads="1"/>
          </p:cNvPicPr>
          <p:nvPr/>
        </p:nvPicPr>
        <p:blipFill>
          <a:blip r:embed="rId5" cstate="print"/>
          <a:srcRect/>
          <a:stretch>
            <a:fillRect/>
          </a:stretch>
        </p:blipFill>
        <p:spPr bwMode="auto">
          <a:xfrm>
            <a:off x="5086350" y="3733800"/>
            <a:ext cx="3667125" cy="2933700"/>
          </a:xfrm>
          <a:prstGeom prst="rect">
            <a:avLst/>
          </a:prstGeom>
          <a:noFill/>
          <a:ln w="9525">
            <a:noFill/>
            <a:miter lim="800000"/>
            <a:headEnd/>
            <a:tailEnd/>
          </a:ln>
        </p:spPr>
      </p:pic>
      <p:sp>
        <p:nvSpPr>
          <p:cNvPr id="21" name="TextBox 20"/>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22" name="TextBox 21"/>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order=128</a:t>
            </a:r>
            <a:endParaRPr lang="en-US" sz="1400" b="1" dirty="0">
              <a:solidFill>
                <a:srgbClr val="FF0000"/>
              </a:solidFill>
            </a:endParaRPr>
          </a:p>
        </p:txBody>
      </p:sp>
      <p:sp>
        <p:nvSpPr>
          <p:cNvPr id="23" name="TextBox 22"/>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order=1024</a:t>
            </a:r>
            <a:endParaRPr lang="en-US" sz="1400" b="1" dirty="0">
              <a:solidFill>
                <a:srgbClr val="FF0000"/>
              </a:solidFill>
            </a:endParaRPr>
          </a:p>
        </p:txBody>
      </p:sp>
      <p:sp>
        <p:nvSpPr>
          <p:cNvPr id="24" name="TextBox 23"/>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order=512</a:t>
            </a:r>
            <a:endParaRPr lang="en-US" sz="1400" b="1" dirty="0">
              <a:solidFill>
                <a:srgbClr val="FF0000"/>
              </a:solidFill>
            </a:endParaRPr>
          </a:p>
        </p:txBody>
      </p:sp>
      <p:sp>
        <p:nvSpPr>
          <p:cNvPr id="25" name="TextBox 24"/>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2</a:t>
            </a:r>
            <a:endParaRPr lang="en-US" b="1"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OPTION 2 (1)</a:t>
            </a:r>
            <a:endParaRPr lang="en-US" sz="3200" b="1" i="1" dirty="0">
              <a:solidFill>
                <a:srgbClr val="00B0F0"/>
              </a:solidFill>
            </a:endParaRPr>
          </a:p>
        </p:txBody>
      </p:sp>
      <p:graphicFrame>
        <p:nvGraphicFramePr>
          <p:cNvPr id="12" name="Table 11"/>
          <p:cNvGraphicFramePr>
            <a:graphicFrameLocks noGrp="1"/>
          </p:cNvGraphicFramePr>
          <p:nvPr/>
        </p:nvGraphicFramePr>
        <p:xfrm>
          <a:off x="685800" y="1447800"/>
          <a:ext cx="7772400" cy="5029200"/>
        </p:xfrm>
        <a:graphic>
          <a:graphicData uri="http://schemas.openxmlformats.org/drawingml/2006/table">
            <a:tbl>
              <a:tblPr firstRow="1" bandRow="1">
                <a:tableStyleId>{5C22544A-7EE6-4342-B048-85BDC9FD1C3A}</a:tableStyleId>
              </a:tblPr>
              <a:tblGrid>
                <a:gridCol w="1447800"/>
                <a:gridCol w="1310148"/>
                <a:gridCol w="2005781"/>
                <a:gridCol w="3008671"/>
              </a:tblGrid>
              <a:tr h="63038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err="1" smtClean="0">
                          <a:ln>
                            <a:noFill/>
                          </a:ln>
                          <a:solidFill>
                            <a:schemeClr val="tx1"/>
                          </a:solidFill>
                          <a:effectLst/>
                          <a:uLnTx/>
                          <a:uFillTx/>
                          <a:latin typeface="+mn-lt"/>
                          <a:ea typeface="+mn-ea"/>
                          <a:cs typeface="+mn-cs"/>
                        </a:rPr>
                        <a:t>Rolloff</a:t>
                      </a: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 factor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Filter order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Total bandwidth Use (MHz)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Guard band needed at each side of TV band (MHz)</a:t>
                      </a:r>
                    </a:p>
                  </a:txBody>
                  <a:tcPr/>
                </a:tc>
              </a:tr>
              <a:tr h="360218">
                <a:tc rowSpan="4">
                  <a:txBody>
                    <a:bodyPr/>
                    <a:lstStyle/>
                    <a:p>
                      <a:pPr algn="ctr"/>
                      <a:r>
                        <a:rPr lang="en-US" sz="1800" dirty="0" smtClean="0"/>
                        <a:t>0</a:t>
                      </a:r>
                      <a:endParaRPr lang="en-US" sz="1800" dirty="0"/>
                    </a:p>
                  </a:txBody>
                  <a:tcPr/>
                </a:tc>
                <a:tc>
                  <a:txBody>
                    <a:bodyPr/>
                    <a:lstStyle/>
                    <a:p>
                      <a:pPr algn="ctr"/>
                      <a:r>
                        <a:rPr lang="en-US" sz="1800" dirty="0" smtClean="0"/>
                        <a:t>128</a:t>
                      </a:r>
                      <a:endParaRPr lang="en-US" sz="1800" dirty="0"/>
                    </a:p>
                  </a:txBody>
                  <a:tcPr/>
                </a:tc>
                <a:tc>
                  <a:txBody>
                    <a:bodyPr/>
                    <a:lstStyle/>
                    <a:p>
                      <a:pPr algn="ctr"/>
                      <a:r>
                        <a:rPr lang="en-US" dirty="0" smtClean="0">
                          <a:solidFill>
                            <a:schemeClr val="tx1"/>
                          </a:solidFill>
                        </a:rPr>
                        <a:t>2.76</a:t>
                      </a:r>
                      <a:endParaRPr lang="en-US" dirty="0">
                        <a:solidFill>
                          <a:schemeClr val="tx1"/>
                        </a:solidFill>
                      </a:endParaRPr>
                    </a:p>
                  </a:txBody>
                  <a:tcPr/>
                </a:tc>
                <a:tc>
                  <a:txBody>
                    <a:bodyPr/>
                    <a:lstStyle/>
                    <a:p>
                      <a:pPr algn="ctr"/>
                      <a:r>
                        <a:rPr lang="en-US" dirty="0" smtClean="0">
                          <a:solidFill>
                            <a:srgbClr val="FF0000"/>
                          </a:solidFill>
                        </a:rPr>
                        <a:t>1.11</a:t>
                      </a:r>
                      <a:endParaRPr lang="en-US" dirty="0">
                        <a:solidFill>
                          <a:srgbClr val="FF0000"/>
                        </a:solidFill>
                      </a:endParaRPr>
                    </a:p>
                  </a:txBody>
                  <a:tcPr/>
                </a:tc>
              </a:tr>
              <a:tr h="360218">
                <a:tc vMerge="1">
                  <a:txBody>
                    <a:bodyPr/>
                    <a:lstStyle/>
                    <a:p>
                      <a:pPr algn="ctr"/>
                      <a:endParaRPr lang="en-US" sz="1800" dirty="0"/>
                    </a:p>
                  </a:txBody>
                  <a:tcPr/>
                </a:tc>
                <a:tc>
                  <a:txBody>
                    <a:bodyPr/>
                    <a:lstStyle/>
                    <a:p>
                      <a:pPr algn="ctr"/>
                      <a:r>
                        <a:rPr lang="en-US" sz="1800" dirty="0" smtClean="0"/>
                        <a:t>256</a:t>
                      </a:r>
                      <a:endParaRPr lang="en-US" sz="1800" dirty="0"/>
                    </a:p>
                  </a:txBody>
                  <a:tcPr/>
                </a:tc>
                <a:tc>
                  <a:txBody>
                    <a:bodyPr/>
                    <a:lstStyle/>
                    <a:p>
                      <a:pPr algn="ctr"/>
                      <a:r>
                        <a:rPr lang="en-US" dirty="0" smtClean="0"/>
                        <a:t>1.85</a:t>
                      </a:r>
                      <a:endParaRPr lang="en-US" dirty="0"/>
                    </a:p>
                  </a:txBody>
                  <a:tcPr/>
                </a:tc>
                <a:tc>
                  <a:txBody>
                    <a:bodyPr/>
                    <a:lstStyle/>
                    <a:p>
                      <a:pPr algn="ctr"/>
                      <a:r>
                        <a:rPr lang="en-US" dirty="0" smtClean="0">
                          <a:solidFill>
                            <a:srgbClr val="FF0000"/>
                          </a:solidFill>
                        </a:rPr>
                        <a:t>0.65</a:t>
                      </a:r>
                      <a:endParaRPr lang="en-US" dirty="0">
                        <a:solidFill>
                          <a:srgbClr val="FF0000"/>
                        </a:solidFill>
                      </a:endParaRPr>
                    </a:p>
                  </a:txBody>
                  <a:tcPr/>
                </a:tc>
              </a:tr>
              <a:tr h="360218">
                <a:tc vMerge="1">
                  <a:txBody>
                    <a:bodyPr/>
                    <a:lstStyle/>
                    <a:p>
                      <a:pPr algn="ctr"/>
                      <a:endParaRPr lang="en-US" sz="1800" dirty="0"/>
                    </a:p>
                  </a:txBody>
                  <a:tcPr/>
                </a:tc>
                <a:tc>
                  <a:txBody>
                    <a:bodyPr/>
                    <a:lstStyle/>
                    <a:p>
                      <a:pPr algn="ctr"/>
                      <a:r>
                        <a:rPr lang="en-US" sz="1800" dirty="0" smtClean="0"/>
                        <a:t>512</a:t>
                      </a:r>
                      <a:endParaRPr lang="en-US" sz="1800" dirty="0"/>
                    </a:p>
                  </a:txBody>
                  <a:tcPr/>
                </a:tc>
                <a:tc>
                  <a:txBody>
                    <a:bodyPr/>
                    <a:lstStyle/>
                    <a:p>
                      <a:pPr algn="ctr"/>
                      <a:r>
                        <a:rPr lang="en-US" dirty="0" smtClean="0"/>
                        <a:t>1.39</a:t>
                      </a:r>
                      <a:endParaRPr lang="en-US" dirty="0"/>
                    </a:p>
                  </a:txBody>
                  <a:tcPr/>
                </a:tc>
                <a:tc>
                  <a:txBody>
                    <a:bodyPr/>
                    <a:lstStyle/>
                    <a:p>
                      <a:pPr algn="ctr"/>
                      <a:r>
                        <a:rPr lang="en-US" dirty="0" smtClean="0">
                          <a:solidFill>
                            <a:srgbClr val="FF0000"/>
                          </a:solidFill>
                        </a:rPr>
                        <a:t>0.42</a:t>
                      </a:r>
                      <a:endParaRPr lang="en-US" dirty="0">
                        <a:solidFill>
                          <a:srgbClr val="FF0000"/>
                        </a:solidFill>
                      </a:endParaRPr>
                    </a:p>
                  </a:txBody>
                  <a:tcPr/>
                </a:tc>
              </a:tr>
              <a:tr h="360218">
                <a:tc vMerge="1">
                  <a:txBody>
                    <a:bodyPr/>
                    <a:lstStyle/>
                    <a:p>
                      <a:pPr algn="ctr"/>
                      <a:endParaRPr lang="en-US" sz="1800" dirty="0"/>
                    </a:p>
                  </a:txBody>
                  <a:tcPr/>
                </a:tc>
                <a:tc>
                  <a:txBody>
                    <a:bodyPr/>
                    <a:lstStyle/>
                    <a:p>
                      <a:pPr algn="ctr"/>
                      <a:r>
                        <a:rPr lang="en-US" sz="1800" dirty="0" smtClean="0"/>
                        <a:t>1024</a:t>
                      </a:r>
                      <a:endParaRPr lang="en-US" sz="1800" dirty="0"/>
                    </a:p>
                  </a:txBody>
                  <a:tcPr/>
                </a:tc>
                <a:tc>
                  <a:txBody>
                    <a:bodyPr/>
                    <a:lstStyle/>
                    <a:p>
                      <a:pPr algn="ctr"/>
                      <a:r>
                        <a:rPr lang="en-US" dirty="0" smtClean="0"/>
                        <a:t>1.07</a:t>
                      </a:r>
                      <a:endParaRPr lang="en-US" dirty="0"/>
                    </a:p>
                  </a:txBody>
                  <a:tcPr/>
                </a:tc>
                <a:tc>
                  <a:txBody>
                    <a:bodyPr/>
                    <a:lstStyle/>
                    <a:p>
                      <a:pPr algn="ctr"/>
                      <a:r>
                        <a:rPr lang="en-US" dirty="0" smtClean="0">
                          <a:solidFill>
                            <a:srgbClr val="FF0000"/>
                          </a:solidFill>
                        </a:rPr>
                        <a:t>0.26</a:t>
                      </a:r>
                      <a:endParaRPr lang="en-US" dirty="0">
                        <a:solidFill>
                          <a:srgbClr val="FF0000"/>
                        </a:solidFill>
                      </a:endParaRPr>
                    </a:p>
                  </a:txBody>
                  <a:tcPr/>
                </a:tc>
              </a:tr>
              <a:tr h="360218">
                <a:tc rowSpan="4">
                  <a:txBody>
                    <a:bodyPr/>
                    <a:lstStyle/>
                    <a:p>
                      <a:pPr algn="ctr"/>
                      <a:r>
                        <a:rPr lang="en-US" sz="1800" dirty="0" smtClean="0"/>
                        <a:t>0.1</a:t>
                      </a:r>
                      <a:endParaRPr lang="en-US" sz="1800" dirty="0"/>
                    </a:p>
                  </a:txBody>
                  <a:tcPr/>
                </a:tc>
                <a:tc>
                  <a:txBody>
                    <a:bodyPr/>
                    <a:lstStyle/>
                    <a:p>
                      <a:pPr algn="ctr"/>
                      <a:r>
                        <a:rPr lang="en-US" sz="1800" dirty="0" smtClean="0"/>
                        <a:t>128</a:t>
                      </a:r>
                      <a:endParaRPr lang="en-US" sz="1800" dirty="0"/>
                    </a:p>
                  </a:txBody>
                  <a:tcPr/>
                </a:tc>
                <a:tc>
                  <a:txBody>
                    <a:bodyPr/>
                    <a:lstStyle/>
                    <a:p>
                      <a:pPr algn="ctr"/>
                      <a:r>
                        <a:rPr lang="en-US" dirty="0" smtClean="0"/>
                        <a:t>2.71</a:t>
                      </a:r>
                      <a:endParaRPr lang="en-US" dirty="0"/>
                    </a:p>
                  </a:txBody>
                  <a:tcPr/>
                </a:tc>
                <a:tc>
                  <a:txBody>
                    <a:bodyPr/>
                    <a:lstStyle/>
                    <a:p>
                      <a:pPr algn="ctr"/>
                      <a:r>
                        <a:rPr lang="en-US" dirty="0" smtClean="0">
                          <a:solidFill>
                            <a:srgbClr val="FF0000"/>
                          </a:solidFill>
                        </a:rPr>
                        <a:t>1.08</a:t>
                      </a:r>
                      <a:endParaRPr lang="en-US" dirty="0">
                        <a:solidFill>
                          <a:srgbClr val="FF0000"/>
                        </a:solidFill>
                      </a:endParaRPr>
                    </a:p>
                  </a:txBody>
                  <a:tcPr/>
                </a:tc>
              </a:tr>
              <a:tr h="360218">
                <a:tc vMerge="1">
                  <a:txBody>
                    <a:bodyPr/>
                    <a:lstStyle/>
                    <a:p>
                      <a:pPr algn="ctr"/>
                      <a:endParaRPr lang="en-US" sz="1800" dirty="0"/>
                    </a:p>
                  </a:txBody>
                  <a:tcPr/>
                </a:tc>
                <a:tc>
                  <a:txBody>
                    <a:bodyPr/>
                    <a:lstStyle/>
                    <a:p>
                      <a:pPr algn="ctr"/>
                      <a:r>
                        <a:rPr lang="en-US" sz="1800" dirty="0" smtClean="0"/>
                        <a:t>256</a:t>
                      </a:r>
                      <a:endParaRPr lang="en-US" sz="1800" dirty="0"/>
                    </a:p>
                  </a:txBody>
                  <a:tcPr/>
                </a:tc>
                <a:tc>
                  <a:txBody>
                    <a:bodyPr/>
                    <a:lstStyle/>
                    <a:p>
                      <a:pPr algn="ctr"/>
                      <a:r>
                        <a:rPr lang="en-US" dirty="0" smtClean="0"/>
                        <a:t>1.25</a:t>
                      </a:r>
                      <a:endParaRPr lang="en-US" dirty="0"/>
                    </a:p>
                  </a:txBody>
                  <a:tcPr/>
                </a:tc>
                <a:tc>
                  <a:txBody>
                    <a:bodyPr/>
                    <a:lstStyle/>
                    <a:p>
                      <a:pPr algn="ctr"/>
                      <a:r>
                        <a:rPr lang="en-US" dirty="0" smtClean="0">
                          <a:solidFill>
                            <a:srgbClr val="FF0000"/>
                          </a:solidFill>
                        </a:rPr>
                        <a:t>0.35</a:t>
                      </a:r>
                      <a:endParaRPr lang="en-US" dirty="0">
                        <a:solidFill>
                          <a:srgbClr val="FF0000"/>
                        </a:solidFill>
                      </a:endParaRPr>
                    </a:p>
                  </a:txBody>
                  <a:tcPr/>
                </a:tc>
              </a:tr>
              <a:tr h="360218">
                <a:tc vMerge="1">
                  <a:txBody>
                    <a:bodyPr/>
                    <a:lstStyle/>
                    <a:p>
                      <a:pPr algn="ctr"/>
                      <a:endParaRPr lang="en-US" sz="1800" dirty="0"/>
                    </a:p>
                  </a:txBody>
                  <a:tcPr/>
                </a:tc>
                <a:tc>
                  <a:txBody>
                    <a:bodyPr/>
                    <a:lstStyle/>
                    <a:p>
                      <a:pPr algn="ctr"/>
                      <a:r>
                        <a:rPr lang="en-US" sz="1800" dirty="0" smtClean="0"/>
                        <a:t>512</a:t>
                      </a:r>
                      <a:endParaRPr lang="en-US" sz="1800" dirty="0"/>
                    </a:p>
                  </a:txBody>
                  <a:tcPr/>
                </a:tc>
                <a:tc>
                  <a:txBody>
                    <a:bodyPr/>
                    <a:lstStyle/>
                    <a:p>
                      <a:pPr algn="ctr"/>
                      <a:r>
                        <a:rPr lang="en-US" dirty="0" smtClean="0"/>
                        <a:t>0.62</a:t>
                      </a:r>
                      <a:endParaRPr lang="en-US" dirty="0"/>
                    </a:p>
                  </a:txBody>
                  <a:tcPr/>
                </a:tc>
                <a:tc>
                  <a:txBody>
                    <a:bodyPr/>
                    <a:lstStyle/>
                    <a:p>
                      <a:pPr algn="ctr"/>
                      <a:r>
                        <a:rPr lang="en-US" dirty="0" smtClean="0">
                          <a:solidFill>
                            <a:srgbClr val="FF0000"/>
                          </a:solidFill>
                        </a:rPr>
                        <a:t>0.04</a:t>
                      </a:r>
                      <a:endParaRPr lang="en-US" dirty="0">
                        <a:solidFill>
                          <a:srgbClr val="FF0000"/>
                        </a:solidFill>
                      </a:endParaRPr>
                    </a:p>
                  </a:txBody>
                  <a:tcPr/>
                </a:tc>
              </a:tr>
              <a:tr h="360218">
                <a:tc vMerge="1">
                  <a:txBody>
                    <a:bodyPr/>
                    <a:lstStyle/>
                    <a:p>
                      <a:pPr algn="ctr"/>
                      <a:endParaRPr lang="en-US" sz="1800" dirty="0"/>
                    </a:p>
                  </a:txBody>
                  <a:tcPr/>
                </a:tc>
                <a:tc>
                  <a:txBody>
                    <a:bodyPr/>
                    <a:lstStyle/>
                    <a:p>
                      <a:pPr algn="ctr"/>
                      <a:r>
                        <a:rPr lang="en-US" sz="1800" dirty="0" smtClean="0"/>
                        <a:t>1024</a:t>
                      </a:r>
                      <a:endParaRPr lang="en-US" sz="1800" dirty="0"/>
                    </a:p>
                  </a:txBody>
                  <a:tcPr/>
                </a:tc>
                <a:tc>
                  <a:txBody>
                    <a:bodyPr/>
                    <a:lstStyle/>
                    <a:p>
                      <a:pPr algn="ctr"/>
                      <a:r>
                        <a:rPr lang="en-US" dirty="0" smtClean="0"/>
                        <a:t>0.60</a:t>
                      </a:r>
                      <a:endParaRPr lang="en-US" dirty="0"/>
                    </a:p>
                  </a:txBody>
                  <a:tcPr/>
                </a:tc>
                <a:tc>
                  <a:txBody>
                    <a:bodyPr/>
                    <a:lstStyle/>
                    <a:p>
                      <a:pPr algn="ctr"/>
                      <a:r>
                        <a:rPr lang="en-US" dirty="0" smtClean="0">
                          <a:solidFill>
                            <a:srgbClr val="FF0000"/>
                          </a:solidFill>
                        </a:rPr>
                        <a:t>0.03</a:t>
                      </a:r>
                      <a:endParaRPr lang="en-US" dirty="0">
                        <a:solidFill>
                          <a:srgbClr val="FF0000"/>
                        </a:solidFill>
                      </a:endParaRPr>
                    </a:p>
                  </a:txBody>
                  <a:tcPr/>
                </a:tc>
              </a:tr>
              <a:tr h="360218">
                <a:tc rowSpan="4">
                  <a:txBody>
                    <a:bodyPr/>
                    <a:lstStyle/>
                    <a:p>
                      <a:pPr algn="ctr"/>
                      <a:r>
                        <a:rPr lang="en-US" sz="1800" dirty="0" smtClean="0"/>
                        <a:t>0.25</a:t>
                      </a:r>
                      <a:endParaRPr lang="en-US" sz="1800" dirty="0"/>
                    </a:p>
                  </a:txBody>
                  <a:tcPr/>
                </a:tc>
                <a:tc>
                  <a:txBody>
                    <a:bodyPr/>
                    <a:lstStyle/>
                    <a:p>
                      <a:pPr algn="ctr"/>
                      <a:r>
                        <a:rPr lang="en-US" sz="1800" dirty="0" smtClean="0"/>
                        <a:t>128</a:t>
                      </a:r>
                      <a:endParaRPr lang="en-US" sz="1800" dirty="0"/>
                    </a:p>
                  </a:txBody>
                  <a:tcPr/>
                </a:tc>
                <a:tc>
                  <a:txBody>
                    <a:bodyPr/>
                    <a:lstStyle/>
                    <a:p>
                      <a:pPr algn="ctr"/>
                      <a:r>
                        <a:rPr lang="en-US" dirty="0" smtClean="0"/>
                        <a:t>1.64</a:t>
                      </a:r>
                      <a:endParaRPr lang="en-US" dirty="0"/>
                    </a:p>
                  </a:txBody>
                  <a:tcPr/>
                </a:tc>
                <a:tc>
                  <a:txBody>
                    <a:bodyPr/>
                    <a:lstStyle/>
                    <a:p>
                      <a:pPr algn="ctr"/>
                      <a:r>
                        <a:rPr lang="en-US" dirty="0" smtClean="0">
                          <a:solidFill>
                            <a:srgbClr val="FF0000"/>
                          </a:solidFill>
                        </a:rPr>
                        <a:t>0.55</a:t>
                      </a:r>
                      <a:endParaRPr lang="en-US" dirty="0">
                        <a:solidFill>
                          <a:srgbClr val="FF0000"/>
                        </a:solidFill>
                      </a:endParaRPr>
                    </a:p>
                  </a:txBody>
                  <a:tcPr/>
                </a:tc>
              </a:tr>
              <a:tr h="360218">
                <a:tc vMerge="1">
                  <a:txBody>
                    <a:bodyPr/>
                    <a:lstStyle/>
                    <a:p>
                      <a:pPr algn="ctr"/>
                      <a:endParaRPr lang="en-US" sz="1800" dirty="0"/>
                    </a:p>
                  </a:txBody>
                  <a:tcPr/>
                </a:tc>
                <a:tc>
                  <a:txBody>
                    <a:bodyPr/>
                    <a:lstStyle/>
                    <a:p>
                      <a:pPr algn="ctr"/>
                      <a:r>
                        <a:rPr lang="en-US" sz="1800" dirty="0" smtClean="0"/>
                        <a:t>256</a:t>
                      </a:r>
                      <a:endParaRPr lang="en-US" sz="1800" dirty="0"/>
                    </a:p>
                  </a:txBody>
                  <a:tcPr/>
                </a:tc>
                <a:tc>
                  <a:txBody>
                    <a:bodyPr/>
                    <a:lstStyle/>
                    <a:p>
                      <a:pPr algn="ctr"/>
                      <a:r>
                        <a:rPr lang="en-US" dirty="0" smtClean="0"/>
                        <a:t>0.85</a:t>
                      </a:r>
                      <a:endParaRPr lang="en-US" dirty="0"/>
                    </a:p>
                  </a:txBody>
                  <a:tcPr/>
                </a:tc>
                <a:tc>
                  <a:txBody>
                    <a:bodyPr/>
                    <a:lstStyle/>
                    <a:p>
                      <a:pPr algn="ctr"/>
                      <a:r>
                        <a:rPr lang="en-US" dirty="0" smtClean="0">
                          <a:solidFill>
                            <a:srgbClr val="FF0000"/>
                          </a:solidFill>
                        </a:rPr>
                        <a:t>0.15</a:t>
                      </a:r>
                      <a:endParaRPr lang="en-US" dirty="0">
                        <a:solidFill>
                          <a:srgbClr val="FF0000"/>
                        </a:solidFill>
                      </a:endParaRPr>
                    </a:p>
                  </a:txBody>
                  <a:tcPr/>
                </a:tc>
              </a:tr>
              <a:tr h="360218">
                <a:tc vMerge="1">
                  <a:txBody>
                    <a:bodyPr/>
                    <a:lstStyle/>
                    <a:p>
                      <a:pPr algn="ctr"/>
                      <a:endParaRPr 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512</a:t>
                      </a:r>
                    </a:p>
                  </a:txBody>
                  <a:tcPr/>
                </a:tc>
                <a:tc>
                  <a:txBody>
                    <a:bodyPr/>
                    <a:lstStyle/>
                    <a:p>
                      <a:pPr algn="ctr"/>
                      <a:r>
                        <a:rPr lang="en-US" dirty="0" smtClean="0"/>
                        <a:t>0.67</a:t>
                      </a:r>
                      <a:endParaRPr lang="en-US" dirty="0"/>
                    </a:p>
                  </a:txBody>
                  <a:tcPr/>
                </a:tc>
                <a:tc>
                  <a:txBody>
                    <a:bodyPr/>
                    <a:lstStyle/>
                    <a:p>
                      <a:pPr algn="ctr"/>
                      <a:r>
                        <a:rPr lang="en-US" dirty="0" smtClean="0">
                          <a:solidFill>
                            <a:srgbClr val="FF0000"/>
                          </a:solidFill>
                        </a:rPr>
                        <a:t>0.06</a:t>
                      </a:r>
                      <a:endParaRPr lang="en-US" dirty="0">
                        <a:solidFill>
                          <a:srgbClr val="FF0000"/>
                        </a:solidFill>
                      </a:endParaRPr>
                    </a:p>
                  </a:txBody>
                  <a:tcPr/>
                </a:tc>
              </a:tr>
              <a:tr h="360218">
                <a:tc vMerge="1">
                  <a:txBody>
                    <a:bodyPr/>
                    <a:lstStyle/>
                    <a:p>
                      <a:pPr algn="ctr"/>
                      <a:endParaRPr lang="en-US" sz="1800" dirty="0"/>
                    </a:p>
                  </a:txBody>
                  <a:tcPr/>
                </a:tc>
                <a:tc>
                  <a:txBody>
                    <a:bodyPr/>
                    <a:lstStyle/>
                    <a:p>
                      <a:pPr algn="ctr"/>
                      <a:r>
                        <a:rPr lang="en-US" sz="1800" dirty="0" smtClean="0"/>
                        <a:t>1024</a:t>
                      </a:r>
                      <a:endParaRPr lang="en-US" sz="1800" dirty="0"/>
                    </a:p>
                  </a:txBody>
                  <a:tcPr/>
                </a:tc>
                <a:tc>
                  <a:txBody>
                    <a:bodyPr/>
                    <a:lstStyle/>
                    <a:p>
                      <a:pPr algn="ctr"/>
                      <a:r>
                        <a:rPr lang="en-US" dirty="0" smtClean="0"/>
                        <a:t>0.67</a:t>
                      </a:r>
                      <a:endParaRPr lang="en-US" dirty="0"/>
                    </a:p>
                  </a:txBody>
                  <a:tcPr/>
                </a:tc>
                <a:tc>
                  <a:txBody>
                    <a:bodyPr/>
                    <a:lstStyle/>
                    <a:p>
                      <a:pPr algn="ctr"/>
                      <a:r>
                        <a:rPr lang="en-US" dirty="0" smtClean="0">
                          <a:solidFill>
                            <a:srgbClr val="FF0000"/>
                          </a:solidFill>
                        </a:rPr>
                        <a:t>0.06</a:t>
                      </a:r>
                      <a:endParaRPr lang="en-US" dirty="0">
                        <a:solidFill>
                          <a:srgbClr val="FF0000"/>
                        </a:solidFill>
                      </a:endParaRPr>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OPTION 2 (2)</a:t>
            </a:r>
            <a:endParaRPr lang="en-US" sz="3200" b="1" i="1" dirty="0">
              <a:solidFill>
                <a:srgbClr val="00B0F0"/>
              </a:solidFill>
            </a:endParaRPr>
          </a:p>
        </p:txBody>
      </p:sp>
      <p:cxnSp>
        <p:nvCxnSpPr>
          <p:cNvPr id="5" name="Straight Arrow Connector 4"/>
          <p:cNvCxnSpPr/>
          <p:nvPr/>
        </p:nvCxnSpPr>
        <p:spPr>
          <a:xfrm flipV="1">
            <a:off x="1524000" y="18288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524000" y="56388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572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096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620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819400" y="5715000"/>
            <a:ext cx="458780" cy="307777"/>
          </a:xfrm>
          <a:prstGeom prst="rect">
            <a:avLst/>
          </a:prstGeom>
          <a:noFill/>
        </p:spPr>
        <p:txBody>
          <a:bodyPr wrap="none" rtlCol="0">
            <a:spAutoFit/>
          </a:bodyPr>
          <a:lstStyle/>
          <a:p>
            <a:r>
              <a:rPr lang="en-US" sz="1400" b="1" dirty="0" smtClean="0"/>
              <a:t>250</a:t>
            </a:r>
            <a:endParaRPr lang="en-US" sz="1400" b="1" dirty="0"/>
          </a:p>
        </p:txBody>
      </p:sp>
      <p:sp>
        <p:nvSpPr>
          <p:cNvPr id="22" name="TextBox 21"/>
          <p:cNvSpPr txBox="1"/>
          <p:nvPr/>
        </p:nvSpPr>
        <p:spPr>
          <a:xfrm>
            <a:off x="4267200" y="5715000"/>
            <a:ext cx="458780" cy="307777"/>
          </a:xfrm>
          <a:prstGeom prst="rect">
            <a:avLst/>
          </a:prstGeom>
          <a:noFill/>
        </p:spPr>
        <p:txBody>
          <a:bodyPr wrap="none" rtlCol="0">
            <a:spAutoFit/>
          </a:bodyPr>
          <a:lstStyle/>
          <a:p>
            <a:r>
              <a:rPr lang="en-US" sz="1400" b="1" dirty="0" smtClean="0"/>
              <a:t>500</a:t>
            </a:r>
            <a:endParaRPr lang="en-US" sz="1400" b="1" dirty="0"/>
          </a:p>
        </p:txBody>
      </p:sp>
      <p:sp>
        <p:nvSpPr>
          <p:cNvPr id="23" name="TextBox 22"/>
          <p:cNvSpPr txBox="1"/>
          <p:nvPr/>
        </p:nvSpPr>
        <p:spPr>
          <a:xfrm>
            <a:off x="5791200" y="5715000"/>
            <a:ext cx="458780" cy="307777"/>
          </a:xfrm>
          <a:prstGeom prst="rect">
            <a:avLst/>
          </a:prstGeom>
          <a:noFill/>
        </p:spPr>
        <p:txBody>
          <a:bodyPr wrap="none" rtlCol="0">
            <a:spAutoFit/>
          </a:bodyPr>
          <a:lstStyle/>
          <a:p>
            <a:r>
              <a:rPr lang="en-US" sz="1400" b="1" dirty="0" smtClean="0"/>
              <a:t>750</a:t>
            </a:r>
            <a:endParaRPr lang="en-US" sz="1400" b="1" dirty="0"/>
          </a:p>
        </p:txBody>
      </p:sp>
      <p:sp>
        <p:nvSpPr>
          <p:cNvPr id="24" name="TextBox 23"/>
          <p:cNvSpPr txBox="1"/>
          <p:nvPr/>
        </p:nvSpPr>
        <p:spPr>
          <a:xfrm>
            <a:off x="7315200" y="5715000"/>
            <a:ext cx="550151" cy="307777"/>
          </a:xfrm>
          <a:prstGeom prst="rect">
            <a:avLst/>
          </a:prstGeom>
          <a:noFill/>
        </p:spPr>
        <p:txBody>
          <a:bodyPr wrap="none" rtlCol="0">
            <a:spAutoFit/>
          </a:bodyPr>
          <a:lstStyle/>
          <a:p>
            <a:r>
              <a:rPr lang="en-US" sz="1400" b="1" dirty="0" smtClean="0"/>
              <a:t>1000</a:t>
            </a:r>
            <a:endParaRPr lang="en-US" sz="1400" b="1" dirty="0"/>
          </a:p>
        </p:txBody>
      </p:sp>
      <p:cxnSp>
        <p:nvCxnSpPr>
          <p:cNvPr id="27" name="Straight Connector 26"/>
          <p:cNvCxnSpPr/>
          <p:nvPr/>
        </p:nvCxnSpPr>
        <p:spPr>
          <a:xfrm>
            <a:off x="1447800" y="4876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447800" y="4114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447800" y="3352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447800" y="25908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990600" y="4724400"/>
            <a:ext cx="506870" cy="307777"/>
          </a:xfrm>
          <a:prstGeom prst="rect">
            <a:avLst/>
          </a:prstGeom>
          <a:noFill/>
        </p:spPr>
        <p:txBody>
          <a:bodyPr wrap="none" rtlCol="0">
            <a:spAutoFit/>
          </a:bodyPr>
          <a:lstStyle/>
          <a:p>
            <a:r>
              <a:rPr lang="en-US" sz="1400" b="1" dirty="0" smtClean="0"/>
              <a:t>0.25</a:t>
            </a:r>
            <a:endParaRPr lang="en-US" sz="1400" b="1" dirty="0"/>
          </a:p>
        </p:txBody>
      </p:sp>
      <p:sp>
        <p:nvSpPr>
          <p:cNvPr id="35" name="TextBox 34"/>
          <p:cNvSpPr txBox="1"/>
          <p:nvPr/>
        </p:nvSpPr>
        <p:spPr>
          <a:xfrm>
            <a:off x="990600" y="3962400"/>
            <a:ext cx="415498" cy="307777"/>
          </a:xfrm>
          <a:prstGeom prst="rect">
            <a:avLst/>
          </a:prstGeom>
          <a:noFill/>
        </p:spPr>
        <p:txBody>
          <a:bodyPr wrap="none" rtlCol="0">
            <a:spAutoFit/>
          </a:bodyPr>
          <a:lstStyle/>
          <a:p>
            <a:r>
              <a:rPr lang="en-US" sz="1400" b="1" dirty="0" smtClean="0"/>
              <a:t>0.5</a:t>
            </a:r>
            <a:endParaRPr lang="en-US" sz="1400" b="1" dirty="0"/>
          </a:p>
        </p:txBody>
      </p:sp>
      <p:sp>
        <p:nvSpPr>
          <p:cNvPr id="36" name="TextBox 35"/>
          <p:cNvSpPr txBox="1"/>
          <p:nvPr/>
        </p:nvSpPr>
        <p:spPr>
          <a:xfrm>
            <a:off x="990600" y="3200400"/>
            <a:ext cx="506870" cy="307777"/>
          </a:xfrm>
          <a:prstGeom prst="rect">
            <a:avLst/>
          </a:prstGeom>
          <a:noFill/>
        </p:spPr>
        <p:txBody>
          <a:bodyPr wrap="none" rtlCol="0">
            <a:spAutoFit/>
          </a:bodyPr>
          <a:lstStyle/>
          <a:p>
            <a:r>
              <a:rPr lang="en-US" sz="1400" b="1" dirty="0" smtClean="0"/>
              <a:t>0.75</a:t>
            </a:r>
            <a:endParaRPr lang="en-US" sz="1400" b="1" dirty="0"/>
          </a:p>
        </p:txBody>
      </p:sp>
      <p:sp>
        <p:nvSpPr>
          <p:cNvPr id="37" name="TextBox 36"/>
          <p:cNvSpPr txBox="1"/>
          <p:nvPr/>
        </p:nvSpPr>
        <p:spPr>
          <a:xfrm>
            <a:off x="990600" y="2438400"/>
            <a:ext cx="415498" cy="307777"/>
          </a:xfrm>
          <a:prstGeom prst="rect">
            <a:avLst/>
          </a:prstGeom>
          <a:noFill/>
        </p:spPr>
        <p:txBody>
          <a:bodyPr wrap="none" rtlCol="0">
            <a:spAutoFit/>
          </a:bodyPr>
          <a:lstStyle/>
          <a:p>
            <a:r>
              <a:rPr lang="en-US" sz="1400" b="1" dirty="0"/>
              <a:t>1</a:t>
            </a:r>
            <a:r>
              <a:rPr lang="en-US" sz="1400" b="1" dirty="0" smtClean="0"/>
              <a:t>.0</a:t>
            </a:r>
            <a:endParaRPr lang="en-US" sz="1400" b="1" dirty="0"/>
          </a:p>
        </p:txBody>
      </p:sp>
      <p:sp>
        <p:nvSpPr>
          <p:cNvPr id="40" name="TextBox 39"/>
          <p:cNvSpPr txBox="1"/>
          <p:nvPr/>
        </p:nvSpPr>
        <p:spPr>
          <a:xfrm>
            <a:off x="4495800" y="5943600"/>
            <a:ext cx="1235403" cy="369332"/>
          </a:xfrm>
          <a:prstGeom prst="rect">
            <a:avLst/>
          </a:prstGeom>
          <a:noFill/>
        </p:spPr>
        <p:txBody>
          <a:bodyPr wrap="none" rtlCol="0">
            <a:spAutoFit/>
          </a:bodyPr>
          <a:lstStyle/>
          <a:p>
            <a:r>
              <a:rPr lang="en-US" dirty="0" smtClean="0"/>
              <a:t>Filter order</a:t>
            </a:r>
            <a:endParaRPr lang="en-US" dirty="0"/>
          </a:p>
        </p:txBody>
      </p:sp>
      <p:sp>
        <p:nvSpPr>
          <p:cNvPr id="41" name="TextBox 40"/>
          <p:cNvSpPr txBox="1"/>
          <p:nvPr/>
        </p:nvSpPr>
        <p:spPr>
          <a:xfrm rot="10800000">
            <a:off x="685800" y="23622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43" name="Oval 42"/>
          <p:cNvSpPr/>
          <p:nvPr/>
        </p:nvSpPr>
        <p:spPr>
          <a:xfrm>
            <a:off x="2209800" y="2133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p:cNvSpPr/>
          <p:nvPr/>
        </p:nvSpPr>
        <p:spPr>
          <a:xfrm>
            <a:off x="3048000" y="3733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696200" y="4800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209800" y="22860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048000" y="4495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572000" y="5486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696200" y="5486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2209800" y="3886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3048000" y="51054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4572000" y="5410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696200" y="5410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a:stCxn id="51" idx="5"/>
            <a:endCxn id="52" idx="1"/>
          </p:cNvCxnSpPr>
          <p:nvPr/>
        </p:nvCxnSpPr>
        <p:spPr>
          <a:xfrm>
            <a:off x="2339882" y="4016282"/>
            <a:ext cx="730436" cy="11114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52" idx="6"/>
            <a:endCxn id="53" idx="2"/>
          </p:cNvCxnSpPr>
          <p:nvPr/>
        </p:nvCxnSpPr>
        <p:spPr>
          <a:xfrm>
            <a:off x="3200400" y="5181600"/>
            <a:ext cx="1371600" cy="3048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53" idx="6"/>
            <a:endCxn id="54" idx="2"/>
          </p:cNvCxnSpPr>
          <p:nvPr/>
        </p:nvCxnSpPr>
        <p:spPr>
          <a:xfrm>
            <a:off x="4724400" y="5486400"/>
            <a:ext cx="29718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43" idx="5"/>
            <a:endCxn id="44" idx="1"/>
          </p:cNvCxnSpPr>
          <p:nvPr/>
        </p:nvCxnSpPr>
        <p:spPr>
          <a:xfrm>
            <a:off x="2339882" y="2263682"/>
            <a:ext cx="730436" cy="14924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44" idx="6"/>
            <a:endCxn id="64" idx="2"/>
          </p:cNvCxnSpPr>
          <p:nvPr/>
        </p:nvCxnSpPr>
        <p:spPr>
          <a:xfrm>
            <a:off x="3200400" y="3810000"/>
            <a:ext cx="1371600" cy="609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46" idx="4"/>
            <a:endCxn id="47" idx="1"/>
          </p:cNvCxnSpPr>
          <p:nvPr/>
        </p:nvCxnSpPr>
        <p:spPr>
          <a:xfrm>
            <a:off x="2286000" y="2438400"/>
            <a:ext cx="784318" cy="20797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47" idx="6"/>
            <a:endCxn id="49" idx="2"/>
          </p:cNvCxnSpPr>
          <p:nvPr/>
        </p:nvCxnSpPr>
        <p:spPr>
          <a:xfrm>
            <a:off x="3200400" y="4572000"/>
            <a:ext cx="1371600" cy="9906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49" idx="6"/>
            <a:endCxn id="50" idx="2"/>
          </p:cNvCxnSpPr>
          <p:nvPr/>
        </p:nvCxnSpPr>
        <p:spPr>
          <a:xfrm>
            <a:off x="4724400" y="5562600"/>
            <a:ext cx="29718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5410200" y="2362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6019800" y="2362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p:cNvCxnSpPr>
            <a:stCxn id="79" idx="6"/>
            <a:endCxn id="81" idx="2"/>
          </p:cNvCxnSpPr>
          <p:nvPr/>
        </p:nvCxnSpPr>
        <p:spPr>
          <a:xfrm>
            <a:off x="5562600" y="24384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6324600" y="2209800"/>
            <a:ext cx="1025665" cy="369332"/>
          </a:xfrm>
          <a:prstGeom prst="rect">
            <a:avLst/>
          </a:prstGeom>
          <a:noFill/>
        </p:spPr>
        <p:txBody>
          <a:bodyPr wrap="none" rtlCol="0">
            <a:spAutoFit/>
          </a:bodyPr>
          <a:lstStyle/>
          <a:p>
            <a:r>
              <a:rPr lang="en-US" dirty="0" err="1" smtClean="0"/>
              <a:t>Rolloff</a:t>
            </a:r>
            <a:r>
              <a:rPr lang="en-US" dirty="0" smtClean="0"/>
              <a:t>: 0</a:t>
            </a:r>
            <a:endParaRPr lang="en-US" dirty="0"/>
          </a:p>
        </p:txBody>
      </p:sp>
      <p:sp>
        <p:nvSpPr>
          <p:cNvPr id="86" name="Oval 85"/>
          <p:cNvSpPr/>
          <p:nvPr/>
        </p:nvSpPr>
        <p:spPr>
          <a:xfrm>
            <a:off x="5410200" y="26670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6019800" y="26670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p:cNvCxnSpPr>
            <a:stCxn id="86" idx="6"/>
            <a:endCxn id="87" idx="2"/>
          </p:cNvCxnSpPr>
          <p:nvPr/>
        </p:nvCxnSpPr>
        <p:spPr>
          <a:xfrm>
            <a:off x="5562600" y="27432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6324600" y="2514600"/>
            <a:ext cx="1200393" cy="369332"/>
          </a:xfrm>
          <a:prstGeom prst="rect">
            <a:avLst/>
          </a:prstGeom>
          <a:noFill/>
        </p:spPr>
        <p:txBody>
          <a:bodyPr wrap="none" rtlCol="0">
            <a:spAutoFit/>
          </a:bodyPr>
          <a:lstStyle/>
          <a:p>
            <a:r>
              <a:rPr lang="en-US" dirty="0" err="1" smtClean="0"/>
              <a:t>Rolloff</a:t>
            </a:r>
            <a:r>
              <a:rPr lang="en-US" dirty="0" smtClean="0"/>
              <a:t>: 0.1</a:t>
            </a:r>
            <a:endParaRPr lang="en-US" dirty="0"/>
          </a:p>
        </p:txBody>
      </p:sp>
      <p:sp>
        <p:nvSpPr>
          <p:cNvPr id="90" name="Oval 89"/>
          <p:cNvSpPr/>
          <p:nvPr/>
        </p:nvSpPr>
        <p:spPr>
          <a:xfrm>
            <a:off x="5410200" y="29718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019800" y="29718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Connector 91"/>
          <p:cNvCxnSpPr>
            <a:stCxn id="90" idx="6"/>
            <a:endCxn id="91" idx="2"/>
          </p:cNvCxnSpPr>
          <p:nvPr/>
        </p:nvCxnSpPr>
        <p:spPr>
          <a:xfrm>
            <a:off x="5562600" y="30480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324600" y="2819400"/>
            <a:ext cx="1317412" cy="369332"/>
          </a:xfrm>
          <a:prstGeom prst="rect">
            <a:avLst/>
          </a:prstGeom>
          <a:noFill/>
        </p:spPr>
        <p:txBody>
          <a:bodyPr wrap="none" rtlCol="0">
            <a:spAutoFit/>
          </a:bodyPr>
          <a:lstStyle/>
          <a:p>
            <a:r>
              <a:rPr lang="en-US" dirty="0" err="1" smtClean="0"/>
              <a:t>Rolloff</a:t>
            </a:r>
            <a:r>
              <a:rPr lang="en-US" dirty="0" smtClean="0"/>
              <a:t>: 0.25</a:t>
            </a:r>
            <a:endParaRPr lang="en-US" dirty="0"/>
          </a:p>
        </p:txBody>
      </p:sp>
      <p:sp>
        <p:nvSpPr>
          <p:cNvPr id="64" name="Oval 63"/>
          <p:cNvSpPr/>
          <p:nvPr/>
        </p:nvSpPr>
        <p:spPr>
          <a:xfrm>
            <a:off x="4572000" y="4343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8" name="Straight Connector 67"/>
          <p:cNvCxnSpPr>
            <a:stCxn id="64" idx="6"/>
            <a:endCxn id="45" idx="2"/>
          </p:cNvCxnSpPr>
          <p:nvPr/>
        </p:nvCxnSpPr>
        <p:spPr>
          <a:xfrm>
            <a:off x="4724400" y="4419600"/>
            <a:ext cx="2971800" cy="457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1371600" y="5715000"/>
            <a:ext cx="276038" cy="307777"/>
          </a:xfrm>
          <a:prstGeom prst="rect">
            <a:avLst/>
          </a:prstGeom>
          <a:noFill/>
        </p:spPr>
        <p:txBody>
          <a:bodyPr wrap="none" rtlCol="0">
            <a:spAutoFit/>
          </a:bodyPr>
          <a:lstStyle/>
          <a:p>
            <a:r>
              <a:rPr lang="en-US" sz="1400" b="1" dirty="0" smtClean="0"/>
              <a:t>0</a:t>
            </a:r>
            <a:endParaRPr lang="en-US" sz="1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32 SUBCARRIERS</a:t>
            </a:r>
            <a:br>
              <a:rPr lang="en-US" altLang="ko-KR" sz="3200" b="1" i="1" dirty="0" smtClean="0">
                <a:solidFill>
                  <a:srgbClr val="00B0F0"/>
                </a:solidFill>
              </a:rPr>
            </a:br>
            <a:r>
              <a:rPr lang="en-US" altLang="ko-KR" sz="3200" b="1" i="1" dirty="0" smtClean="0">
                <a:solidFill>
                  <a:srgbClr val="00B0F0"/>
                </a:solidFill>
              </a:rPr>
              <a:t>ROLLOFF OF 0</a:t>
            </a:r>
            <a:endParaRPr lang="en-US" sz="3200" b="1" i="1" dirty="0">
              <a:solidFill>
                <a:srgbClr val="00B0F0"/>
              </a:solidFill>
            </a:endParaRPr>
          </a:p>
        </p:txBody>
      </p:sp>
      <p:pic>
        <p:nvPicPr>
          <p:cNvPr id="12290" name="Picture 2"/>
          <p:cNvPicPr>
            <a:picLocks noChangeAspect="1" noChangeArrowheads="1"/>
          </p:cNvPicPr>
          <p:nvPr/>
        </p:nvPicPr>
        <p:blipFill>
          <a:blip r:embed="rId2" cstate="print"/>
          <a:srcRect/>
          <a:stretch>
            <a:fillRect/>
          </a:stretch>
        </p:blipFill>
        <p:spPr bwMode="auto">
          <a:xfrm>
            <a:off x="130713" y="1371601"/>
            <a:ext cx="3603088" cy="2895599"/>
          </a:xfrm>
          <a:prstGeom prst="rect">
            <a:avLst/>
          </a:prstGeom>
          <a:noFill/>
          <a:ln w="9525">
            <a:noFill/>
            <a:miter lim="800000"/>
            <a:headEnd/>
            <a:tailEnd/>
          </a:ln>
        </p:spPr>
      </p:pic>
      <p:pic>
        <p:nvPicPr>
          <p:cNvPr id="12291" name="Picture 3"/>
          <p:cNvPicPr>
            <a:picLocks noChangeAspect="1" noChangeArrowheads="1"/>
          </p:cNvPicPr>
          <p:nvPr/>
        </p:nvPicPr>
        <p:blipFill>
          <a:blip r:embed="rId3" cstate="print"/>
          <a:srcRect/>
          <a:stretch>
            <a:fillRect/>
          </a:stretch>
        </p:blipFill>
        <p:spPr bwMode="auto">
          <a:xfrm>
            <a:off x="5196623" y="1371601"/>
            <a:ext cx="3614002" cy="2895600"/>
          </a:xfrm>
          <a:prstGeom prst="rect">
            <a:avLst/>
          </a:prstGeom>
          <a:noFill/>
          <a:ln w="9525">
            <a:noFill/>
            <a:miter lim="800000"/>
            <a:headEnd/>
            <a:tailEnd/>
          </a:ln>
        </p:spPr>
      </p:pic>
      <p:pic>
        <p:nvPicPr>
          <p:cNvPr id="12292" name="Picture 4"/>
          <p:cNvPicPr>
            <a:picLocks noChangeAspect="1" noChangeArrowheads="1"/>
          </p:cNvPicPr>
          <p:nvPr/>
        </p:nvPicPr>
        <p:blipFill>
          <a:blip r:embed="rId4" cstate="print"/>
          <a:srcRect/>
          <a:stretch>
            <a:fillRect/>
          </a:stretch>
        </p:blipFill>
        <p:spPr bwMode="auto">
          <a:xfrm>
            <a:off x="152400" y="3733800"/>
            <a:ext cx="3579097" cy="2864721"/>
          </a:xfrm>
          <a:prstGeom prst="rect">
            <a:avLst/>
          </a:prstGeom>
          <a:noFill/>
          <a:ln w="9525">
            <a:noFill/>
            <a:miter lim="800000"/>
            <a:headEnd/>
            <a:tailEnd/>
          </a:ln>
        </p:spPr>
      </p:pic>
      <p:pic>
        <p:nvPicPr>
          <p:cNvPr id="12293" name="Picture 5"/>
          <p:cNvPicPr>
            <a:picLocks noChangeAspect="1" noChangeArrowheads="1"/>
          </p:cNvPicPr>
          <p:nvPr/>
        </p:nvPicPr>
        <p:blipFill>
          <a:blip r:embed="rId5" cstate="print"/>
          <a:srcRect/>
          <a:stretch>
            <a:fillRect/>
          </a:stretch>
        </p:blipFill>
        <p:spPr bwMode="auto">
          <a:xfrm>
            <a:off x="5174250" y="3733800"/>
            <a:ext cx="3683999" cy="2914650"/>
          </a:xfrm>
          <a:prstGeom prst="rect">
            <a:avLst/>
          </a:prstGeom>
          <a:noFill/>
          <a:ln w="9525">
            <a:noFill/>
            <a:miter lim="800000"/>
            <a:headEnd/>
            <a:tailEnd/>
          </a:ln>
        </p:spPr>
      </p:pic>
      <p:sp>
        <p:nvSpPr>
          <p:cNvPr id="16" name="TextBox 15"/>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order=64</a:t>
            </a:r>
            <a:endParaRPr lang="en-US" sz="1400" b="1" dirty="0">
              <a:solidFill>
                <a:srgbClr val="FF0000"/>
              </a:solidFill>
            </a:endParaRPr>
          </a:p>
        </p:txBody>
      </p:sp>
      <p:sp>
        <p:nvSpPr>
          <p:cNvPr id="17" name="TextBox 16"/>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order=128</a:t>
            </a:r>
            <a:endParaRPr lang="en-US" sz="1400" b="1" dirty="0">
              <a:solidFill>
                <a:srgbClr val="FF0000"/>
              </a:solidFill>
            </a:endParaRPr>
          </a:p>
        </p:txBody>
      </p:sp>
      <p:sp>
        <p:nvSpPr>
          <p:cNvPr id="18" name="TextBox 17"/>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20" name="TextBox 19"/>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order=512</a:t>
            </a:r>
            <a:endParaRPr lang="en-US" sz="1400" b="1" dirty="0">
              <a:solidFill>
                <a:srgbClr val="FF0000"/>
              </a:solidFill>
            </a:endParaRPr>
          </a:p>
        </p:txBody>
      </p:sp>
      <p:sp>
        <p:nvSpPr>
          <p:cNvPr id="21" name="TextBox 20"/>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3</a:t>
            </a:r>
            <a:endParaRPr lang="en-US" b="1"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32 SUBCARRIERS</a:t>
            </a:r>
            <a:br>
              <a:rPr lang="en-US" altLang="ko-KR" sz="3200" b="1" i="1" dirty="0" smtClean="0">
                <a:solidFill>
                  <a:srgbClr val="00B0F0"/>
                </a:solidFill>
              </a:rPr>
            </a:br>
            <a:r>
              <a:rPr lang="en-US" altLang="ko-KR" sz="3200" b="1" i="1" dirty="0" smtClean="0">
                <a:solidFill>
                  <a:srgbClr val="00B0F0"/>
                </a:solidFill>
              </a:rPr>
              <a:t>ROLLOFF OF 0.1</a:t>
            </a:r>
            <a:endParaRPr lang="en-US" sz="3200" b="1" i="1" dirty="0">
              <a:solidFill>
                <a:srgbClr val="00B0F0"/>
              </a:solidFill>
            </a:endParaRPr>
          </a:p>
        </p:txBody>
      </p:sp>
      <p:pic>
        <p:nvPicPr>
          <p:cNvPr id="13314" name="Picture 2"/>
          <p:cNvPicPr>
            <a:picLocks noChangeAspect="1" noChangeArrowheads="1"/>
          </p:cNvPicPr>
          <p:nvPr/>
        </p:nvPicPr>
        <p:blipFill>
          <a:blip r:embed="rId2" cstate="print"/>
          <a:srcRect/>
          <a:stretch>
            <a:fillRect/>
          </a:stretch>
        </p:blipFill>
        <p:spPr bwMode="auto">
          <a:xfrm>
            <a:off x="152399" y="1371601"/>
            <a:ext cx="3644233" cy="2925652"/>
          </a:xfrm>
          <a:prstGeom prst="rect">
            <a:avLst/>
          </a:prstGeom>
          <a:noFill/>
          <a:ln w="9525">
            <a:noFill/>
            <a:miter lim="800000"/>
            <a:headEnd/>
            <a:tailEnd/>
          </a:ln>
        </p:spPr>
      </p:pic>
      <p:pic>
        <p:nvPicPr>
          <p:cNvPr id="13315" name="Picture 3"/>
          <p:cNvPicPr>
            <a:picLocks noChangeAspect="1" noChangeArrowheads="1"/>
          </p:cNvPicPr>
          <p:nvPr/>
        </p:nvPicPr>
        <p:blipFill>
          <a:blip r:embed="rId3" cstate="print"/>
          <a:srcRect/>
          <a:stretch>
            <a:fillRect/>
          </a:stretch>
        </p:blipFill>
        <p:spPr bwMode="auto">
          <a:xfrm>
            <a:off x="5105400" y="1371600"/>
            <a:ext cx="3629025" cy="2914998"/>
          </a:xfrm>
          <a:prstGeom prst="rect">
            <a:avLst/>
          </a:prstGeom>
          <a:noFill/>
          <a:ln w="9525">
            <a:noFill/>
            <a:miter lim="800000"/>
            <a:headEnd/>
            <a:tailEnd/>
          </a:ln>
        </p:spPr>
      </p:pic>
      <p:pic>
        <p:nvPicPr>
          <p:cNvPr id="13316" name="Picture 4"/>
          <p:cNvPicPr>
            <a:picLocks noChangeAspect="1" noChangeArrowheads="1"/>
          </p:cNvPicPr>
          <p:nvPr/>
        </p:nvPicPr>
        <p:blipFill>
          <a:blip r:embed="rId4" cstate="print"/>
          <a:srcRect/>
          <a:stretch>
            <a:fillRect/>
          </a:stretch>
        </p:blipFill>
        <p:spPr bwMode="auto">
          <a:xfrm>
            <a:off x="152400" y="3643604"/>
            <a:ext cx="3657600" cy="2985796"/>
          </a:xfrm>
          <a:prstGeom prst="rect">
            <a:avLst/>
          </a:prstGeom>
          <a:noFill/>
          <a:ln w="9525">
            <a:noFill/>
            <a:miter lim="800000"/>
            <a:headEnd/>
            <a:tailEnd/>
          </a:ln>
        </p:spPr>
      </p:pic>
      <p:pic>
        <p:nvPicPr>
          <p:cNvPr id="13317" name="Picture 5"/>
          <p:cNvPicPr>
            <a:picLocks noChangeAspect="1" noChangeArrowheads="1"/>
          </p:cNvPicPr>
          <p:nvPr/>
        </p:nvPicPr>
        <p:blipFill>
          <a:blip r:embed="rId5" cstate="print"/>
          <a:srcRect/>
          <a:stretch>
            <a:fillRect/>
          </a:stretch>
        </p:blipFill>
        <p:spPr bwMode="auto">
          <a:xfrm>
            <a:off x="5078392" y="3733800"/>
            <a:ext cx="3627458" cy="2924175"/>
          </a:xfrm>
          <a:prstGeom prst="rect">
            <a:avLst/>
          </a:prstGeom>
          <a:noFill/>
          <a:ln w="9525">
            <a:noFill/>
            <a:miter lim="800000"/>
            <a:headEnd/>
            <a:tailEnd/>
          </a:ln>
        </p:spPr>
      </p:pic>
      <p:sp>
        <p:nvSpPr>
          <p:cNvPr id="16" name="TextBox 15"/>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order=64</a:t>
            </a:r>
            <a:endParaRPr lang="en-US" sz="1400" b="1" dirty="0">
              <a:solidFill>
                <a:srgbClr val="FF0000"/>
              </a:solidFill>
            </a:endParaRPr>
          </a:p>
        </p:txBody>
      </p:sp>
      <p:sp>
        <p:nvSpPr>
          <p:cNvPr id="17" name="TextBox 16"/>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order=128</a:t>
            </a:r>
            <a:endParaRPr lang="en-US" sz="1400" b="1" dirty="0">
              <a:solidFill>
                <a:srgbClr val="FF0000"/>
              </a:solidFill>
            </a:endParaRPr>
          </a:p>
        </p:txBody>
      </p:sp>
      <p:sp>
        <p:nvSpPr>
          <p:cNvPr id="18" name="TextBox 17"/>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19" name="TextBox 18"/>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order=512</a:t>
            </a:r>
            <a:endParaRPr lang="en-US" sz="1400" b="1" dirty="0">
              <a:solidFill>
                <a:srgbClr val="FF0000"/>
              </a:solidFill>
            </a:endParaRPr>
          </a:p>
        </p:txBody>
      </p:sp>
      <p:sp>
        <p:nvSpPr>
          <p:cNvPr id="20" name="TextBox 19"/>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3</a:t>
            </a:r>
            <a:endParaRPr lang="en-US" b="1"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32 SUBCARRIERS</a:t>
            </a:r>
            <a:br>
              <a:rPr lang="en-US" altLang="ko-KR" sz="3200" b="1" i="1" dirty="0" smtClean="0">
                <a:solidFill>
                  <a:srgbClr val="00B0F0"/>
                </a:solidFill>
              </a:rPr>
            </a:br>
            <a:r>
              <a:rPr lang="en-US" altLang="ko-KR" sz="3200" b="1" i="1" dirty="0" smtClean="0">
                <a:solidFill>
                  <a:srgbClr val="00B0F0"/>
                </a:solidFill>
              </a:rPr>
              <a:t>ROLLOFF OF 0.25</a:t>
            </a:r>
            <a:endParaRPr lang="en-US" sz="3200" b="1" i="1" dirty="0">
              <a:solidFill>
                <a:srgbClr val="00B0F0"/>
              </a:solidFill>
            </a:endParaRPr>
          </a:p>
        </p:txBody>
      </p:sp>
      <p:pic>
        <p:nvPicPr>
          <p:cNvPr id="14338" name="Picture 2"/>
          <p:cNvPicPr>
            <a:picLocks noChangeAspect="1" noChangeArrowheads="1"/>
          </p:cNvPicPr>
          <p:nvPr/>
        </p:nvPicPr>
        <p:blipFill>
          <a:blip r:embed="rId2" cstate="print"/>
          <a:srcRect/>
          <a:stretch>
            <a:fillRect/>
          </a:stretch>
        </p:blipFill>
        <p:spPr bwMode="auto">
          <a:xfrm>
            <a:off x="152400" y="1371600"/>
            <a:ext cx="3581207" cy="2850496"/>
          </a:xfrm>
          <a:prstGeom prst="rect">
            <a:avLst/>
          </a:prstGeom>
          <a:noFill/>
          <a:ln w="9525">
            <a:noFill/>
            <a:miter lim="800000"/>
            <a:headEnd/>
            <a:tailEnd/>
          </a:ln>
        </p:spPr>
      </p:pic>
      <p:pic>
        <p:nvPicPr>
          <p:cNvPr id="14339" name="Picture 3"/>
          <p:cNvPicPr>
            <a:picLocks noChangeAspect="1" noChangeArrowheads="1"/>
          </p:cNvPicPr>
          <p:nvPr/>
        </p:nvPicPr>
        <p:blipFill>
          <a:blip r:embed="rId3" cstate="print"/>
          <a:srcRect/>
          <a:stretch>
            <a:fillRect/>
          </a:stretch>
        </p:blipFill>
        <p:spPr bwMode="auto">
          <a:xfrm>
            <a:off x="5048826" y="1371600"/>
            <a:ext cx="3752273" cy="2971800"/>
          </a:xfrm>
          <a:prstGeom prst="rect">
            <a:avLst/>
          </a:prstGeom>
          <a:noFill/>
          <a:ln w="9525">
            <a:noFill/>
            <a:miter lim="800000"/>
            <a:headEnd/>
            <a:tailEnd/>
          </a:ln>
        </p:spPr>
      </p:pic>
      <p:pic>
        <p:nvPicPr>
          <p:cNvPr id="14340" name="Picture 4"/>
          <p:cNvPicPr>
            <a:picLocks noChangeAspect="1" noChangeArrowheads="1"/>
          </p:cNvPicPr>
          <p:nvPr/>
        </p:nvPicPr>
        <p:blipFill>
          <a:blip r:embed="rId4" cstate="print"/>
          <a:srcRect/>
          <a:stretch>
            <a:fillRect/>
          </a:stretch>
        </p:blipFill>
        <p:spPr bwMode="auto">
          <a:xfrm>
            <a:off x="152400" y="3733800"/>
            <a:ext cx="3581400" cy="2884007"/>
          </a:xfrm>
          <a:prstGeom prst="rect">
            <a:avLst/>
          </a:prstGeom>
          <a:noFill/>
          <a:ln w="9525">
            <a:noFill/>
            <a:miter lim="800000"/>
            <a:headEnd/>
            <a:tailEnd/>
          </a:ln>
        </p:spPr>
      </p:pic>
      <p:pic>
        <p:nvPicPr>
          <p:cNvPr id="14341" name="Picture 5"/>
          <p:cNvPicPr>
            <a:picLocks noChangeAspect="1" noChangeArrowheads="1"/>
          </p:cNvPicPr>
          <p:nvPr/>
        </p:nvPicPr>
        <p:blipFill>
          <a:blip r:embed="rId5" cstate="print"/>
          <a:srcRect/>
          <a:stretch>
            <a:fillRect/>
          </a:stretch>
        </p:blipFill>
        <p:spPr bwMode="auto">
          <a:xfrm>
            <a:off x="5105400" y="3733800"/>
            <a:ext cx="3671207" cy="2895600"/>
          </a:xfrm>
          <a:prstGeom prst="rect">
            <a:avLst/>
          </a:prstGeom>
          <a:noFill/>
          <a:ln w="9525">
            <a:noFill/>
            <a:miter lim="800000"/>
            <a:headEnd/>
            <a:tailEnd/>
          </a:ln>
        </p:spPr>
      </p:pic>
      <p:sp>
        <p:nvSpPr>
          <p:cNvPr id="21" name="TextBox 20"/>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order=64</a:t>
            </a:r>
            <a:endParaRPr lang="en-US" sz="1400" b="1" dirty="0">
              <a:solidFill>
                <a:srgbClr val="FF0000"/>
              </a:solidFill>
            </a:endParaRPr>
          </a:p>
        </p:txBody>
      </p:sp>
      <p:sp>
        <p:nvSpPr>
          <p:cNvPr id="22" name="TextBox 21"/>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order=128</a:t>
            </a:r>
            <a:endParaRPr lang="en-US" sz="1400" b="1" dirty="0">
              <a:solidFill>
                <a:srgbClr val="FF0000"/>
              </a:solidFill>
            </a:endParaRPr>
          </a:p>
        </p:txBody>
      </p:sp>
      <p:sp>
        <p:nvSpPr>
          <p:cNvPr id="23" name="TextBox 22"/>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24" name="TextBox 23"/>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order=512</a:t>
            </a:r>
            <a:endParaRPr lang="en-US" sz="1400" b="1" dirty="0">
              <a:solidFill>
                <a:srgbClr val="FF0000"/>
              </a:solidFill>
            </a:endParaRPr>
          </a:p>
        </p:txBody>
      </p:sp>
      <p:sp>
        <p:nvSpPr>
          <p:cNvPr id="25" name="TextBox 24"/>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3</a:t>
            </a:r>
            <a:endParaRPr lang="en-US"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Autofit/>
          </a:bodyPr>
          <a:lstStyle/>
          <a:p>
            <a:pPr>
              <a:lnSpc>
                <a:spcPts val="3200"/>
              </a:lnSpc>
            </a:pPr>
            <a:r>
              <a:rPr lang="en-US" sz="3200" b="1" i="1" dirty="0" smtClean="0">
                <a:solidFill>
                  <a:srgbClr val="00B0F0"/>
                </a:solidFill>
                <a:cs typeface="Times New Roman" pitchFamily="18" charset="0"/>
              </a:rPr>
              <a:t>SUMMARY OF PROPOSED TG4m OFDM PARAMETERS *</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600200"/>
            <a:ext cx="8229600" cy="4525963"/>
          </a:xfrm>
          <a:noFill/>
        </p:spPr>
        <p:txBody>
          <a:bodyPr>
            <a:normAutofit/>
          </a:bodyPr>
          <a:lstStyle/>
          <a:p>
            <a:r>
              <a:rPr lang="en-US" sz="2000" dirty="0" smtClean="0"/>
              <a:t>Subcarrier spacing  </a:t>
            </a:r>
          </a:p>
          <a:p>
            <a:pPr lvl="1"/>
            <a:r>
              <a:rPr lang="en-US" sz="1600" dirty="0" smtClean="0"/>
              <a:t>(10416 and 2/3) Hz or (31250/3) Hz</a:t>
            </a:r>
          </a:p>
          <a:p>
            <a:r>
              <a:rPr lang="en-US" sz="2000" dirty="0" smtClean="0"/>
              <a:t>OFDM symbol rate</a:t>
            </a:r>
          </a:p>
          <a:p>
            <a:pPr lvl="1"/>
            <a:r>
              <a:rPr lang="en-US" sz="1600" dirty="0" smtClean="0"/>
              <a:t>(8 and 1/3) </a:t>
            </a:r>
            <a:r>
              <a:rPr lang="en-US" sz="1600" dirty="0" err="1" smtClean="0"/>
              <a:t>ksymbol</a:t>
            </a:r>
            <a:r>
              <a:rPr lang="en-US" sz="1600" dirty="0" smtClean="0"/>
              <a:t>/s, which corresponds (4/5)x(31250/3) or 120 </a:t>
            </a:r>
            <a:r>
              <a:rPr lang="en-US" sz="1600" dirty="0" err="1" smtClean="0"/>
              <a:t>μs</a:t>
            </a:r>
            <a:r>
              <a:rPr lang="en-US" sz="1600" dirty="0" smtClean="0"/>
              <a:t> per symbol</a:t>
            </a:r>
          </a:p>
          <a:p>
            <a:pPr lvl="1"/>
            <a:r>
              <a:rPr lang="en-US" sz="1600" dirty="0" smtClean="0"/>
              <a:t>a quarter-duration cyclic prefix (CP; 24 </a:t>
            </a:r>
            <a:r>
              <a:rPr lang="el-GR" sz="1600" dirty="0" smtClean="0"/>
              <a:t>μ</a:t>
            </a:r>
            <a:r>
              <a:rPr lang="en-US" sz="1600" dirty="0" smtClean="0"/>
              <a:t>s) + a base symbol (96 </a:t>
            </a:r>
            <a:r>
              <a:rPr lang="el-GR" sz="1600" dirty="0" smtClean="0"/>
              <a:t>μ</a:t>
            </a:r>
            <a:r>
              <a:rPr lang="en-US" sz="1600" dirty="0" smtClean="0"/>
              <a:t>s)</a:t>
            </a:r>
          </a:p>
          <a:p>
            <a:r>
              <a:rPr lang="en-US" sz="2000" dirty="0" smtClean="0"/>
              <a:t>Four OFDM options</a:t>
            </a:r>
          </a:p>
        </p:txBody>
      </p:sp>
      <p:graphicFrame>
        <p:nvGraphicFramePr>
          <p:cNvPr id="4" name="Table 3"/>
          <p:cNvGraphicFramePr>
            <a:graphicFrameLocks noGrp="1"/>
          </p:cNvGraphicFramePr>
          <p:nvPr/>
        </p:nvGraphicFramePr>
        <p:xfrm>
          <a:off x="457200" y="3657600"/>
          <a:ext cx="8229600" cy="2062480"/>
        </p:xfrm>
        <a:graphic>
          <a:graphicData uri="http://schemas.openxmlformats.org/drawingml/2006/table">
            <a:tbl>
              <a:tblPr firstRow="1" bandRow="1">
                <a:tableStyleId>{5C22544A-7EE6-4342-B048-85BDC9FD1C3A}</a:tableStyleId>
              </a:tblPr>
              <a:tblGrid>
                <a:gridCol w="2362200"/>
                <a:gridCol w="1461654"/>
                <a:gridCol w="1496291"/>
                <a:gridCol w="1496291"/>
                <a:gridCol w="1413164"/>
              </a:tblGrid>
              <a:tr h="370840">
                <a:tc>
                  <a:txBody>
                    <a:bodyPr/>
                    <a:lstStyle/>
                    <a:p>
                      <a:pPr algn="ctr"/>
                      <a:r>
                        <a:rPr lang="en-US" sz="1600" dirty="0" smtClean="0"/>
                        <a:t>parameter</a:t>
                      </a:r>
                      <a:endParaRPr lang="en-US" sz="1600" dirty="0"/>
                    </a:p>
                  </a:txBody>
                  <a:tcPr/>
                </a:tc>
                <a:tc>
                  <a:txBody>
                    <a:bodyPr/>
                    <a:lstStyle/>
                    <a:p>
                      <a:pPr algn="ctr"/>
                      <a:r>
                        <a:rPr lang="en-US" sz="1600" dirty="0" smtClean="0"/>
                        <a:t>Option 1</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Option 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Option 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Option 4</a:t>
                      </a:r>
                    </a:p>
                  </a:txBody>
                  <a:tcPr/>
                </a:tc>
              </a:tr>
              <a:tr h="370840">
                <a:tc>
                  <a:txBody>
                    <a:bodyPr/>
                    <a:lstStyle/>
                    <a:p>
                      <a:pPr algn="ctr"/>
                      <a:r>
                        <a:rPr lang="en-US" sz="1600" dirty="0" smtClean="0"/>
                        <a:t>Channel spacing</a:t>
                      </a:r>
                      <a:r>
                        <a:rPr lang="en-US" sz="1600" baseline="0" dirty="0" smtClean="0"/>
                        <a:t> (kHz)</a:t>
                      </a:r>
                      <a:endParaRPr lang="en-US" sz="1600" dirty="0"/>
                    </a:p>
                  </a:txBody>
                  <a:tcPr/>
                </a:tc>
                <a:tc>
                  <a:txBody>
                    <a:bodyPr/>
                    <a:lstStyle/>
                    <a:p>
                      <a:pPr algn="ctr"/>
                      <a:r>
                        <a:rPr lang="en-US" sz="1600" dirty="0" smtClean="0"/>
                        <a:t>1200</a:t>
                      </a:r>
                      <a:endParaRPr lang="en-US" sz="1600" dirty="0"/>
                    </a:p>
                  </a:txBody>
                  <a:tcPr/>
                </a:tc>
                <a:tc>
                  <a:txBody>
                    <a:bodyPr/>
                    <a:lstStyle/>
                    <a:p>
                      <a:pPr algn="ctr"/>
                      <a:r>
                        <a:rPr lang="en-US" sz="1600" dirty="0" smtClean="0">
                          <a:solidFill>
                            <a:srgbClr val="00B0F0"/>
                          </a:solidFill>
                        </a:rPr>
                        <a:t>600</a:t>
                      </a:r>
                      <a:endParaRPr lang="en-US" sz="1600" dirty="0">
                        <a:solidFill>
                          <a:srgbClr val="00B0F0"/>
                        </a:solidFill>
                      </a:endParaRPr>
                    </a:p>
                  </a:txBody>
                  <a:tcPr/>
                </a:tc>
                <a:tc>
                  <a:txBody>
                    <a:bodyPr/>
                    <a:lstStyle/>
                    <a:p>
                      <a:pPr algn="ctr"/>
                      <a:r>
                        <a:rPr lang="en-US" sz="1600" dirty="0" smtClean="0"/>
                        <a:t>400</a:t>
                      </a:r>
                      <a:endParaRPr lang="en-US" sz="1600" dirty="0"/>
                    </a:p>
                  </a:txBody>
                  <a:tcPr/>
                </a:tc>
                <a:tc>
                  <a:txBody>
                    <a:bodyPr/>
                    <a:lstStyle/>
                    <a:p>
                      <a:pPr algn="ctr"/>
                      <a:r>
                        <a:rPr lang="en-US" sz="1600" dirty="0" smtClean="0"/>
                        <a:t>200</a:t>
                      </a:r>
                      <a:endParaRPr lang="en-US" sz="1600" dirty="0"/>
                    </a:p>
                  </a:txBody>
                  <a:tcPr/>
                </a:tc>
              </a:tr>
              <a:tr h="370840">
                <a:tc>
                  <a:txBody>
                    <a:bodyPr/>
                    <a:lstStyle/>
                    <a:p>
                      <a:pPr algn="ctr"/>
                      <a:r>
                        <a:rPr lang="en-US" sz="1600" b="1" dirty="0" smtClean="0">
                          <a:solidFill>
                            <a:srgbClr val="00B0F0"/>
                          </a:solidFill>
                        </a:rPr>
                        <a:t>Nominal bandwidth (kHz)</a:t>
                      </a:r>
                      <a:endParaRPr lang="en-US" sz="1600" b="1" dirty="0">
                        <a:solidFill>
                          <a:srgbClr val="00B0F0"/>
                        </a:solidFill>
                      </a:endParaRPr>
                    </a:p>
                  </a:txBody>
                  <a:tcPr/>
                </a:tc>
                <a:tc>
                  <a:txBody>
                    <a:bodyPr/>
                    <a:lstStyle/>
                    <a:p>
                      <a:pPr algn="ctr"/>
                      <a:r>
                        <a:rPr lang="en-US" sz="1600" b="1" dirty="0" smtClean="0">
                          <a:solidFill>
                            <a:srgbClr val="00B0F0"/>
                          </a:solidFill>
                        </a:rPr>
                        <a:t>1094</a:t>
                      </a:r>
                      <a:endParaRPr lang="en-US" sz="1600" b="1" dirty="0">
                        <a:solidFill>
                          <a:srgbClr val="00B0F0"/>
                        </a:solidFill>
                      </a:endParaRPr>
                    </a:p>
                  </a:txBody>
                  <a:tcPr/>
                </a:tc>
                <a:tc>
                  <a:txBody>
                    <a:bodyPr/>
                    <a:lstStyle/>
                    <a:p>
                      <a:pPr algn="ctr"/>
                      <a:r>
                        <a:rPr lang="en-US" sz="1600" b="1" dirty="0" smtClean="0">
                          <a:solidFill>
                            <a:srgbClr val="00B0F0"/>
                          </a:solidFill>
                        </a:rPr>
                        <a:t>552</a:t>
                      </a:r>
                      <a:endParaRPr lang="en-US" sz="1600" b="1" dirty="0">
                        <a:solidFill>
                          <a:srgbClr val="00B0F0"/>
                        </a:solidFill>
                      </a:endParaRPr>
                    </a:p>
                  </a:txBody>
                  <a:tcPr/>
                </a:tc>
                <a:tc>
                  <a:txBody>
                    <a:bodyPr/>
                    <a:lstStyle/>
                    <a:p>
                      <a:pPr algn="ctr"/>
                      <a:r>
                        <a:rPr lang="en-US" sz="1600" b="1" dirty="0" smtClean="0">
                          <a:solidFill>
                            <a:srgbClr val="00B0F0"/>
                          </a:solidFill>
                        </a:rPr>
                        <a:t>281</a:t>
                      </a:r>
                      <a:endParaRPr lang="en-US" sz="1600" b="1" dirty="0">
                        <a:solidFill>
                          <a:srgbClr val="00B0F0"/>
                        </a:solidFill>
                      </a:endParaRPr>
                    </a:p>
                  </a:txBody>
                  <a:tcPr/>
                </a:tc>
                <a:tc>
                  <a:txBody>
                    <a:bodyPr/>
                    <a:lstStyle/>
                    <a:p>
                      <a:pPr algn="ctr"/>
                      <a:r>
                        <a:rPr lang="en-US" sz="1600" b="1" dirty="0" smtClean="0">
                          <a:solidFill>
                            <a:srgbClr val="00B0F0"/>
                          </a:solidFill>
                        </a:rPr>
                        <a:t>156</a:t>
                      </a:r>
                      <a:endParaRPr lang="en-US" sz="1600" b="1" dirty="0">
                        <a:solidFill>
                          <a:srgbClr val="00B0F0"/>
                        </a:solidFill>
                      </a:endParaRPr>
                    </a:p>
                  </a:txBody>
                  <a:tcPr/>
                </a:tc>
              </a:tr>
              <a:tr h="370840">
                <a:tc>
                  <a:txBody>
                    <a:bodyPr/>
                    <a:lstStyle/>
                    <a:p>
                      <a:pPr algn="ctr"/>
                      <a:r>
                        <a:rPr lang="en-US" sz="1600" b="1" dirty="0" smtClean="0"/>
                        <a:t>DFT size</a:t>
                      </a:r>
                      <a:endParaRPr lang="en-US" sz="1600" b="1" dirty="0"/>
                    </a:p>
                  </a:txBody>
                  <a:tcPr/>
                </a:tc>
                <a:tc>
                  <a:txBody>
                    <a:bodyPr/>
                    <a:lstStyle/>
                    <a:p>
                      <a:pPr algn="ctr"/>
                      <a:r>
                        <a:rPr lang="en-US" sz="1600" b="1" dirty="0" smtClean="0"/>
                        <a:t>128</a:t>
                      </a:r>
                      <a:endParaRPr lang="en-US" sz="1600" b="1" dirty="0"/>
                    </a:p>
                  </a:txBody>
                  <a:tcPr/>
                </a:tc>
                <a:tc>
                  <a:txBody>
                    <a:bodyPr/>
                    <a:lstStyle/>
                    <a:p>
                      <a:pPr algn="ctr"/>
                      <a:r>
                        <a:rPr lang="en-US" sz="1600" b="1" dirty="0" smtClean="0"/>
                        <a:t>64</a:t>
                      </a:r>
                      <a:endParaRPr lang="en-US" sz="1600" b="1" dirty="0"/>
                    </a:p>
                  </a:txBody>
                  <a:tcPr/>
                </a:tc>
                <a:tc>
                  <a:txBody>
                    <a:bodyPr/>
                    <a:lstStyle/>
                    <a:p>
                      <a:pPr algn="ctr"/>
                      <a:r>
                        <a:rPr lang="en-US" sz="1600" b="1" dirty="0" smtClean="0"/>
                        <a:t>32</a:t>
                      </a:r>
                      <a:endParaRPr lang="en-US" sz="1600" b="1" dirty="0"/>
                    </a:p>
                  </a:txBody>
                  <a:tcPr/>
                </a:tc>
                <a:tc>
                  <a:txBody>
                    <a:bodyPr/>
                    <a:lstStyle/>
                    <a:p>
                      <a:pPr algn="ctr"/>
                      <a:r>
                        <a:rPr lang="en-US" sz="1600" b="1" dirty="0" smtClean="0"/>
                        <a:t>16</a:t>
                      </a:r>
                      <a:endParaRPr lang="en-US" sz="1600" b="1" dirty="0"/>
                    </a:p>
                  </a:txBody>
                  <a:tcPr/>
                </a:tc>
              </a:tr>
              <a:tr h="370840">
                <a:tc>
                  <a:txBody>
                    <a:bodyPr/>
                    <a:lstStyle/>
                    <a:p>
                      <a:pPr algn="ctr"/>
                      <a:r>
                        <a:rPr lang="en-US" sz="1600" b="1" dirty="0" smtClean="0"/>
                        <a:t>modulation</a:t>
                      </a:r>
                      <a:endParaRPr lang="en-US" sz="1600" b="1" dirty="0"/>
                    </a:p>
                  </a:txBody>
                  <a:tcPr/>
                </a:tc>
                <a:tc>
                  <a:txBody>
                    <a:bodyPr/>
                    <a:lstStyle/>
                    <a:p>
                      <a:pPr algn="ctr"/>
                      <a:r>
                        <a:rPr lang="en-US" sz="1600" b="1" dirty="0" smtClean="0"/>
                        <a:t>BPSK, QPSK, </a:t>
                      </a:r>
                      <a:r>
                        <a:rPr lang="en-US" sz="1600" b="1" dirty="0" smtClean="0">
                          <a:solidFill>
                            <a:srgbClr val="00B0F0"/>
                          </a:solidFill>
                        </a:rPr>
                        <a:t>16QAM</a:t>
                      </a:r>
                      <a:endParaRPr lang="en-US" sz="1600" b="1" dirty="0">
                        <a:solidFill>
                          <a:srgbClr val="00B0F0"/>
                        </a:solidFill>
                      </a:endParaRPr>
                    </a:p>
                  </a:txBody>
                  <a:tcPr/>
                </a:tc>
                <a:tc>
                  <a:txBody>
                    <a:bodyPr/>
                    <a:lstStyle/>
                    <a:p>
                      <a:pPr algn="ctr"/>
                      <a:r>
                        <a:rPr lang="en-US" sz="1600" b="1" dirty="0" smtClean="0"/>
                        <a:t>BPSK, QPSK, 16QAM</a:t>
                      </a:r>
                      <a:endParaRPr lang="en-US"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t>BPSK, QPSK, 16QAM</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B0F0"/>
                          </a:solidFill>
                        </a:rPr>
                        <a:t>BPSK, </a:t>
                      </a:r>
                      <a:r>
                        <a:rPr lang="en-US" sz="1600" b="1" dirty="0" smtClean="0"/>
                        <a:t>QPSK, 16QAM</a:t>
                      </a:r>
                    </a:p>
                  </a:txBody>
                  <a:tcPr/>
                </a:tc>
              </a:tr>
            </a:tbl>
          </a:graphicData>
        </a:graphic>
      </p:graphicFrame>
      <p:sp>
        <p:nvSpPr>
          <p:cNvPr id="5" name="Rectangle 4"/>
          <p:cNvSpPr/>
          <p:nvPr/>
        </p:nvSpPr>
        <p:spPr>
          <a:xfrm>
            <a:off x="457200" y="4343400"/>
            <a:ext cx="8229600" cy="1600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19200" y="2971800"/>
            <a:ext cx="26670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85800" y="6096000"/>
            <a:ext cx="4054123" cy="338554"/>
          </a:xfrm>
          <a:prstGeom prst="rect">
            <a:avLst/>
          </a:prstGeom>
          <a:noFill/>
        </p:spPr>
        <p:txBody>
          <a:bodyPr wrap="none" rtlCol="0">
            <a:spAutoFit/>
          </a:bodyPr>
          <a:lstStyle/>
          <a:p>
            <a:r>
              <a:rPr lang="en-US" sz="1600" dirty="0" smtClean="0"/>
              <a:t>* 15-12-0338-00-004m-phy-proposal-for-tg4m</a:t>
            </a:r>
            <a:endParaRPr lang="en-US" sz="1600" dirty="0"/>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OPTION 3 (1)</a:t>
            </a:r>
            <a:endParaRPr lang="en-US" sz="3200" b="1" i="1" dirty="0">
              <a:solidFill>
                <a:srgbClr val="00B0F0"/>
              </a:solidFill>
            </a:endParaRPr>
          </a:p>
        </p:txBody>
      </p:sp>
      <p:graphicFrame>
        <p:nvGraphicFramePr>
          <p:cNvPr id="12" name="Table 11"/>
          <p:cNvGraphicFramePr>
            <a:graphicFrameLocks noGrp="1"/>
          </p:cNvGraphicFramePr>
          <p:nvPr/>
        </p:nvGraphicFramePr>
        <p:xfrm>
          <a:off x="685800" y="1371600"/>
          <a:ext cx="7772400" cy="5029200"/>
        </p:xfrm>
        <a:graphic>
          <a:graphicData uri="http://schemas.openxmlformats.org/drawingml/2006/table">
            <a:tbl>
              <a:tblPr firstRow="1" bandRow="1">
                <a:tableStyleId>{5C22544A-7EE6-4342-B048-85BDC9FD1C3A}</a:tableStyleId>
              </a:tblPr>
              <a:tblGrid>
                <a:gridCol w="1447800"/>
                <a:gridCol w="1310148"/>
                <a:gridCol w="2005781"/>
                <a:gridCol w="3008671"/>
              </a:tblGrid>
              <a:tr h="5988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err="1" smtClean="0">
                          <a:ln>
                            <a:noFill/>
                          </a:ln>
                          <a:solidFill>
                            <a:schemeClr val="tx1"/>
                          </a:solidFill>
                          <a:effectLst/>
                          <a:uLnTx/>
                          <a:uFillTx/>
                          <a:latin typeface="+mn-lt"/>
                          <a:ea typeface="+mn-ea"/>
                          <a:cs typeface="+mn-cs"/>
                        </a:rPr>
                        <a:t>Rolloff</a:t>
                      </a: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 factor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Filter order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Total bandwidth Use (MHz)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Guard band needed at each side of TV band (MHz)</a:t>
                      </a:r>
                    </a:p>
                  </a:txBody>
                  <a:tcPr/>
                </a:tc>
              </a:tr>
              <a:tr h="198120">
                <a:tc rowSpan="4">
                  <a:txBody>
                    <a:bodyPr/>
                    <a:lstStyle/>
                    <a:p>
                      <a:pPr algn="ctr"/>
                      <a:r>
                        <a:rPr lang="en-US" sz="1800" dirty="0" smtClean="0"/>
                        <a:t>0</a:t>
                      </a:r>
                      <a:endParaRPr lang="en-US" sz="1800" dirty="0"/>
                    </a:p>
                  </a:txBody>
                  <a:tcPr/>
                </a:tc>
                <a:tc>
                  <a:txBody>
                    <a:bodyPr/>
                    <a:lstStyle/>
                    <a:p>
                      <a:pPr algn="ctr"/>
                      <a:r>
                        <a:rPr lang="en-US" sz="1800" dirty="0" smtClean="0"/>
                        <a:t>64</a:t>
                      </a:r>
                      <a:endParaRPr lang="en-US" sz="1800" dirty="0"/>
                    </a:p>
                  </a:txBody>
                  <a:tcPr/>
                </a:tc>
                <a:tc>
                  <a:txBody>
                    <a:bodyPr/>
                    <a:lstStyle/>
                    <a:p>
                      <a:pPr algn="ctr"/>
                      <a:r>
                        <a:rPr lang="en-US" dirty="0" smtClean="0"/>
                        <a:t>1.80</a:t>
                      </a:r>
                      <a:endParaRPr lang="en-US" dirty="0"/>
                    </a:p>
                  </a:txBody>
                  <a:tcPr/>
                </a:tc>
                <a:tc>
                  <a:txBody>
                    <a:bodyPr/>
                    <a:lstStyle/>
                    <a:p>
                      <a:pPr algn="ctr"/>
                      <a:r>
                        <a:rPr lang="en-US" dirty="0" smtClean="0">
                          <a:solidFill>
                            <a:srgbClr val="FF0000"/>
                          </a:solidFill>
                        </a:rPr>
                        <a:t>0.77</a:t>
                      </a:r>
                      <a:endParaRPr lang="en-US" dirty="0">
                        <a:solidFill>
                          <a:srgbClr val="FF0000"/>
                        </a:solidFill>
                      </a:endParaRPr>
                    </a:p>
                  </a:txBody>
                  <a:tcPr/>
                </a:tc>
              </a:tr>
              <a:tr h="213360">
                <a:tc vMerge="1">
                  <a:txBody>
                    <a:bodyPr/>
                    <a:lstStyle/>
                    <a:p>
                      <a:pPr algn="ctr"/>
                      <a:endParaRPr lang="en-US" sz="1800" dirty="0"/>
                    </a:p>
                  </a:txBody>
                  <a:tcPr/>
                </a:tc>
                <a:tc>
                  <a:txBody>
                    <a:bodyPr/>
                    <a:lstStyle/>
                    <a:p>
                      <a:pPr algn="ctr"/>
                      <a:r>
                        <a:rPr lang="en-US" sz="1800" dirty="0" smtClean="0"/>
                        <a:t>128</a:t>
                      </a:r>
                      <a:endParaRPr lang="en-US" sz="1800" dirty="0"/>
                    </a:p>
                  </a:txBody>
                  <a:tcPr/>
                </a:tc>
                <a:tc>
                  <a:txBody>
                    <a:bodyPr/>
                    <a:lstStyle/>
                    <a:p>
                      <a:pPr algn="ctr"/>
                      <a:r>
                        <a:rPr lang="en-US" dirty="0" smtClean="0"/>
                        <a:t>1.30</a:t>
                      </a:r>
                      <a:endParaRPr lang="en-US" dirty="0"/>
                    </a:p>
                  </a:txBody>
                  <a:tcPr/>
                </a:tc>
                <a:tc>
                  <a:txBody>
                    <a:bodyPr/>
                    <a:lstStyle/>
                    <a:p>
                      <a:pPr algn="ctr"/>
                      <a:r>
                        <a:rPr lang="en-US" dirty="0" smtClean="0">
                          <a:solidFill>
                            <a:srgbClr val="FF0000"/>
                          </a:solidFill>
                        </a:rPr>
                        <a:t>0.52</a:t>
                      </a:r>
                      <a:endParaRPr lang="en-US" dirty="0">
                        <a:solidFill>
                          <a:srgbClr val="FF0000"/>
                        </a:solidFill>
                      </a:endParaRPr>
                    </a:p>
                  </a:txBody>
                  <a:tcPr/>
                </a:tc>
              </a:tr>
              <a:tr h="228600">
                <a:tc vMerge="1">
                  <a:txBody>
                    <a:bodyPr/>
                    <a:lstStyle/>
                    <a:p>
                      <a:pPr algn="ctr"/>
                      <a:endParaRPr lang="en-US" sz="1800" dirty="0"/>
                    </a:p>
                  </a:txBody>
                  <a:tcPr/>
                </a:tc>
                <a:tc>
                  <a:txBody>
                    <a:bodyPr/>
                    <a:lstStyle/>
                    <a:p>
                      <a:pPr algn="ctr"/>
                      <a:r>
                        <a:rPr lang="en-US" sz="1800" dirty="0" smtClean="0"/>
                        <a:t>256</a:t>
                      </a:r>
                      <a:endParaRPr lang="en-US" sz="1800" dirty="0"/>
                    </a:p>
                  </a:txBody>
                  <a:tcPr/>
                </a:tc>
                <a:tc>
                  <a:txBody>
                    <a:bodyPr/>
                    <a:lstStyle/>
                    <a:p>
                      <a:pPr algn="ctr"/>
                      <a:r>
                        <a:rPr lang="en-US" dirty="0" smtClean="0"/>
                        <a:t>0.98</a:t>
                      </a:r>
                      <a:endParaRPr lang="en-US" dirty="0"/>
                    </a:p>
                  </a:txBody>
                  <a:tcPr/>
                </a:tc>
                <a:tc>
                  <a:txBody>
                    <a:bodyPr/>
                    <a:lstStyle/>
                    <a:p>
                      <a:pPr algn="ctr"/>
                      <a:r>
                        <a:rPr lang="en-US" dirty="0" smtClean="0">
                          <a:solidFill>
                            <a:srgbClr val="FF0000"/>
                          </a:solidFill>
                        </a:rPr>
                        <a:t>0.36</a:t>
                      </a:r>
                      <a:endParaRPr lang="en-US" dirty="0">
                        <a:solidFill>
                          <a:srgbClr val="FF0000"/>
                        </a:solidFill>
                      </a:endParaRPr>
                    </a:p>
                  </a:txBody>
                  <a:tcPr/>
                </a:tc>
              </a:tr>
              <a:tr h="243840">
                <a:tc vMerge="1">
                  <a:txBody>
                    <a:bodyPr/>
                    <a:lstStyle/>
                    <a:p>
                      <a:pPr algn="ctr"/>
                      <a:endParaRPr lang="en-US" sz="1800" dirty="0"/>
                    </a:p>
                  </a:txBody>
                  <a:tcPr/>
                </a:tc>
                <a:tc>
                  <a:txBody>
                    <a:bodyPr/>
                    <a:lstStyle/>
                    <a:p>
                      <a:pPr algn="ctr"/>
                      <a:r>
                        <a:rPr lang="en-US" sz="1800" dirty="0" smtClean="0"/>
                        <a:t>512</a:t>
                      </a:r>
                      <a:endParaRPr lang="en-US" sz="1800" dirty="0"/>
                    </a:p>
                  </a:txBody>
                  <a:tcPr/>
                </a:tc>
                <a:tc>
                  <a:txBody>
                    <a:bodyPr/>
                    <a:lstStyle/>
                    <a:p>
                      <a:pPr algn="ctr"/>
                      <a:r>
                        <a:rPr lang="en-US" dirty="0" smtClean="0"/>
                        <a:t>0.72</a:t>
                      </a:r>
                      <a:endParaRPr lang="en-US" dirty="0"/>
                    </a:p>
                  </a:txBody>
                  <a:tcPr/>
                </a:tc>
                <a:tc>
                  <a:txBody>
                    <a:bodyPr/>
                    <a:lstStyle/>
                    <a:p>
                      <a:pPr algn="ctr"/>
                      <a:r>
                        <a:rPr lang="en-US" dirty="0" smtClean="0">
                          <a:solidFill>
                            <a:srgbClr val="FF0000"/>
                          </a:solidFill>
                        </a:rPr>
                        <a:t>0.23</a:t>
                      </a:r>
                      <a:endParaRPr lang="en-US" dirty="0">
                        <a:solidFill>
                          <a:srgbClr val="FF0000"/>
                        </a:solidFill>
                      </a:endParaRPr>
                    </a:p>
                  </a:txBody>
                  <a:tcPr/>
                </a:tc>
              </a:tr>
              <a:tr h="355691">
                <a:tc rowSpan="4">
                  <a:txBody>
                    <a:bodyPr/>
                    <a:lstStyle/>
                    <a:p>
                      <a:pPr algn="ctr"/>
                      <a:r>
                        <a:rPr lang="en-US" sz="1800" dirty="0" smtClean="0"/>
                        <a:t>0.1</a:t>
                      </a:r>
                      <a:endParaRPr lang="en-US" sz="1800" dirty="0"/>
                    </a:p>
                  </a:txBody>
                  <a:tcPr/>
                </a:tc>
                <a:tc>
                  <a:txBody>
                    <a:bodyPr/>
                    <a:lstStyle/>
                    <a:p>
                      <a:pPr algn="ctr"/>
                      <a:r>
                        <a:rPr lang="en-US" sz="1800" dirty="0" smtClean="0"/>
                        <a:t>64</a:t>
                      </a:r>
                      <a:endParaRPr lang="en-US" sz="1800" dirty="0"/>
                    </a:p>
                  </a:txBody>
                  <a:tcPr/>
                </a:tc>
                <a:tc>
                  <a:txBody>
                    <a:bodyPr/>
                    <a:lstStyle/>
                    <a:p>
                      <a:pPr algn="ctr"/>
                      <a:r>
                        <a:rPr lang="en-US" dirty="0" smtClean="0"/>
                        <a:t>1.80</a:t>
                      </a:r>
                      <a:endParaRPr lang="en-US" dirty="0"/>
                    </a:p>
                  </a:txBody>
                  <a:tcPr/>
                </a:tc>
                <a:tc>
                  <a:txBody>
                    <a:bodyPr/>
                    <a:lstStyle/>
                    <a:p>
                      <a:pPr algn="ctr"/>
                      <a:r>
                        <a:rPr lang="en-US" dirty="0" smtClean="0">
                          <a:solidFill>
                            <a:srgbClr val="FF0000"/>
                          </a:solidFill>
                        </a:rPr>
                        <a:t>0.77</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128</a:t>
                      </a:r>
                      <a:endParaRPr lang="en-US" sz="1800" dirty="0"/>
                    </a:p>
                  </a:txBody>
                  <a:tcPr/>
                </a:tc>
                <a:tc>
                  <a:txBody>
                    <a:bodyPr/>
                    <a:lstStyle/>
                    <a:p>
                      <a:pPr algn="ctr"/>
                      <a:r>
                        <a:rPr lang="en-US" dirty="0" smtClean="0"/>
                        <a:t>1.16</a:t>
                      </a:r>
                      <a:endParaRPr lang="en-US" dirty="0"/>
                    </a:p>
                  </a:txBody>
                  <a:tcPr/>
                </a:tc>
                <a:tc>
                  <a:txBody>
                    <a:bodyPr/>
                    <a:lstStyle/>
                    <a:p>
                      <a:pPr algn="ctr"/>
                      <a:r>
                        <a:rPr lang="en-US" dirty="0" smtClean="0">
                          <a:solidFill>
                            <a:srgbClr val="FF0000"/>
                          </a:solidFill>
                        </a:rPr>
                        <a:t>0.45</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256</a:t>
                      </a:r>
                      <a:endParaRPr lang="en-US" sz="1800" dirty="0"/>
                    </a:p>
                  </a:txBody>
                  <a:tcPr/>
                </a:tc>
                <a:tc>
                  <a:txBody>
                    <a:bodyPr/>
                    <a:lstStyle/>
                    <a:p>
                      <a:pPr algn="ctr"/>
                      <a:r>
                        <a:rPr lang="en-US" dirty="0" smtClean="0"/>
                        <a:t>0.72</a:t>
                      </a:r>
                      <a:endParaRPr lang="en-US" dirty="0"/>
                    </a:p>
                  </a:txBody>
                  <a:tcPr/>
                </a:tc>
                <a:tc>
                  <a:txBody>
                    <a:bodyPr/>
                    <a:lstStyle/>
                    <a:p>
                      <a:pPr algn="ctr"/>
                      <a:r>
                        <a:rPr lang="en-US" dirty="0" smtClean="0">
                          <a:solidFill>
                            <a:srgbClr val="FF0000"/>
                          </a:solidFill>
                        </a:rPr>
                        <a:t>0.23</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512</a:t>
                      </a:r>
                      <a:endParaRPr lang="en-US" sz="1800" dirty="0"/>
                    </a:p>
                  </a:txBody>
                  <a:tcPr/>
                </a:tc>
                <a:tc>
                  <a:txBody>
                    <a:bodyPr/>
                    <a:lstStyle/>
                    <a:p>
                      <a:pPr algn="ctr"/>
                      <a:r>
                        <a:rPr lang="en-US" dirty="0" smtClean="0"/>
                        <a:t>0.33</a:t>
                      </a:r>
                      <a:endParaRPr lang="en-US" dirty="0"/>
                    </a:p>
                  </a:txBody>
                  <a:tcPr/>
                </a:tc>
                <a:tc>
                  <a:txBody>
                    <a:bodyPr/>
                    <a:lstStyle/>
                    <a:p>
                      <a:pPr algn="ctr"/>
                      <a:r>
                        <a:rPr lang="en-US" dirty="0" smtClean="0">
                          <a:solidFill>
                            <a:srgbClr val="FF0000"/>
                          </a:solidFill>
                        </a:rPr>
                        <a:t>0.03</a:t>
                      </a:r>
                      <a:endParaRPr lang="en-US" dirty="0">
                        <a:solidFill>
                          <a:srgbClr val="FF0000"/>
                        </a:solidFill>
                      </a:endParaRPr>
                    </a:p>
                  </a:txBody>
                  <a:tcPr/>
                </a:tc>
              </a:tr>
              <a:tr h="355691">
                <a:tc rowSpan="4">
                  <a:txBody>
                    <a:bodyPr/>
                    <a:lstStyle/>
                    <a:p>
                      <a:pPr algn="ctr"/>
                      <a:r>
                        <a:rPr lang="en-US" sz="1800" dirty="0" smtClean="0"/>
                        <a:t>0.25</a:t>
                      </a:r>
                      <a:endParaRPr lang="en-US" sz="1800" dirty="0"/>
                    </a:p>
                  </a:txBody>
                  <a:tcPr/>
                </a:tc>
                <a:tc>
                  <a:txBody>
                    <a:bodyPr/>
                    <a:lstStyle/>
                    <a:p>
                      <a:pPr algn="ctr"/>
                      <a:r>
                        <a:rPr lang="en-US" sz="1800" dirty="0" smtClean="0"/>
                        <a:t>64</a:t>
                      </a:r>
                      <a:endParaRPr lang="en-US" sz="1800" dirty="0"/>
                    </a:p>
                  </a:txBody>
                  <a:tcPr/>
                </a:tc>
                <a:tc>
                  <a:txBody>
                    <a:bodyPr/>
                    <a:lstStyle/>
                    <a:p>
                      <a:pPr algn="ctr"/>
                      <a:r>
                        <a:rPr lang="en-US" dirty="0" smtClean="0"/>
                        <a:t>1.67</a:t>
                      </a:r>
                      <a:endParaRPr lang="en-US" dirty="0"/>
                    </a:p>
                  </a:txBody>
                  <a:tcPr/>
                </a:tc>
                <a:tc>
                  <a:txBody>
                    <a:bodyPr/>
                    <a:lstStyle/>
                    <a:p>
                      <a:pPr algn="ctr"/>
                      <a:r>
                        <a:rPr lang="en-US" dirty="0" smtClean="0">
                          <a:solidFill>
                            <a:srgbClr val="FF0000"/>
                          </a:solidFill>
                        </a:rPr>
                        <a:t>0.70</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128</a:t>
                      </a:r>
                      <a:endParaRPr lang="en-US" sz="1800" dirty="0"/>
                    </a:p>
                  </a:txBody>
                  <a:tcPr/>
                </a:tc>
                <a:tc>
                  <a:txBody>
                    <a:bodyPr/>
                    <a:lstStyle/>
                    <a:p>
                      <a:pPr algn="ctr"/>
                      <a:r>
                        <a:rPr lang="en-US" dirty="0" smtClean="0"/>
                        <a:t>0.75</a:t>
                      </a:r>
                      <a:endParaRPr lang="en-US" dirty="0"/>
                    </a:p>
                  </a:txBody>
                  <a:tcPr/>
                </a:tc>
                <a:tc>
                  <a:txBody>
                    <a:bodyPr/>
                    <a:lstStyle/>
                    <a:p>
                      <a:pPr algn="ctr"/>
                      <a:r>
                        <a:rPr lang="en-US" dirty="0" smtClean="0">
                          <a:solidFill>
                            <a:srgbClr val="FF0000"/>
                          </a:solidFill>
                        </a:rPr>
                        <a:t>0.24</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256</a:t>
                      </a:r>
                      <a:endParaRPr lang="en-US" sz="1800" dirty="0"/>
                    </a:p>
                  </a:txBody>
                  <a:tcPr/>
                </a:tc>
                <a:tc>
                  <a:txBody>
                    <a:bodyPr/>
                    <a:lstStyle/>
                    <a:p>
                      <a:pPr algn="ctr"/>
                      <a:r>
                        <a:rPr lang="en-US" dirty="0" smtClean="0"/>
                        <a:t>0.36</a:t>
                      </a:r>
                      <a:endParaRPr lang="en-US" dirty="0"/>
                    </a:p>
                  </a:txBody>
                  <a:tcPr/>
                </a:tc>
                <a:tc>
                  <a:txBody>
                    <a:bodyPr/>
                    <a:lstStyle/>
                    <a:p>
                      <a:pPr algn="ctr"/>
                      <a:r>
                        <a:rPr lang="en-US" dirty="0" smtClean="0">
                          <a:solidFill>
                            <a:srgbClr val="FF0000"/>
                          </a:solidFill>
                        </a:rPr>
                        <a:t>0.05</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512</a:t>
                      </a:r>
                      <a:endParaRPr lang="en-US" sz="1800" dirty="0"/>
                    </a:p>
                  </a:txBody>
                  <a:tcPr/>
                </a:tc>
                <a:tc>
                  <a:txBody>
                    <a:bodyPr/>
                    <a:lstStyle/>
                    <a:p>
                      <a:pPr algn="ctr"/>
                      <a:r>
                        <a:rPr lang="en-US" dirty="0" smtClean="0"/>
                        <a:t>0.34</a:t>
                      </a:r>
                      <a:endParaRPr lang="en-US" dirty="0"/>
                    </a:p>
                  </a:txBody>
                  <a:tcPr/>
                </a:tc>
                <a:tc>
                  <a:txBody>
                    <a:bodyPr/>
                    <a:lstStyle/>
                    <a:p>
                      <a:pPr algn="ctr"/>
                      <a:r>
                        <a:rPr lang="en-US" dirty="0" smtClean="0">
                          <a:solidFill>
                            <a:srgbClr val="FF0000"/>
                          </a:solidFill>
                        </a:rPr>
                        <a:t>0.04</a:t>
                      </a:r>
                      <a:endParaRPr lang="en-US" dirty="0">
                        <a:solidFill>
                          <a:srgbClr val="FF0000"/>
                        </a:solidFill>
                      </a:endParaRPr>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OPTION 3 (2)</a:t>
            </a:r>
            <a:endParaRPr lang="en-US" sz="3200" b="1" i="1" dirty="0">
              <a:solidFill>
                <a:srgbClr val="00B0F0"/>
              </a:solidFill>
            </a:endParaRPr>
          </a:p>
        </p:txBody>
      </p:sp>
      <p:cxnSp>
        <p:nvCxnSpPr>
          <p:cNvPr id="5" name="Straight Arrow Connector 4"/>
          <p:cNvCxnSpPr/>
          <p:nvPr/>
        </p:nvCxnSpPr>
        <p:spPr>
          <a:xfrm flipV="1">
            <a:off x="1524000" y="18288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524000" y="56388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572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096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620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819400" y="5715000"/>
            <a:ext cx="458780" cy="307777"/>
          </a:xfrm>
          <a:prstGeom prst="rect">
            <a:avLst/>
          </a:prstGeom>
          <a:noFill/>
        </p:spPr>
        <p:txBody>
          <a:bodyPr wrap="none" rtlCol="0">
            <a:spAutoFit/>
          </a:bodyPr>
          <a:lstStyle/>
          <a:p>
            <a:r>
              <a:rPr lang="en-US" sz="1400" b="1" dirty="0" smtClean="0"/>
              <a:t>125</a:t>
            </a:r>
            <a:endParaRPr lang="en-US" sz="1400" b="1" dirty="0"/>
          </a:p>
        </p:txBody>
      </p:sp>
      <p:sp>
        <p:nvSpPr>
          <p:cNvPr id="22" name="TextBox 21"/>
          <p:cNvSpPr txBox="1"/>
          <p:nvPr/>
        </p:nvSpPr>
        <p:spPr>
          <a:xfrm>
            <a:off x="4343400" y="5715000"/>
            <a:ext cx="458780" cy="307777"/>
          </a:xfrm>
          <a:prstGeom prst="rect">
            <a:avLst/>
          </a:prstGeom>
          <a:noFill/>
        </p:spPr>
        <p:txBody>
          <a:bodyPr wrap="none" rtlCol="0">
            <a:spAutoFit/>
          </a:bodyPr>
          <a:lstStyle/>
          <a:p>
            <a:r>
              <a:rPr lang="en-US" sz="1400" b="1" dirty="0" smtClean="0"/>
              <a:t>250</a:t>
            </a:r>
            <a:endParaRPr lang="en-US" sz="1400" b="1" dirty="0"/>
          </a:p>
        </p:txBody>
      </p:sp>
      <p:sp>
        <p:nvSpPr>
          <p:cNvPr id="23" name="TextBox 22"/>
          <p:cNvSpPr txBox="1"/>
          <p:nvPr/>
        </p:nvSpPr>
        <p:spPr>
          <a:xfrm>
            <a:off x="5867400" y="5715000"/>
            <a:ext cx="458780" cy="307777"/>
          </a:xfrm>
          <a:prstGeom prst="rect">
            <a:avLst/>
          </a:prstGeom>
          <a:noFill/>
        </p:spPr>
        <p:txBody>
          <a:bodyPr wrap="none" rtlCol="0">
            <a:spAutoFit/>
          </a:bodyPr>
          <a:lstStyle/>
          <a:p>
            <a:r>
              <a:rPr lang="en-US" sz="1400" b="1" dirty="0" smtClean="0"/>
              <a:t>375</a:t>
            </a:r>
            <a:endParaRPr lang="en-US" sz="1400" b="1" dirty="0"/>
          </a:p>
        </p:txBody>
      </p:sp>
      <p:sp>
        <p:nvSpPr>
          <p:cNvPr id="24" name="TextBox 23"/>
          <p:cNvSpPr txBox="1"/>
          <p:nvPr/>
        </p:nvSpPr>
        <p:spPr>
          <a:xfrm>
            <a:off x="7391400" y="5715000"/>
            <a:ext cx="458780" cy="307777"/>
          </a:xfrm>
          <a:prstGeom prst="rect">
            <a:avLst/>
          </a:prstGeom>
          <a:noFill/>
        </p:spPr>
        <p:txBody>
          <a:bodyPr wrap="none" rtlCol="0">
            <a:spAutoFit/>
          </a:bodyPr>
          <a:lstStyle/>
          <a:p>
            <a:r>
              <a:rPr lang="en-US" sz="1400" b="1" dirty="0" smtClean="0"/>
              <a:t>500</a:t>
            </a:r>
            <a:endParaRPr lang="en-US" sz="1400" b="1" dirty="0"/>
          </a:p>
        </p:txBody>
      </p:sp>
      <p:cxnSp>
        <p:nvCxnSpPr>
          <p:cNvPr id="27" name="Straight Connector 26"/>
          <p:cNvCxnSpPr/>
          <p:nvPr/>
        </p:nvCxnSpPr>
        <p:spPr>
          <a:xfrm>
            <a:off x="1447800" y="4876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447800" y="4114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447800" y="3352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447800" y="25908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990600" y="4724400"/>
            <a:ext cx="506870" cy="307777"/>
          </a:xfrm>
          <a:prstGeom prst="rect">
            <a:avLst/>
          </a:prstGeom>
          <a:noFill/>
        </p:spPr>
        <p:txBody>
          <a:bodyPr wrap="none" rtlCol="0">
            <a:spAutoFit/>
          </a:bodyPr>
          <a:lstStyle/>
          <a:p>
            <a:r>
              <a:rPr lang="en-US" sz="1400" b="1" dirty="0" smtClean="0"/>
              <a:t>0.25</a:t>
            </a:r>
            <a:endParaRPr lang="en-US" sz="1400" b="1" dirty="0"/>
          </a:p>
        </p:txBody>
      </p:sp>
      <p:sp>
        <p:nvSpPr>
          <p:cNvPr id="35" name="TextBox 34"/>
          <p:cNvSpPr txBox="1"/>
          <p:nvPr/>
        </p:nvSpPr>
        <p:spPr>
          <a:xfrm>
            <a:off x="990600" y="3962400"/>
            <a:ext cx="506870" cy="307777"/>
          </a:xfrm>
          <a:prstGeom prst="rect">
            <a:avLst/>
          </a:prstGeom>
          <a:noFill/>
        </p:spPr>
        <p:txBody>
          <a:bodyPr wrap="none" rtlCol="0">
            <a:spAutoFit/>
          </a:bodyPr>
          <a:lstStyle/>
          <a:p>
            <a:r>
              <a:rPr lang="en-US" sz="1400" b="1" dirty="0" smtClean="0"/>
              <a:t>0.50</a:t>
            </a:r>
            <a:endParaRPr lang="en-US" sz="1400" b="1" dirty="0"/>
          </a:p>
        </p:txBody>
      </p:sp>
      <p:sp>
        <p:nvSpPr>
          <p:cNvPr id="36" name="TextBox 35"/>
          <p:cNvSpPr txBox="1"/>
          <p:nvPr/>
        </p:nvSpPr>
        <p:spPr>
          <a:xfrm>
            <a:off x="990600" y="3200400"/>
            <a:ext cx="506870" cy="307777"/>
          </a:xfrm>
          <a:prstGeom prst="rect">
            <a:avLst/>
          </a:prstGeom>
          <a:noFill/>
        </p:spPr>
        <p:txBody>
          <a:bodyPr wrap="none" rtlCol="0">
            <a:spAutoFit/>
          </a:bodyPr>
          <a:lstStyle/>
          <a:p>
            <a:r>
              <a:rPr lang="en-US" sz="1400" b="1" dirty="0" smtClean="0"/>
              <a:t>0.75</a:t>
            </a:r>
            <a:endParaRPr lang="en-US" sz="1400" b="1" dirty="0"/>
          </a:p>
        </p:txBody>
      </p:sp>
      <p:sp>
        <p:nvSpPr>
          <p:cNvPr id="37" name="TextBox 36"/>
          <p:cNvSpPr txBox="1"/>
          <p:nvPr/>
        </p:nvSpPr>
        <p:spPr>
          <a:xfrm>
            <a:off x="990600" y="2438400"/>
            <a:ext cx="415498" cy="307777"/>
          </a:xfrm>
          <a:prstGeom prst="rect">
            <a:avLst/>
          </a:prstGeom>
          <a:noFill/>
        </p:spPr>
        <p:txBody>
          <a:bodyPr wrap="none" rtlCol="0">
            <a:spAutoFit/>
          </a:bodyPr>
          <a:lstStyle/>
          <a:p>
            <a:r>
              <a:rPr lang="en-US" sz="1400" b="1" dirty="0" smtClean="0"/>
              <a:t>1.0</a:t>
            </a:r>
            <a:endParaRPr lang="en-US" sz="1400" b="1" dirty="0"/>
          </a:p>
        </p:txBody>
      </p:sp>
      <p:sp>
        <p:nvSpPr>
          <p:cNvPr id="40" name="TextBox 39"/>
          <p:cNvSpPr txBox="1"/>
          <p:nvPr/>
        </p:nvSpPr>
        <p:spPr>
          <a:xfrm>
            <a:off x="4495800" y="5943600"/>
            <a:ext cx="1235403" cy="369332"/>
          </a:xfrm>
          <a:prstGeom prst="rect">
            <a:avLst/>
          </a:prstGeom>
          <a:noFill/>
        </p:spPr>
        <p:txBody>
          <a:bodyPr wrap="none" rtlCol="0">
            <a:spAutoFit/>
          </a:bodyPr>
          <a:lstStyle/>
          <a:p>
            <a:r>
              <a:rPr lang="en-US" dirty="0" smtClean="0"/>
              <a:t>Filter order</a:t>
            </a:r>
            <a:endParaRPr lang="en-US" dirty="0"/>
          </a:p>
        </p:txBody>
      </p:sp>
      <p:sp>
        <p:nvSpPr>
          <p:cNvPr id="41" name="TextBox 40"/>
          <p:cNvSpPr txBox="1"/>
          <p:nvPr/>
        </p:nvSpPr>
        <p:spPr>
          <a:xfrm rot="10800000">
            <a:off x="685800" y="23622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43" name="Oval 42"/>
          <p:cNvSpPr/>
          <p:nvPr/>
        </p:nvSpPr>
        <p:spPr>
          <a:xfrm>
            <a:off x="2209800" y="3124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048000" y="3962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696200" y="4800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048000" y="4114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572000" y="4800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696200" y="5486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2209800" y="34290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3048000" y="48006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4572000" y="5410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696200" y="5410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a:stCxn id="51" idx="5"/>
            <a:endCxn id="52" idx="1"/>
          </p:cNvCxnSpPr>
          <p:nvPr/>
        </p:nvCxnSpPr>
        <p:spPr>
          <a:xfrm>
            <a:off x="2339882" y="3559082"/>
            <a:ext cx="730436" cy="12638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52" idx="6"/>
            <a:endCxn id="53" idx="2"/>
          </p:cNvCxnSpPr>
          <p:nvPr/>
        </p:nvCxnSpPr>
        <p:spPr>
          <a:xfrm>
            <a:off x="3200400" y="4876800"/>
            <a:ext cx="1371600" cy="6096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53" idx="6"/>
            <a:endCxn id="54" idx="2"/>
          </p:cNvCxnSpPr>
          <p:nvPr/>
        </p:nvCxnSpPr>
        <p:spPr>
          <a:xfrm>
            <a:off x="4724400" y="5486400"/>
            <a:ext cx="29718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43" idx="4"/>
            <a:endCxn id="44" idx="1"/>
          </p:cNvCxnSpPr>
          <p:nvPr/>
        </p:nvCxnSpPr>
        <p:spPr>
          <a:xfrm>
            <a:off x="2286000" y="3276600"/>
            <a:ext cx="784318" cy="7081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44" idx="6"/>
            <a:endCxn id="55" idx="1"/>
          </p:cNvCxnSpPr>
          <p:nvPr/>
        </p:nvCxnSpPr>
        <p:spPr>
          <a:xfrm>
            <a:off x="3200400" y="4038600"/>
            <a:ext cx="1393918" cy="4795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2" idx="5"/>
            <a:endCxn id="47" idx="0"/>
          </p:cNvCxnSpPr>
          <p:nvPr/>
        </p:nvCxnSpPr>
        <p:spPr>
          <a:xfrm>
            <a:off x="2339882" y="3330482"/>
            <a:ext cx="784318" cy="7843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47" idx="6"/>
            <a:endCxn id="49" idx="2"/>
          </p:cNvCxnSpPr>
          <p:nvPr/>
        </p:nvCxnSpPr>
        <p:spPr>
          <a:xfrm>
            <a:off x="3200400" y="4191000"/>
            <a:ext cx="1371600" cy="6858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49" idx="6"/>
            <a:endCxn id="50" idx="2"/>
          </p:cNvCxnSpPr>
          <p:nvPr/>
        </p:nvCxnSpPr>
        <p:spPr>
          <a:xfrm>
            <a:off x="4724400" y="4876800"/>
            <a:ext cx="2971800" cy="6858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5410200" y="2362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6019800" y="2362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p:cNvCxnSpPr>
            <a:stCxn id="79" idx="6"/>
            <a:endCxn id="81" idx="2"/>
          </p:cNvCxnSpPr>
          <p:nvPr/>
        </p:nvCxnSpPr>
        <p:spPr>
          <a:xfrm>
            <a:off x="5562600" y="24384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6324600" y="2209800"/>
            <a:ext cx="1025665" cy="369332"/>
          </a:xfrm>
          <a:prstGeom prst="rect">
            <a:avLst/>
          </a:prstGeom>
          <a:noFill/>
        </p:spPr>
        <p:txBody>
          <a:bodyPr wrap="none" rtlCol="0">
            <a:spAutoFit/>
          </a:bodyPr>
          <a:lstStyle/>
          <a:p>
            <a:r>
              <a:rPr lang="en-US" dirty="0" err="1" smtClean="0"/>
              <a:t>Rolloff</a:t>
            </a:r>
            <a:r>
              <a:rPr lang="en-US" dirty="0" smtClean="0"/>
              <a:t>: 0</a:t>
            </a:r>
            <a:endParaRPr lang="en-US" dirty="0"/>
          </a:p>
        </p:txBody>
      </p:sp>
      <p:sp>
        <p:nvSpPr>
          <p:cNvPr id="86" name="Oval 85"/>
          <p:cNvSpPr/>
          <p:nvPr/>
        </p:nvSpPr>
        <p:spPr>
          <a:xfrm>
            <a:off x="5410200" y="26670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6019800" y="26670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p:cNvCxnSpPr>
            <a:stCxn id="86" idx="6"/>
            <a:endCxn id="87" idx="2"/>
          </p:cNvCxnSpPr>
          <p:nvPr/>
        </p:nvCxnSpPr>
        <p:spPr>
          <a:xfrm>
            <a:off x="5562600" y="27432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6324600" y="2514600"/>
            <a:ext cx="1200393" cy="369332"/>
          </a:xfrm>
          <a:prstGeom prst="rect">
            <a:avLst/>
          </a:prstGeom>
          <a:noFill/>
        </p:spPr>
        <p:txBody>
          <a:bodyPr wrap="none" rtlCol="0">
            <a:spAutoFit/>
          </a:bodyPr>
          <a:lstStyle/>
          <a:p>
            <a:r>
              <a:rPr lang="en-US" dirty="0" err="1" smtClean="0"/>
              <a:t>Rolloff</a:t>
            </a:r>
            <a:r>
              <a:rPr lang="en-US" dirty="0" smtClean="0"/>
              <a:t>: 0.1</a:t>
            </a:r>
            <a:endParaRPr lang="en-US" dirty="0"/>
          </a:p>
        </p:txBody>
      </p:sp>
      <p:sp>
        <p:nvSpPr>
          <p:cNvPr id="90" name="Oval 89"/>
          <p:cNvSpPr/>
          <p:nvPr/>
        </p:nvSpPr>
        <p:spPr>
          <a:xfrm>
            <a:off x="5410200" y="29718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019800" y="29718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Connector 91"/>
          <p:cNvCxnSpPr>
            <a:stCxn id="90" idx="6"/>
            <a:endCxn id="91" idx="2"/>
          </p:cNvCxnSpPr>
          <p:nvPr/>
        </p:nvCxnSpPr>
        <p:spPr>
          <a:xfrm>
            <a:off x="5562600" y="30480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324600" y="2819400"/>
            <a:ext cx="1317412" cy="369332"/>
          </a:xfrm>
          <a:prstGeom prst="rect">
            <a:avLst/>
          </a:prstGeom>
          <a:noFill/>
        </p:spPr>
        <p:txBody>
          <a:bodyPr wrap="none" rtlCol="0">
            <a:spAutoFit/>
          </a:bodyPr>
          <a:lstStyle/>
          <a:p>
            <a:r>
              <a:rPr lang="en-US" dirty="0" err="1" smtClean="0"/>
              <a:t>Rolloff</a:t>
            </a:r>
            <a:r>
              <a:rPr lang="en-US" dirty="0" smtClean="0"/>
              <a:t>: 0.25</a:t>
            </a:r>
            <a:endParaRPr lang="en-US" dirty="0"/>
          </a:p>
        </p:txBody>
      </p:sp>
      <p:sp>
        <p:nvSpPr>
          <p:cNvPr id="55" name="Oval 54"/>
          <p:cNvSpPr/>
          <p:nvPr/>
        </p:nvSpPr>
        <p:spPr>
          <a:xfrm>
            <a:off x="4572000" y="4495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a:stCxn id="55" idx="6"/>
            <a:endCxn id="45" idx="2"/>
          </p:cNvCxnSpPr>
          <p:nvPr/>
        </p:nvCxnSpPr>
        <p:spPr>
          <a:xfrm>
            <a:off x="4724400" y="4572000"/>
            <a:ext cx="297180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a:off x="2209800" y="3200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1371600" y="5715000"/>
            <a:ext cx="276038" cy="307777"/>
          </a:xfrm>
          <a:prstGeom prst="rect">
            <a:avLst/>
          </a:prstGeom>
          <a:noFill/>
        </p:spPr>
        <p:txBody>
          <a:bodyPr wrap="none" rtlCol="0">
            <a:spAutoFit/>
          </a:bodyPr>
          <a:lstStyle/>
          <a:p>
            <a:r>
              <a:rPr lang="en-US" sz="1400" b="1" dirty="0" smtClean="0"/>
              <a:t>0</a:t>
            </a:r>
            <a:endParaRPr lang="en-US" sz="14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16 SUBCARRIERS</a:t>
            </a:r>
            <a:br>
              <a:rPr lang="en-US" altLang="ko-KR" sz="3200" b="1" i="1" dirty="0" smtClean="0">
                <a:solidFill>
                  <a:srgbClr val="00B0F0"/>
                </a:solidFill>
              </a:rPr>
            </a:br>
            <a:r>
              <a:rPr lang="en-US" altLang="ko-KR" sz="3200" b="1" i="1" dirty="0" smtClean="0">
                <a:solidFill>
                  <a:srgbClr val="00B0F0"/>
                </a:solidFill>
              </a:rPr>
              <a:t>ROLLOFF OF 0</a:t>
            </a:r>
            <a:endParaRPr lang="en-US" sz="3200" b="1" i="1" dirty="0">
              <a:solidFill>
                <a:srgbClr val="00B0F0"/>
              </a:solidFill>
            </a:endParaRPr>
          </a:p>
        </p:txBody>
      </p:sp>
      <p:pic>
        <p:nvPicPr>
          <p:cNvPr id="15370" name="Picture 10"/>
          <p:cNvPicPr>
            <a:picLocks noChangeAspect="1" noChangeArrowheads="1"/>
          </p:cNvPicPr>
          <p:nvPr/>
        </p:nvPicPr>
        <p:blipFill>
          <a:blip r:embed="rId2" cstate="print"/>
          <a:srcRect/>
          <a:stretch>
            <a:fillRect/>
          </a:stretch>
        </p:blipFill>
        <p:spPr bwMode="auto">
          <a:xfrm>
            <a:off x="94634" y="1371601"/>
            <a:ext cx="3596030" cy="2895599"/>
          </a:xfrm>
          <a:prstGeom prst="rect">
            <a:avLst/>
          </a:prstGeom>
          <a:noFill/>
          <a:ln w="9525">
            <a:noFill/>
            <a:miter lim="800000"/>
            <a:headEnd/>
            <a:tailEnd/>
          </a:ln>
        </p:spPr>
      </p:pic>
      <p:pic>
        <p:nvPicPr>
          <p:cNvPr id="15371" name="Picture 11"/>
          <p:cNvPicPr>
            <a:picLocks noChangeAspect="1" noChangeArrowheads="1"/>
          </p:cNvPicPr>
          <p:nvPr/>
        </p:nvPicPr>
        <p:blipFill>
          <a:blip r:embed="rId3" cstate="print"/>
          <a:srcRect/>
          <a:stretch>
            <a:fillRect/>
          </a:stretch>
        </p:blipFill>
        <p:spPr bwMode="auto">
          <a:xfrm>
            <a:off x="5105399" y="1371601"/>
            <a:ext cx="3639557" cy="2895599"/>
          </a:xfrm>
          <a:prstGeom prst="rect">
            <a:avLst/>
          </a:prstGeom>
          <a:noFill/>
          <a:ln w="9525">
            <a:noFill/>
            <a:miter lim="800000"/>
            <a:headEnd/>
            <a:tailEnd/>
          </a:ln>
        </p:spPr>
      </p:pic>
      <p:pic>
        <p:nvPicPr>
          <p:cNvPr id="15372" name="Picture 12"/>
          <p:cNvPicPr>
            <a:picLocks noChangeAspect="1" noChangeArrowheads="1"/>
          </p:cNvPicPr>
          <p:nvPr/>
        </p:nvPicPr>
        <p:blipFill>
          <a:blip r:embed="rId4" cstate="print"/>
          <a:srcRect/>
          <a:stretch>
            <a:fillRect/>
          </a:stretch>
        </p:blipFill>
        <p:spPr bwMode="auto">
          <a:xfrm>
            <a:off x="156028" y="3733799"/>
            <a:ext cx="3577772" cy="2895601"/>
          </a:xfrm>
          <a:prstGeom prst="rect">
            <a:avLst/>
          </a:prstGeom>
          <a:noFill/>
          <a:ln w="9525">
            <a:noFill/>
            <a:miter lim="800000"/>
            <a:headEnd/>
            <a:tailEnd/>
          </a:ln>
        </p:spPr>
      </p:pic>
      <p:pic>
        <p:nvPicPr>
          <p:cNvPr id="15374" name="Picture 14"/>
          <p:cNvPicPr>
            <a:picLocks noChangeAspect="1" noChangeArrowheads="1"/>
          </p:cNvPicPr>
          <p:nvPr/>
        </p:nvPicPr>
        <p:blipFill>
          <a:blip r:embed="rId5" cstate="print"/>
          <a:srcRect/>
          <a:stretch>
            <a:fillRect/>
          </a:stretch>
        </p:blipFill>
        <p:spPr bwMode="auto">
          <a:xfrm>
            <a:off x="5084961" y="3733800"/>
            <a:ext cx="3630413" cy="2895600"/>
          </a:xfrm>
          <a:prstGeom prst="rect">
            <a:avLst/>
          </a:prstGeom>
          <a:noFill/>
          <a:ln w="9525">
            <a:noFill/>
            <a:miter lim="800000"/>
            <a:headEnd/>
            <a:tailEnd/>
          </a:ln>
        </p:spPr>
      </p:pic>
      <p:sp>
        <p:nvSpPr>
          <p:cNvPr id="27" name="TextBox 26"/>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order=32</a:t>
            </a:r>
            <a:endParaRPr lang="en-US" sz="1400" b="1" dirty="0">
              <a:solidFill>
                <a:srgbClr val="FF0000"/>
              </a:solidFill>
            </a:endParaRPr>
          </a:p>
        </p:txBody>
      </p:sp>
      <p:sp>
        <p:nvSpPr>
          <p:cNvPr id="28" name="TextBox 27"/>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order=64</a:t>
            </a:r>
            <a:endParaRPr lang="en-US" sz="1400" b="1" dirty="0">
              <a:solidFill>
                <a:srgbClr val="FF0000"/>
              </a:solidFill>
            </a:endParaRPr>
          </a:p>
        </p:txBody>
      </p:sp>
      <p:sp>
        <p:nvSpPr>
          <p:cNvPr id="29" name="TextBox 28"/>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order=128</a:t>
            </a:r>
            <a:endParaRPr lang="en-US" sz="1400" b="1" dirty="0">
              <a:solidFill>
                <a:srgbClr val="FF0000"/>
              </a:solidFill>
            </a:endParaRPr>
          </a:p>
        </p:txBody>
      </p:sp>
      <p:sp>
        <p:nvSpPr>
          <p:cNvPr id="30" name="TextBox 29"/>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31" name="TextBox 30"/>
          <p:cNvSpPr txBox="1"/>
          <p:nvPr/>
        </p:nvSpPr>
        <p:spPr>
          <a:xfrm>
            <a:off x="37338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4</a:t>
            </a:r>
            <a:endParaRPr lang="en-US" b="1"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16 SUBCARRIERS</a:t>
            </a:r>
            <a:br>
              <a:rPr lang="en-US" altLang="ko-KR" sz="3200" b="1" i="1" dirty="0" smtClean="0">
                <a:solidFill>
                  <a:srgbClr val="00B0F0"/>
                </a:solidFill>
              </a:rPr>
            </a:br>
            <a:r>
              <a:rPr lang="en-US" altLang="ko-KR" sz="3200" b="1" i="1" dirty="0" smtClean="0">
                <a:solidFill>
                  <a:srgbClr val="00B0F0"/>
                </a:solidFill>
              </a:rPr>
              <a:t>ROLLOFF OF 0.1</a:t>
            </a:r>
            <a:endParaRPr lang="en-US" sz="3200" b="1" i="1" dirty="0">
              <a:solidFill>
                <a:srgbClr val="00B0F0"/>
              </a:solidFill>
            </a:endParaRPr>
          </a:p>
        </p:txBody>
      </p:sp>
      <p:pic>
        <p:nvPicPr>
          <p:cNvPr id="16386" name="Picture 2"/>
          <p:cNvPicPr>
            <a:picLocks noChangeAspect="1" noChangeArrowheads="1"/>
          </p:cNvPicPr>
          <p:nvPr/>
        </p:nvPicPr>
        <p:blipFill>
          <a:blip r:embed="rId2" cstate="print"/>
          <a:srcRect/>
          <a:stretch>
            <a:fillRect/>
          </a:stretch>
        </p:blipFill>
        <p:spPr bwMode="auto">
          <a:xfrm>
            <a:off x="189450" y="1371601"/>
            <a:ext cx="3599541" cy="2895599"/>
          </a:xfrm>
          <a:prstGeom prst="rect">
            <a:avLst/>
          </a:prstGeom>
          <a:noFill/>
          <a:ln w="9525">
            <a:noFill/>
            <a:miter lim="800000"/>
            <a:headEnd/>
            <a:tailEnd/>
          </a:ln>
        </p:spPr>
      </p:pic>
      <p:pic>
        <p:nvPicPr>
          <p:cNvPr id="16387" name="Picture 3"/>
          <p:cNvPicPr>
            <a:picLocks noChangeAspect="1" noChangeArrowheads="1"/>
          </p:cNvPicPr>
          <p:nvPr/>
        </p:nvPicPr>
        <p:blipFill>
          <a:blip r:embed="rId3" cstate="print"/>
          <a:srcRect/>
          <a:stretch>
            <a:fillRect/>
          </a:stretch>
        </p:blipFill>
        <p:spPr bwMode="auto">
          <a:xfrm>
            <a:off x="5105400" y="1371599"/>
            <a:ext cx="3628664" cy="2895601"/>
          </a:xfrm>
          <a:prstGeom prst="rect">
            <a:avLst/>
          </a:prstGeom>
          <a:noFill/>
          <a:ln w="9525">
            <a:noFill/>
            <a:miter lim="800000"/>
            <a:headEnd/>
            <a:tailEnd/>
          </a:ln>
        </p:spPr>
      </p:pic>
      <p:pic>
        <p:nvPicPr>
          <p:cNvPr id="16388" name="Picture 4"/>
          <p:cNvPicPr>
            <a:picLocks noChangeAspect="1" noChangeArrowheads="1"/>
          </p:cNvPicPr>
          <p:nvPr/>
        </p:nvPicPr>
        <p:blipFill>
          <a:blip r:embed="rId4" cstate="print"/>
          <a:srcRect/>
          <a:stretch>
            <a:fillRect/>
          </a:stretch>
        </p:blipFill>
        <p:spPr bwMode="auto">
          <a:xfrm>
            <a:off x="228600" y="3733800"/>
            <a:ext cx="3581401" cy="2872356"/>
          </a:xfrm>
          <a:prstGeom prst="rect">
            <a:avLst/>
          </a:prstGeom>
          <a:noFill/>
          <a:ln w="9525">
            <a:noFill/>
            <a:miter lim="800000"/>
            <a:headEnd/>
            <a:tailEnd/>
          </a:ln>
        </p:spPr>
      </p:pic>
      <p:pic>
        <p:nvPicPr>
          <p:cNvPr id="16389" name="Picture 5"/>
          <p:cNvPicPr>
            <a:picLocks noChangeAspect="1" noChangeArrowheads="1"/>
          </p:cNvPicPr>
          <p:nvPr/>
        </p:nvPicPr>
        <p:blipFill>
          <a:blip r:embed="rId5" cstate="print"/>
          <a:srcRect/>
          <a:stretch>
            <a:fillRect/>
          </a:stretch>
        </p:blipFill>
        <p:spPr bwMode="auto">
          <a:xfrm>
            <a:off x="5091669" y="3733800"/>
            <a:ext cx="3661806" cy="2914650"/>
          </a:xfrm>
          <a:prstGeom prst="rect">
            <a:avLst/>
          </a:prstGeom>
          <a:noFill/>
          <a:ln w="9525">
            <a:noFill/>
            <a:miter lim="800000"/>
            <a:headEnd/>
            <a:tailEnd/>
          </a:ln>
        </p:spPr>
      </p:pic>
      <p:sp>
        <p:nvSpPr>
          <p:cNvPr id="16" name="TextBox 15"/>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order=32</a:t>
            </a:r>
            <a:endParaRPr lang="en-US" sz="1400" b="1" dirty="0">
              <a:solidFill>
                <a:srgbClr val="FF0000"/>
              </a:solidFill>
            </a:endParaRPr>
          </a:p>
        </p:txBody>
      </p:sp>
      <p:sp>
        <p:nvSpPr>
          <p:cNvPr id="17" name="TextBox 16"/>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order=64</a:t>
            </a:r>
            <a:endParaRPr lang="en-US" sz="1400" b="1" dirty="0">
              <a:solidFill>
                <a:srgbClr val="FF0000"/>
              </a:solidFill>
            </a:endParaRPr>
          </a:p>
        </p:txBody>
      </p:sp>
      <p:sp>
        <p:nvSpPr>
          <p:cNvPr id="18" name="TextBox 17"/>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order=128</a:t>
            </a:r>
            <a:endParaRPr lang="en-US" sz="1400" b="1" dirty="0">
              <a:solidFill>
                <a:srgbClr val="FF0000"/>
              </a:solidFill>
            </a:endParaRPr>
          </a:p>
        </p:txBody>
      </p:sp>
      <p:sp>
        <p:nvSpPr>
          <p:cNvPr id="19" name="TextBox 18"/>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20" name="TextBox 19"/>
          <p:cNvSpPr txBox="1"/>
          <p:nvPr/>
        </p:nvSpPr>
        <p:spPr>
          <a:xfrm>
            <a:off x="36576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4</a:t>
            </a:r>
            <a:endParaRPr lang="en-US" b="1"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 FILTERING, 16 SUBCARRIERS</a:t>
            </a:r>
            <a:br>
              <a:rPr lang="en-US" altLang="ko-KR" sz="3200" b="1" i="1" dirty="0" smtClean="0">
                <a:solidFill>
                  <a:srgbClr val="00B0F0"/>
                </a:solidFill>
              </a:rPr>
            </a:br>
            <a:r>
              <a:rPr lang="en-US" altLang="ko-KR" sz="3200" b="1" i="1" dirty="0" smtClean="0">
                <a:solidFill>
                  <a:srgbClr val="00B0F0"/>
                </a:solidFill>
              </a:rPr>
              <a:t>ROLLOFF OF 0.25</a:t>
            </a:r>
            <a:endParaRPr lang="en-US" sz="3200" b="1" i="1" dirty="0">
              <a:solidFill>
                <a:srgbClr val="00B0F0"/>
              </a:solidFill>
            </a:endParaRPr>
          </a:p>
        </p:txBody>
      </p:sp>
      <p:pic>
        <p:nvPicPr>
          <p:cNvPr id="17410" name="Picture 2"/>
          <p:cNvPicPr>
            <a:picLocks noChangeAspect="1" noChangeArrowheads="1"/>
          </p:cNvPicPr>
          <p:nvPr/>
        </p:nvPicPr>
        <p:blipFill>
          <a:blip r:embed="rId2" cstate="print"/>
          <a:srcRect/>
          <a:stretch>
            <a:fillRect/>
          </a:stretch>
        </p:blipFill>
        <p:spPr bwMode="auto">
          <a:xfrm>
            <a:off x="152400" y="1371600"/>
            <a:ext cx="3610472" cy="2895599"/>
          </a:xfrm>
          <a:prstGeom prst="rect">
            <a:avLst/>
          </a:prstGeom>
          <a:noFill/>
          <a:ln w="9525">
            <a:noFill/>
            <a:miter lim="800000"/>
            <a:headEnd/>
            <a:tailEnd/>
          </a:ln>
        </p:spPr>
      </p:pic>
      <p:pic>
        <p:nvPicPr>
          <p:cNvPr id="17411" name="Picture 3"/>
          <p:cNvPicPr>
            <a:picLocks noChangeAspect="1" noChangeArrowheads="1"/>
          </p:cNvPicPr>
          <p:nvPr/>
        </p:nvPicPr>
        <p:blipFill>
          <a:blip r:embed="rId3" cstate="print"/>
          <a:srcRect/>
          <a:stretch>
            <a:fillRect/>
          </a:stretch>
        </p:blipFill>
        <p:spPr bwMode="auto">
          <a:xfrm>
            <a:off x="5105399" y="1351770"/>
            <a:ext cx="3686175" cy="2932688"/>
          </a:xfrm>
          <a:prstGeom prst="rect">
            <a:avLst/>
          </a:prstGeom>
          <a:noFill/>
          <a:ln w="9525">
            <a:noFill/>
            <a:miter lim="800000"/>
            <a:headEnd/>
            <a:tailEnd/>
          </a:ln>
        </p:spPr>
      </p:pic>
      <p:pic>
        <p:nvPicPr>
          <p:cNvPr id="17412" name="Picture 4"/>
          <p:cNvPicPr>
            <a:picLocks noChangeAspect="1" noChangeArrowheads="1"/>
          </p:cNvPicPr>
          <p:nvPr/>
        </p:nvPicPr>
        <p:blipFill>
          <a:blip r:embed="rId4" cstate="print"/>
          <a:srcRect/>
          <a:stretch>
            <a:fillRect/>
          </a:stretch>
        </p:blipFill>
        <p:spPr bwMode="auto">
          <a:xfrm>
            <a:off x="176358" y="3810000"/>
            <a:ext cx="3557443" cy="2857500"/>
          </a:xfrm>
          <a:prstGeom prst="rect">
            <a:avLst/>
          </a:prstGeom>
          <a:noFill/>
          <a:ln w="9525">
            <a:noFill/>
            <a:miter lim="800000"/>
            <a:headEnd/>
            <a:tailEnd/>
          </a:ln>
        </p:spPr>
      </p:pic>
      <p:pic>
        <p:nvPicPr>
          <p:cNvPr id="17413" name="Picture 5"/>
          <p:cNvPicPr>
            <a:picLocks noChangeAspect="1" noChangeArrowheads="1"/>
          </p:cNvPicPr>
          <p:nvPr/>
        </p:nvPicPr>
        <p:blipFill>
          <a:blip r:embed="rId5" cstate="print"/>
          <a:srcRect/>
          <a:stretch>
            <a:fillRect/>
          </a:stretch>
        </p:blipFill>
        <p:spPr bwMode="auto">
          <a:xfrm>
            <a:off x="5092214" y="3733800"/>
            <a:ext cx="3651735" cy="2905125"/>
          </a:xfrm>
          <a:prstGeom prst="rect">
            <a:avLst/>
          </a:prstGeom>
          <a:noFill/>
          <a:ln w="9525">
            <a:noFill/>
            <a:miter lim="800000"/>
            <a:headEnd/>
            <a:tailEnd/>
          </a:ln>
        </p:spPr>
      </p:pic>
      <p:sp>
        <p:nvSpPr>
          <p:cNvPr id="21" name="TextBox 20"/>
          <p:cNvSpPr txBox="1"/>
          <p:nvPr/>
        </p:nvSpPr>
        <p:spPr>
          <a:xfrm>
            <a:off x="2743200" y="20574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order=32</a:t>
            </a:r>
            <a:endParaRPr lang="en-US" sz="1400" b="1" dirty="0">
              <a:solidFill>
                <a:srgbClr val="FF0000"/>
              </a:solidFill>
            </a:endParaRPr>
          </a:p>
        </p:txBody>
      </p:sp>
      <p:sp>
        <p:nvSpPr>
          <p:cNvPr id="22" name="TextBox 21"/>
          <p:cNvSpPr txBox="1"/>
          <p:nvPr/>
        </p:nvSpPr>
        <p:spPr>
          <a:xfrm>
            <a:off x="4800600" y="20574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order=64</a:t>
            </a:r>
            <a:endParaRPr lang="en-US" sz="1400" b="1" dirty="0">
              <a:solidFill>
                <a:srgbClr val="FF0000"/>
              </a:solidFill>
            </a:endParaRPr>
          </a:p>
        </p:txBody>
      </p:sp>
      <p:sp>
        <p:nvSpPr>
          <p:cNvPr id="23" name="TextBox 22"/>
          <p:cNvSpPr txBox="1"/>
          <p:nvPr/>
        </p:nvSpPr>
        <p:spPr>
          <a:xfrm>
            <a:off x="2743200" y="4495800"/>
            <a:ext cx="16002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order=128</a:t>
            </a:r>
            <a:endParaRPr lang="en-US" sz="1400" b="1" dirty="0">
              <a:solidFill>
                <a:srgbClr val="FF0000"/>
              </a:solidFill>
            </a:endParaRPr>
          </a:p>
        </p:txBody>
      </p:sp>
      <p:sp>
        <p:nvSpPr>
          <p:cNvPr id="24" name="TextBox 23"/>
          <p:cNvSpPr txBox="1"/>
          <p:nvPr/>
        </p:nvSpPr>
        <p:spPr>
          <a:xfrm>
            <a:off x="4800600" y="4495800"/>
            <a:ext cx="1676400" cy="307777"/>
          </a:xfrm>
          <a:prstGeom prst="rect">
            <a:avLst/>
          </a:prstGeom>
          <a:solidFill>
            <a:srgbClr val="FFFF00"/>
          </a:solidFill>
        </p:spPr>
        <p:txBody>
          <a:bodyPr wrap="square" rtlCol="0">
            <a:spAutoFit/>
          </a:bodyPr>
          <a:lstStyle/>
          <a:p>
            <a:pPr algn="ctr"/>
            <a:r>
              <a:rPr lang="en-US" sz="1400" b="1" dirty="0" smtClean="0">
                <a:solidFill>
                  <a:srgbClr val="FF0000"/>
                </a:solidFill>
              </a:rPr>
              <a:t>Filter order=256</a:t>
            </a:r>
            <a:endParaRPr lang="en-US" sz="1400" b="1" dirty="0">
              <a:solidFill>
                <a:srgbClr val="FF0000"/>
              </a:solidFill>
            </a:endParaRPr>
          </a:p>
        </p:txBody>
      </p:sp>
      <p:sp>
        <p:nvSpPr>
          <p:cNvPr id="25" name="TextBox 24"/>
          <p:cNvSpPr txBox="1"/>
          <p:nvPr/>
        </p:nvSpPr>
        <p:spPr>
          <a:xfrm>
            <a:off x="3657600" y="3429000"/>
            <a:ext cx="1600200" cy="287899"/>
          </a:xfrm>
          <a:prstGeom prst="rect">
            <a:avLst/>
          </a:prstGeom>
          <a:solidFill>
            <a:schemeClr val="accent2">
              <a:lumMod val="20000"/>
              <a:lumOff val="80000"/>
            </a:schemeClr>
          </a:solidFill>
          <a:ln>
            <a:solidFill>
              <a:srgbClr val="FF0000"/>
            </a:solidFill>
          </a:ln>
        </p:spPr>
        <p:txBody>
          <a:bodyPr wrap="square" rtlCol="0">
            <a:spAutoFit/>
          </a:bodyPr>
          <a:lstStyle/>
          <a:p>
            <a:pPr algn="ctr">
              <a:lnSpc>
                <a:spcPts val="1400"/>
              </a:lnSpc>
            </a:pPr>
            <a:r>
              <a:rPr lang="en-US" b="1" dirty="0" smtClean="0">
                <a:solidFill>
                  <a:srgbClr val="FF0000"/>
                </a:solidFill>
              </a:rPr>
              <a:t>Option 4</a:t>
            </a:r>
            <a:endParaRPr lang="en-US" b="1" dirty="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OPTION 4 (1)</a:t>
            </a:r>
            <a:endParaRPr lang="en-US" sz="3200" b="1" i="1" dirty="0">
              <a:solidFill>
                <a:srgbClr val="00B0F0"/>
              </a:solidFill>
            </a:endParaRPr>
          </a:p>
        </p:txBody>
      </p:sp>
      <p:graphicFrame>
        <p:nvGraphicFramePr>
          <p:cNvPr id="12" name="Table 11"/>
          <p:cNvGraphicFramePr>
            <a:graphicFrameLocks noGrp="1"/>
          </p:cNvGraphicFramePr>
          <p:nvPr/>
        </p:nvGraphicFramePr>
        <p:xfrm>
          <a:off x="685800" y="1371600"/>
          <a:ext cx="7772400" cy="5029200"/>
        </p:xfrm>
        <a:graphic>
          <a:graphicData uri="http://schemas.openxmlformats.org/drawingml/2006/table">
            <a:tbl>
              <a:tblPr firstRow="1" bandRow="1">
                <a:tableStyleId>{5C22544A-7EE6-4342-B048-85BDC9FD1C3A}</a:tableStyleId>
              </a:tblPr>
              <a:tblGrid>
                <a:gridCol w="1447800"/>
                <a:gridCol w="1310148"/>
                <a:gridCol w="2005781"/>
                <a:gridCol w="3008671"/>
              </a:tblGrid>
              <a:tr h="5988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err="1" smtClean="0">
                          <a:ln>
                            <a:noFill/>
                          </a:ln>
                          <a:solidFill>
                            <a:schemeClr val="tx1"/>
                          </a:solidFill>
                          <a:effectLst/>
                          <a:uLnTx/>
                          <a:uFillTx/>
                          <a:latin typeface="+mn-lt"/>
                          <a:ea typeface="+mn-ea"/>
                          <a:cs typeface="+mn-cs"/>
                        </a:rPr>
                        <a:t>Rolloff</a:t>
                      </a: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 factor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Filter order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Total bandwidth Use (MHz)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Guard band needed at each side of TV band (MHz)</a:t>
                      </a:r>
                    </a:p>
                  </a:txBody>
                  <a:tcPr/>
                </a:tc>
              </a:tr>
              <a:tr h="198120">
                <a:tc rowSpan="4">
                  <a:txBody>
                    <a:bodyPr/>
                    <a:lstStyle/>
                    <a:p>
                      <a:pPr algn="ctr"/>
                      <a:r>
                        <a:rPr lang="en-US" sz="1800" dirty="0" smtClean="0"/>
                        <a:t>0</a:t>
                      </a:r>
                      <a:endParaRPr lang="en-US" sz="1800" dirty="0"/>
                    </a:p>
                  </a:txBody>
                  <a:tcPr/>
                </a:tc>
                <a:tc>
                  <a:txBody>
                    <a:bodyPr/>
                    <a:lstStyle/>
                    <a:p>
                      <a:pPr algn="ctr"/>
                      <a:r>
                        <a:rPr lang="en-US" sz="1800" dirty="0" smtClean="0"/>
                        <a:t>32</a:t>
                      </a:r>
                      <a:endParaRPr lang="en-US" sz="1800" dirty="0"/>
                    </a:p>
                  </a:txBody>
                  <a:tcPr/>
                </a:tc>
                <a:tc>
                  <a:txBody>
                    <a:bodyPr/>
                    <a:lstStyle/>
                    <a:p>
                      <a:pPr algn="ctr"/>
                      <a:r>
                        <a:rPr lang="en-US" dirty="0" smtClean="0"/>
                        <a:t>1.77</a:t>
                      </a:r>
                      <a:endParaRPr lang="en-US" dirty="0"/>
                    </a:p>
                  </a:txBody>
                  <a:tcPr/>
                </a:tc>
                <a:tc>
                  <a:txBody>
                    <a:bodyPr/>
                    <a:lstStyle/>
                    <a:p>
                      <a:pPr algn="ctr"/>
                      <a:r>
                        <a:rPr lang="en-US" dirty="0" smtClean="0">
                          <a:solidFill>
                            <a:srgbClr val="FF0000"/>
                          </a:solidFill>
                        </a:rPr>
                        <a:t>0.82</a:t>
                      </a:r>
                      <a:endParaRPr lang="en-US" dirty="0">
                        <a:solidFill>
                          <a:srgbClr val="FF0000"/>
                        </a:solidFill>
                      </a:endParaRPr>
                    </a:p>
                  </a:txBody>
                  <a:tcPr/>
                </a:tc>
              </a:tr>
              <a:tr h="213360">
                <a:tc vMerge="1">
                  <a:txBody>
                    <a:bodyPr/>
                    <a:lstStyle/>
                    <a:p>
                      <a:pPr algn="ctr"/>
                      <a:endParaRPr lang="en-US" sz="1800" dirty="0"/>
                    </a:p>
                  </a:txBody>
                  <a:tcPr/>
                </a:tc>
                <a:tc>
                  <a:txBody>
                    <a:bodyPr/>
                    <a:lstStyle/>
                    <a:p>
                      <a:pPr algn="ctr"/>
                      <a:r>
                        <a:rPr lang="en-US" sz="1800" dirty="0" smtClean="0"/>
                        <a:t>64</a:t>
                      </a:r>
                      <a:endParaRPr lang="en-US" sz="1800" dirty="0"/>
                    </a:p>
                  </a:txBody>
                  <a:tcPr/>
                </a:tc>
                <a:tc>
                  <a:txBody>
                    <a:bodyPr/>
                    <a:lstStyle/>
                    <a:p>
                      <a:pPr algn="ctr"/>
                      <a:r>
                        <a:rPr lang="en-US" dirty="0" smtClean="0"/>
                        <a:t>0.95</a:t>
                      </a:r>
                      <a:endParaRPr lang="en-US" dirty="0"/>
                    </a:p>
                  </a:txBody>
                  <a:tcPr/>
                </a:tc>
                <a:tc>
                  <a:txBody>
                    <a:bodyPr/>
                    <a:lstStyle/>
                    <a:p>
                      <a:pPr algn="ctr"/>
                      <a:r>
                        <a:rPr lang="en-US" dirty="0" smtClean="0">
                          <a:solidFill>
                            <a:srgbClr val="FF0000"/>
                          </a:solidFill>
                        </a:rPr>
                        <a:t>0.41</a:t>
                      </a:r>
                      <a:endParaRPr lang="en-US" dirty="0">
                        <a:solidFill>
                          <a:srgbClr val="FF0000"/>
                        </a:solidFill>
                      </a:endParaRPr>
                    </a:p>
                  </a:txBody>
                  <a:tcPr/>
                </a:tc>
              </a:tr>
              <a:tr h="228600">
                <a:tc vMerge="1">
                  <a:txBody>
                    <a:bodyPr/>
                    <a:lstStyle/>
                    <a:p>
                      <a:pPr algn="ctr"/>
                      <a:endParaRPr lang="en-US" sz="1800" dirty="0"/>
                    </a:p>
                  </a:txBody>
                  <a:tcPr/>
                </a:tc>
                <a:tc>
                  <a:txBody>
                    <a:bodyPr/>
                    <a:lstStyle/>
                    <a:p>
                      <a:pPr algn="ctr"/>
                      <a:r>
                        <a:rPr lang="en-US" sz="1800" dirty="0" smtClean="0"/>
                        <a:t>128</a:t>
                      </a:r>
                      <a:endParaRPr lang="en-US" sz="1800" dirty="0"/>
                    </a:p>
                  </a:txBody>
                  <a:tcPr/>
                </a:tc>
                <a:tc>
                  <a:txBody>
                    <a:bodyPr/>
                    <a:lstStyle/>
                    <a:p>
                      <a:pPr algn="ctr"/>
                      <a:r>
                        <a:rPr lang="en-US" dirty="0" smtClean="0"/>
                        <a:t>0.69</a:t>
                      </a:r>
                      <a:endParaRPr lang="en-US" dirty="0"/>
                    </a:p>
                  </a:txBody>
                  <a:tcPr/>
                </a:tc>
                <a:tc>
                  <a:txBody>
                    <a:bodyPr/>
                    <a:lstStyle/>
                    <a:p>
                      <a:pPr algn="ctr"/>
                      <a:r>
                        <a:rPr lang="en-US" dirty="0" smtClean="0">
                          <a:solidFill>
                            <a:srgbClr val="FF0000"/>
                          </a:solidFill>
                        </a:rPr>
                        <a:t>0.28</a:t>
                      </a:r>
                      <a:endParaRPr lang="en-US" dirty="0">
                        <a:solidFill>
                          <a:srgbClr val="FF0000"/>
                        </a:solidFill>
                      </a:endParaRPr>
                    </a:p>
                  </a:txBody>
                  <a:tcPr/>
                </a:tc>
              </a:tr>
              <a:tr h="243840">
                <a:tc vMerge="1">
                  <a:txBody>
                    <a:bodyPr/>
                    <a:lstStyle/>
                    <a:p>
                      <a:pPr algn="ctr"/>
                      <a:endParaRPr lang="en-US" sz="1800" dirty="0"/>
                    </a:p>
                  </a:txBody>
                  <a:tcPr/>
                </a:tc>
                <a:tc>
                  <a:txBody>
                    <a:bodyPr/>
                    <a:lstStyle/>
                    <a:p>
                      <a:pPr algn="ctr"/>
                      <a:r>
                        <a:rPr lang="en-US" sz="1800" dirty="0" smtClean="0"/>
                        <a:t>256</a:t>
                      </a:r>
                      <a:endParaRPr lang="en-US" sz="1800" dirty="0"/>
                    </a:p>
                  </a:txBody>
                  <a:tcPr/>
                </a:tc>
                <a:tc>
                  <a:txBody>
                    <a:bodyPr/>
                    <a:lstStyle/>
                    <a:p>
                      <a:pPr algn="ctr"/>
                      <a:r>
                        <a:rPr lang="en-US" dirty="0" smtClean="0"/>
                        <a:t>0.53</a:t>
                      </a:r>
                      <a:endParaRPr lang="en-US" dirty="0"/>
                    </a:p>
                  </a:txBody>
                  <a:tcPr/>
                </a:tc>
                <a:tc>
                  <a:txBody>
                    <a:bodyPr/>
                    <a:lstStyle/>
                    <a:p>
                      <a:pPr algn="ctr"/>
                      <a:r>
                        <a:rPr lang="en-US" dirty="0" smtClean="0">
                          <a:solidFill>
                            <a:srgbClr val="FF0000"/>
                          </a:solidFill>
                        </a:rPr>
                        <a:t>0.20</a:t>
                      </a:r>
                      <a:endParaRPr lang="en-US" dirty="0">
                        <a:solidFill>
                          <a:srgbClr val="FF0000"/>
                        </a:solidFill>
                      </a:endParaRPr>
                    </a:p>
                  </a:txBody>
                  <a:tcPr/>
                </a:tc>
              </a:tr>
              <a:tr h="355691">
                <a:tc rowSpan="4">
                  <a:txBody>
                    <a:bodyPr/>
                    <a:lstStyle/>
                    <a:p>
                      <a:pPr algn="ctr"/>
                      <a:r>
                        <a:rPr lang="en-US" sz="1800" dirty="0" smtClean="0"/>
                        <a:t>0.1</a:t>
                      </a:r>
                      <a:endParaRPr lang="en-US" sz="1800" dirty="0"/>
                    </a:p>
                  </a:txBody>
                  <a:tcPr/>
                </a:tc>
                <a:tc>
                  <a:txBody>
                    <a:bodyPr/>
                    <a:lstStyle/>
                    <a:p>
                      <a:pPr algn="ctr"/>
                      <a:r>
                        <a:rPr lang="en-US" sz="1800" dirty="0" smtClean="0"/>
                        <a:t>32</a:t>
                      </a:r>
                      <a:endParaRPr lang="en-US" sz="1800" dirty="0"/>
                    </a:p>
                  </a:txBody>
                  <a:tcPr/>
                </a:tc>
                <a:tc>
                  <a:txBody>
                    <a:bodyPr/>
                    <a:lstStyle/>
                    <a:p>
                      <a:pPr algn="ctr"/>
                      <a:r>
                        <a:rPr lang="en-US" dirty="0" smtClean="0"/>
                        <a:t>1.77</a:t>
                      </a:r>
                      <a:endParaRPr lang="en-US" dirty="0"/>
                    </a:p>
                  </a:txBody>
                  <a:tcPr/>
                </a:tc>
                <a:tc>
                  <a:txBody>
                    <a:bodyPr/>
                    <a:lstStyle/>
                    <a:p>
                      <a:pPr algn="ctr"/>
                      <a:r>
                        <a:rPr lang="en-US" dirty="0" smtClean="0">
                          <a:solidFill>
                            <a:srgbClr val="FF0000"/>
                          </a:solidFill>
                        </a:rPr>
                        <a:t>0.82</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64</a:t>
                      </a:r>
                      <a:endParaRPr lang="en-US" sz="1800" dirty="0"/>
                    </a:p>
                  </a:txBody>
                  <a:tcPr/>
                </a:tc>
                <a:tc>
                  <a:txBody>
                    <a:bodyPr/>
                    <a:lstStyle/>
                    <a:p>
                      <a:pPr algn="ctr"/>
                      <a:r>
                        <a:rPr lang="en-US" dirty="0" smtClean="0"/>
                        <a:t>0.97</a:t>
                      </a:r>
                      <a:endParaRPr lang="en-US" dirty="0"/>
                    </a:p>
                  </a:txBody>
                  <a:tcPr/>
                </a:tc>
                <a:tc>
                  <a:txBody>
                    <a:bodyPr/>
                    <a:lstStyle/>
                    <a:p>
                      <a:pPr algn="ctr"/>
                      <a:r>
                        <a:rPr lang="en-US" dirty="0" smtClean="0">
                          <a:solidFill>
                            <a:srgbClr val="FF0000"/>
                          </a:solidFill>
                        </a:rPr>
                        <a:t>0.42</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128</a:t>
                      </a:r>
                      <a:endParaRPr lang="en-US" sz="1800" dirty="0"/>
                    </a:p>
                  </a:txBody>
                  <a:tcPr/>
                </a:tc>
                <a:tc>
                  <a:txBody>
                    <a:bodyPr/>
                    <a:lstStyle/>
                    <a:p>
                      <a:pPr algn="ctr"/>
                      <a:r>
                        <a:rPr lang="en-US" dirty="0" smtClean="0"/>
                        <a:t>0.65</a:t>
                      </a:r>
                      <a:endParaRPr lang="en-US" dirty="0"/>
                    </a:p>
                  </a:txBody>
                  <a:tcPr/>
                </a:tc>
                <a:tc>
                  <a:txBody>
                    <a:bodyPr/>
                    <a:lstStyle/>
                    <a:p>
                      <a:pPr algn="ctr"/>
                      <a:r>
                        <a:rPr lang="en-US" dirty="0" smtClean="0">
                          <a:solidFill>
                            <a:srgbClr val="FF0000"/>
                          </a:solidFill>
                        </a:rPr>
                        <a:t>0.25</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256</a:t>
                      </a:r>
                      <a:endParaRPr lang="en-US" sz="1800" dirty="0"/>
                    </a:p>
                  </a:txBody>
                  <a:tcPr/>
                </a:tc>
                <a:tc>
                  <a:txBody>
                    <a:bodyPr/>
                    <a:lstStyle/>
                    <a:p>
                      <a:pPr algn="ctr"/>
                      <a:r>
                        <a:rPr lang="en-US" dirty="0" smtClean="0"/>
                        <a:t>0.38</a:t>
                      </a:r>
                      <a:endParaRPr lang="en-US" dirty="0"/>
                    </a:p>
                  </a:txBody>
                  <a:tcPr/>
                </a:tc>
                <a:tc>
                  <a:txBody>
                    <a:bodyPr/>
                    <a:lstStyle/>
                    <a:p>
                      <a:pPr algn="ctr"/>
                      <a:r>
                        <a:rPr lang="en-US" dirty="0" smtClean="0">
                          <a:solidFill>
                            <a:srgbClr val="FF0000"/>
                          </a:solidFill>
                        </a:rPr>
                        <a:t>0.12</a:t>
                      </a:r>
                      <a:endParaRPr lang="en-US" dirty="0">
                        <a:solidFill>
                          <a:srgbClr val="FF0000"/>
                        </a:solidFill>
                      </a:endParaRPr>
                    </a:p>
                  </a:txBody>
                  <a:tcPr/>
                </a:tc>
              </a:tr>
              <a:tr h="355691">
                <a:tc rowSpan="4">
                  <a:txBody>
                    <a:bodyPr/>
                    <a:lstStyle/>
                    <a:p>
                      <a:pPr algn="ctr"/>
                      <a:r>
                        <a:rPr lang="en-US" sz="1800" dirty="0" smtClean="0"/>
                        <a:t>0.25</a:t>
                      </a:r>
                      <a:endParaRPr lang="en-US" sz="1800" dirty="0"/>
                    </a:p>
                  </a:txBody>
                  <a:tcPr/>
                </a:tc>
                <a:tc>
                  <a:txBody>
                    <a:bodyPr/>
                    <a:lstStyle/>
                    <a:p>
                      <a:pPr algn="ctr"/>
                      <a:r>
                        <a:rPr lang="en-US" sz="1800" dirty="0" smtClean="0"/>
                        <a:t>32</a:t>
                      </a:r>
                      <a:endParaRPr lang="en-US" sz="1800" dirty="0"/>
                    </a:p>
                  </a:txBody>
                  <a:tcPr/>
                </a:tc>
                <a:tc>
                  <a:txBody>
                    <a:bodyPr/>
                    <a:lstStyle/>
                    <a:p>
                      <a:pPr algn="ctr"/>
                      <a:r>
                        <a:rPr lang="en-US" dirty="0" smtClean="0"/>
                        <a:t>1.64</a:t>
                      </a:r>
                      <a:endParaRPr lang="en-US" dirty="0"/>
                    </a:p>
                  </a:txBody>
                  <a:tcPr/>
                </a:tc>
                <a:tc>
                  <a:txBody>
                    <a:bodyPr/>
                    <a:lstStyle/>
                    <a:p>
                      <a:pPr algn="ctr"/>
                      <a:r>
                        <a:rPr lang="en-US" dirty="0" smtClean="0">
                          <a:solidFill>
                            <a:srgbClr val="FF0000"/>
                          </a:solidFill>
                        </a:rPr>
                        <a:t>0.75</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64</a:t>
                      </a:r>
                      <a:endParaRPr lang="en-US" sz="1800" dirty="0"/>
                    </a:p>
                  </a:txBody>
                  <a:tcPr/>
                </a:tc>
                <a:tc>
                  <a:txBody>
                    <a:bodyPr/>
                    <a:lstStyle/>
                    <a:p>
                      <a:pPr algn="ctr"/>
                      <a:r>
                        <a:rPr lang="en-US" dirty="0" smtClean="0"/>
                        <a:t>0.90</a:t>
                      </a:r>
                      <a:endParaRPr lang="en-US" dirty="0"/>
                    </a:p>
                  </a:txBody>
                  <a:tcPr/>
                </a:tc>
                <a:tc>
                  <a:txBody>
                    <a:bodyPr/>
                    <a:lstStyle/>
                    <a:p>
                      <a:pPr algn="ctr"/>
                      <a:r>
                        <a:rPr lang="en-US" dirty="0" smtClean="0">
                          <a:solidFill>
                            <a:srgbClr val="FF0000"/>
                          </a:solidFill>
                        </a:rPr>
                        <a:t>0.38</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128</a:t>
                      </a:r>
                      <a:endParaRPr lang="en-US" sz="1800" dirty="0"/>
                    </a:p>
                  </a:txBody>
                  <a:tcPr/>
                </a:tc>
                <a:tc>
                  <a:txBody>
                    <a:bodyPr/>
                    <a:lstStyle/>
                    <a:p>
                      <a:pPr algn="ctr"/>
                      <a:r>
                        <a:rPr lang="en-US" dirty="0" smtClean="0"/>
                        <a:t>0.41</a:t>
                      </a:r>
                      <a:endParaRPr lang="en-US" dirty="0"/>
                    </a:p>
                  </a:txBody>
                  <a:tcPr/>
                </a:tc>
                <a:tc>
                  <a:txBody>
                    <a:bodyPr/>
                    <a:lstStyle/>
                    <a:p>
                      <a:pPr algn="ctr"/>
                      <a:r>
                        <a:rPr lang="en-US" dirty="0" smtClean="0">
                          <a:solidFill>
                            <a:srgbClr val="FF0000"/>
                          </a:solidFill>
                        </a:rPr>
                        <a:t>0.14</a:t>
                      </a:r>
                      <a:endParaRPr lang="en-US" dirty="0">
                        <a:solidFill>
                          <a:srgbClr val="FF0000"/>
                        </a:solidFill>
                      </a:endParaRPr>
                    </a:p>
                  </a:txBody>
                  <a:tcPr/>
                </a:tc>
              </a:tr>
              <a:tr h="355691">
                <a:tc vMerge="1">
                  <a:txBody>
                    <a:bodyPr/>
                    <a:lstStyle/>
                    <a:p>
                      <a:pPr algn="ctr"/>
                      <a:endParaRPr lang="en-US" sz="1800" dirty="0"/>
                    </a:p>
                  </a:txBody>
                  <a:tcPr/>
                </a:tc>
                <a:tc>
                  <a:txBody>
                    <a:bodyPr/>
                    <a:lstStyle/>
                    <a:p>
                      <a:pPr algn="ctr"/>
                      <a:r>
                        <a:rPr lang="en-US" sz="1800" dirty="0" smtClean="0"/>
                        <a:t>256</a:t>
                      </a:r>
                      <a:endParaRPr lang="en-US" sz="1800" dirty="0"/>
                    </a:p>
                  </a:txBody>
                  <a:tcPr/>
                </a:tc>
                <a:tc>
                  <a:txBody>
                    <a:bodyPr/>
                    <a:lstStyle/>
                    <a:p>
                      <a:pPr algn="ctr"/>
                      <a:r>
                        <a:rPr lang="en-US" dirty="0" smtClean="0"/>
                        <a:t>0.19</a:t>
                      </a:r>
                      <a:endParaRPr lang="en-US" dirty="0"/>
                    </a:p>
                  </a:txBody>
                  <a:tcPr/>
                </a:tc>
                <a:tc>
                  <a:txBody>
                    <a:bodyPr/>
                    <a:lstStyle/>
                    <a:p>
                      <a:pPr algn="ctr"/>
                      <a:r>
                        <a:rPr lang="en-US" dirty="0" smtClean="0">
                          <a:solidFill>
                            <a:srgbClr val="FF0000"/>
                          </a:solidFill>
                        </a:rPr>
                        <a:t>0.03</a:t>
                      </a:r>
                      <a:endParaRPr lang="en-US" dirty="0">
                        <a:solidFill>
                          <a:srgbClr val="FF0000"/>
                        </a:solidFill>
                      </a:endParaRPr>
                    </a:p>
                  </a:txBody>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OPTION 4 (2)</a:t>
            </a:r>
            <a:endParaRPr lang="en-US" sz="3200" b="1" i="1" dirty="0">
              <a:solidFill>
                <a:srgbClr val="00B0F0"/>
              </a:solidFill>
            </a:endParaRPr>
          </a:p>
        </p:txBody>
      </p:sp>
      <p:cxnSp>
        <p:nvCxnSpPr>
          <p:cNvPr id="5" name="Straight Arrow Connector 4"/>
          <p:cNvCxnSpPr/>
          <p:nvPr/>
        </p:nvCxnSpPr>
        <p:spPr>
          <a:xfrm flipV="1">
            <a:off x="1524000" y="18288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524000" y="56388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572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096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620000" y="55626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819400" y="5715000"/>
            <a:ext cx="506870" cy="307777"/>
          </a:xfrm>
          <a:prstGeom prst="rect">
            <a:avLst/>
          </a:prstGeom>
          <a:noFill/>
        </p:spPr>
        <p:txBody>
          <a:bodyPr wrap="none" rtlCol="0">
            <a:spAutoFit/>
          </a:bodyPr>
          <a:lstStyle/>
          <a:p>
            <a:r>
              <a:rPr lang="en-US" sz="1400" b="1" dirty="0" smtClean="0"/>
              <a:t>62.5</a:t>
            </a:r>
            <a:endParaRPr lang="en-US" sz="1400" b="1" dirty="0"/>
          </a:p>
        </p:txBody>
      </p:sp>
      <p:sp>
        <p:nvSpPr>
          <p:cNvPr id="22" name="TextBox 21"/>
          <p:cNvSpPr txBox="1"/>
          <p:nvPr/>
        </p:nvSpPr>
        <p:spPr>
          <a:xfrm>
            <a:off x="4343400" y="5715000"/>
            <a:ext cx="458780" cy="307777"/>
          </a:xfrm>
          <a:prstGeom prst="rect">
            <a:avLst/>
          </a:prstGeom>
          <a:noFill/>
        </p:spPr>
        <p:txBody>
          <a:bodyPr wrap="none" rtlCol="0">
            <a:spAutoFit/>
          </a:bodyPr>
          <a:lstStyle/>
          <a:p>
            <a:r>
              <a:rPr lang="en-US" sz="1400" b="1" dirty="0" smtClean="0"/>
              <a:t>125</a:t>
            </a:r>
            <a:endParaRPr lang="en-US" sz="1400" b="1" dirty="0"/>
          </a:p>
        </p:txBody>
      </p:sp>
      <p:sp>
        <p:nvSpPr>
          <p:cNvPr id="23" name="TextBox 22"/>
          <p:cNvSpPr txBox="1"/>
          <p:nvPr/>
        </p:nvSpPr>
        <p:spPr>
          <a:xfrm>
            <a:off x="5791200" y="5715000"/>
            <a:ext cx="598241" cy="307777"/>
          </a:xfrm>
          <a:prstGeom prst="rect">
            <a:avLst/>
          </a:prstGeom>
          <a:noFill/>
        </p:spPr>
        <p:txBody>
          <a:bodyPr wrap="none" rtlCol="0">
            <a:spAutoFit/>
          </a:bodyPr>
          <a:lstStyle/>
          <a:p>
            <a:r>
              <a:rPr lang="en-US" sz="1400" b="1" dirty="0" smtClean="0"/>
              <a:t>187.5</a:t>
            </a:r>
            <a:endParaRPr lang="en-US" sz="1400" b="1" dirty="0"/>
          </a:p>
        </p:txBody>
      </p:sp>
      <p:sp>
        <p:nvSpPr>
          <p:cNvPr id="24" name="TextBox 23"/>
          <p:cNvSpPr txBox="1"/>
          <p:nvPr/>
        </p:nvSpPr>
        <p:spPr>
          <a:xfrm>
            <a:off x="7391400" y="5715000"/>
            <a:ext cx="458780" cy="307777"/>
          </a:xfrm>
          <a:prstGeom prst="rect">
            <a:avLst/>
          </a:prstGeom>
          <a:noFill/>
        </p:spPr>
        <p:txBody>
          <a:bodyPr wrap="none" rtlCol="0">
            <a:spAutoFit/>
          </a:bodyPr>
          <a:lstStyle/>
          <a:p>
            <a:r>
              <a:rPr lang="en-US" sz="1400" b="1" dirty="0" smtClean="0"/>
              <a:t>250</a:t>
            </a:r>
            <a:endParaRPr lang="en-US" sz="1400" b="1" dirty="0"/>
          </a:p>
        </p:txBody>
      </p:sp>
      <p:cxnSp>
        <p:nvCxnSpPr>
          <p:cNvPr id="27" name="Straight Connector 26"/>
          <p:cNvCxnSpPr/>
          <p:nvPr/>
        </p:nvCxnSpPr>
        <p:spPr>
          <a:xfrm>
            <a:off x="1447800" y="4876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447800" y="4114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447800" y="3352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447800" y="25908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990600" y="4724400"/>
            <a:ext cx="506870" cy="307777"/>
          </a:xfrm>
          <a:prstGeom prst="rect">
            <a:avLst/>
          </a:prstGeom>
          <a:noFill/>
        </p:spPr>
        <p:txBody>
          <a:bodyPr wrap="none" rtlCol="0">
            <a:spAutoFit/>
          </a:bodyPr>
          <a:lstStyle/>
          <a:p>
            <a:r>
              <a:rPr lang="en-US" sz="1400" b="1" dirty="0" smtClean="0"/>
              <a:t>.025</a:t>
            </a:r>
            <a:endParaRPr lang="en-US" sz="1400" b="1" dirty="0"/>
          </a:p>
        </p:txBody>
      </p:sp>
      <p:sp>
        <p:nvSpPr>
          <p:cNvPr id="35" name="TextBox 34"/>
          <p:cNvSpPr txBox="1"/>
          <p:nvPr/>
        </p:nvSpPr>
        <p:spPr>
          <a:xfrm>
            <a:off x="990600" y="3962400"/>
            <a:ext cx="415498" cy="307777"/>
          </a:xfrm>
          <a:prstGeom prst="rect">
            <a:avLst/>
          </a:prstGeom>
          <a:noFill/>
        </p:spPr>
        <p:txBody>
          <a:bodyPr wrap="none" rtlCol="0">
            <a:spAutoFit/>
          </a:bodyPr>
          <a:lstStyle/>
          <a:p>
            <a:r>
              <a:rPr lang="en-US" sz="1400" b="1" dirty="0" smtClean="0"/>
              <a:t>.05</a:t>
            </a:r>
            <a:endParaRPr lang="en-US" sz="1400" b="1" dirty="0"/>
          </a:p>
        </p:txBody>
      </p:sp>
      <p:sp>
        <p:nvSpPr>
          <p:cNvPr id="36" name="TextBox 35"/>
          <p:cNvSpPr txBox="1"/>
          <p:nvPr/>
        </p:nvSpPr>
        <p:spPr>
          <a:xfrm>
            <a:off x="990600" y="3200400"/>
            <a:ext cx="415498" cy="307777"/>
          </a:xfrm>
          <a:prstGeom prst="rect">
            <a:avLst/>
          </a:prstGeom>
          <a:noFill/>
        </p:spPr>
        <p:txBody>
          <a:bodyPr wrap="none" rtlCol="0">
            <a:spAutoFit/>
          </a:bodyPr>
          <a:lstStyle/>
          <a:p>
            <a:r>
              <a:rPr lang="en-US" sz="1400" b="1" dirty="0" smtClean="0"/>
              <a:t>.75</a:t>
            </a:r>
            <a:endParaRPr lang="en-US" sz="1400" b="1" dirty="0"/>
          </a:p>
        </p:txBody>
      </p:sp>
      <p:sp>
        <p:nvSpPr>
          <p:cNvPr id="37" name="TextBox 36"/>
          <p:cNvSpPr txBox="1"/>
          <p:nvPr/>
        </p:nvSpPr>
        <p:spPr>
          <a:xfrm>
            <a:off x="990600" y="2438400"/>
            <a:ext cx="415498" cy="307777"/>
          </a:xfrm>
          <a:prstGeom prst="rect">
            <a:avLst/>
          </a:prstGeom>
          <a:noFill/>
        </p:spPr>
        <p:txBody>
          <a:bodyPr wrap="none" rtlCol="0">
            <a:spAutoFit/>
          </a:bodyPr>
          <a:lstStyle/>
          <a:p>
            <a:r>
              <a:rPr lang="en-US" sz="1400" b="1" dirty="0" smtClean="0"/>
              <a:t>.10</a:t>
            </a:r>
            <a:endParaRPr lang="en-US" sz="1400" b="1" dirty="0"/>
          </a:p>
        </p:txBody>
      </p:sp>
      <p:sp>
        <p:nvSpPr>
          <p:cNvPr id="40" name="TextBox 39"/>
          <p:cNvSpPr txBox="1"/>
          <p:nvPr/>
        </p:nvSpPr>
        <p:spPr>
          <a:xfrm>
            <a:off x="4495800" y="5943600"/>
            <a:ext cx="1235403" cy="369332"/>
          </a:xfrm>
          <a:prstGeom prst="rect">
            <a:avLst/>
          </a:prstGeom>
          <a:noFill/>
        </p:spPr>
        <p:txBody>
          <a:bodyPr wrap="none" rtlCol="0">
            <a:spAutoFit/>
          </a:bodyPr>
          <a:lstStyle/>
          <a:p>
            <a:r>
              <a:rPr lang="en-US" dirty="0" smtClean="0"/>
              <a:t>Filter order</a:t>
            </a:r>
            <a:endParaRPr lang="en-US" dirty="0"/>
          </a:p>
        </p:txBody>
      </p:sp>
      <p:sp>
        <p:nvSpPr>
          <p:cNvPr id="41" name="TextBox 40"/>
          <p:cNvSpPr txBox="1"/>
          <p:nvPr/>
        </p:nvSpPr>
        <p:spPr>
          <a:xfrm rot="10800000">
            <a:off x="685800" y="23622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43" name="Oval 42"/>
          <p:cNvSpPr/>
          <p:nvPr/>
        </p:nvSpPr>
        <p:spPr>
          <a:xfrm>
            <a:off x="2209800" y="30480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048000" y="4267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696200" y="49530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209800" y="31242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048000" y="4343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572000" y="4800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696200" y="5181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2209800" y="32766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p:cNvSpPr/>
          <p:nvPr/>
        </p:nvSpPr>
        <p:spPr>
          <a:xfrm>
            <a:off x="3048000" y="4495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4572000" y="51054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696200" y="54864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a:stCxn id="51" idx="5"/>
            <a:endCxn id="52" idx="1"/>
          </p:cNvCxnSpPr>
          <p:nvPr/>
        </p:nvCxnSpPr>
        <p:spPr>
          <a:xfrm>
            <a:off x="2339882" y="3406682"/>
            <a:ext cx="730436" cy="11114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52" idx="6"/>
            <a:endCxn id="53" idx="2"/>
          </p:cNvCxnSpPr>
          <p:nvPr/>
        </p:nvCxnSpPr>
        <p:spPr>
          <a:xfrm>
            <a:off x="3200400" y="4572000"/>
            <a:ext cx="1371600" cy="6096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53" idx="6"/>
            <a:endCxn id="54" idx="2"/>
          </p:cNvCxnSpPr>
          <p:nvPr/>
        </p:nvCxnSpPr>
        <p:spPr>
          <a:xfrm>
            <a:off x="4724400" y="5181600"/>
            <a:ext cx="2971800" cy="3810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43" idx="4"/>
            <a:endCxn id="44" idx="1"/>
          </p:cNvCxnSpPr>
          <p:nvPr/>
        </p:nvCxnSpPr>
        <p:spPr>
          <a:xfrm>
            <a:off x="2286000" y="3200400"/>
            <a:ext cx="784318" cy="10891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57" idx="6"/>
            <a:endCxn id="45" idx="2"/>
          </p:cNvCxnSpPr>
          <p:nvPr/>
        </p:nvCxnSpPr>
        <p:spPr>
          <a:xfrm>
            <a:off x="4724400" y="4800600"/>
            <a:ext cx="2971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46" idx="4"/>
            <a:endCxn id="47" idx="1"/>
          </p:cNvCxnSpPr>
          <p:nvPr/>
        </p:nvCxnSpPr>
        <p:spPr>
          <a:xfrm>
            <a:off x="2286000" y="3276600"/>
            <a:ext cx="784318" cy="10891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47" idx="6"/>
            <a:endCxn id="49" idx="2"/>
          </p:cNvCxnSpPr>
          <p:nvPr/>
        </p:nvCxnSpPr>
        <p:spPr>
          <a:xfrm>
            <a:off x="3200400" y="4419600"/>
            <a:ext cx="1371600" cy="4572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49" idx="6"/>
            <a:endCxn id="50" idx="2"/>
          </p:cNvCxnSpPr>
          <p:nvPr/>
        </p:nvCxnSpPr>
        <p:spPr>
          <a:xfrm>
            <a:off x="4724400" y="4876800"/>
            <a:ext cx="2971800" cy="381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5410200" y="2362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6019800" y="2362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2" name="Straight Connector 81"/>
          <p:cNvCxnSpPr>
            <a:stCxn id="79" idx="6"/>
            <a:endCxn id="81" idx="2"/>
          </p:cNvCxnSpPr>
          <p:nvPr/>
        </p:nvCxnSpPr>
        <p:spPr>
          <a:xfrm>
            <a:off x="5562600" y="24384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6324600" y="2209800"/>
            <a:ext cx="1025665" cy="369332"/>
          </a:xfrm>
          <a:prstGeom prst="rect">
            <a:avLst/>
          </a:prstGeom>
          <a:noFill/>
        </p:spPr>
        <p:txBody>
          <a:bodyPr wrap="none" rtlCol="0">
            <a:spAutoFit/>
          </a:bodyPr>
          <a:lstStyle/>
          <a:p>
            <a:r>
              <a:rPr lang="en-US" dirty="0" err="1" smtClean="0"/>
              <a:t>Rolloff</a:t>
            </a:r>
            <a:r>
              <a:rPr lang="en-US" dirty="0" smtClean="0"/>
              <a:t>: 0</a:t>
            </a:r>
            <a:endParaRPr lang="en-US" dirty="0"/>
          </a:p>
        </p:txBody>
      </p:sp>
      <p:sp>
        <p:nvSpPr>
          <p:cNvPr id="86" name="Oval 85"/>
          <p:cNvSpPr/>
          <p:nvPr/>
        </p:nvSpPr>
        <p:spPr>
          <a:xfrm>
            <a:off x="5410200" y="26670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6019800" y="26670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p:cNvCxnSpPr>
            <a:stCxn id="86" idx="6"/>
            <a:endCxn id="87" idx="2"/>
          </p:cNvCxnSpPr>
          <p:nvPr/>
        </p:nvCxnSpPr>
        <p:spPr>
          <a:xfrm>
            <a:off x="5562600" y="27432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6324600" y="2514600"/>
            <a:ext cx="1200393" cy="369332"/>
          </a:xfrm>
          <a:prstGeom prst="rect">
            <a:avLst/>
          </a:prstGeom>
          <a:noFill/>
        </p:spPr>
        <p:txBody>
          <a:bodyPr wrap="none" rtlCol="0">
            <a:spAutoFit/>
          </a:bodyPr>
          <a:lstStyle/>
          <a:p>
            <a:r>
              <a:rPr lang="en-US" dirty="0" err="1" smtClean="0"/>
              <a:t>Rolloff</a:t>
            </a:r>
            <a:r>
              <a:rPr lang="en-US" dirty="0" smtClean="0"/>
              <a:t>: 0.1</a:t>
            </a:r>
            <a:endParaRPr lang="en-US" dirty="0"/>
          </a:p>
        </p:txBody>
      </p:sp>
      <p:sp>
        <p:nvSpPr>
          <p:cNvPr id="90" name="Oval 89"/>
          <p:cNvSpPr/>
          <p:nvPr/>
        </p:nvSpPr>
        <p:spPr>
          <a:xfrm>
            <a:off x="5410200" y="29718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019800" y="29718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2" name="Straight Connector 91"/>
          <p:cNvCxnSpPr>
            <a:stCxn id="90" idx="6"/>
            <a:endCxn id="91" idx="2"/>
          </p:cNvCxnSpPr>
          <p:nvPr/>
        </p:nvCxnSpPr>
        <p:spPr>
          <a:xfrm>
            <a:off x="5562600" y="30480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6324600" y="2819400"/>
            <a:ext cx="1317412" cy="369332"/>
          </a:xfrm>
          <a:prstGeom prst="rect">
            <a:avLst/>
          </a:prstGeom>
          <a:noFill/>
        </p:spPr>
        <p:txBody>
          <a:bodyPr wrap="none" rtlCol="0">
            <a:spAutoFit/>
          </a:bodyPr>
          <a:lstStyle/>
          <a:p>
            <a:r>
              <a:rPr lang="en-US" dirty="0" err="1" smtClean="0"/>
              <a:t>Rolloff</a:t>
            </a:r>
            <a:r>
              <a:rPr lang="en-US" dirty="0" smtClean="0"/>
              <a:t>: 0.25</a:t>
            </a:r>
            <a:endParaRPr lang="en-US" dirty="0"/>
          </a:p>
        </p:txBody>
      </p:sp>
      <p:sp>
        <p:nvSpPr>
          <p:cNvPr id="57" name="Oval 56"/>
          <p:cNvSpPr/>
          <p:nvPr/>
        </p:nvSpPr>
        <p:spPr>
          <a:xfrm>
            <a:off x="4572000" y="4724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p:cNvCxnSpPr>
            <a:stCxn id="44" idx="5"/>
            <a:endCxn id="57" idx="1"/>
          </p:cNvCxnSpPr>
          <p:nvPr/>
        </p:nvCxnSpPr>
        <p:spPr>
          <a:xfrm>
            <a:off x="3178082" y="4397282"/>
            <a:ext cx="1416236" cy="3494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1371600" y="5715000"/>
            <a:ext cx="276038" cy="307777"/>
          </a:xfrm>
          <a:prstGeom prst="rect">
            <a:avLst/>
          </a:prstGeom>
          <a:noFill/>
        </p:spPr>
        <p:txBody>
          <a:bodyPr wrap="none" rtlCol="0">
            <a:spAutoFit/>
          </a:bodyPr>
          <a:lstStyle/>
          <a:p>
            <a:r>
              <a:rPr lang="en-US" sz="1400" b="1" dirty="0" smtClean="0"/>
              <a:t>0</a:t>
            </a:r>
            <a:endParaRPr lang="en-US" sz="14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29000"/>
            <a:ext cx="7772400" cy="1362075"/>
          </a:xfrm>
        </p:spPr>
        <p:txBody>
          <a:bodyPr>
            <a:normAutofit fontScale="90000"/>
          </a:bodyPr>
          <a:lstStyle/>
          <a:p>
            <a:r>
              <a:rPr lang="en-US" dirty="0" smtClean="0"/>
              <a:t>JOINT CONSIDERATION OF ROLLOFF FACTORS AND FILTER ORDERS TO MINIMIZE BANDWIDTH OVERHEAD AT EDGE OF a </a:t>
            </a:r>
            <a:r>
              <a:rPr lang="en-US" dirty="0" err="1" smtClean="0"/>
              <a:t>Tv</a:t>
            </a:r>
            <a:r>
              <a:rPr lang="en-US" dirty="0" smtClean="0"/>
              <a:t> band</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ROLLOFF FACTORS</a:t>
            </a:r>
            <a:endParaRPr lang="en-US" sz="3200" b="1" i="1" dirty="0">
              <a:solidFill>
                <a:srgbClr val="00B0F0"/>
              </a:solidFill>
            </a:endParaRPr>
          </a:p>
        </p:txBody>
      </p:sp>
      <p:sp>
        <p:nvSpPr>
          <p:cNvPr id="77" name="Rectangle 76"/>
          <p:cNvSpPr/>
          <p:nvPr/>
        </p:nvSpPr>
        <p:spPr>
          <a:xfrm>
            <a:off x="2743200" y="2590800"/>
            <a:ext cx="1905000" cy="369332"/>
          </a:xfrm>
          <a:prstGeom prst="rect">
            <a:avLst/>
          </a:prstGeom>
          <a:solidFill>
            <a:srgbClr val="FFFF00"/>
          </a:solidFill>
        </p:spPr>
        <p:txBody>
          <a:bodyPr wrap="square">
            <a:spAutoFit/>
          </a:bodyPr>
          <a:lstStyle/>
          <a:p>
            <a:r>
              <a:rPr lang="en-US" dirty="0" smtClean="0"/>
              <a:t>Filter order: 256</a:t>
            </a:r>
            <a:endParaRPr lang="en-US" dirty="0"/>
          </a:p>
        </p:txBody>
      </p:sp>
      <p:cxnSp>
        <p:nvCxnSpPr>
          <p:cNvPr id="79" name="Straight Arrow Connector 78"/>
          <p:cNvCxnSpPr/>
          <p:nvPr/>
        </p:nvCxnSpPr>
        <p:spPr>
          <a:xfrm flipV="1">
            <a:off x="1524000" y="18288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1524000" y="57150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048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4572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7620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2819400" y="5791200"/>
            <a:ext cx="506870" cy="307777"/>
          </a:xfrm>
          <a:prstGeom prst="rect">
            <a:avLst/>
          </a:prstGeom>
          <a:noFill/>
        </p:spPr>
        <p:txBody>
          <a:bodyPr wrap="none" rtlCol="0">
            <a:spAutoFit/>
          </a:bodyPr>
          <a:lstStyle/>
          <a:p>
            <a:r>
              <a:rPr lang="en-US" sz="1400" b="1" dirty="0" smtClean="0"/>
              <a:t>0.25</a:t>
            </a:r>
            <a:endParaRPr lang="en-US" sz="1400" b="1" dirty="0"/>
          </a:p>
        </p:txBody>
      </p:sp>
      <p:sp>
        <p:nvSpPr>
          <p:cNvPr id="86" name="TextBox 85"/>
          <p:cNvSpPr txBox="1"/>
          <p:nvPr/>
        </p:nvSpPr>
        <p:spPr>
          <a:xfrm>
            <a:off x="4343400" y="5791200"/>
            <a:ext cx="415498" cy="307777"/>
          </a:xfrm>
          <a:prstGeom prst="rect">
            <a:avLst/>
          </a:prstGeom>
          <a:noFill/>
        </p:spPr>
        <p:txBody>
          <a:bodyPr wrap="none" rtlCol="0">
            <a:spAutoFit/>
          </a:bodyPr>
          <a:lstStyle/>
          <a:p>
            <a:r>
              <a:rPr lang="en-US" sz="1400" b="1" dirty="0" smtClean="0"/>
              <a:t>0.5</a:t>
            </a:r>
            <a:endParaRPr lang="en-US" sz="1400" b="1" dirty="0"/>
          </a:p>
        </p:txBody>
      </p:sp>
      <p:sp>
        <p:nvSpPr>
          <p:cNvPr id="87" name="TextBox 86"/>
          <p:cNvSpPr txBox="1"/>
          <p:nvPr/>
        </p:nvSpPr>
        <p:spPr>
          <a:xfrm>
            <a:off x="7391400" y="5791200"/>
            <a:ext cx="415498" cy="307777"/>
          </a:xfrm>
          <a:prstGeom prst="rect">
            <a:avLst/>
          </a:prstGeom>
          <a:noFill/>
        </p:spPr>
        <p:txBody>
          <a:bodyPr wrap="none" rtlCol="0">
            <a:spAutoFit/>
          </a:bodyPr>
          <a:lstStyle/>
          <a:p>
            <a:r>
              <a:rPr lang="en-US" sz="1400" b="1" dirty="0" smtClean="0"/>
              <a:t>1.0</a:t>
            </a:r>
            <a:endParaRPr lang="en-US" sz="1400" b="1" dirty="0"/>
          </a:p>
        </p:txBody>
      </p:sp>
      <p:cxnSp>
        <p:nvCxnSpPr>
          <p:cNvPr id="88" name="Straight Connector 87"/>
          <p:cNvCxnSpPr/>
          <p:nvPr/>
        </p:nvCxnSpPr>
        <p:spPr>
          <a:xfrm>
            <a:off x="1447800" y="4953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447800" y="4191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447800" y="3429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1447800" y="26670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990600" y="4800600"/>
            <a:ext cx="506870" cy="307777"/>
          </a:xfrm>
          <a:prstGeom prst="rect">
            <a:avLst/>
          </a:prstGeom>
          <a:noFill/>
        </p:spPr>
        <p:txBody>
          <a:bodyPr wrap="none" rtlCol="0">
            <a:spAutoFit/>
          </a:bodyPr>
          <a:lstStyle/>
          <a:p>
            <a:r>
              <a:rPr lang="en-US" sz="1400" b="1" dirty="0" smtClean="0"/>
              <a:t>0.25</a:t>
            </a:r>
            <a:endParaRPr lang="en-US" sz="1400" b="1" dirty="0"/>
          </a:p>
        </p:txBody>
      </p:sp>
      <p:sp>
        <p:nvSpPr>
          <p:cNvPr id="93" name="TextBox 92"/>
          <p:cNvSpPr txBox="1"/>
          <p:nvPr/>
        </p:nvSpPr>
        <p:spPr>
          <a:xfrm>
            <a:off x="990600" y="4038600"/>
            <a:ext cx="415498" cy="307777"/>
          </a:xfrm>
          <a:prstGeom prst="rect">
            <a:avLst/>
          </a:prstGeom>
          <a:noFill/>
        </p:spPr>
        <p:txBody>
          <a:bodyPr wrap="none" rtlCol="0">
            <a:spAutoFit/>
          </a:bodyPr>
          <a:lstStyle/>
          <a:p>
            <a:r>
              <a:rPr lang="en-US" sz="1400" b="1" dirty="0" smtClean="0"/>
              <a:t>0.5</a:t>
            </a:r>
            <a:endParaRPr lang="en-US" sz="1400" b="1" dirty="0"/>
          </a:p>
        </p:txBody>
      </p:sp>
      <p:sp>
        <p:nvSpPr>
          <p:cNvPr id="94" name="TextBox 93"/>
          <p:cNvSpPr txBox="1"/>
          <p:nvPr/>
        </p:nvSpPr>
        <p:spPr>
          <a:xfrm>
            <a:off x="990600" y="3276600"/>
            <a:ext cx="506870" cy="307777"/>
          </a:xfrm>
          <a:prstGeom prst="rect">
            <a:avLst/>
          </a:prstGeom>
          <a:noFill/>
        </p:spPr>
        <p:txBody>
          <a:bodyPr wrap="none" rtlCol="0">
            <a:spAutoFit/>
          </a:bodyPr>
          <a:lstStyle/>
          <a:p>
            <a:r>
              <a:rPr lang="en-US" sz="1400" b="1" dirty="0"/>
              <a:t>0</a:t>
            </a:r>
            <a:r>
              <a:rPr lang="en-US" sz="1400" b="1" dirty="0" smtClean="0"/>
              <a:t>.75</a:t>
            </a:r>
            <a:endParaRPr lang="en-US" sz="1400" b="1" dirty="0"/>
          </a:p>
        </p:txBody>
      </p:sp>
      <p:sp>
        <p:nvSpPr>
          <p:cNvPr id="95" name="TextBox 94"/>
          <p:cNvSpPr txBox="1"/>
          <p:nvPr/>
        </p:nvSpPr>
        <p:spPr>
          <a:xfrm>
            <a:off x="990600" y="2514600"/>
            <a:ext cx="415498" cy="307777"/>
          </a:xfrm>
          <a:prstGeom prst="rect">
            <a:avLst/>
          </a:prstGeom>
          <a:noFill/>
        </p:spPr>
        <p:txBody>
          <a:bodyPr wrap="none" rtlCol="0">
            <a:spAutoFit/>
          </a:bodyPr>
          <a:lstStyle/>
          <a:p>
            <a:r>
              <a:rPr lang="en-US" sz="1400" b="1" dirty="0" smtClean="0"/>
              <a:t>1.0</a:t>
            </a:r>
            <a:endParaRPr lang="en-US" sz="1400" b="1" dirty="0"/>
          </a:p>
        </p:txBody>
      </p:sp>
      <p:sp>
        <p:nvSpPr>
          <p:cNvPr id="96" name="TextBox 95"/>
          <p:cNvSpPr txBox="1"/>
          <p:nvPr/>
        </p:nvSpPr>
        <p:spPr>
          <a:xfrm>
            <a:off x="4343400" y="6019800"/>
            <a:ext cx="1397242" cy="369332"/>
          </a:xfrm>
          <a:prstGeom prst="rect">
            <a:avLst/>
          </a:prstGeom>
          <a:noFill/>
        </p:spPr>
        <p:txBody>
          <a:bodyPr wrap="none" rtlCol="0">
            <a:spAutoFit/>
          </a:bodyPr>
          <a:lstStyle/>
          <a:p>
            <a:r>
              <a:rPr lang="en-US" dirty="0" err="1" smtClean="0"/>
              <a:t>Rolloff</a:t>
            </a:r>
            <a:r>
              <a:rPr lang="en-US" dirty="0" smtClean="0"/>
              <a:t> factor</a:t>
            </a:r>
            <a:endParaRPr lang="en-US" dirty="0"/>
          </a:p>
        </p:txBody>
      </p:sp>
      <p:sp>
        <p:nvSpPr>
          <p:cNvPr id="97" name="TextBox 96"/>
          <p:cNvSpPr txBox="1"/>
          <p:nvPr/>
        </p:nvSpPr>
        <p:spPr>
          <a:xfrm rot="10800000">
            <a:off x="685800" y="24384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98" name="Oval 97"/>
          <p:cNvSpPr/>
          <p:nvPr/>
        </p:nvSpPr>
        <p:spPr>
          <a:xfrm>
            <a:off x="1447800" y="1066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2971800" y="4876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7543800" y="4038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1447800" y="4038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2057400" y="4495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2971800" y="5257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7543800" y="4876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2057400" y="5029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2971800" y="5410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4495800" y="5410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7543800" y="5257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0" name="Straight Connector 139"/>
          <p:cNvCxnSpPr>
            <a:stCxn id="130" idx="5"/>
            <a:endCxn id="132" idx="1"/>
          </p:cNvCxnSpPr>
          <p:nvPr/>
        </p:nvCxnSpPr>
        <p:spPr>
          <a:xfrm>
            <a:off x="2187482" y="5159282"/>
            <a:ext cx="806636" cy="2732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a:stCxn id="132" idx="6"/>
            <a:endCxn id="133" idx="2"/>
          </p:cNvCxnSpPr>
          <p:nvPr/>
        </p:nvCxnSpPr>
        <p:spPr>
          <a:xfrm>
            <a:off x="3124200" y="5486400"/>
            <a:ext cx="13716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a:stCxn id="133" idx="6"/>
            <a:endCxn id="134" idx="2"/>
          </p:cNvCxnSpPr>
          <p:nvPr/>
        </p:nvCxnSpPr>
        <p:spPr>
          <a:xfrm flipV="1">
            <a:off x="4648200" y="5334000"/>
            <a:ext cx="2895600" cy="1524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98" idx="4"/>
            <a:endCxn id="201" idx="0"/>
          </p:cNvCxnSpPr>
          <p:nvPr/>
        </p:nvCxnSpPr>
        <p:spPr>
          <a:xfrm>
            <a:off x="1524000" y="1219200"/>
            <a:ext cx="609600" cy="1828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99" idx="6"/>
            <a:endCxn id="202" idx="2"/>
          </p:cNvCxnSpPr>
          <p:nvPr/>
        </p:nvCxnSpPr>
        <p:spPr>
          <a:xfrm flipV="1">
            <a:off x="3124200" y="4876800"/>
            <a:ext cx="1371600" cy="76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a:endCxn id="109" idx="2"/>
          </p:cNvCxnSpPr>
          <p:nvPr/>
        </p:nvCxnSpPr>
        <p:spPr>
          <a:xfrm>
            <a:off x="1600200" y="4191000"/>
            <a:ext cx="457200" cy="381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109" idx="5"/>
            <a:endCxn id="113" idx="2"/>
          </p:cNvCxnSpPr>
          <p:nvPr/>
        </p:nvCxnSpPr>
        <p:spPr>
          <a:xfrm>
            <a:off x="2187482" y="4625882"/>
            <a:ext cx="784318" cy="7081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a:stCxn id="113" idx="5"/>
            <a:endCxn id="214" idx="2"/>
          </p:cNvCxnSpPr>
          <p:nvPr/>
        </p:nvCxnSpPr>
        <p:spPr>
          <a:xfrm flipV="1">
            <a:off x="3101882" y="5334000"/>
            <a:ext cx="1393918" cy="53882"/>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89" name="Oval 188"/>
          <p:cNvSpPr/>
          <p:nvPr/>
        </p:nvSpPr>
        <p:spPr>
          <a:xfrm>
            <a:off x="54102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Oval 189"/>
          <p:cNvSpPr/>
          <p:nvPr/>
        </p:nvSpPr>
        <p:spPr>
          <a:xfrm>
            <a:off x="60198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1" name="Straight Connector 190"/>
          <p:cNvCxnSpPr>
            <a:stCxn id="189" idx="6"/>
            <a:endCxn id="190" idx="2"/>
          </p:cNvCxnSpPr>
          <p:nvPr/>
        </p:nvCxnSpPr>
        <p:spPr>
          <a:xfrm>
            <a:off x="5562600" y="25146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2" name="TextBox 191"/>
          <p:cNvSpPr txBox="1"/>
          <p:nvPr/>
        </p:nvSpPr>
        <p:spPr>
          <a:xfrm>
            <a:off x="6324600" y="2286000"/>
            <a:ext cx="1001172" cy="369332"/>
          </a:xfrm>
          <a:prstGeom prst="rect">
            <a:avLst/>
          </a:prstGeom>
          <a:noFill/>
        </p:spPr>
        <p:txBody>
          <a:bodyPr wrap="none" rtlCol="0">
            <a:spAutoFit/>
          </a:bodyPr>
          <a:lstStyle/>
          <a:p>
            <a:r>
              <a:rPr lang="en-US" dirty="0" smtClean="0"/>
              <a:t>Option 1</a:t>
            </a:r>
            <a:endParaRPr lang="en-US" dirty="0"/>
          </a:p>
        </p:txBody>
      </p:sp>
      <p:sp>
        <p:nvSpPr>
          <p:cNvPr id="193" name="Oval 192"/>
          <p:cNvSpPr/>
          <p:nvPr/>
        </p:nvSpPr>
        <p:spPr>
          <a:xfrm>
            <a:off x="54102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p:cNvSpPr/>
          <p:nvPr/>
        </p:nvSpPr>
        <p:spPr>
          <a:xfrm>
            <a:off x="60198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5" name="Straight Connector 194"/>
          <p:cNvCxnSpPr>
            <a:stCxn id="193" idx="6"/>
            <a:endCxn id="194" idx="2"/>
          </p:cNvCxnSpPr>
          <p:nvPr/>
        </p:nvCxnSpPr>
        <p:spPr>
          <a:xfrm>
            <a:off x="5562600" y="28194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96" name="TextBox 195"/>
          <p:cNvSpPr txBox="1"/>
          <p:nvPr/>
        </p:nvSpPr>
        <p:spPr>
          <a:xfrm>
            <a:off x="6324600" y="2590800"/>
            <a:ext cx="1001172" cy="369332"/>
          </a:xfrm>
          <a:prstGeom prst="rect">
            <a:avLst/>
          </a:prstGeom>
          <a:noFill/>
        </p:spPr>
        <p:txBody>
          <a:bodyPr wrap="none" rtlCol="0">
            <a:spAutoFit/>
          </a:bodyPr>
          <a:lstStyle/>
          <a:p>
            <a:r>
              <a:rPr lang="en-US" dirty="0" smtClean="0"/>
              <a:t>Option 2</a:t>
            </a:r>
            <a:endParaRPr lang="en-US" dirty="0"/>
          </a:p>
        </p:txBody>
      </p:sp>
      <p:sp>
        <p:nvSpPr>
          <p:cNvPr id="197" name="Oval 196"/>
          <p:cNvSpPr/>
          <p:nvPr/>
        </p:nvSpPr>
        <p:spPr>
          <a:xfrm>
            <a:off x="54102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Oval 197"/>
          <p:cNvSpPr/>
          <p:nvPr/>
        </p:nvSpPr>
        <p:spPr>
          <a:xfrm>
            <a:off x="60198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9" name="Straight Connector 198"/>
          <p:cNvCxnSpPr>
            <a:stCxn id="197" idx="6"/>
            <a:endCxn id="198" idx="2"/>
          </p:cNvCxnSpPr>
          <p:nvPr/>
        </p:nvCxnSpPr>
        <p:spPr>
          <a:xfrm>
            <a:off x="5562600" y="31242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200" name="TextBox 199"/>
          <p:cNvSpPr txBox="1"/>
          <p:nvPr/>
        </p:nvSpPr>
        <p:spPr>
          <a:xfrm>
            <a:off x="6324600" y="2895600"/>
            <a:ext cx="1001172" cy="369332"/>
          </a:xfrm>
          <a:prstGeom prst="rect">
            <a:avLst/>
          </a:prstGeom>
          <a:noFill/>
        </p:spPr>
        <p:txBody>
          <a:bodyPr wrap="none" rtlCol="0">
            <a:spAutoFit/>
          </a:bodyPr>
          <a:lstStyle/>
          <a:p>
            <a:r>
              <a:rPr lang="en-US" dirty="0" smtClean="0"/>
              <a:t>Option 3</a:t>
            </a:r>
            <a:endParaRPr lang="en-US" dirty="0"/>
          </a:p>
        </p:txBody>
      </p:sp>
      <p:sp>
        <p:nvSpPr>
          <p:cNvPr id="201" name="Oval 200"/>
          <p:cNvSpPr/>
          <p:nvPr/>
        </p:nvSpPr>
        <p:spPr>
          <a:xfrm>
            <a:off x="2057400" y="30480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Oval 201"/>
          <p:cNvSpPr/>
          <p:nvPr/>
        </p:nvSpPr>
        <p:spPr>
          <a:xfrm>
            <a:off x="4495800" y="4800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3" name="Straight Connector 202"/>
          <p:cNvCxnSpPr>
            <a:stCxn id="201" idx="5"/>
          </p:cNvCxnSpPr>
          <p:nvPr/>
        </p:nvCxnSpPr>
        <p:spPr>
          <a:xfrm>
            <a:off x="2187482" y="3178082"/>
            <a:ext cx="828954" cy="17749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a:stCxn id="202" idx="6"/>
            <a:endCxn id="101" idx="2"/>
          </p:cNvCxnSpPr>
          <p:nvPr/>
        </p:nvCxnSpPr>
        <p:spPr>
          <a:xfrm flipV="1">
            <a:off x="4648200" y="4114800"/>
            <a:ext cx="2895600" cy="762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5" name="Oval 204"/>
          <p:cNvSpPr/>
          <p:nvPr/>
        </p:nvSpPr>
        <p:spPr>
          <a:xfrm>
            <a:off x="5410200" y="33528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Oval 205"/>
          <p:cNvSpPr/>
          <p:nvPr/>
        </p:nvSpPr>
        <p:spPr>
          <a:xfrm>
            <a:off x="6019800" y="33528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7" name="Straight Connector 206"/>
          <p:cNvCxnSpPr>
            <a:stCxn id="205" idx="6"/>
            <a:endCxn id="206" idx="2"/>
          </p:cNvCxnSpPr>
          <p:nvPr/>
        </p:nvCxnSpPr>
        <p:spPr>
          <a:xfrm>
            <a:off x="5562600" y="3429000"/>
            <a:ext cx="45720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08" name="TextBox 207"/>
          <p:cNvSpPr txBox="1"/>
          <p:nvPr/>
        </p:nvSpPr>
        <p:spPr>
          <a:xfrm>
            <a:off x="6324600" y="3200400"/>
            <a:ext cx="1001172" cy="369332"/>
          </a:xfrm>
          <a:prstGeom prst="rect">
            <a:avLst/>
          </a:prstGeom>
          <a:noFill/>
        </p:spPr>
        <p:txBody>
          <a:bodyPr wrap="none" rtlCol="0">
            <a:spAutoFit/>
          </a:bodyPr>
          <a:lstStyle/>
          <a:p>
            <a:r>
              <a:rPr lang="en-US" dirty="0" smtClean="0"/>
              <a:t>Option 4</a:t>
            </a:r>
            <a:endParaRPr lang="en-US" dirty="0"/>
          </a:p>
        </p:txBody>
      </p:sp>
      <p:sp>
        <p:nvSpPr>
          <p:cNvPr id="209" name="Oval 208"/>
          <p:cNvSpPr/>
          <p:nvPr/>
        </p:nvSpPr>
        <p:spPr>
          <a:xfrm>
            <a:off x="7543800" y="54864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0" name="Straight Connector 209"/>
          <p:cNvCxnSpPr>
            <a:stCxn id="209" idx="2"/>
            <a:endCxn id="219" idx="6"/>
          </p:cNvCxnSpPr>
          <p:nvPr/>
        </p:nvCxnSpPr>
        <p:spPr>
          <a:xfrm flipH="1">
            <a:off x="4648200" y="5562600"/>
            <a:ext cx="2895600" cy="7620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a:stCxn id="214" idx="6"/>
            <a:endCxn id="125" idx="2"/>
          </p:cNvCxnSpPr>
          <p:nvPr/>
        </p:nvCxnSpPr>
        <p:spPr>
          <a:xfrm flipV="1">
            <a:off x="4648200" y="4953000"/>
            <a:ext cx="2895600" cy="381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212" name="Oval 211"/>
          <p:cNvSpPr/>
          <p:nvPr/>
        </p:nvSpPr>
        <p:spPr>
          <a:xfrm>
            <a:off x="1447800" y="45720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3" name="Straight Connector 212"/>
          <p:cNvCxnSpPr>
            <a:stCxn id="212" idx="5"/>
            <a:endCxn id="130" idx="2"/>
          </p:cNvCxnSpPr>
          <p:nvPr/>
        </p:nvCxnSpPr>
        <p:spPr>
          <a:xfrm>
            <a:off x="1577882" y="4702082"/>
            <a:ext cx="479518" cy="403318"/>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214" name="Oval 213"/>
          <p:cNvSpPr/>
          <p:nvPr/>
        </p:nvSpPr>
        <p:spPr>
          <a:xfrm>
            <a:off x="4495800" y="5257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Oval 214"/>
          <p:cNvSpPr/>
          <p:nvPr/>
        </p:nvSpPr>
        <p:spPr>
          <a:xfrm>
            <a:off x="1447800" y="51054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Oval 215"/>
          <p:cNvSpPr/>
          <p:nvPr/>
        </p:nvSpPr>
        <p:spPr>
          <a:xfrm>
            <a:off x="2057400" y="54864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7" name="Straight Connector 216"/>
          <p:cNvCxnSpPr>
            <a:stCxn id="215" idx="6"/>
            <a:endCxn id="216" idx="2"/>
          </p:cNvCxnSpPr>
          <p:nvPr/>
        </p:nvCxnSpPr>
        <p:spPr>
          <a:xfrm>
            <a:off x="1600200" y="5181600"/>
            <a:ext cx="457200" cy="38100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18" name="Oval 217"/>
          <p:cNvSpPr/>
          <p:nvPr/>
        </p:nvSpPr>
        <p:spPr>
          <a:xfrm>
            <a:off x="2971800" y="55626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Oval 218"/>
          <p:cNvSpPr/>
          <p:nvPr/>
        </p:nvSpPr>
        <p:spPr>
          <a:xfrm>
            <a:off x="4495800" y="5562600"/>
            <a:ext cx="152400" cy="152400"/>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0" name="Straight Connector 219"/>
          <p:cNvCxnSpPr>
            <a:stCxn id="218" idx="6"/>
            <a:endCxn id="219" idx="2"/>
          </p:cNvCxnSpPr>
          <p:nvPr/>
        </p:nvCxnSpPr>
        <p:spPr>
          <a:xfrm>
            <a:off x="3124200" y="5638800"/>
            <a:ext cx="137160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a:stCxn id="216" idx="5"/>
            <a:endCxn id="218" idx="2"/>
          </p:cNvCxnSpPr>
          <p:nvPr/>
        </p:nvCxnSpPr>
        <p:spPr>
          <a:xfrm>
            <a:off x="2187482" y="5616482"/>
            <a:ext cx="784318" cy="22318"/>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a:off x="21336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223" name="TextBox 222"/>
          <p:cNvSpPr txBox="1"/>
          <p:nvPr/>
        </p:nvSpPr>
        <p:spPr>
          <a:xfrm>
            <a:off x="1905000" y="5791200"/>
            <a:ext cx="415498" cy="307777"/>
          </a:xfrm>
          <a:prstGeom prst="rect">
            <a:avLst/>
          </a:prstGeom>
          <a:noFill/>
        </p:spPr>
        <p:txBody>
          <a:bodyPr wrap="none" rtlCol="0">
            <a:spAutoFit/>
          </a:bodyPr>
          <a:lstStyle/>
          <a:p>
            <a:r>
              <a:rPr lang="en-US" sz="1400" b="1" dirty="0" smtClean="0"/>
              <a:t>0.1</a:t>
            </a:r>
            <a:endParaRPr lang="en-US" sz="1400" b="1" dirty="0"/>
          </a:p>
        </p:txBody>
      </p:sp>
      <p:sp>
        <p:nvSpPr>
          <p:cNvPr id="224" name="TextBox 223"/>
          <p:cNvSpPr txBox="1"/>
          <p:nvPr/>
        </p:nvSpPr>
        <p:spPr>
          <a:xfrm>
            <a:off x="1371600" y="5791200"/>
            <a:ext cx="276038" cy="307777"/>
          </a:xfrm>
          <a:prstGeom prst="rect">
            <a:avLst/>
          </a:prstGeom>
          <a:noFill/>
        </p:spPr>
        <p:txBody>
          <a:bodyPr wrap="none" rtlCol="0">
            <a:spAutoFit/>
          </a:bodyPr>
          <a:lstStyle/>
          <a:p>
            <a:r>
              <a:rPr lang="en-US" sz="1400" b="1" dirty="0" smtClean="0"/>
              <a:t>0</a:t>
            </a:r>
            <a:endParaRPr lang="en-US" sz="1400" b="1" dirty="0"/>
          </a:p>
        </p:txBody>
      </p:sp>
      <p:cxnSp>
        <p:nvCxnSpPr>
          <p:cNvPr id="225" name="Straight Connector 224"/>
          <p:cNvCxnSpPr/>
          <p:nvPr/>
        </p:nvCxnSpPr>
        <p:spPr>
          <a:xfrm>
            <a:off x="1524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(1)</a:t>
            </a:r>
            <a:endParaRPr lang="en-US" sz="3200" b="1" i="1" dirty="0">
              <a:solidFill>
                <a:srgbClr val="00B0F0"/>
              </a:solidFill>
            </a:endParaRPr>
          </a:p>
        </p:txBody>
      </p:sp>
      <p:sp>
        <p:nvSpPr>
          <p:cNvPr id="59" name="Rectangle 58"/>
          <p:cNvSpPr/>
          <p:nvPr/>
        </p:nvSpPr>
        <p:spPr>
          <a:xfrm>
            <a:off x="3657600" y="1905000"/>
            <a:ext cx="1371600" cy="369332"/>
          </a:xfrm>
          <a:prstGeom prst="rect">
            <a:avLst/>
          </a:prstGeom>
          <a:solidFill>
            <a:srgbClr val="FFFF00"/>
          </a:solidFill>
        </p:spPr>
        <p:txBody>
          <a:bodyPr wrap="square">
            <a:spAutoFit/>
          </a:bodyPr>
          <a:lstStyle/>
          <a:p>
            <a:r>
              <a:rPr lang="en-US" dirty="0" smtClean="0"/>
              <a:t>For Option 1 </a:t>
            </a:r>
            <a:endParaRPr lang="en-US" dirty="0"/>
          </a:p>
        </p:txBody>
      </p:sp>
      <p:cxnSp>
        <p:nvCxnSpPr>
          <p:cNvPr id="60" name="Straight Arrow Connector 59"/>
          <p:cNvCxnSpPr/>
          <p:nvPr/>
        </p:nvCxnSpPr>
        <p:spPr>
          <a:xfrm flipV="1">
            <a:off x="1524000" y="19050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1524000" y="57150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048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572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6096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7620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2819400" y="5791200"/>
            <a:ext cx="458780" cy="307777"/>
          </a:xfrm>
          <a:prstGeom prst="rect">
            <a:avLst/>
          </a:prstGeom>
          <a:noFill/>
        </p:spPr>
        <p:txBody>
          <a:bodyPr wrap="none" rtlCol="0">
            <a:spAutoFit/>
          </a:bodyPr>
          <a:lstStyle/>
          <a:p>
            <a:r>
              <a:rPr lang="en-US" sz="1400" b="1" dirty="0" smtClean="0"/>
              <a:t>500</a:t>
            </a:r>
            <a:endParaRPr lang="en-US" sz="1400" b="1" dirty="0"/>
          </a:p>
        </p:txBody>
      </p:sp>
      <p:sp>
        <p:nvSpPr>
          <p:cNvPr id="72" name="TextBox 71"/>
          <p:cNvSpPr txBox="1"/>
          <p:nvPr/>
        </p:nvSpPr>
        <p:spPr>
          <a:xfrm>
            <a:off x="4267200" y="5791200"/>
            <a:ext cx="550151" cy="307777"/>
          </a:xfrm>
          <a:prstGeom prst="rect">
            <a:avLst/>
          </a:prstGeom>
          <a:noFill/>
        </p:spPr>
        <p:txBody>
          <a:bodyPr wrap="none" rtlCol="0">
            <a:spAutoFit/>
          </a:bodyPr>
          <a:lstStyle/>
          <a:p>
            <a:r>
              <a:rPr lang="en-US" sz="1400" b="1" dirty="0" smtClean="0"/>
              <a:t>1000</a:t>
            </a:r>
            <a:endParaRPr lang="en-US" sz="1400" b="1" dirty="0"/>
          </a:p>
        </p:txBody>
      </p:sp>
      <p:sp>
        <p:nvSpPr>
          <p:cNvPr id="73" name="TextBox 72"/>
          <p:cNvSpPr txBox="1"/>
          <p:nvPr/>
        </p:nvSpPr>
        <p:spPr>
          <a:xfrm>
            <a:off x="5791200" y="5791200"/>
            <a:ext cx="550151" cy="307777"/>
          </a:xfrm>
          <a:prstGeom prst="rect">
            <a:avLst/>
          </a:prstGeom>
          <a:noFill/>
        </p:spPr>
        <p:txBody>
          <a:bodyPr wrap="none" rtlCol="0">
            <a:spAutoFit/>
          </a:bodyPr>
          <a:lstStyle/>
          <a:p>
            <a:r>
              <a:rPr lang="en-US" sz="1400" b="1" dirty="0" smtClean="0"/>
              <a:t>1500</a:t>
            </a:r>
            <a:endParaRPr lang="en-US" sz="1400" b="1" dirty="0"/>
          </a:p>
        </p:txBody>
      </p:sp>
      <p:sp>
        <p:nvSpPr>
          <p:cNvPr id="75" name="TextBox 74"/>
          <p:cNvSpPr txBox="1"/>
          <p:nvPr/>
        </p:nvSpPr>
        <p:spPr>
          <a:xfrm>
            <a:off x="7315200" y="5791200"/>
            <a:ext cx="550151" cy="307777"/>
          </a:xfrm>
          <a:prstGeom prst="rect">
            <a:avLst/>
          </a:prstGeom>
          <a:noFill/>
        </p:spPr>
        <p:txBody>
          <a:bodyPr wrap="none" rtlCol="0">
            <a:spAutoFit/>
          </a:bodyPr>
          <a:lstStyle/>
          <a:p>
            <a:r>
              <a:rPr lang="en-US" sz="1400" b="1" dirty="0" smtClean="0"/>
              <a:t>2000</a:t>
            </a:r>
            <a:endParaRPr lang="en-US" sz="1400" b="1" dirty="0"/>
          </a:p>
        </p:txBody>
      </p:sp>
      <p:cxnSp>
        <p:nvCxnSpPr>
          <p:cNvPr id="76" name="Straight Connector 75"/>
          <p:cNvCxnSpPr/>
          <p:nvPr/>
        </p:nvCxnSpPr>
        <p:spPr>
          <a:xfrm>
            <a:off x="1447800" y="4953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447800" y="4191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447800" y="3429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447800" y="26670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990600" y="4800600"/>
            <a:ext cx="506870" cy="307777"/>
          </a:xfrm>
          <a:prstGeom prst="rect">
            <a:avLst/>
          </a:prstGeom>
          <a:noFill/>
        </p:spPr>
        <p:txBody>
          <a:bodyPr wrap="none" rtlCol="0">
            <a:spAutoFit/>
          </a:bodyPr>
          <a:lstStyle/>
          <a:p>
            <a:r>
              <a:rPr lang="en-US" sz="1400" b="1" dirty="0" smtClean="0"/>
              <a:t>0.25</a:t>
            </a:r>
            <a:endParaRPr lang="en-US" sz="1400" b="1" dirty="0"/>
          </a:p>
        </p:txBody>
      </p:sp>
      <p:sp>
        <p:nvSpPr>
          <p:cNvPr id="84" name="TextBox 83"/>
          <p:cNvSpPr txBox="1"/>
          <p:nvPr/>
        </p:nvSpPr>
        <p:spPr>
          <a:xfrm>
            <a:off x="990600" y="4038600"/>
            <a:ext cx="415498" cy="307777"/>
          </a:xfrm>
          <a:prstGeom prst="rect">
            <a:avLst/>
          </a:prstGeom>
          <a:noFill/>
        </p:spPr>
        <p:txBody>
          <a:bodyPr wrap="none" rtlCol="0">
            <a:spAutoFit/>
          </a:bodyPr>
          <a:lstStyle/>
          <a:p>
            <a:r>
              <a:rPr lang="en-US" sz="1400" b="1" dirty="0" smtClean="0"/>
              <a:t>0.5</a:t>
            </a:r>
            <a:endParaRPr lang="en-US" sz="1400" b="1" dirty="0"/>
          </a:p>
        </p:txBody>
      </p:sp>
      <p:sp>
        <p:nvSpPr>
          <p:cNvPr id="96" name="TextBox 95"/>
          <p:cNvSpPr txBox="1"/>
          <p:nvPr/>
        </p:nvSpPr>
        <p:spPr>
          <a:xfrm>
            <a:off x="990600" y="3276600"/>
            <a:ext cx="506870" cy="307777"/>
          </a:xfrm>
          <a:prstGeom prst="rect">
            <a:avLst/>
          </a:prstGeom>
          <a:noFill/>
        </p:spPr>
        <p:txBody>
          <a:bodyPr wrap="none" rtlCol="0">
            <a:spAutoFit/>
          </a:bodyPr>
          <a:lstStyle/>
          <a:p>
            <a:r>
              <a:rPr lang="en-US" sz="1400" b="1" dirty="0" smtClean="0"/>
              <a:t>0.75</a:t>
            </a:r>
            <a:endParaRPr lang="en-US" sz="1400" b="1" dirty="0"/>
          </a:p>
        </p:txBody>
      </p:sp>
      <p:sp>
        <p:nvSpPr>
          <p:cNvPr id="97" name="TextBox 96"/>
          <p:cNvSpPr txBox="1"/>
          <p:nvPr/>
        </p:nvSpPr>
        <p:spPr>
          <a:xfrm>
            <a:off x="990600" y="2514600"/>
            <a:ext cx="415498" cy="307777"/>
          </a:xfrm>
          <a:prstGeom prst="rect">
            <a:avLst/>
          </a:prstGeom>
          <a:noFill/>
        </p:spPr>
        <p:txBody>
          <a:bodyPr wrap="none" rtlCol="0">
            <a:spAutoFit/>
          </a:bodyPr>
          <a:lstStyle/>
          <a:p>
            <a:r>
              <a:rPr lang="en-US" sz="1400" b="1" dirty="0"/>
              <a:t>1</a:t>
            </a:r>
            <a:r>
              <a:rPr lang="en-US" sz="1400" b="1" dirty="0" smtClean="0"/>
              <a:t>.0</a:t>
            </a:r>
            <a:endParaRPr lang="en-US" sz="1400" b="1" dirty="0"/>
          </a:p>
        </p:txBody>
      </p:sp>
      <p:sp>
        <p:nvSpPr>
          <p:cNvPr id="99" name="TextBox 98"/>
          <p:cNvSpPr txBox="1"/>
          <p:nvPr/>
        </p:nvSpPr>
        <p:spPr>
          <a:xfrm>
            <a:off x="4495800" y="6019800"/>
            <a:ext cx="1235403" cy="369332"/>
          </a:xfrm>
          <a:prstGeom prst="rect">
            <a:avLst/>
          </a:prstGeom>
          <a:noFill/>
        </p:spPr>
        <p:txBody>
          <a:bodyPr wrap="none" rtlCol="0">
            <a:spAutoFit/>
          </a:bodyPr>
          <a:lstStyle/>
          <a:p>
            <a:r>
              <a:rPr lang="en-US" dirty="0" smtClean="0"/>
              <a:t>Filter order</a:t>
            </a:r>
            <a:endParaRPr lang="en-US" dirty="0"/>
          </a:p>
        </p:txBody>
      </p:sp>
      <p:sp>
        <p:nvSpPr>
          <p:cNvPr id="100" name="TextBox 99"/>
          <p:cNvSpPr txBox="1"/>
          <p:nvPr/>
        </p:nvSpPr>
        <p:spPr>
          <a:xfrm rot="10800000">
            <a:off x="685800" y="24384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101" name="Oval 100"/>
          <p:cNvSpPr/>
          <p:nvPr/>
        </p:nvSpPr>
        <p:spPr>
          <a:xfrm>
            <a:off x="2971800" y="2895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7696200" y="4648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2209800" y="2895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3048000" y="53340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4572000" y="5486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7696200" y="5486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2209800" y="4876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3048000" y="51816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4572000" y="5257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7696200" y="5257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2" name="Straight Connector 111"/>
          <p:cNvCxnSpPr>
            <a:stCxn id="108" idx="5"/>
            <a:endCxn id="109" idx="1"/>
          </p:cNvCxnSpPr>
          <p:nvPr/>
        </p:nvCxnSpPr>
        <p:spPr>
          <a:xfrm>
            <a:off x="2339882" y="5006882"/>
            <a:ext cx="730436" cy="1970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a:stCxn id="109" idx="6"/>
            <a:endCxn id="110" idx="2"/>
          </p:cNvCxnSpPr>
          <p:nvPr/>
        </p:nvCxnSpPr>
        <p:spPr>
          <a:xfrm>
            <a:off x="3200400" y="5257800"/>
            <a:ext cx="1371600" cy="762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110" idx="6"/>
            <a:endCxn id="111" idx="2"/>
          </p:cNvCxnSpPr>
          <p:nvPr/>
        </p:nvCxnSpPr>
        <p:spPr>
          <a:xfrm>
            <a:off x="4724400" y="5334000"/>
            <a:ext cx="29718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a:stCxn id="101" idx="5"/>
            <a:endCxn id="132" idx="2"/>
          </p:cNvCxnSpPr>
          <p:nvPr/>
        </p:nvCxnSpPr>
        <p:spPr>
          <a:xfrm>
            <a:off x="3101882" y="3025682"/>
            <a:ext cx="1470118" cy="12415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104" idx="4"/>
            <a:endCxn id="105" idx="1"/>
          </p:cNvCxnSpPr>
          <p:nvPr/>
        </p:nvCxnSpPr>
        <p:spPr>
          <a:xfrm>
            <a:off x="2286000" y="3048000"/>
            <a:ext cx="784318" cy="23083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a:stCxn id="105" idx="6"/>
            <a:endCxn id="106" idx="2"/>
          </p:cNvCxnSpPr>
          <p:nvPr/>
        </p:nvCxnSpPr>
        <p:spPr>
          <a:xfrm>
            <a:off x="3200400" y="5410200"/>
            <a:ext cx="1371600" cy="1524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106" idx="6"/>
            <a:endCxn id="107" idx="2"/>
          </p:cNvCxnSpPr>
          <p:nvPr/>
        </p:nvCxnSpPr>
        <p:spPr>
          <a:xfrm>
            <a:off x="4724400" y="5562600"/>
            <a:ext cx="29718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Oval 118"/>
          <p:cNvSpPr/>
          <p:nvPr/>
        </p:nvSpPr>
        <p:spPr>
          <a:xfrm>
            <a:off x="54102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60198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1" name="Straight Connector 120"/>
          <p:cNvCxnSpPr>
            <a:stCxn id="119" idx="6"/>
            <a:endCxn id="120" idx="2"/>
          </p:cNvCxnSpPr>
          <p:nvPr/>
        </p:nvCxnSpPr>
        <p:spPr>
          <a:xfrm>
            <a:off x="5562600" y="25146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6324600" y="2286000"/>
            <a:ext cx="1078565" cy="369332"/>
          </a:xfrm>
          <a:prstGeom prst="rect">
            <a:avLst/>
          </a:prstGeom>
          <a:noFill/>
        </p:spPr>
        <p:txBody>
          <a:bodyPr wrap="none" rtlCol="0">
            <a:spAutoFit/>
          </a:bodyPr>
          <a:lstStyle/>
          <a:p>
            <a:r>
              <a:rPr lang="en-US" dirty="0" smtClean="0"/>
              <a:t>Roll off: 0</a:t>
            </a:r>
            <a:endParaRPr lang="en-US" dirty="0"/>
          </a:p>
        </p:txBody>
      </p:sp>
      <p:sp>
        <p:nvSpPr>
          <p:cNvPr id="123" name="Oval 122"/>
          <p:cNvSpPr/>
          <p:nvPr/>
        </p:nvSpPr>
        <p:spPr>
          <a:xfrm>
            <a:off x="54102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60198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5" name="Straight Connector 124"/>
          <p:cNvCxnSpPr>
            <a:stCxn id="123" idx="6"/>
            <a:endCxn id="124" idx="2"/>
          </p:cNvCxnSpPr>
          <p:nvPr/>
        </p:nvCxnSpPr>
        <p:spPr>
          <a:xfrm>
            <a:off x="5562600" y="28194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6324600" y="2590800"/>
            <a:ext cx="1253292" cy="369332"/>
          </a:xfrm>
          <a:prstGeom prst="rect">
            <a:avLst/>
          </a:prstGeom>
          <a:noFill/>
        </p:spPr>
        <p:txBody>
          <a:bodyPr wrap="none" rtlCol="0">
            <a:spAutoFit/>
          </a:bodyPr>
          <a:lstStyle/>
          <a:p>
            <a:r>
              <a:rPr lang="en-US" dirty="0" smtClean="0"/>
              <a:t>Roll off: 0.1</a:t>
            </a:r>
            <a:endParaRPr lang="en-US" dirty="0"/>
          </a:p>
        </p:txBody>
      </p:sp>
      <p:sp>
        <p:nvSpPr>
          <p:cNvPr id="127" name="Oval 126"/>
          <p:cNvSpPr/>
          <p:nvPr/>
        </p:nvSpPr>
        <p:spPr>
          <a:xfrm>
            <a:off x="54102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60198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9" name="Straight Connector 128"/>
          <p:cNvCxnSpPr>
            <a:stCxn id="127" idx="6"/>
            <a:endCxn id="128" idx="2"/>
          </p:cNvCxnSpPr>
          <p:nvPr/>
        </p:nvCxnSpPr>
        <p:spPr>
          <a:xfrm>
            <a:off x="5562600" y="31242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6324600" y="2895600"/>
            <a:ext cx="1370312" cy="369332"/>
          </a:xfrm>
          <a:prstGeom prst="rect">
            <a:avLst/>
          </a:prstGeom>
          <a:noFill/>
        </p:spPr>
        <p:txBody>
          <a:bodyPr wrap="none" rtlCol="0">
            <a:spAutoFit/>
          </a:bodyPr>
          <a:lstStyle/>
          <a:p>
            <a:r>
              <a:rPr lang="en-US" dirty="0" smtClean="0"/>
              <a:t>Roll off: 0.25</a:t>
            </a:r>
            <a:endParaRPr lang="en-US" dirty="0"/>
          </a:p>
        </p:txBody>
      </p:sp>
      <p:sp>
        <p:nvSpPr>
          <p:cNvPr id="131" name="Oval 130"/>
          <p:cNvSpPr/>
          <p:nvPr/>
        </p:nvSpPr>
        <p:spPr>
          <a:xfrm>
            <a:off x="2209800" y="1447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4572000" y="41910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3" name="Straight Connector 132"/>
          <p:cNvCxnSpPr>
            <a:stCxn id="131" idx="5"/>
            <a:endCxn id="101" idx="1"/>
          </p:cNvCxnSpPr>
          <p:nvPr/>
        </p:nvCxnSpPr>
        <p:spPr>
          <a:xfrm>
            <a:off x="2339882" y="1577882"/>
            <a:ext cx="654236" cy="13400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stCxn id="132" idx="6"/>
            <a:endCxn id="103" idx="2"/>
          </p:cNvCxnSpPr>
          <p:nvPr/>
        </p:nvCxnSpPr>
        <p:spPr>
          <a:xfrm>
            <a:off x="4724400" y="4267200"/>
            <a:ext cx="2971800" cy="457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5" name="TextBox 134"/>
          <p:cNvSpPr txBox="1"/>
          <p:nvPr/>
        </p:nvSpPr>
        <p:spPr>
          <a:xfrm>
            <a:off x="1371600" y="5791200"/>
            <a:ext cx="276038" cy="307777"/>
          </a:xfrm>
          <a:prstGeom prst="rect">
            <a:avLst/>
          </a:prstGeom>
          <a:noFill/>
        </p:spPr>
        <p:txBody>
          <a:bodyPr wrap="none" rtlCol="0">
            <a:spAutoFit/>
          </a:bodyPr>
          <a:lstStyle/>
          <a:p>
            <a:r>
              <a:rPr lang="en-US" sz="1400" b="1" dirty="0" smtClean="0"/>
              <a:t>0</a:t>
            </a:r>
            <a:endParaRPr lang="en-US" sz="1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429000"/>
            <a:ext cx="7772400" cy="1362075"/>
          </a:xfrm>
        </p:spPr>
        <p:txBody>
          <a:bodyPr>
            <a:normAutofit/>
          </a:bodyPr>
          <a:lstStyle/>
          <a:p>
            <a:r>
              <a:rPr lang="en-US" dirty="0" smtClean="0"/>
              <a:t>OFDM SPECTRAL SHAPES WITHOUT FILTERING</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(2)</a:t>
            </a:r>
            <a:endParaRPr lang="en-US" sz="3200" b="1" i="1" dirty="0">
              <a:solidFill>
                <a:srgbClr val="00B0F0"/>
              </a:solidFill>
            </a:endParaRPr>
          </a:p>
        </p:txBody>
      </p:sp>
      <p:sp>
        <p:nvSpPr>
          <p:cNvPr id="59" name="Rectangle 58"/>
          <p:cNvSpPr/>
          <p:nvPr/>
        </p:nvSpPr>
        <p:spPr>
          <a:xfrm>
            <a:off x="3657600" y="1905000"/>
            <a:ext cx="1371600" cy="369332"/>
          </a:xfrm>
          <a:prstGeom prst="rect">
            <a:avLst/>
          </a:prstGeom>
          <a:solidFill>
            <a:srgbClr val="FFFF00"/>
          </a:solidFill>
        </p:spPr>
        <p:txBody>
          <a:bodyPr wrap="square">
            <a:spAutoFit/>
          </a:bodyPr>
          <a:lstStyle/>
          <a:p>
            <a:r>
              <a:rPr lang="en-US" dirty="0" smtClean="0"/>
              <a:t>For Option 2 </a:t>
            </a:r>
            <a:endParaRPr lang="en-US" dirty="0"/>
          </a:p>
        </p:txBody>
      </p:sp>
      <p:cxnSp>
        <p:nvCxnSpPr>
          <p:cNvPr id="57" name="Straight Arrow Connector 56"/>
          <p:cNvCxnSpPr/>
          <p:nvPr/>
        </p:nvCxnSpPr>
        <p:spPr>
          <a:xfrm flipV="1">
            <a:off x="1524000" y="19050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1524000" y="57150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048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572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096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7620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2819400" y="5791200"/>
            <a:ext cx="458780" cy="307777"/>
          </a:xfrm>
          <a:prstGeom prst="rect">
            <a:avLst/>
          </a:prstGeom>
          <a:noFill/>
        </p:spPr>
        <p:txBody>
          <a:bodyPr wrap="none" rtlCol="0">
            <a:spAutoFit/>
          </a:bodyPr>
          <a:lstStyle/>
          <a:p>
            <a:r>
              <a:rPr lang="en-US" sz="1400" b="1" dirty="0" smtClean="0"/>
              <a:t>250</a:t>
            </a:r>
            <a:endParaRPr lang="en-US" sz="1400" b="1" dirty="0"/>
          </a:p>
        </p:txBody>
      </p:sp>
      <p:sp>
        <p:nvSpPr>
          <p:cNvPr id="74" name="TextBox 73"/>
          <p:cNvSpPr txBox="1"/>
          <p:nvPr/>
        </p:nvSpPr>
        <p:spPr>
          <a:xfrm>
            <a:off x="4267200" y="5791200"/>
            <a:ext cx="458780" cy="307777"/>
          </a:xfrm>
          <a:prstGeom prst="rect">
            <a:avLst/>
          </a:prstGeom>
          <a:noFill/>
        </p:spPr>
        <p:txBody>
          <a:bodyPr wrap="none" rtlCol="0">
            <a:spAutoFit/>
          </a:bodyPr>
          <a:lstStyle/>
          <a:p>
            <a:r>
              <a:rPr lang="en-US" sz="1400" b="1" dirty="0" smtClean="0"/>
              <a:t>500</a:t>
            </a:r>
            <a:endParaRPr lang="en-US" sz="1400" b="1" dirty="0"/>
          </a:p>
        </p:txBody>
      </p:sp>
      <p:sp>
        <p:nvSpPr>
          <p:cNvPr id="79" name="TextBox 78"/>
          <p:cNvSpPr txBox="1"/>
          <p:nvPr/>
        </p:nvSpPr>
        <p:spPr>
          <a:xfrm>
            <a:off x="5791200" y="5791200"/>
            <a:ext cx="458780" cy="307777"/>
          </a:xfrm>
          <a:prstGeom prst="rect">
            <a:avLst/>
          </a:prstGeom>
          <a:noFill/>
        </p:spPr>
        <p:txBody>
          <a:bodyPr wrap="none" rtlCol="0">
            <a:spAutoFit/>
          </a:bodyPr>
          <a:lstStyle/>
          <a:p>
            <a:r>
              <a:rPr lang="en-US" sz="1400" b="1" dirty="0" smtClean="0"/>
              <a:t>750</a:t>
            </a:r>
            <a:endParaRPr lang="en-US" sz="1400" b="1" dirty="0"/>
          </a:p>
        </p:txBody>
      </p:sp>
      <p:sp>
        <p:nvSpPr>
          <p:cNvPr id="81" name="TextBox 80"/>
          <p:cNvSpPr txBox="1"/>
          <p:nvPr/>
        </p:nvSpPr>
        <p:spPr>
          <a:xfrm>
            <a:off x="7315200" y="5791200"/>
            <a:ext cx="550151" cy="307777"/>
          </a:xfrm>
          <a:prstGeom prst="rect">
            <a:avLst/>
          </a:prstGeom>
          <a:noFill/>
        </p:spPr>
        <p:txBody>
          <a:bodyPr wrap="none" rtlCol="0">
            <a:spAutoFit/>
          </a:bodyPr>
          <a:lstStyle/>
          <a:p>
            <a:r>
              <a:rPr lang="en-US" sz="1400" b="1" dirty="0" smtClean="0"/>
              <a:t>1000</a:t>
            </a:r>
            <a:endParaRPr lang="en-US" sz="1400" b="1" dirty="0"/>
          </a:p>
        </p:txBody>
      </p:sp>
      <p:cxnSp>
        <p:nvCxnSpPr>
          <p:cNvPr id="82" name="Straight Connector 81"/>
          <p:cNvCxnSpPr/>
          <p:nvPr/>
        </p:nvCxnSpPr>
        <p:spPr>
          <a:xfrm>
            <a:off x="1447800" y="4953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447800" y="4191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447800" y="3429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447800" y="26670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990600" y="4800600"/>
            <a:ext cx="506870" cy="307777"/>
          </a:xfrm>
          <a:prstGeom prst="rect">
            <a:avLst/>
          </a:prstGeom>
          <a:noFill/>
        </p:spPr>
        <p:txBody>
          <a:bodyPr wrap="none" rtlCol="0">
            <a:spAutoFit/>
          </a:bodyPr>
          <a:lstStyle/>
          <a:p>
            <a:r>
              <a:rPr lang="en-US" sz="1400" b="1" dirty="0" smtClean="0"/>
              <a:t>0.25</a:t>
            </a:r>
            <a:endParaRPr lang="en-US" sz="1400" b="1" dirty="0"/>
          </a:p>
        </p:txBody>
      </p:sp>
      <p:sp>
        <p:nvSpPr>
          <p:cNvPr id="89" name="TextBox 88"/>
          <p:cNvSpPr txBox="1"/>
          <p:nvPr/>
        </p:nvSpPr>
        <p:spPr>
          <a:xfrm>
            <a:off x="990600" y="4038600"/>
            <a:ext cx="415498" cy="307777"/>
          </a:xfrm>
          <a:prstGeom prst="rect">
            <a:avLst/>
          </a:prstGeom>
          <a:noFill/>
        </p:spPr>
        <p:txBody>
          <a:bodyPr wrap="none" rtlCol="0">
            <a:spAutoFit/>
          </a:bodyPr>
          <a:lstStyle/>
          <a:p>
            <a:r>
              <a:rPr lang="en-US" sz="1400" b="1" dirty="0" smtClean="0"/>
              <a:t>0.5</a:t>
            </a:r>
            <a:endParaRPr lang="en-US" sz="1400" b="1" dirty="0"/>
          </a:p>
        </p:txBody>
      </p:sp>
      <p:sp>
        <p:nvSpPr>
          <p:cNvPr id="90" name="TextBox 89"/>
          <p:cNvSpPr txBox="1"/>
          <p:nvPr/>
        </p:nvSpPr>
        <p:spPr>
          <a:xfrm>
            <a:off x="990600" y="3276600"/>
            <a:ext cx="506870" cy="307777"/>
          </a:xfrm>
          <a:prstGeom prst="rect">
            <a:avLst/>
          </a:prstGeom>
          <a:noFill/>
        </p:spPr>
        <p:txBody>
          <a:bodyPr wrap="none" rtlCol="0">
            <a:spAutoFit/>
          </a:bodyPr>
          <a:lstStyle/>
          <a:p>
            <a:r>
              <a:rPr lang="en-US" sz="1400" b="1" dirty="0" smtClean="0"/>
              <a:t>0.75</a:t>
            </a:r>
            <a:endParaRPr lang="en-US" sz="1400" b="1" dirty="0"/>
          </a:p>
        </p:txBody>
      </p:sp>
      <p:sp>
        <p:nvSpPr>
          <p:cNvPr id="91" name="TextBox 90"/>
          <p:cNvSpPr txBox="1"/>
          <p:nvPr/>
        </p:nvSpPr>
        <p:spPr>
          <a:xfrm>
            <a:off x="990600" y="2514600"/>
            <a:ext cx="415498" cy="307777"/>
          </a:xfrm>
          <a:prstGeom prst="rect">
            <a:avLst/>
          </a:prstGeom>
          <a:noFill/>
        </p:spPr>
        <p:txBody>
          <a:bodyPr wrap="none" rtlCol="0">
            <a:spAutoFit/>
          </a:bodyPr>
          <a:lstStyle/>
          <a:p>
            <a:r>
              <a:rPr lang="en-US" sz="1400" b="1" dirty="0"/>
              <a:t>1</a:t>
            </a:r>
            <a:r>
              <a:rPr lang="en-US" sz="1400" b="1" dirty="0" smtClean="0"/>
              <a:t>.0</a:t>
            </a:r>
            <a:endParaRPr lang="en-US" sz="1400" b="1" dirty="0"/>
          </a:p>
        </p:txBody>
      </p:sp>
      <p:sp>
        <p:nvSpPr>
          <p:cNvPr id="92" name="TextBox 91"/>
          <p:cNvSpPr txBox="1"/>
          <p:nvPr/>
        </p:nvSpPr>
        <p:spPr>
          <a:xfrm>
            <a:off x="4495800" y="6019800"/>
            <a:ext cx="1235403" cy="369332"/>
          </a:xfrm>
          <a:prstGeom prst="rect">
            <a:avLst/>
          </a:prstGeom>
          <a:noFill/>
        </p:spPr>
        <p:txBody>
          <a:bodyPr wrap="none" rtlCol="0">
            <a:spAutoFit/>
          </a:bodyPr>
          <a:lstStyle/>
          <a:p>
            <a:r>
              <a:rPr lang="en-US" dirty="0" smtClean="0"/>
              <a:t>Filter order</a:t>
            </a:r>
            <a:endParaRPr lang="en-US" dirty="0"/>
          </a:p>
        </p:txBody>
      </p:sp>
      <p:sp>
        <p:nvSpPr>
          <p:cNvPr id="93" name="TextBox 92"/>
          <p:cNvSpPr txBox="1"/>
          <p:nvPr/>
        </p:nvSpPr>
        <p:spPr>
          <a:xfrm rot="10800000">
            <a:off x="685800" y="24384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94" name="Oval 93"/>
          <p:cNvSpPr/>
          <p:nvPr/>
        </p:nvSpPr>
        <p:spPr>
          <a:xfrm>
            <a:off x="2209800" y="2209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Oval 94"/>
          <p:cNvSpPr/>
          <p:nvPr/>
        </p:nvSpPr>
        <p:spPr>
          <a:xfrm>
            <a:off x="3048000" y="38100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7696200" y="4876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2209800" y="23622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3048000" y="45720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4572000" y="5562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7696200" y="5562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2209800" y="39624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3048000" y="51816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4572000" y="54864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7696200" y="54864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2" name="Straight Connector 141"/>
          <p:cNvCxnSpPr>
            <a:stCxn id="138" idx="5"/>
            <a:endCxn id="139" idx="1"/>
          </p:cNvCxnSpPr>
          <p:nvPr/>
        </p:nvCxnSpPr>
        <p:spPr>
          <a:xfrm>
            <a:off x="2339882" y="4092482"/>
            <a:ext cx="730436" cy="11114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39" idx="6"/>
            <a:endCxn id="140" idx="2"/>
          </p:cNvCxnSpPr>
          <p:nvPr/>
        </p:nvCxnSpPr>
        <p:spPr>
          <a:xfrm>
            <a:off x="3200400" y="5257800"/>
            <a:ext cx="1371600" cy="3048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stCxn id="140" idx="6"/>
            <a:endCxn id="141" idx="2"/>
          </p:cNvCxnSpPr>
          <p:nvPr/>
        </p:nvCxnSpPr>
        <p:spPr>
          <a:xfrm>
            <a:off x="4724400" y="5562600"/>
            <a:ext cx="29718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a:stCxn id="94" idx="5"/>
            <a:endCxn id="95" idx="1"/>
          </p:cNvCxnSpPr>
          <p:nvPr/>
        </p:nvCxnSpPr>
        <p:spPr>
          <a:xfrm>
            <a:off x="2339882" y="2339882"/>
            <a:ext cx="730436" cy="14924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a:stCxn id="95" idx="6"/>
            <a:endCxn id="162" idx="2"/>
          </p:cNvCxnSpPr>
          <p:nvPr/>
        </p:nvCxnSpPr>
        <p:spPr>
          <a:xfrm>
            <a:off x="3200400" y="3886200"/>
            <a:ext cx="1371600" cy="609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a:stCxn id="102" idx="4"/>
            <a:endCxn id="135" idx="1"/>
          </p:cNvCxnSpPr>
          <p:nvPr/>
        </p:nvCxnSpPr>
        <p:spPr>
          <a:xfrm>
            <a:off x="2286000" y="2514600"/>
            <a:ext cx="784318" cy="20797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135" idx="6"/>
            <a:endCxn id="136" idx="2"/>
          </p:cNvCxnSpPr>
          <p:nvPr/>
        </p:nvCxnSpPr>
        <p:spPr>
          <a:xfrm>
            <a:off x="3200400" y="4648200"/>
            <a:ext cx="1371600" cy="9906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a:stCxn id="136" idx="6"/>
            <a:endCxn id="137" idx="2"/>
          </p:cNvCxnSpPr>
          <p:nvPr/>
        </p:nvCxnSpPr>
        <p:spPr>
          <a:xfrm>
            <a:off x="4724400" y="5638800"/>
            <a:ext cx="29718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50" name="Oval 149"/>
          <p:cNvSpPr/>
          <p:nvPr/>
        </p:nvSpPr>
        <p:spPr>
          <a:xfrm>
            <a:off x="54102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60198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2" name="Straight Connector 151"/>
          <p:cNvCxnSpPr>
            <a:stCxn id="150" idx="6"/>
            <a:endCxn id="151" idx="2"/>
          </p:cNvCxnSpPr>
          <p:nvPr/>
        </p:nvCxnSpPr>
        <p:spPr>
          <a:xfrm>
            <a:off x="5562600" y="25146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3" name="TextBox 152"/>
          <p:cNvSpPr txBox="1"/>
          <p:nvPr/>
        </p:nvSpPr>
        <p:spPr>
          <a:xfrm>
            <a:off x="6324600" y="2286000"/>
            <a:ext cx="1078565" cy="369332"/>
          </a:xfrm>
          <a:prstGeom prst="rect">
            <a:avLst/>
          </a:prstGeom>
          <a:noFill/>
        </p:spPr>
        <p:txBody>
          <a:bodyPr wrap="none" rtlCol="0">
            <a:spAutoFit/>
          </a:bodyPr>
          <a:lstStyle/>
          <a:p>
            <a:r>
              <a:rPr lang="en-US" dirty="0" smtClean="0"/>
              <a:t>Roll off: 0</a:t>
            </a:r>
            <a:endParaRPr lang="en-US" dirty="0"/>
          </a:p>
        </p:txBody>
      </p:sp>
      <p:sp>
        <p:nvSpPr>
          <p:cNvPr id="154" name="Oval 153"/>
          <p:cNvSpPr/>
          <p:nvPr/>
        </p:nvSpPr>
        <p:spPr>
          <a:xfrm>
            <a:off x="54102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p:cNvSpPr/>
          <p:nvPr/>
        </p:nvSpPr>
        <p:spPr>
          <a:xfrm>
            <a:off x="60198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6" name="Straight Connector 155"/>
          <p:cNvCxnSpPr>
            <a:stCxn id="154" idx="6"/>
            <a:endCxn id="155" idx="2"/>
          </p:cNvCxnSpPr>
          <p:nvPr/>
        </p:nvCxnSpPr>
        <p:spPr>
          <a:xfrm>
            <a:off x="5562600" y="28194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6324600" y="2590800"/>
            <a:ext cx="1253292" cy="369332"/>
          </a:xfrm>
          <a:prstGeom prst="rect">
            <a:avLst/>
          </a:prstGeom>
          <a:noFill/>
        </p:spPr>
        <p:txBody>
          <a:bodyPr wrap="none" rtlCol="0">
            <a:spAutoFit/>
          </a:bodyPr>
          <a:lstStyle/>
          <a:p>
            <a:r>
              <a:rPr lang="en-US" dirty="0" smtClean="0"/>
              <a:t>Roll off: 0.1</a:t>
            </a:r>
            <a:endParaRPr lang="en-US" dirty="0"/>
          </a:p>
        </p:txBody>
      </p:sp>
      <p:sp>
        <p:nvSpPr>
          <p:cNvPr id="158" name="Oval 157"/>
          <p:cNvSpPr/>
          <p:nvPr/>
        </p:nvSpPr>
        <p:spPr>
          <a:xfrm>
            <a:off x="54102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60198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0" name="Straight Connector 159"/>
          <p:cNvCxnSpPr>
            <a:stCxn id="158" idx="6"/>
            <a:endCxn id="159" idx="2"/>
          </p:cNvCxnSpPr>
          <p:nvPr/>
        </p:nvCxnSpPr>
        <p:spPr>
          <a:xfrm>
            <a:off x="5562600" y="31242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a:off x="6324600" y="2895600"/>
            <a:ext cx="1370312" cy="369332"/>
          </a:xfrm>
          <a:prstGeom prst="rect">
            <a:avLst/>
          </a:prstGeom>
          <a:noFill/>
        </p:spPr>
        <p:txBody>
          <a:bodyPr wrap="none" rtlCol="0">
            <a:spAutoFit/>
          </a:bodyPr>
          <a:lstStyle/>
          <a:p>
            <a:r>
              <a:rPr lang="en-US" dirty="0" smtClean="0"/>
              <a:t>Roll off: 0.25</a:t>
            </a:r>
            <a:endParaRPr lang="en-US" dirty="0"/>
          </a:p>
        </p:txBody>
      </p:sp>
      <p:sp>
        <p:nvSpPr>
          <p:cNvPr id="162" name="Oval 161"/>
          <p:cNvSpPr/>
          <p:nvPr/>
        </p:nvSpPr>
        <p:spPr>
          <a:xfrm>
            <a:off x="4572000" y="4419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3" name="Straight Connector 162"/>
          <p:cNvCxnSpPr>
            <a:stCxn id="162" idx="6"/>
            <a:endCxn id="98" idx="2"/>
          </p:cNvCxnSpPr>
          <p:nvPr/>
        </p:nvCxnSpPr>
        <p:spPr>
          <a:xfrm>
            <a:off x="4724400" y="4495800"/>
            <a:ext cx="2971800" cy="457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1371600" y="5791200"/>
            <a:ext cx="276038" cy="307777"/>
          </a:xfrm>
          <a:prstGeom prst="rect">
            <a:avLst/>
          </a:prstGeom>
          <a:noFill/>
        </p:spPr>
        <p:txBody>
          <a:bodyPr wrap="none" rtlCol="0">
            <a:spAutoFit/>
          </a:bodyPr>
          <a:lstStyle/>
          <a:p>
            <a:r>
              <a:rPr lang="en-US" sz="1400" b="1" dirty="0" smtClean="0"/>
              <a:t>0</a:t>
            </a:r>
            <a:endParaRPr lang="en-US" sz="14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(3)</a:t>
            </a:r>
            <a:endParaRPr lang="en-US" sz="3200" b="1" i="1" dirty="0">
              <a:solidFill>
                <a:srgbClr val="00B0F0"/>
              </a:solidFill>
            </a:endParaRPr>
          </a:p>
        </p:txBody>
      </p:sp>
      <p:sp>
        <p:nvSpPr>
          <p:cNvPr id="59" name="Rectangle 58"/>
          <p:cNvSpPr/>
          <p:nvPr/>
        </p:nvSpPr>
        <p:spPr>
          <a:xfrm>
            <a:off x="3657600" y="1905000"/>
            <a:ext cx="1371600" cy="369332"/>
          </a:xfrm>
          <a:prstGeom prst="rect">
            <a:avLst/>
          </a:prstGeom>
          <a:solidFill>
            <a:srgbClr val="FFFF00"/>
          </a:solidFill>
        </p:spPr>
        <p:txBody>
          <a:bodyPr wrap="square">
            <a:spAutoFit/>
          </a:bodyPr>
          <a:lstStyle/>
          <a:p>
            <a:r>
              <a:rPr lang="en-US" dirty="0" smtClean="0"/>
              <a:t>For Option 3 </a:t>
            </a:r>
            <a:endParaRPr lang="en-US" dirty="0"/>
          </a:p>
        </p:txBody>
      </p:sp>
      <p:cxnSp>
        <p:nvCxnSpPr>
          <p:cNvPr id="4" name="Straight Arrow Connector 3"/>
          <p:cNvCxnSpPr/>
          <p:nvPr/>
        </p:nvCxnSpPr>
        <p:spPr>
          <a:xfrm flipV="1">
            <a:off x="1524000" y="19050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1524000" y="57150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096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819400" y="5791200"/>
            <a:ext cx="458780" cy="307777"/>
          </a:xfrm>
          <a:prstGeom prst="rect">
            <a:avLst/>
          </a:prstGeom>
          <a:noFill/>
        </p:spPr>
        <p:txBody>
          <a:bodyPr wrap="none" rtlCol="0">
            <a:spAutoFit/>
          </a:bodyPr>
          <a:lstStyle/>
          <a:p>
            <a:r>
              <a:rPr lang="en-US" sz="1400" b="1" dirty="0" smtClean="0"/>
              <a:t>125</a:t>
            </a:r>
            <a:endParaRPr lang="en-US" sz="1400" b="1" dirty="0"/>
          </a:p>
        </p:txBody>
      </p:sp>
      <p:sp>
        <p:nvSpPr>
          <p:cNvPr id="11" name="TextBox 10"/>
          <p:cNvSpPr txBox="1"/>
          <p:nvPr/>
        </p:nvSpPr>
        <p:spPr>
          <a:xfrm>
            <a:off x="4343400" y="5791200"/>
            <a:ext cx="458780" cy="307777"/>
          </a:xfrm>
          <a:prstGeom prst="rect">
            <a:avLst/>
          </a:prstGeom>
          <a:noFill/>
        </p:spPr>
        <p:txBody>
          <a:bodyPr wrap="none" rtlCol="0">
            <a:spAutoFit/>
          </a:bodyPr>
          <a:lstStyle/>
          <a:p>
            <a:r>
              <a:rPr lang="en-US" sz="1400" b="1" dirty="0" smtClean="0"/>
              <a:t>250</a:t>
            </a:r>
            <a:endParaRPr lang="en-US" sz="1400" b="1" dirty="0"/>
          </a:p>
        </p:txBody>
      </p:sp>
      <p:sp>
        <p:nvSpPr>
          <p:cNvPr id="12" name="TextBox 11"/>
          <p:cNvSpPr txBox="1"/>
          <p:nvPr/>
        </p:nvSpPr>
        <p:spPr>
          <a:xfrm>
            <a:off x="5867400" y="5791200"/>
            <a:ext cx="458780" cy="307777"/>
          </a:xfrm>
          <a:prstGeom prst="rect">
            <a:avLst/>
          </a:prstGeom>
          <a:noFill/>
        </p:spPr>
        <p:txBody>
          <a:bodyPr wrap="none" rtlCol="0">
            <a:spAutoFit/>
          </a:bodyPr>
          <a:lstStyle/>
          <a:p>
            <a:r>
              <a:rPr lang="en-US" sz="1400" b="1" dirty="0" smtClean="0"/>
              <a:t>375</a:t>
            </a:r>
            <a:endParaRPr lang="en-US" sz="1400" b="1" dirty="0"/>
          </a:p>
        </p:txBody>
      </p:sp>
      <p:sp>
        <p:nvSpPr>
          <p:cNvPr id="13" name="TextBox 12"/>
          <p:cNvSpPr txBox="1"/>
          <p:nvPr/>
        </p:nvSpPr>
        <p:spPr>
          <a:xfrm>
            <a:off x="7391400" y="5791200"/>
            <a:ext cx="458780" cy="307777"/>
          </a:xfrm>
          <a:prstGeom prst="rect">
            <a:avLst/>
          </a:prstGeom>
          <a:noFill/>
        </p:spPr>
        <p:txBody>
          <a:bodyPr wrap="none" rtlCol="0">
            <a:spAutoFit/>
          </a:bodyPr>
          <a:lstStyle/>
          <a:p>
            <a:r>
              <a:rPr lang="en-US" sz="1400" b="1" dirty="0" smtClean="0"/>
              <a:t>500</a:t>
            </a:r>
            <a:endParaRPr lang="en-US" sz="1400" b="1" dirty="0"/>
          </a:p>
        </p:txBody>
      </p:sp>
      <p:cxnSp>
        <p:nvCxnSpPr>
          <p:cNvPr id="14" name="Straight Connector 13"/>
          <p:cNvCxnSpPr/>
          <p:nvPr/>
        </p:nvCxnSpPr>
        <p:spPr>
          <a:xfrm>
            <a:off x="1447800" y="4953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447800" y="4191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447800" y="3429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447800" y="26670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990600" y="4800600"/>
            <a:ext cx="506870" cy="307777"/>
          </a:xfrm>
          <a:prstGeom prst="rect">
            <a:avLst/>
          </a:prstGeom>
          <a:noFill/>
        </p:spPr>
        <p:txBody>
          <a:bodyPr wrap="none" rtlCol="0">
            <a:spAutoFit/>
          </a:bodyPr>
          <a:lstStyle/>
          <a:p>
            <a:r>
              <a:rPr lang="en-US" sz="1400" b="1" dirty="0" smtClean="0"/>
              <a:t>0.25</a:t>
            </a:r>
            <a:endParaRPr lang="en-US" sz="1400" b="1" dirty="0"/>
          </a:p>
        </p:txBody>
      </p:sp>
      <p:sp>
        <p:nvSpPr>
          <p:cNvPr id="19" name="TextBox 18"/>
          <p:cNvSpPr txBox="1"/>
          <p:nvPr/>
        </p:nvSpPr>
        <p:spPr>
          <a:xfrm>
            <a:off x="990600" y="4038600"/>
            <a:ext cx="506870" cy="307777"/>
          </a:xfrm>
          <a:prstGeom prst="rect">
            <a:avLst/>
          </a:prstGeom>
          <a:noFill/>
        </p:spPr>
        <p:txBody>
          <a:bodyPr wrap="none" rtlCol="0">
            <a:spAutoFit/>
          </a:bodyPr>
          <a:lstStyle/>
          <a:p>
            <a:r>
              <a:rPr lang="en-US" sz="1400" b="1" dirty="0" smtClean="0"/>
              <a:t>0.50</a:t>
            </a:r>
            <a:endParaRPr lang="en-US" sz="1400" b="1" dirty="0"/>
          </a:p>
        </p:txBody>
      </p:sp>
      <p:sp>
        <p:nvSpPr>
          <p:cNvPr id="20" name="TextBox 19"/>
          <p:cNvSpPr txBox="1"/>
          <p:nvPr/>
        </p:nvSpPr>
        <p:spPr>
          <a:xfrm>
            <a:off x="990600" y="3276600"/>
            <a:ext cx="506870" cy="307777"/>
          </a:xfrm>
          <a:prstGeom prst="rect">
            <a:avLst/>
          </a:prstGeom>
          <a:noFill/>
        </p:spPr>
        <p:txBody>
          <a:bodyPr wrap="none" rtlCol="0">
            <a:spAutoFit/>
          </a:bodyPr>
          <a:lstStyle/>
          <a:p>
            <a:r>
              <a:rPr lang="en-US" sz="1400" b="1" dirty="0" smtClean="0"/>
              <a:t>0.75</a:t>
            </a:r>
            <a:endParaRPr lang="en-US" sz="1400" b="1" dirty="0"/>
          </a:p>
        </p:txBody>
      </p:sp>
      <p:sp>
        <p:nvSpPr>
          <p:cNvPr id="21" name="TextBox 20"/>
          <p:cNvSpPr txBox="1"/>
          <p:nvPr/>
        </p:nvSpPr>
        <p:spPr>
          <a:xfrm>
            <a:off x="990600" y="2514600"/>
            <a:ext cx="415498" cy="307777"/>
          </a:xfrm>
          <a:prstGeom prst="rect">
            <a:avLst/>
          </a:prstGeom>
          <a:noFill/>
        </p:spPr>
        <p:txBody>
          <a:bodyPr wrap="none" rtlCol="0">
            <a:spAutoFit/>
          </a:bodyPr>
          <a:lstStyle/>
          <a:p>
            <a:r>
              <a:rPr lang="en-US" sz="1400" b="1" dirty="0" smtClean="0"/>
              <a:t>1.0</a:t>
            </a:r>
            <a:endParaRPr lang="en-US" sz="1400" b="1" dirty="0"/>
          </a:p>
        </p:txBody>
      </p:sp>
      <p:sp>
        <p:nvSpPr>
          <p:cNvPr id="22" name="TextBox 21"/>
          <p:cNvSpPr txBox="1"/>
          <p:nvPr/>
        </p:nvSpPr>
        <p:spPr>
          <a:xfrm>
            <a:off x="4495800" y="6019800"/>
            <a:ext cx="1235403" cy="369332"/>
          </a:xfrm>
          <a:prstGeom prst="rect">
            <a:avLst/>
          </a:prstGeom>
          <a:noFill/>
        </p:spPr>
        <p:txBody>
          <a:bodyPr wrap="none" rtlCol="0">
            <a:spAutoFit/>
          </a:bodyPr>
          <a:lstStyle/>
          <a:p>
            <a:r>
              <a:rPr lang="en-US" dirty="0" smtClean="0"/>
              <a:t>Filter order</a:t>
            </a:r>
            <a:endParaRPr lang="en-US" dirty="0"/>
          </a:p>
        </p:txBody>
      </p:sp>
      <p:sp>
        <p:nvSpPr>
          <p:cNvPr id="23" name="TextBox 22"/>
          <p:cNvSpPr txBox="1"/>
          <p:nvPr/>
        </p:nvSpPr>
        <p:spPr>
          <a:xfrm rot="10800000">
            <a:off x="685800" y="24384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24" name="Oval 23"/>
          <p:cNvSpPr/>
          <p:nvPr/>
        </p:nvSpPr>
        <p:spPr>
          <a:xfrm>
            <a:off x="2209800" y="3200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3048000" y="4038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7696200" y="4876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41910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572000" y="4876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696200" y="5562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209800" y="35052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3048000" y="4876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4572000" y="54864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7696200" y="54864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a:stCxn id="30" idx="5"/>
            <a:endCxn id="31" idx="1"/>
          </p:cNvCxnSpPr>
          <p:nvPr/>
        </p:nvCxnSpPr>
        <p:spPr>
          <a:xfrm>
            <a:off x="2339882" y="3635282"/>
            <a:ext cx="730436" cy="12638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31" idx="6"/>
            <a:endCxn id="32" idx="2"/>
          </p:cNvCxnSpPr>
          <p:nvPr/>
        </p:nvCxnSpPr>
        <p:spPr>
          <a:xfrm>
            <a:off x="3200400" y="4953000"/>
            <a:ext cx="1371600" cy="6096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32" idx="6"/>
            <a:endCxn id="33" idx="2"/>
          </p:cNvCxnSpPr>
          <p:nvPr/>
        </p:nvCxnSpPr>
        <p:spPr>
          <a:xfrm>
            <a:off x="4724400" y="5562600"/>
            <a:ext cx="29718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24" idx="4"/>
            <a:endCxn id="25" idx="1"/>
          </p:cNvCxnSpPr>
          <p:nvPr/>
        </p:nvCxnSpPr>
        <p:spPr>
          <a:xfrm>
            <a:off x="2286000" y="3352800"/>
            <a:ext cx="784318" cy="7081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25" idx="6"/>
            <a:endCxn id="54" idx="1"/>
          </p:cNvCxnSpPr>
          <p:nvPr/>
        </p:nvCxnSpPr>
        <p:spPr>
          <a:xfrm>
            <a:off x="3200400" y="4114800"/>
            <a:ext cx="1393918" cy="4795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56" idx="5"/>
            <a:endCxn id="27" idx="0"/>
          </p:cNvCxnSpPr>
          <p:nvPr/>
        </p:nvCxnSpPr>
        <p:spPr>
          <a:xfrm>
            <a:off x="2339882" y="3406682"/>
            <a:ext cx="784318" cy="7843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27" idx="6"/>
            <a:endCxn id="28" idx="2"/>
          </p:cNvCxnSpPr>
          <p:nvPr/>
        </p:nvCxnSpPr>
        <p:spPr>
          <a:xfrm>
            <a:off x="3200400" y="4267200"/>
            <a:ext cx="1371600" cy="6858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28" idx="6"/>
            <a:endCxn id="29" idx="2"/>
          </p:cNvCxnSpPr>
          <p:nvPr/>
        </p:nvCxnSpPr>
        <p:spPr>
          <a:xfrm>
            <a:off x="4724400" y="4953000"/>
            <a:ext cx="2971800" cy="6858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54102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60198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p:cNvCxnSpPr>
            <a:stCxn id="42" idx="6"/>
            <a:endCxn id="43" idx="2"/>
          </p:cNvCxnSpPr>
          <p:nvPr/>
        </p:nvCxnSpPr>
        <p:spPr>
          <a:xfrm>
            <a:off x="5562600" y="25146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324600" y="2286000"/>
            <a:ext cx="1078565" cy="369332"/>
          </a:xfrm>
          <a:prstGeom prst="rect">
            <a:avLst/>
          </a:prstGeom>
          <a:noFill/>
        </p:spPr>
        <p:txBody>
          <a:bodyPr wrap="none" rtlCol="0">
            <a:spAutoFit/>
          </a:bodyPr>
          <a:lstStyle/>
          <a:p>
            <a:r>
              <a:rPr lang="en-US" dirty="0" smtClean="0"/>
              <a:t>Roll off: 0</a:t>
            </a:r>
            <a:endParaRPr lang="en-US" dirty="0"/>
          </a:p>
        </p:txBody>
      </p:sp>
      <p:sp>
        <p:nvSpPr>
          <p:cNvPr id="46" name="Oval 45"/>
          <p:cNvSpPr/>
          <p:nvPr/>
        </p:nvSpPr>
        <p:spPr>
          <a:xfrm>
            <a:off x="54102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0198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a:stCxn id="46" idx="6"/>
            <a:endCxn id="47" idx="2"/>
          </p:cNvCxnSpPr>
          <p:nvPr/>
        </p:nvCxnSpPr>
        <p:spPr>
          <a:xfrm>
            <a:off x="5562600" y="28194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6324600" y="2590800"/>
            <a:ext cx="1253292" cy="369332"/>
          </a:xfrm>
          <a:prstGeom prst="rect">
            <a:avLst/>
          </a:prstGeom>
          <a:noFill/>
        </p:spPr>
        <p:txBody>
          <a:bodyPr wrap="none" rtlCol="0">
            <a:spAutoFit/>
          </a:bodyPr>
          <a:lstStyle/>
          <a:p>
            <a:r>
              <a:rPr lang="en-US" dirty="0" smtClean="0"/>
              <a:t>Roll off: 0.1</a:t>
            </a:r>
            <a:endParaRPr lang="en-US" dirty="0"/>
          </a:p>
        </p:txBody>
      </p:sp>
      <p:sp>
        <p:nvSpPr>
          <p:cNvPr id="50" name="Oval 49"/>
          <p:cNvSpPr/>
          <p:nvPr/>
        </p:nvSpPr>
        <p:spPr>
          <a:xfrm>
            <a:off x="54102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60198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p:cNvCxnSpPr>
            <a:stCxn id="50" idx="6"/>
            <a:endCxn id="51" idx="2"/>
          </p:cNvCxnSpPr>
          <p:nvPr/>
        </p:nvCxnSpPr>
        <p:spPr>
          <a:xfrm>
            <a:off x="5562600" y="31242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6324600" y="2895600"/>
            <a:ext cx="1370312" cy="369332"/>
          </a:xfrm>
          <a:prstGeom prst="rect">
            <a:avLst/>
          </a:prstGeom>
          <a:noFill/>
        </p:spPr>
        <p:txBody>
          <a:bodyPr wrap="none" rtlCol="0">
            <a:spAutoFit/>
          </a:bodyPr>
          <a:lstStyle/>
          <a:p>
            <a:r>
              <a:rPr lang="en-US" dirty="0" smtClean="0"/>
              <a:t>Roll off: 0.25</a:t>
            </a:r>
            <a:endParaRPr lang="en-US" dirty="0"/>
          </a:p>
        </p:txBody>
      </p:sp>
      <p:sp>
        <p:nvSpPr>
          <p:cNvPr id="54" name="Oval 53"/>
          <p:cNvSpPr/>
          <p:nvPr/>
        </p:nvSpPr>
        <p:spPr>
          <a:xfrm>
            <a:off x="4572000" y="45720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Connector 54"/>
          <p:cNvCxnSpPr>
            <a:stCxn id="54" idx="6"/>
            <a:endCxn id="26" idx="2"/>
          </p:cNvCxnSpPr>
          <p:nvPr/>
        </p:nvCxnSpPr>
        <p:spPr>
          <a:xfrm>
            <a:off x="4724400" y="4648200"/>
            <a:ext cx="297180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2209800" y="3276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1371600" y="5791200"/>
            <a:ext cx="276038" cy="307777"/>
          </a:xfrm>
          <a:prstGeom prst="rect">
            <a:avLst/>
          </a:prstGeom>
          <a:noFill/>
        </p:spPr>
        <p:txBody>
          <a:bodyPr wrap="none" rtlCol="0">
            <a:spAutoFit/>
          </a:bodyPr>
          <a:lstStyle/>
          <a:p>
            <a:r>
              <a:rPr lang="en-US" sz="1400" b="1" dirty="0" smtClean="0"/>
              <a:t>0</a:t>
            </a:r>
            <a:endParaRPr lang="en-US" sz="14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a:t>
            </a:r>
            <a:br>
              <a:rPr lang="en-US" altLang="ko-KR" sz="3200" b="1" i="1" dirty="0" smtClean="0">
                <a:solidFill>
                  <a:srgbClr val="00B0F0"/>
                </a:solidFill>
              </a:rPr>
            </a:br>
            <a:r>
              <a:rPr lang="en-US" altLang="ko-KR" sz="3200" b="1" i="1" dirty="0" smtClean="0">
                <a:solidFill>
                  <a:srgbClr val="00B0F0"/>
                </a:solidFill>
              </a:rPr>
              <a:t>FOR VARIOUS FILTER ORDERS (4)</a:t>
            </a:r>
            <a:endParaRPr lang="en-US" sz="3200" b="1" i="1" dirty="0">
              <a:solidFill>
                <a:srgbClr val="00B0F0"/>
              </a:solidFill>
            </a:endParaRPr>
          </a:p>
        </p:txBody>
      </p:sp>
      <p:sp>
        <p:nvSpPr>
          <p:cNvPr id="59" name="Rectangle 58"/>
          <p:cNvSpPr/>
          <p:nvPr/>
        </p:nvSpPr>
        <p:spPr>
          <a:xfrm>
            <a:off x="3657600" y="1905000"/>
            <a:ext cx="1371600" cy="369332"/>
          </a:xfrm>
          <a:prstGeom prst="rect">
            <a:avLst/>
          </a:prstGeom>
          <a:solidFill>
            <a:srgbClr val="FFFF00"/>
          </a:solidFill>
        </p:spPr>
        <p:txBody>
          <a:bodyPr wrap="square">
            <a:spAutoFit/>
          </a:bodyPr>
          <a:lstStyle/>
          <a:p>
            <a:r>
              <a:rPr lang="en-US" dirty="0" smtClean="0"/>
              <a:t>For Option 4 </a:t>
            </a:r>
            <a:endParaRPr lang="en-US" dirty="0"/>
          </a:p>
        </p:txBody>
      </p:sp>
      <p:cxnSp>
        <p:nvCxnSpPr>
          <p:cNvPr id="4" name="Straight Arrow Connector 3"/>
          <p:cNvCxnSpPr/>
          <p:nvPr/>
        </p:nvCxnSpPr>
        <p:spPr>
          <a:xfrm flipV="1">
            <a:off x="1524000" y="1905000"/>
            <a:ext cx="0" cy="3810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1524000" y="5715000"/>
            <a:ext cx="701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572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096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0" y="5638800"/>
            <a:ext cx="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819400" y="5791200"/>
            <a:ext cx="506870" cy="307777"/>
          </a:xfrm>
          <a:prstGeom prst="rect">
            <a:avLst/>
          </a:prstGeom>
          <a:noFill/>
        </p:spPr>
        <p:txBody>
          <a:bodyPr wrap="none" rtlCol="0">
            <a:spAutoFit/>
          </a:bodyPr>
          <a:lstStyle/>
          <a:p>
            <a:r>
              <a:rPr lang="en-US" sz="1400" b="1" dirty="0" smtClean="0"/>
              <a:t>62.5</a:t>
            </a:r>
            <a:endParaRPr lang="en-US" sz="1400" b="1" dirty="0"/>
          </a:p>
        </p:txBody>
      </p:sp>
      <p:sp>
        <p:nvSpPr>
          <p:cNvPr id="11" name="TextBox 10"/>
          <p:cNvSpPr txBox="1"/>
          <p:nvPr/>
        </p:nvSpPr>
        <p:spPr>
          <a:xfrm>
            <a:off x="4343400" y="5791200"/>
            <a:ext cx="458780" cy="307777"/>
          </a:xfrm>
          <a:prstGeom prst="rect">
            <a:avLst/>
          </a:prstGeom>
          <a:noFill/>
        </p:spPr>
        <p:txBody>
          <a:bodyPr wrap="none" rtlCol="0">
            <a:spAutoFit/>
          </a:bodyPr>
          <a:lstStyle/>
          <a:p>
            <a:r>
              <a:rPr lang="en-US" sz="1400" b="1" dirty="0" smtClean="0"/>
              <a:t>125</a:t>
            </a:r>
            <a:endParaRPr lang="en-US" sz="1400" b="1" dirty="0"/>
          </a:p>
        </p:txBody>
      </p:sp>
      <p:sp>
        <p:nvSpPr>
          <p:cNvPr id="12" name="TextBox 11"/>
          <p:cNvSpPr txBox="1"/>
          <p:nvPr/>
        </p:nvSpPr>
        <p:spPr>
          <a:xfrm>
            <a:off x="5791200" y="5791200"/>
            <a:ext cx="598241" cy="307777"/>
          </a:xfrm>
          <a:prstGeom prst="rect">
            <a:avLst/>
          </a:prstGeom>
          <a:noFill/>
        </p:spPr>
        <p:txBody>
          <a:bodyPr wrap="none" rtlCol="0">
            <a:spAutoFit/>
          </a:bodyPr>
          <a:lstStyle/>
          <a:p>
            <a:r>
              <a:rPr lang="en-US" sz="1400" b="1" dirty="0" smtClean="0"/>
              <a:t>187.5</a:t>
            </a:r>
            <a:endParaRPr lang="en-US" sz="1400" b="1" dirty="0"/>
          </a:p>
        </p:txBody>
      </p:sp>
      <p:sp>
        <p:nvSpPr>
          <p:cNvPr id="13" name="TextBox 12"/>
          <p:cNvSpPr txBox="1"/>
          <p:nvPr/>
        </p:nvSpPr>
        <p:spPr>
          <a:xfrm>
            <a:off x="7391400" y="5791200"/>
            <a:ext cx="458780" cy="307777"/>
          </a:xfrm>
          <a:prstGeom prst="rect">
            <a:avLst/>
          </a:prstGeom>
          <a:noFill/>
        </p:spPr>
        <p:txBody>
          <a:bodyPr wrap="none" rtlCol="0">
            <a:spAutoFit/>
          </a:bodyPr>
          <a:lstStyle/>
          <a:p>
            <a:r>
              <a:rPr lang="en-US" sz="1400" b="1" dirty="0" smtClean="0"/>
              <a:t>250</a:t>
            </a:r>
            <a:endParaRPr lang="en-US" sz="1400" b="1" dirty="0"/>
          </a:p>
        </p:txBody>
      </p:sp>
      <p:cxnSp>
        <p:nvCxnSpPr>
          <p:cNvPr id="14" name="Straight Connector 13"/>
          <p:cNvCxnSpPr/>
          <p:nvPr/>
        </p:nvCxnSpPr>
        <p:spPr>
          <a:xfrm>
            <a:off x="1447800" y="4953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447800" y="4191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447800" y="3429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447800" y="26670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990600" y="4800600"/>
            <a:ext cx="506870" cy="307777"/>
          </a:xfrm>
          <a:prstGeom prst="rect">
            <a:avLst/>
          </a:prstGeom>
          <a:noFill/>
        </p:spPr>
        <p:txBody>
          <a:bodyPr wrap="none" rtlCol="0">
            <a:spAutoFit/>
          </a:bodyPr>
          <a:lstStyle/>
          <a:p>
            <a:r>
              <a:rPr lang="en-US" sz="1400" b="1" dirty="0" smtClean="0"/>
              <a:t>0.25</a:t>
            </a:r>
            <a:endParaRPr lang="en-US" sz="1400" b="1" dirty="0"/>
          </a:p>
        </p:txBody>
      </p:sp>
      <p:sp>
        <p:nvSpPr>
          <p:cNvPr id="19" name="TextBox 18"/>
          <p:cNvSpPr txBox="1"/>
          <p:nvPr/>
        </p:nvSpPr>
        <p:spPr>
          <a:xfrm>
            <a:off x="990600" y="4038600"/>
            <a:ext cx="415498" cy="307777"/>
          </a:xfrm>
          <a:prstGeom prst="rect">
            <a:avLst/>
          </a:prstGeom>
          <a:noFill/>
        </p:spPr>
        <p:txBody>
          <a:bodyPr wrap="none" rtlCol="0">
            <a:spAutoFit/>
          </a:bodyPr>
          <a:lstStyle/>
          <a:p>
            <a:r>
              <a:rPr lang="en-US" sz="1400" b="1" dirty="0" smtClean="0"/>
              <a:t>0.5</a:t>
            </a:r>
            <a:endParaRPr lang="en-US" sz="1400" b="1" dirty="0"/>
          </a:p>
        </p:txBody>
      </p:sp>
      <p:sp>
        <p:nvSpPr>
          <p:cNvPr id="20" name="TextBox 19"/>
          <p:cNvSpPr txBox="1"/>
          <p:nvPr/>
        </p:nvSpPr>
        <p:spPr>
          <a:xfrm>
            <a:off x="990600" y="3276600"/>
            <a:ext cx="506870" cy="307777"/>
          </a:xfrm>
          <a:prstGeom prst="rect">
            <a:avLst/>
          </a:prstGeom>
          <a:noFill/>
        </p:spPr>
        <p:txBody>
          <a:bodyPr wrap="none" rtlCol="0">
            <a:spAutoFit/>
          </a:bodyPr>
          <a:lstStyle/>
          <a:p>
            <a:r>
              <a:rPr lang="en-US" sz="1400" b="1" dirty="0" smtClean="0"/>
              <a:t>0.75</a:t>
            </a:r>
            <a:endParaRPr lang="en-US" sz="1400" b="1" dirty="0"/>
          </a:p>
        </p:txBody>
      </p:sp>
      <p:sp>
        <p:nvSpPr>
          <p:cNvPr id="21" name="TextBox 20"/>
          <p:cNvSpPr txBox="1"/>
          <p:nvPr/>
        </p:nvSpPr>
        <p:spPr>
          <a:xfrm>
            <a:off x="990600" y="2514600"/>
            <a:ext cx="415498" cy="307777"/>
          </a:xfrm>
          <a:prstGeom prst="rect">
            <a:avLst/>
          </a:prstGeom>
          <a:noFill/>
        </p:spPr>
        <p:txBody>
          <a:bodyPr wrap="none" rtlCol="0">
            <a:spAutoFit/>
          </a:bodyPr>
          <a:lstStyle/>
          <a:p>
            <a:r>
              <a:rPr lang="en-US" sz="1400" b="1" dirty="0" smtClean="0"/>
              <a:t>1.0</a:t>
            </a:r>
            <a:endParaRPr lang="en-US" sz="1400" b="1" dirty="0"/>
          </a:p>
        </p:txBody>
      </p:sp>
      <p:sp>
        <p:nvSpPr>
          <p:cNvPr id="22" name="TextBox 21"/>
          <p:cNvSpPr txBox="1"/>
          <p:nvPr/>
        </p:nvSpPr>
        <p:spPr>
          <a:xfrm>
            <a:off x="4495800" y="6019800"/>
            <a:ext cx="1235403" cy="369332"/>
          </a:xfrm>
          <a:prstGeom prst="rect">
            <a:avLst/>
          </a:prstGeom>
          <a:noFill/>
        </p:spPr>
        <p:txBody>
          <a:bodyPr wrap="none" rtlCol="0">
            <a:spAutoFit/>
          </a:bodyPr>
          <a:lstStyle/>
          <a:p>
            <a:r>
              <a:rPr lang="en-US" dirty="0" smtClean="0"/>
              <a:t>Filter order</a:t>
            </a:r>
            <a:endParaRPr lang="en-US" dirty="0"/>
          </a:p>
        </p:txBody>
      </p:sp>
      <p:sp>
        <p:nvSpPr>
          <p:cNvPr id="23" name="TextBox 22"/>
          <p:cNvSpPr txBox="1"/>
          <p:nvPr/>
        </p:nvSpPr>
        <p:spPr>
          <a:xfrm rot="10800000">
            <a:off x="685800" y="2438400"/>
            <a:ext cx="461665" cy="2677913"/>
          </a:xfrm>
          <a:prstGeom prst="rect">
            <a:avLst/>
          </a:prstGeom>
          <a:noFill/>
        </p:spPr>
        <p:txBody>
          <a:bodyPr vert="eaVert" wrap="none" rtlCol="0">
            <a:spAutoFit/>
          </a:bodyPr>
          <a:lstStyle/>
          <a:p>
            <a:r>
              <a:rPr lang="en-US" dirty="0" smtClean="0"/>
              <a:t>Bandwidth overhead (MHz)</a:t>
            </a:r>
            <a:endParaRPr lang="en-US" dirty="0"/>
          </a:p>
        </p:txBody>
      </p:sp>
      <p:sp>
        <p:nvSpPr>
          <p:cNvPr id="24" name="Oval 23"/>
          <p:cNvSpPr/>
          <p:nvPr/>
        </p:nvSpPr>
        <p:spPr>
          <a:xfrm>
            <a:off x="2209800" y="3124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3048000" y="4343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7696200" y="50292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209800" y="32004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3048000" y="44196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4572000" y="4876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7696200" y="5257800"/>
            <a:ext cx="152400" cy="1524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2209800" y="33528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p:cNvSpPr/>
          <p:nvPr/>
        </p:nvSpPr>
        <p:spPr>
          <a:xfrm>
            <a:off x="3048000" y="45720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4572000" y="51816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7696200" y="5562600"/>
            <a:ext cx="152400" cy="15240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a:stCxn id="31" idx="5"/>
            <a:endCxn id="32" idx="1"/>
          </p:cNvCxnSpPr>
          <p:nvPr/>
        </p:nvCxnSpPr>
        <p:spPr>
          <a:xfrm>
            <a:off x="2339882" y="3482882"/>
            <a:ext cx="730436" cy="1111436"/>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32" idx="6"/>
            <a:endCxn id="33" idx="2"/>
          </p:cNvCxnSpPr>
          <p:nvPr/>
        </p:nvCxnSpPr>
        <p:spPr>
          <a:xfrm>
            <a:off x="3200400" y="4648200"/>
            <a:ext cx="1371600" cy="6096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33" idx="6"/>
            <a:endCxn id="34" idx="2"/>
          </p:cNvCxnSpPr>
          <p:nvPr/>
        </p:nvCxnSpPr>
        <p:spPr>
          <a:xfrm>
            <a:off x="4724400" y="5257800"/>
            <a:ext cx="2971800" cy="3810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24" idx="4"/>
            <a:endCxn id="25" idx="1"/>
          </p:cNvCxnSpPr>
          <p:nvPr/>
        </p:nvCxnSpPr>
        <p:spPr>
          <a:xfrm>
            <a:off x="2286000" y="3276600"/>
            <a:ext cx="784318" cy="10891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55" idx="6"/>
            <a:endCxn id="26" idx="2"/>
          </p:cNvCxnSpPr>
          <p:nvPr/>
        </p:nvCxnSpPr>
        <p:spPr>
          <a:xfrm>
            <a:off x="4724400" y="4876800"/>
            <a:ext cx="2971800"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27" idx="4"/>
            <a:endCxn id="28" idx="1"/>
          </p:cNvCxnSpPr>
          <p:nvPr/>
        </p:nvCxnSpPr>
        <p:spPr>
          <a:xfrm>
            <a:off x="2286000" y="3352800"/>
            <a:ext cx="784318" cy="1089118"/>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28" idx="6"/>
            <a:endCxn id="29" idx="2"/>
          </p:cNvCxnSpPr>
          <p:nvPr/>
        </p:nvCxnSpPr>
        <p:spPr>
          <a:xfrm>
            <a:off x="3200400" y="4495800"/>
            <a:ext cx="1371600" cy="4572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29" idx="6"/>
            <a:endCxn id="30" idx="2"/>
          </p:cNvCxnSpPr>
          <p:nvPr/>
        </p:nvCxnSpPr>
        <p:spPr>
          <a:xfrm>
            <a:off x="4724400" y="4953000"/>
            <a:ext cx="2971800" cy="381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54102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6019800" y="24384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p:cNvCxnSpPr>
            <a:stCxn id="43" idx="6"/>
            <a:endCxn id="44" idx="2"/>
          </p:cNvCxnSpPr>
          <p:nvPr/>
        </p:nvCxnSpPr>
        <p:spPr>
          <a:xfrm>
            <a:off x="5562600" y="2514600"/>
            <a:ext cx="4572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6324600" y="2286000"/>
            <a:ext cx="1078565" cy="369332"/>
          </a:xfrm>
          <a:prstGeom prst="rect">
            <a:avLst/>
          </a:prstGeom>
          <a:noFill/>
        </p:spPr>
        <p:txBody>
          <a:bodyPr wrap="none" rtlCol="0">
            <a:spAutoFit/>
          </a:bodyPr>
          <a:lstStyle/>
          <a:p>
            <a:r>
              <a:rPr lang="en-US" dirty="0" smtClean="0"/>
              <a:t>Roll off: 0</a:t>
            </a:r>
            <a:endParaRPr lang="en-US" dirty="0"/>
          </a:p>
        </p:txBody>
      </p:sp>
      <p:sp>
        <p:nvSpPr>
          <p:cNvPr id="47" name="Oval 46"/>
          <p:cNvSpPr/>
          <p:nvPr/>
        </p:nvSpPr>
        <p:spPr>
          <a:xfrm>
            <a:off x="54102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6019800" y="2743200"/>
            <a:ext cx="152400" cy="1524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p:cNvCxnSpPr>
            <a:stCxn id="47" idx="6"/>
            <a:endCxn id="48" idx="2"/>
          </p:cNvCxnSpPr>
          <p:nvPr/>
        </p:nvCxnSpPr>
        <p:spPr>
          <a:xfrm>
            <a:off x="5562600" y="2819400"/>
            <a:ext cx="4572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324600" y="2590800"/>
            <a:ext cx="1253292" cy="369332"/>
          </a:xfrm>
          <a:prstGeom prst="rect">
            <a:avLst/>
          </a:prstGeom>
          <a:noFill/>
        </p:spPr>
        <p:txBody>
          <a:bodyPr wrap="none" rtlCol="0">
            <a:spAutoFit/>
          </a:bodyPr>
          <a:lstStyle/>
          <a:p>
            <a:r>
              <a:rPr lang="en-US" dirty="0" smtClean="0"/>
              <a:t>Roll off: 0.1</a:t>
            </a:r>
            <a:endParaRPr lang="en-US" dirty="0"/>
          </a:p>
        </p:txBody>
      </p:sp>
      <p:sp>
        <p:nvSpPr>
          <p:cNvPr id="51" name="Oval 50"/>
          <p:cNvSpPr/>
          <p:nvPr/>
        </p:nvSpPr>
        <p:spPr>
          <a:xfrm>
            <a:off x="54102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6019800" y="3048000"/>
            <a:ext cx="152400" cy="152400"/>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Connector 52"/>
          <p:cNvCxnSpPr>
            <a:stCxn id="51" idx="6"/>
            <a:endCxn id="52" idx="2"/>
          </p:cNvCxnSpPr>
          <p:nvPr/>
        </p:nvCxnSpPr>
        <p:spPr>
          <a:xfrm>
            <a:off x="5562600" y="3124200"/>
            <a:ext cx="457200"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324600" y="2895600"/>
            <a:ext cx="1370312" cy="369332"/>
          </a:xfrm>
          <a:prstGeom prst="rect">
            <a:avLst/>
          </a:prstGeom>
          <a:noFill/>
        </p:spPr>
        <p:txBody>
          <a:bodyPr wrap="none" rtlCol="0">
            <a:spAutoFit/>
          </a:bodyPr>
          <a:lstStyle/>
          <a:p>
            <a:r>
              <a:rPr lang="en-US" dirty="0" smtClean="0"/>
              <a:t>Roll off: 0.25</a:t>
            </a:r>
            <a:endParaRPr lang="en-US" dirty="0"/>
          </a:p>
        </p:txBody>
      </p:sp>
      <p:sp>
        <p:nvSpPr>
          <p:cNvPr id="55" name="Oval 54"/>
          <p:cNvSpPr/>
          <p:nvPr/>
        </p:nvSpPr>
        <p:spPr>
          <a:xfrm>
            <a:off x="4572000" y="48006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a:stCxn id="25" idx="5"/>
            <a:endCxn id="55" idx="1"/>
          </p:cNvCxnSpPr>
          <p:nvPr/>
        </p:nvCxnSpPr>
        <p:spPr>
          <a:xfrm>
            <a:off x="3178082" y="4473482"/>
            <a:ext cx="1416236" cy="34943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1371600" y="5791200"/>
            <a:ext cx="276038" cy="307777"/>
          </a:xfrm>
          <a:prstGeom prst="rect">
            <a:avLst/>
          </a:prstGeom>
          <a:noFill/>
        </p:spPr>
        <p:txBody>
          <a:bodyPr wrap="none" rtlCol="0">
            <a:spAutoFit/>
          </a:bodyPr>
          <a:lstStyle/>
          <a:p>
            <a:r>
              <a:rPr lang="en-US" sz="1400" b="1" dirty="0" smtClean="0"/>
              <a:t>0</a:t>
            </a:r>
            <a:endParaRPr lang="en-US" sz="14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BANDWIDTH OVERHEAD ANALYSIS </a:t>
            </a:r>
            <a:br>
              <a:rPr lang="en-US" altLang="ko-KR" sz="3200" b="1" i="1" dirty="0" smtClean="0">
                <a:solidFill>
                  <a:srgbClr val="00B0F0"/>
                </a:solidFill>
              </a:rPr>
            </a:br>
            <a:r>
              <a:rPr lang="en-US" altLang="ko-KR" sz="3200" b="1" i="1" dirty="0" smtClean="0">
                <a:solidFill>
                  <a:srgbClr val="00B0F0"/>
                </a:solidFill>
              </a:rPr>
              <a:t>FOR VARIOUS ROLLOFFS AND FILTER ORDERS</a:t>
            </a:r>
            <a:endParaRPr lang="en-US" sz="3200" b="1" i="1" dirty="0">
              <a:solidFill>
                <a:srgbClr val="00B0F0"/>
              </a:solidFill>
            </a:endParaRPr>
          </a:p>
        </p:txBody>
      </p:sp>
      <p:sp>
        <p:nvSpPr>
          <p:cNvPr id="5" name="Content Placeholder 4"/>
          <p:cNvSpPr>
            <a:spLocks noGrp="1"/>
          </p:cNvSpPr>
          <p:nvPr>
            <p:ph idx="1"/>
          </p:nvPr>
        </p:nvSpPr>
        <p:spPr/>
        <p:txBody>
          <a:bodyPr>
            <a:normAutofit fontScale="70000" lnSpcReduction="20000"/>
          </a:bodyPr>
          <a:lstStyle/>
          <a:p>
            <a:pPr marL="349250" indent="-292100"/>
            <a:r>
              <a:rPr lang="en-US" sz="3400" dirty="0" smtClean="0"/>
              <a:t>Observations regarding bandwidth and height of skirts of spectra</a:t>
            </a:r>
          </a:p>
          <a:p>
            <a:pPr marL="971550" lvl="1" indent="-514350">
              <a:buFont typeface="+mj-lt"/>
              <a:buAutoNum type="arabicPeriod"/>
            </a:pPr>
            <a:r>
              <a:rPr lang="en-US" dirty="0" smtClean="0"/>
              <a:t>The width of the required band increases as roll-off increases - the bandwidth should be proportional to (1 + </a:t>
            </a:r>
            <a:r>
              <a:rPr lang="en-US" dirty="0" err="1" smtClean="0"/>
              <a:t>rolloff</a:t>
            </a:r>
            <a:r>
              <a:rPr lang="en-US" dirty="0" smtClean="0"/>
              <a:t>).</a:t>
            </a:r>
          </a:p>
          <a:p>
            <a:pPr marL="971550" lvl="1" indent="-514350">
              <a:buFont typeface="+mj-lt"/>
              <a:buAutoNum type="arabicPeriod"/>
            </a:pPr>
            <a:r>
              <a:rPr lang="en-US" dirty="0"/>
              <a:t>T</a:t>
            </a:r>
            <a:r>
              <a:rPr lang="en-US" dirty="0" smtClean="0"/>
              <a:t>he height of the skirts outside the main lobe of the band decreases as roll-off increases .</a:t>
            </a:r>
          </a:p>
          <a:p>
            <a:pPr marL="971550" lvl="1" indent="-514350">
              <a:buFont typeface="+mj-lt"/>
              <a:buAutoNum type="arabicPeriod"/>
            </a:pPr>
            <a:r>
              <a:rPr lang="en-US" dirty="0"/>
              <a:t>T</a:t>
            </a:r>
            <a:r>
              <a:rPr lang="en-US" dirty="0" smtClean="0"/>
              <a:t>he height of the skirts outside the main lobe of the band decreases as filter order increases. </a:t>
            </a:r>
          </a:p>
          <a:p>
            <a:pPr>
              <a:lnSpc>
                <a:spcPct val="90000"/>
              </a:lnSpc>
            </a:pPr>
            <a:r>
              <a:rPr lang="en-US" altLang="ko-KR" sz="3400" dirty="0" err="1" smtClean="0"/>
              <a:t>Rolloff</a:t>
            </a:r>
            <a:r>
              <a:rPr lang="en-US" altLang="ko-KR" sz="3400" dirty="0" smtClean="0"/>
              <a:t> factor is a very useful parameter to control the out-of-band attenuation, in addition to the filter order.</a:t>
            </a:r>
          </a:p>
          <a:p>
            <a:pPr>
              <a:lnSpc>
                <a:spcPct val="90000"/>
              </a:lnSpc>
            </a:pPr>
            <a:r>
              <a:rPr lang="en-US" altLang="ko-KR" sz="3400" dirty="0" smtClean="0"/>
              <a:t>To achieve out-of-band requirement, the design parameter choice should depend on the tradeoff between </a:t>
            </a:r>
            <a:r>
              <a:rPr lang="en-US" altLang="ko-KR" sz="3400" dirty="0" err="1" smtClean="0"/>
              <a:t>rolloff</a:t>
            </a:r>
            <a:r>
              <a:rPr lang="en-US" altLang="ko-KR" sz="3400" dirty="0" smtClean="0"/>
              <a:t> factor (which requires additional bandwidth) and filter order (which affects computation complexity).</a:t>
            </a:r>
          </a:p>
          <a:p>
            <a:pPr lvl="1">
              <a:lnSpc>
                <a:spcPct val="90000"/>
              </a:lnSpc>
            </a:pPr>
            <a:r>
              <a:rPr lang="en-US" altLang="ko-KR" dirty="0" smtClean="0"/>
              <a:t>For filter order of 512 and greater, </a:t>
            </a:r>
            <a:r>
              <a:rPr lang="en-US" altLang="ko-KR" dirty="0" err="1" smtClean="0"/>
              <a:t>rolloff</a:t>
            </a:r>
            <a:r>
              <a:rPr lang="en-US" altLang="ko-KR" dirty="0" smtClean="0"/>
              <a:t> of 0.1 results in less bandwidth overhead than </a:t>
            </a:r>
            <a:r>
              <a:rPr lang="en-US" altLang="ko-KR" dirty="0" err="1" smtClean="0"/>
              <a:t>rolloff</a:t>
            </a:r>
            <a:r>
              <a:rPr lang="en-US" altLang="ko-KR" dirty="0" smtClean="0"/>
              <a:t> of 0.25.</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200"/>
              </a:lnSpc>
            </a:pPr>
            <a:r>
              <a:rPr lang="en-US" altLang="ko-KR" sz="3200" b="1" i="1" dirty="0" smtClean="0">
                <a:solidFill>
                  <a:srgbClr val="00B0F0"/>
                </a:solidFill>
              </a:rPr>
              <a:t>JOINT CONSIDERATION AND CONCULUSION (1)</a:t>
            </a:r>
            <a:endParaRPr lang="en-US" sz="3200" b="1" i="1" dirty="0">
              <a:solidFill>
                <a:srgbClr val="00B0F0"/>
              </a:solidFill>
            </a:endParaRPr>
          </a:p>
        </p:txBody>
      </p:sp>
      <p:sp>
        <p:nvSpPr>
          <p:cNvPr id="57" name="Content Placeholder 56"/>
          <p:cNvSpPr>
            <a:spLocks noGrp="1"/>
          </p:cNvSpPr>
          <p:nvPr>
            <p:ph idx="1"/>
          </p:nvPr>
        </p:nvSpPr>
        <p:spPr>
          <a:xfrm>
            <a:off x="457200" y="1600200"/>
            <a:ext cx="8229600" cy="4876800"/>
          </a:xfrm>
        </p:spPr>
        <p:txBody>
          <a:bodyPr>
            <a:normAutofit fontScale="62500" lnSpcReduction="20000"/>
          </a:bodyPr>
          <a:lstStyle/>
          <a:p>
            <a:r>
              <a:rPr lang="en-US" dirty="0" smtClean="0"/>
              <a:t>Factors for joint optimization of the two parameter choices of </a:t>
            </a:r>
            <a:r>
              <a:rPr lang="en-US" dirty="0" err="1" smtClean="0"/>
              <a:t>rolloff</a:t>
            </a:r>
            <a:r>
              <a:rPr lang="en-US" dirty="0" smtClean="0"/>
              <a:t> factor and filter order</a:t>
            </a:r>
          </a:p>
          <a:p>
            <a:pPr lvl="1"/>
            <a:r>
              <a:rPr lang="en-US" altLang="ko-KR" dirty="0" smtClean="0"/>
              <a:t>Each OFDM option can have a different combination of </a:t>
            </a:r>
            <a:r>
              <a:rPr lang="en-US" altLang="ko-KR" dirty="0" err="1" smtClean="0"/>
              <a:t>rolloff</a:t>
            </a:r>
            <a:r>
              <a:rPr lang="en-US" altLang="ko-KR" dirty="0" smtClean="0"/>
              <a:t> factor and filter order to achieve an appropriate bandwidth overhead.</a:t>
            </a:r>
          </a:p>
          <a:p>
            <a:pPr lvl="2"/>
            <a:r>
              <a:rPr lang="en-US" altLang="ko-KR" dirty="0" smtClean="0"/>
              <a:t>Option 1 needs the largest bandwidth overhead to satisfy -55.4 dB attenuation requirement for a fixed </a:t>
            </a:r>
            <a:r>
              <a:rPr lang="en-US" altLang="ko-KR" dirty="0" err="1" smtClean="0"/>
              <a:t>rolloff</a:t>
            </a:r>
            <a:r>
              <a:rPr lang="en-US" altLang="ko-KR" dirty="0" smtClean="0"/>
              <a:t> and a fixed filter order. Other options need smaller </a:t>
            </a:r>
            <a:r>
              <a:rPr lang="en-US" altLang="ko-KR" dirty="0" err="1" smtClean="0"/>
              <a:t>rolloffs</a:t>
            </a:r>
            <a:r>
              <a:rPr lang="en-US" altLang="ko-KR" dirty="0" smtClean="0"/>
              <a:t> and filter orders  for the same bandwidth overhead.</a:t>
            </a:r>
          </a:p>
          <a:p>
            <a:pPr lvl="1"/>
            <a:r>
              <a:rPr lang="en-US" altLang="ko-KR" dirty="0" smtClean="0"/>
              <a:t>Simple system implementation should be considered.</a:t>
            </a:r>
          </a:p>
          <a:p>
            <a:pPr lvl="2"/>
            <a:r>
              <a:rPr lang="en-US" altLang="ko-KR" dirty="0" smtClean="0"/>
              <a:t>Smaller filter order is more desirable.</a:t>
            </a:r>
          </a:p>
          <a:p>
            <a:pPr lvl="1"/>
            <a:r>
              <a:rPr lang="en-US" altLang="ko-KR" dirty="0" smtClean="0"/>
              <a:t>Required bandwidth increases as </a:t>
            </a:r>
            <a:r>
              <a:rPr lang="en-US" altLang="ko-KR" dirty="0" err="1"/>
              <a:t>r</a:t>
            </a:r>
            <a:r>
              <a:rPr lang="en-US" altLang="ko-KR" dirty="0" err="1" smtClean="0"/>
              <a:t>olloff</a:t>
            </a:r>
            <a:r>
              <a:rPr lang="en-US" altLang="ko-KR" dirty="0" smtClean="0"/>
              <a:t> increases.</a:t>
            </a:r>
          </a:p>
          <a:p>
            <a:pPr lvl="2"/>
            <a:r>
              <a:rPr lang="en-US" altLang="ko-KR" dirty="0" smtClean="0"/>
              <a:t>Smaller </a:t>
            </a:r>
            <a:r>
              <a:rPr lang="en-US" altLang="ko-KR" dirty="0" err="1" smtClean="0"/>
              <a:t>rolloff</a:t>
            </a:r>
            <a:r>
              <a:rPr lang="en-US" altLang="ko-KR" dirty="0" smtClean="0"/>
              <a:t> is more desirable.</a:t>
            </a:r>
          </a:p>
          <a:p>
            <a:r>
              <a:rPr lang="en-US" altLang="ko-KR" dirty="0" smtClean="0"/>
              <a:t>From the above three factors, for pulse shaping of TG4m systems a raised cosine filter with </a:t>
            </a:r>
          </a:p>
          <a:p>
            <a:pPr lvl="1"/>
            <a:r>
              <a:rPr lang="en-US" altLang="ko-KR" dirty="0" err="1" smtClean="0"/>
              <a:t>rolloff</a:t>
            </a:r>
            <a:r>
              <a:rPr lang="en-US" altLang="ko-KR" dirty="0" smtClean="0"/>
              <a:t> factor of 0.1 and filter order of 512 for Option 1,</a:t>
            </a:r>
          </a:p>
          <a:p>
            <a:pPr lvl="1"/>
            <a:r>
              <a:rPr lang="en-US" altLang="ko-KR" dirty="0" err="1" smtClean="0"/>
              <a:t>rolloff</a:t>
            </a:r>
            <a:r>
              <a:rPr lang="en-US" altLang="ko-KR" dirty="0" smtClean="0"/>
              <a:t> factor of 0.2 and filter order of 256 for Option 2,</a:t>
            </a:r>
          </a:p>
          <a:p>
            <a:pPr lvl="1"/>
            <a:r>
              <a:rPr lang="en-US" altLang="ko-KR" dirty="0" err="1" smtClean="0"/>
              <a:t>rolloff</a:t>
            </a:r>
            <a:r>
              <a:rPr lang="en-US" altLang="ko-KR" dirty="0" smtClean="0"/>
              <a:t> factor of 0.1 and filter order of 256 for Option 3, and</a:t>
            </a:r>
          </a:p>
          <a:p>
            <a:pPr lvl="1"/>
            <a:r>
              <a:rPr lang="en-US" altLang="ko-KR" dirty="0" err="1" smtClean="0"/>
              <a:t>rolloff</a:t>
            </a:r>
            <a:r>
              <a:rPr lang="en-US" altLang="ko-KR" dirty="0" smtClean="0"/>
              <a:t> factor of 0.1 and filter order of 128 for Option 4</a:t>
            </a:r>
          </a:p>
          <a:p>
            <a:pPr>
              <a:buNone/>
            </a:pPr>
            <a:r>
              <a:rPr lang="en-US" altLang="ko-KR" dirty="0" smtClean="0"/>
              <a:t>	is recommended so that the bandwidth overhead at the edge of TV band is at most 0.25MHz.</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200"/>
              </a:lnSpc>
            </a:pPr>
            <a:r>
              <a:rPr lang="en-US" altLang="ko-KR" sz="3200" b="1" i="1" dirty="0" smtClean="0">
                <a:solidFill>
                  <a:srgbClr val="00B0F0"/>
                </a:solidFill>
              </a:rPr>
              <a:t>JOINT CONSIDERATION AND CONCULUSION (2)</a:t>
            </a:r>
            <a:endParaRPr lang="en-US" sz="3200" b="1" i="1" dirty="0">
              <a:solidFill>
                <a:srgbClr val="00B0F0"/>
              </a:solidFill>
            </a:endParaRPr>
          </a:p>
        </p:txBody>
      </p:sp>
      <p:sp>
        <p:nvSpPr>
          <p:cNvPr id="57" name="Content Placeholder 56"/>
          <p:cNvSpPr>
            <a:spLocks noGrp="1"/>
          </p:cNvSpPr>
          <p:nvPr>
            <p:ph idx="1"/>
          </p:nvPr>
        </p:nvSpPr>
        <p:spPr>
          <a:xfrm>
            <a:off x="457200" y="1600200"/>
            <a:ext cx="8229600" cy="4876800"/>
          </a:xfrm>
        </p:spPr>
        <p:txBody>
          <a:bodyPr>
            <a:normAutofit/>
          </a:bodyPr>
          <a:lstStyle/>
          <a:p>
            <a:r>
              <a:rPr lang="en-US" altLang="ko-KR" sz="2000" dirty="0" smtClean="0"/>
              <a:t>By using the above recommended raised cosine filtering, the following channels can be accommodated in a 6MHz TV band.</a:t>
            </a:r>
          </a:p>
          <a:p>
            <a:pPr>
              <a:buNone/>
            </a:pPr>
            <a:r>
              <a:rPr lang="en-US" altLang="ko-KR" sz="2000" dirty="0" smtClean="0"/>
              <a:t>	</a:t>
            </a:r>
          </a:p>
        </p:txBody>
      </p:sp>
      <p:graphicFrame>
        <p:nvGraphicFramePr>
          <p:cNvPr id="4" name="Table 3"/>
          <p:cNvGraphicFramePr>
            <a:graphicFrameLocks noGrp="1"/>
          </p:cNvGraphicFramePr>
          <p:nvPr/>
        </p:nvGraphicFramePr>
        <p:xfrm>
          <a:off x="609600" y="2362200"/>
          <a:ext cx="8001002" cy="2946400"/>
        </p:xfrm>
        <a:graphic>
          <a:graphicData uri="http://schemas.openxmlformats.org/drawingml/2006/table">
            <a:tbl>
              <a:tblPr firstRow="1" bandRow="1">
                <a:tableStyleId>{5C22544A-7EE6-4342-B048-85BDC9FD1C3A}</a:tableStyleId>
              </a:tblPr>
              <a:tblGrid>
                <a:gridCol w="1143000"/>
                <a:gridCol w="849218"/>
                <a:gridCol w="1028241"/>
                <a:gridCol w="1413831"/>
                <a:gridCol w="1188904"/>
                <a:gridCol w="1188904"/>
                <a:gridCol w="1188904"/>
              </a:tblGrid>
              <a:tr h="320040">
                <a:tc rowSpan="2">
                  <a:txBody>
                    <a:bodyPr/>
                    <a:lstStyle/>
                    <a:p>
                      <a:pPr algn="ctr">
                        <a:lnSpc>
                          <a:spcPct val="100000"/>
                        </a:lnSpc>
                      </a:pPr>
                      <a:r>
                        <a:rPr lang="en-US" dirty="0" smtClean="0"/>
                        <a:t>OFDM</a:t>
                      </a:r>
                      <a:r>
                        <a:rPr lang="en-US" baseline="0" dirty="0" smtClean="0"/>
                        <a:t> option</a:t>
                      </a:r>
                      <a:endParaRPr lang="en-US" dirty="0"/>
                    </a:p>
                  </a:txBody>
                  <a:tcPr/>
                </a:tc>
                <a:tc gridSpan="2">
                  <a:txBody>
                    <a:bodyPr/>
                    <a:lstStyle/>
                    <a:p>
                      <a:pPr algn="ctr">
                        <a:lnSpc>
                          <a:spcPct val="100000"/>
                        </a:lnSpc>
                      </a:pPr>
                      <a:r>
                        <a:rPr lang="en-US" dirty="0" smtClean="0"/>
                        <a:t>Recommended filter parameters</a:t>
                      </a:r>
                      <a:endParaRPr lang="en-US" dirty="0"/>
                    </a:p>
                  </a:txBody>
                  <a:tcPr/>
                </a:tc>
                <a:tc hMerge="1">
                  <a:txBody>
                    <a:bodyPr/>
                    <a:lstStyle/>
                    <a:p>
                      <a:endParaRPr lang="en-US"/>
                    </a:p>
                  </a:txBody>
                  <a:tcPr/>
                </a:tc>
                <a:tc rowSpan="2">
                  <a:txBody>
                    <a:bodyPr/>
                    <a:lstStyle/>
                    <a:p>
                      <a:pPr algn="ctr">
                        <a:lnSpc>
                          <a:spcPct val="100000"/>
                        </a:lnSpc>
                      </a:pPr>
                      <a:r>
                        <a:rPr lang="en-US" dirty="0" smtClean="0"/>
                        <a:t>Bandwidth overhead </a:t>
                      </a:r>
                      <a:r>
                        <a:rPr lang="en-US" baseline="0" dirty="0" smtClean="0"/>
                        <a:t>for -55dB attenuation </a:t>
                      </a:r>
                      <a:r>
                        <a:rPr lang="en-US" dirty="0" smtClean="0"/>
                        <a:t>(MHz) </a:t>
                      </a:r>
                      <a:endParaRPr lang="en-US" dirty="0"/>
                    </a:p>
                  </a:txBody>
                  <a:tcPr/>
                </a:tc>
                <a:tc rowSpan="2">
                  <a:txBody>
                    <a:bodyPr/>
                    <a:lstStyle/>
                    <a:p>
                      <a:pPr algn="ctr">
                        <a:lnSpc>
                          <a:spcPct val="100000"/>
                        </a:lnSpc>
                      </a:pPr>
                      <a:r>
                        <a:rPr lang="en-US" dirty="0" smtClean="0"/>
                        <a:t>Channel spacing (MHz)</a:t>
                      </a:r>
                      <a:endParaRPr lang="en-US" dirty="0"/>
                    </a:p>
                  </a:txBody>
                  <a:tcPr/>
                </a:tc>
                <a:tc rowSpan="2">
                  <a:txBody>
                    <a:bodyPr/>
                    <a:lstStyle/>
                    <a:p>
                      <a:pPr algn="ctr">
                        <a:lnSpc>
                          <a:spcPct val="100000"/>
                        </a:lnSpc>
                      </a:pPr>
                      <a:r>
                        <a:rPr lang="en-US" dirty="0" smtClean="0"/>
                        <a:t>No. of channels in a 6MHz TV band *</a:t>
                      </a:r>
                      <a:endParaRPr lang="en-US"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Guard</a:t>
                      </a:r>
                      <a:r>
                        <a:rPr lang="en-US" baseline="0" dirty="0" smtClean="0"/>
                        <a:t> band at edge of TVBD </a:t>
                      </a:r>
                      <a:r>
                        <a:rPr lang="en-US" dirty="0" smtClean="0"/>
                        <a:t>(MHz)  </a:t>
                      </a:r>
                    </a:p>
                  </a:txBody>
                  <a:tcPr/>
                </a:tc>
              </a:tr>
              <a:tr h="320040">
                <a:tc vMerge="1">
                  <a:txBody>
                    <a:bodyPr/>
                    <a:lstStyle/>
                    <a:p>
                      <a:endParaRPr lang="en-US"/>
                    </a:p>
                  </a:txBody>
                  <a:tcPr/>
                </a:tc>
                <a:tc>
                  <a:txBody>
                    <a:bodyPr/>
                    <a:lstStyle/>
                    <a:p>
                      <a:pPr algn="ctr">
                        <a:lnSpc>
                          <a:spcPct val="100000"/>
                        </a:lnSpc>
                      </a:pPr>
                      <a:r>
                        <a:rPr lang="en-US" dirty="0" err="1" smtClean="0"/>
                        <a:t>Rolloff</a:t>
                      </a:r>
                      <a:r>
                        <a:rPr lang="en-US" dirty="0" smtClean="0"/>
                        <a:t> factor</a:t>
                      </a:r>
                      <a:endParaRPr lang="en-US" dirty="0"/>
                    </a:p>
                  </a:txBody>
                  <a:tcPr>
                    <a:solidFill>
                      <a:schemeClr val="accent1">
                        <a:lumMod val="60000"/>
                        <a:lumOff val="40000"/>
                      </a:schemeClr>
                    </a:solidFill>
                  </a:tcPr>
                </a:tc>
                <a:tc>
                  <a:txBody>
                    <a:bodyPr/>
                    <a:lstStyle/>
                    <a:p>
                      <a:pPr algn="ctr">
                        <a:lnSpc>
                          <a:spcPct val="100000"/>
                        </a:lnSpc>
                      </a:pPr>
                      <a:r>
                        <a:rPr lang="en-US" dirty="0" smtClean="0"/>
                        <a:t>Filter</a:t>
                      </a:r>
                      <a:r>
                        <a:rPr lang="en-US" baseline="0" dirty="0" smtClean="0"/>
                        <a:t> order</a:t>
                      </a:r>
                      <a:endParaRPr lang="en-US" dirty="0"/>
                    </a:p>
                  </a:txBody>
                  <a:tcPr>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0840">
                <a:tc>
                  <a:txBody>
                    <a:bodyPr/>
                    <a:lstStyle/>
                    <a:p>
                      <a:pPr algn="ctr">
                        <a:lnSpc>
                          <a:spcPct val="100000"/>
                        </a:lnSpc>
                      </a:pPr>
                      <a:r>
                        <a:rPr lang="en-US" dirty="0" smtClean="0"/>
                        <a:t>Option 1</a:t>
                      </a:r>
                      <a:endParaRPr lang="en-US" dirty="0"/>
                    </a:p>
                  </a:txBody>
                  <a:tcPr/>
                </a:tc>
                <a:tc>
                  <a:txBody>
                    <a:bodyPr/>
                    <a:lstStyle/>
                    <a:p>
                      <a:pPr algn="ctr">
                        <a:lnSpc>
                          <a:spcPct val="100000"/>
                        </a:lnSpc>
                      </a:pPr>
                      <a:r>
                        <a:rPr lang="en-US" dirty="0" smtClean="0"/>
                        <a:t>0.25</a:t>
                      </a:r>
                      <a:endParaRPr lang="en-US" dirty="0"/>
                    </a:p>
                  </a:txBody>
                  <a:tcPr/>
                </a:tc>
                <a:tc>
                  <a:txBody>
                    <a:bodyPr/>
                    <a:lstStyle/>
                    <a:p>
                      <a:pPr algn="ctr">
                        <a:lnSpc>
                          <a:spcPct val="100000"/>
                        </a:lnSpc>
                      </a:pPr>
                      <a:r>
                        <a:rPr lang="en-US" dirty="0" smtClean="0"/>
                        <a:t>256</a:t>
                      </a:r>
                      <a:endParaRPr lang="en-US" dirty="0"/>
                    </a:p>
                  </a:txBody>
                  <a:tcPr/>
                </a:tc>
                <a:tc>
                  <a:txBody>
                    <a:bodyPr/>
                    <a:lstStyle/>
                    <a:p>
                      <a:pPr algn="ctr">
                        <a:lnSpc>
                          <a:spcPct val="100000"/>
                        </a:lnSpc>
                      </a:pPr>
                      <a:r>
                        <a:rPr lang="en-US" dirty="0" smtClean="0"/>
                        <a:t>0.23</a:t>
                      </a:r>
                      <a:endParaRPr lang="en-US" dirty="0"/>
                    </a:p>
                  </a:txBody>
                  <a:tcPr/>
                </a:tc>
                <a:tc>
                  <a:txBody>
                    <a:bodyPr/>
                    <a:lstStyle/>
                    <a:p>
                      <a:pPr algn="ctr">
                        <a:lnSpc>
                          <a:spcPct val="100000"/>
                        </a:lnSpc>
                      </a:pPr>
                      <a:r>
                        <a:rPr lang="en-US" dirty="0" smtClean="0"/>
                        <a:t>1.2</a:t>
                      </a:r>
                      <a:endParaRPr lang="en-US" dirty="0"/>
                    </a:p>
                  </a:txBody>
                  <a:tcPr/>
                </a:tc>
                <a:tc>
                  <a:txBody>
                    <a:bodyPr/>
                    <a:lstStyle/>
                    <a:p>
                      <a:pPr algn="ctr">
                        <a:lnSpc>
                          <a:spcPct val="100000"/>
                        </a:lnSpc>
                      </a:pPr>
                      <a:r>
                        <a:rPr lang="en-US" dirty="0" smtClean="0"/>
                        <a:t>4</a:t>
                      </a:r>
                      <a:endParaRPr lang="en-US" dirty="0"/>
                    </a:p>
                  </a:txBody>
                  <a:tcPr/>
                </a:tc>
                <a:tc>
                  <a:txBody>
                    <a:bodyPr/>
                    <a:lstStyle/>
                    <a:p>
                      <a:pPr algn="ctr">
                        <a:lnSpc>
                          <a:spcPct val="100000"/>
                        </a:lnSpc>
                      </a:pPr>
                      <a:r>
                        <a:rPr lang="en-US" dirty="0" smtClean="0"/>
                        <a:t>0.6</a:t>
                      </a:r>
                      <a:endParaRPr 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Option 2</a:t>
                      </a:r>
                    </a:p>
                  </a:txBody>
                  <a:tcPr/>
                </a:tc>
                <a:tc>
                  <a:txBody>
                    <a:bodyPr/>
                    <a:lstStyle/>
                    <a:p>
                      <a:pPr algn="ctr">
                        <a:lnSpc>
                          <a:spcPct val="100000"/>
                        </a:lnSpc>
                      </a:pPr>
                      <a:r>
                        <a:rPr lang="en-US" dirty="0" smtClean="0"/>
                        <a:t>0.2</a:t>
                      </a:r>
                      <a:endParaRPr lang="en-US" dirty="0"/>
                    </a:p>
                  </a:txBody>
                  <a:tcPr/>
                </a:tc>
                <a:tc>
                  <a:txBody>
                    <a:bodyPr/>
                    <a:lstStyle/>
                    <a:p>
                      <a:pPr algn="ctr">
                        <a:lnSpc>
                          <a:spcPct val="100000"/>
                        </a:lnSpc>
                      </a:pPr>
                      <a:r>
                        <a:rPr lang="en-US" dirty="0" smtClean="0"/>
                        <a:t>256</a:t>
                      </a:r>
                      <a:endParaRPr lang="en-US" dirty="0"/>
                    </a:p>
                  </a:txBody>
                  <a:tcPr/>
                </a:tc>
                <a:tc>
                  <a:txBody>
                    <a:bodyPr/>
                    <a:lstStyle/>
                    <a:p>
                      <a:pPr algn="ctr">
                        <a:lnSpc>
                          <a:spcPct val="100000"/>
                        </a:lnSpc>
                      </a:pPr>
                      <a:r>
                        <a:rPr lang="en-US" dirty="0" smtClean="0"/>
                        <a:t>0.21</a:t>
                      </a:r>
                      <a:endParaRPr lang="en-US" dirty="0"/>
                    </a:p>
                  </a:txBody>
                  <a:tcPr/>
                </a:tc>
                <a:tc>
                  <a:txBody>
                    <a:bodyPr/>
                    <a:lstStyle/>
                    <a:p>
                      <a:pPr algn="ctr">
                        <a:lnSpc>
                          <a:spcPct val="100000"/>
                        </a:lnSpc>
                      </a:pPr>
                      <a:r>
                        <a:rPr lang="en-US" dirty="0" smtClean="0"/>
                        <a:t>0.6</a:t>
                      </a:r>
                      <a:endParaRPr lang="en-US" dirty="0"/>
                    </a:p>
                  </a:txBody>
                  <a:tcPr/>
                </a:tc>
                <a:tc>
                  <a:txBody>
                    <a:bodyPr/>
                    <a:lstStyle/>
                    <a:p>
                      <a:pPr algn="ctr">
                        <a:lnSpc>
                          <a:spcPct val="100000"/>
                        </a:lnSpc>
                      </a:pPr>
                      <a:r>
                        <a:rPr lang="en-US" dirty="0" smtClean="0"/>
                        <a:t>9</a:t>
                      </a:r>
                      <a:endParaRPr lang="en-US" dirty="0"/>
                    </a:p>
                  </a:txBody>
                  <a:tcPr/>
                </a:tc>
                <a:tc>
                  <a:txBody>
                    <a:bodyPr/>
                    <a:lstStyle/>
                    <a:p>
                      <a:pPr algn="ctr">
                        <a:lnSpc>
                          <a:spcPct val="100000"/>
                        </a:lnSpc>
                      </a:pPr>
                      <a:r>
                        <a:rPr lang="en-US" dirty="0" smtClean="0"/>
                        <a:t>0.3</a:t>
                      </a:r>
                      <a:endParaRPr lang="en-US" dirty="0"/>
                    </a:p>
                  </a:txBody>
                  <a:tcPr/>
                </a:tc>
              </a:tr>
              <a:tr h="370840">
                <a:tc>
                  <a:txBody>
                    <a:bodyPr/>
                    <a:lstStyle/>
                    <a:p>
                      <a:pPr algn="ctr">
                        <a:lnSpc>
                          <a:spcPct val="100000"/>
                        </a:lnSpc>
                      </a:pPr>
                      <a:r>
                        <a:rPr lang="en-US" dirty="0" smtClean="0"/>
                        <a:t>Option 3</a:t>
                      </a:r>
                      <a:endParaRPr lang="en-US" dirty="0"/>
                    </a:p>
                  </a:txBody>
                  <a:tcPr/>
                </a:tc>
                <a:tc>
                  <a:txBody>
                    <a:bodyPr/>
                    <a:lstStyle/>
                    <a:p>
                      <a:pPr algn="ctr">
                        <a:lnSpc>
                          <a:spcPct val="100000"/>
                        </a:lnSpc>
                      </a:pPr>
                      <a:r>
                        <a:rPr lang="en-US" dirty="0" smtClean="0"/>
                        <a:t>0.1</a:t>
                      </a:r>
                      <a:endParaRPr lang="en-US" dirty="0"/>
                    </a:p>
                  </a:txBody>
                  <a:tcPr/>
                </a:tc>
                <a:tc>
                  <a:txBody>
                    <a:bodyPr/>
                    <a:lstStyle/>
                    <a:p>
                      <a:pPr algn="ctr">
                        <a:lnSpc>
                          <a:spcPct val="100000"/>
                        </a:lnSpc>
                      </a:pPr>
                      <a:r>
                        <a:rPr lang="en-US" dirty="0" smtClean="0"/>
                        <a:t>256</a:t>
                      </a:r>
                      <a:endParaRPr lang="en-US" dirty="0"/>
                    </a:p>
                  </a:txBody>
                  <a:tcPr/>
                </a:tc>
                <a:tc>
                  <a:txBody>
                    <a:bodyPr/>
                    <a:lstStyle/>
                    <a:p>
                      <a:pPr algn="ctr">
                        <a:lnSpc>
                          <a:spcPct val="100000"/>
                        </a:lnSpc>
                      </a:pPr>
                      <a:r>
                        <a:rPr lang="en-US" dirty="0" smtClean="0"/>
                        <a:t>0.23</a:t>
                      </a:r>
                      <a:endParaRPr lang="en-US" dirty="0"/>
                    </a:p>
                  </a:txBody>
                  <a:tcPr/>
                </a:tc>
                <a:tc>
                  <a:txBody>
                    <a:bodyPr/>
                    <a:lstStyle/>
                    <a:p>
                      <a:pPr algn="ctr">
                        <a:lnSpc>
                          <a:spcPct val="100000"/>
                        </a:lnSpc>
                      </a:pPr>
                      <a:r>
                        <a:rPr lang="en-US" dirty="0" smtClean="0"/>
                        <a:t>0.4</a:t>
                      </a:r>
                      <a:endParaRPr lang="en-US" dirty="0"/>
                    </a:p>
                  </a:txBody>
                  <a:tcPr/>
                </a:tc>
                <a:tc>
                  <a:txBody>
                    <a:bodyPr/>
                    <a:lstStyle/>
                    <a:p>
                      <a:pPr algn="ctr">
                        <a:lnSpc>
                          <a:spcPct val="100000"/>
                        </a:lnSpc>
                      </a:pPr>
                      <a:r>
                        <a:rPr lang="en-US" dirty="0" smtClean="0"/>
                        <a:t>13</a:t>
                      </a:r>
                      <a:endParaRPr lang="en-US" dirty="0"/>
                    </a:p>
                  </a:txBody>
                  <a:tcPr/>
                </a:tc>
                <a:tc>
                  <a:txBody>
                    <a:bodyPr/>
                    <a:lstStyle/>
                    <a:p>
                      <a:pPr algn="ctr">
                        <a:lnSpc>
                          <a:spcPct val="100000"/>
                        </a:lnSpc>
                      </a:pPr>
                      <a:r>
                        <a:rPr lang="en-US" dirty="0" smtClean="0"/>
                        <a:t>0.4</a:t>
                      </a:r>
                      <a:endParaRPr lang="en-US" dirty="0"/>
                    </a:p>
                  </a:txBody>
                  <a:tcPr/>
                </a:tc>
              </a:tr>
              <a:tr h="370840">
                <a:tc>
                  <a:txBody>
                    <a:bodyPr/>
                    <a:lstStyle/>
                    <a:p>
                      <a:pPr algn="ctr">
                        <a:lnSpc>
                          <a:spcPct val="100000"/>
                        </a:lnSpc>
                      </a:pPr>
                      <a:r>
                        <a:rPr lang="en-US" dirty="0" smtClean="0"/>
                        <a:t>Option 4</a:t>
                      </a:r>
                      <a:endParaRPr lang="en-US" dirty="0"/>
                    </a:p>
                  </a:txBody>
                  <a:tcPr/>
                </a:tc>
                <a:tc>
                  <a:txBody>
                    <a:bodyPr/>
                    <a:lstStyle/>
                    <a:p>
                      <a:pPr algn="ctr">
                        <a:lnSpc>
                          <a:spcPct val="100000"/>
                        </a:lnSpc>
                      </a:pPr>
                      <a:r>
                        <a:rPr lang="en-US" dirty="0" smtClean="0"/>
                        <a:t>0.1</a:t>
                      </a:r>
                      <a:endParaRPr lang="en-US" dirty="0"/>
                    </a:p>
                  </a:txBody>
                  <a:tcPr/>
                </a:tc>
                <a:tc>
                  <a:txBody>
                    <a:bodyPr/>
                    <a:lstStyle/>
                    <a:p>
                      <a:pPr algn="ctr">
                        <a:lnSpc>
                          <a:spcPct val="100000"/>
                        </a:lnSpc>
                      </a:pPr>
                      <a:r>
                        <a:rPr lang="en-US" dirty="0" smtClean="0"/>
                        <a:t>128</a:t>
                      </a:r>
                      <a:endParaRPr lang="en-US" dirty="0"/>
                    </a:p>
                  </a:txBody>
                  <a:tcPr/>
                </a:tc>
                <a:tc>
                  <a:txBody>
                    <a:bodyPr/>
                    <a:lstStyle/>
                    <a:p>
                      <a:pPr algn="ctr">
                        <a:lnSpc>
                          <a:spcPct val="100000"/>
                        </a:lnSpc>
                      </a:pPr>
                      <a:r>
                        <a:rPr lang="en-US" dirty="0" smtClean="0"/>
                        <a:t>0.25</a:t>
                      </a:r>
                      <a:endParaRPr lang="en-US" dirty="0"/>
                    </a:p>
                  </a:txBody>
                  <a:tcPr/>
                </a:tc>
                <a:tc>
                  <a:txBody>
                    <a:bodyPr/>
                    <a:lstStyle/>
                    <a:p>
                      <a:pPr algn="ctr">
                        <a:lnSpc>
                          <a:spcPct val="100000"/>
                        </a:lnSpc>
                      </a:pPr>
                      <a:r>
                        <a:rPr lang="en-US" dirty="0" smtClean="0"/>
                        <a:t>0.2</a:t>
                      </a:r>
                      <a:endParaRPr lang="en-US" dirty="0"/>
                    </a:p>
                  </a:txBody>
                  <a:tcPr/>
                </a:tc>
                <a:tc>
                  <a:txBody>
                    <a:bodyPr/>
                    <a:lstStyle/>
                    <a:p>
                      <a:pPr algn="ctr">
                        <a:lnSpc>
                          <a:spcPct val="100000"/>
                        </a:lnSpc>
                      </a:pPr>
                      <a:r>
                        <a:rPr lang="en-US" dirty="0" smtClean="0"/>
                        <a:t>27</a:t>
                      </a:r>
                      <a:endParaRPr lang="en-US" dirty="0"/>
                    </a:p>
                  </a:txBody>
                  <a:tcPr/>
                </a:tc>
                <a:tc>
                  <a:txBody>
                    <a:bodyPr/>
                    <a:lstStyle/>
                    <a:p>
                      <a:pPr algn="ctr">
                        <a:lnSpc>
                          <a:spcPct val="100000"/>
                        </a:lnSpc>
                      </a:pPr>
                      <a:r>
                        <a:rPr lang="en-US" dirty="0" smtClean="0"/>
                        <a:t>0.3</a:t>
                      </a:r>
                      <a:endParaRPr lang="en-US" dirty="0"/>
                    </a:p>
                  </a:txBody>
                  <a:tcPr/>
                </a:tc>
              </a:tr>
            </a:tbl>
          </a:graphicData>
        </a:graphic>
      </p:graphicFrame>
      <p:sp>
        <p:nvSpPr>
          <p:cNvPr id="5" name="TextBox 4"/>
          <p:cNvSpPr txBox="1"/>
          <p:nvPr/>
        </p:nvSpPr>
        <p:spPr>
          <a:xfrm>
            <a:off x="609600" y="5867400"/>
            <a:ext cx="8001000" cy="584775"/>
          </a:xfrm>
          <a:prstGeom prst="rect">
            <a:avLst/>
          </a:prstGeom>
          <a:noFill/>
        </p:spPr>
        <p:txBody>
          <a:bodyPr wrap="square" rtlCol="0">
            <a:spAutoFit/>
          </a:bodyPr>
          <a:lstStyle/>
          <a:p>
            <a:r>
              <a:rPr lang="en-US" sz="1600" dirty="0" smtClean="0"/>
              <a:t>* At least 0.25MHz bandwidth overhead should be considered to meet the FCC’s new out-of-band emission constraints. (FCC Third MO&amp;O, FCC-12-36A1, April. 2012.)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WITHOUT FILTERING, </a:t>
            </a:r>
            <a:br>
              <a:rPr lang="en-US" altLang="ko-KR" sz="3200" b="1" i="1" dirty="0" smtClean="0">
                <a:solidFill>
                  <a:srgbClr val="00B0F0"/>
                </a:solidFill>
              </a:rPr>
            </a:br>
            <a:r>
              <a:rPr lang="en-US" altLang="ko-KR" sz="3200" b="1" i="1" dirty="0" smtClean="0">
                <a:solidFill>
                  <a:srgbClr val="00B0F0"/>
                </a:solidFill>
              </a:rPr>
              <a:t>128 SUBCARRIERS (OPTION 1)</a:t>
            </a:r>
            <a:endParaRPr lang="en-US" sz="3200" b="1" i="1" dirty="0">
              <a:solidFill>
                <a:srgbClr val="00B0F0"/>
              </a:solidFill>
            </a:endParaRPr>
          </a:p>
        </p:txBody>
      </p:sp>
      <p:pic>
        <p:nvPicPr>
          <p:cNvPr id="8" name="Picture 10" descr="subcarrier128"/>
          <p:cNvPicPr>
            <a:picLocks noGrp="1" noChangeAspect="1" noChangeArrowheads="1"/>
          </p:cNvPicPr>
          <p:nvPr>
            <p:ph idx="1"/>
          </p:nvPr>
        </p:nvPicPr>
        <p:blipFill>
          <a:blip r:embed="rId2" cstate="print"/>
          <a:srcRect/>
          <a:stretch>
            <a:fillRect/>
          </a:stretch>
        </p:blipFill>
        <p:spPr>
          <a:xfrm>
            <a:off x="1447800" y="1371600"/>
            <a:ext cx="6786562" cy="5080848"/>
          </a:xfrm>
          <a:noFill/>
          <a:ln/>
        </p:spPr>
      </p:pic>
      <p:pic>
        <p:nvPicPr>
          <p:cNvPr id="9" name="Picture 8"/>
          <p:cNvPicPr>
            <a:picLocks noChangeAspect="1" noChangeArrowheads="1"/>
          </p:cNvPicPr>
          <p:nvPr/>
        </p:nvPicPr>
        <p:blipFill>
          <a:blip r:embed="rId3" cstate="print"/>
          <a:srcRect/>
          <a:stretch>
            <a:fillRect/>
          </a:stretch>
        </p:blipFill>
        <p:spPr bwMode="auto">
          <a:xfrm>
            <a:off x="152400" y="1676400"/>
            <a:ext cx="3561003" cy="2895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WITHOUT FILTERING, </a:t>
            </a:r>
            <a:br>
              <a:rPr lang="en-US" altLang="ko-KR" sz="3200" b="1" i="1" dirty="0" smtClean="0">
                <a:solidFill>
                  <a:srgbClr val="00B0F0"/>
                </a:solidFill>
              </a:rPr>
            </a:br>
            <a:r>
              <a:rPr lang="en-US" altLang="ko-KR" sz="3200" b="1" i="1" dirty="0" smtClean="0">
                <a:solidFill>
                  <a:srgbClr val="00B0F0"/>
                </a:solidFill>
              </a:rPr>
              <a:t>64 SUBCARRIERS (OPTION 2)</a:t>
            </a:r>
            <a:endParaRPr lang="en-US" sz="3200" b="1" i="1" dirty="0">
              <a:solidFill>
                <a:srgbClr val="00B0F0"/>
              </a:solidFill>
            </a:endParaRPr>
          </a:p>
        </p:txBody>
      </p:sp>
      <p:pic>
        <p:nvPicPr>
          <p:cNvPr id="8" name="Picture 5" descr="subcarrier64"/>
          <p:cNvPicPr>
            <a:picLocks noGrp="1" noChangeAspect="1" noChangeArrowheads="1"/>
          </p:cNvPicPr>
          <p:nvPr>
            <p:ph idx="1"/>
          </p:nvPr>
        </p:nvPicPr>
        <p:blipFill>
          <a:blip r:embed="rId2" cstate="print"/>
          <a:srcRect/>
          <a:stretch>
            <a:fillRect/>
          </a:stretch>
        </p:blipFill>
        <p:spPr>
          <a:xfrm>
            <a:off x="1447800" y="1371600"/>
            <a:ext cx="6760980" cy="5061696"/>
          </a:xfrm>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WITHOUT FILTERING, </a:t>
            </a:r>
            <a:br>
              <a:rPr lang="en-US" altLang="ko-KR" sz="3200" b="1" i="1" dirty="0" smtClean="0">
                <a:solidFill>
                  <a:srgbClr val="00B0F0"/>
                </a:solidFill>
              </a:rPr>
            </a:br>
            <a:r>
              <a:rPr lang="en-US" altLang="ko-KR" sz="3200" b="1" i="1" dirty="0" smtClean="0">
                <a:solidFill>
                  <a:srgbClr val="00B0F0"/>
                </a:solidFill>
              </a:rPr>
              <a:t>32 SUBCARRIERS (OPTION 3)</a:t>
            </a:r>
            <a:endParaRPr lang="en-US" sz="3200" b="1" i="1" dirty="0">
              <a:solidFill>
                <a:srgbClr val="00B0F0"/>
              </a:solidFill>
            </a:endParaRPr>
          </a:p>
        </p:txBody>
      </p:sp>
      <p:pic>
        <p:nvPicPr>
          <p:cNvPr id="8" name="Picture 5" descr="subcarrier32"/>
          <p:cNvPicPr>
            <a:picLocks noGrp="1" noChangeAspect="1" noChangeArrowheads="1"/>
          </p:cNvPicPr>
          <p:nvPr>
            <p:ph idx="1"/>
          </p:nvPr>
        </p:nvPicPr>
        <p:blipFill>
          <a:blip r:embed="rId2" cstate="print"/>
          <a:srcRect/>
          <a:stretch>
            <a:fillRect/>
          </a:stretch>
        </p:blipFill>
        <p:spPr>
          <a:xfrm>
            <a:off x="1447800" y="1419321"/>
            <a:ext cx="6781800" cy="4981480"/>
          </a:xfrm>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altLang="ko-KR" sz="3200" b="1" i="1" dirty="0" smtClean="0">
                <a:solidFill>
                  <a:srgbClr val="00B0F0"/>
                </a:solidFill>
              </a:rPr>
              <a:t>SPECTRUM WITHOUT FILTERING, </a:t>
            </a:r>
            <a:br>
              <a:rPr lang="en-US" altLang="ko-KR" sz="3200" b="1" i="1" dirty="0" smtClean="0">
                <a:solidFill>
                  <a:srgbClr val="00B0F0"/>
                </a:solidFill>
              </a:rPr>
            </a:br>
            <a:r>
              <a:rPr lang="en-US" altLang="ko-KR" sz="3200" b="1" i="1" dirty="0" smtClean="0">
                <a:solidFill>
                  <a:srgbClr val="00B0F0"/>
                </a:solidFill>
              </a:rPr>
              <a:t>16 SUBCARRIERS (OPTION 4)</a:t>
            </a:r>
            <a:endParaRPr lang="en-US" sz="3200" b="1" i="1" dirty="0">
              <a:solidFill>
                <a:srgbClr val="00B0F0"/>
              </a:solidFill>
            </a:endParaRPr>
          </a:p>
        </p:txBody>
      </p:sp>
      <p:pic>
        <p:nvPicPr>
          <p:cNvPr id="6" name="Content Placeholder 5" descr="subcarrier16"/>
          <p:cNvPicPr>
            <a:picLocks noGrp="1" noChangeAspect="1" noChangeArrowheads="1"/>
          </p:cNvPicPr>
          <p:nvPr>
            <p:ph idx="1"/>
          </p:nvPr>
        </p:nvPicPr>
        <p:blipFill>
          <a:blip r:embed="rId2" cstate="print"/>
          <a:srcRect/>
          <a:stretch>
            <a:fillRect/>
          </a:stretch>
        </p:blipFill>
        <p:spPr>
          <a:xfrm>
            <a:off x="1393548" y="1371600"/>
            <a:ext cx="6836051" cy="5061696"/>
          </a:xfrm>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BANDWIDTH OVERHEAD ANALYSIS</a:t>
            </a:r>
            <a:br>
              <a:rPr lang="en-US" sz="3200" b="1" i="1" dirty="0" smtClean="0">
                <a:solidFill>
                  <a:srgbClr val="00B0F0"/>
                </a:solidFill>
              </a:rPr>
            </a:br>
            <a:r>
              <a:rPr lang="en-US" sz="3200" b="1" i="1" dirty="0" smtClean="0">
                <a:solidFill>
                  <a:srgbClr val="00B0F0"/>
                </a:solidFill>
              </a:rPr>
              <a:t>WITHOUT FILTERING</a:t>
            </a:r>
            <a:endParaRPr lang="en-US" sz="3200" b="1" i="1" dirty="0">
              <a:solidFill>
                <a:srgbClr val="00B0F0"/>
              </a:solidFill>
            </a:endParaRPr>
          </a:p>
        </p:txBody>
      </p:sp>
      <p:graphicFrame>
        <p:nvGraphicFramePr>
          <p:cNvPr id="8" name="Table 7"/>
          <p:cNvGraphicFramePr>
            <a:graphicFrameLocks noGrp="1"/>
          </p:cNvGraphicFramePr>
          <p:nvPr/>
        </p:nvGraphicFramePr>
        <p:xfrm>
          <a:off x="762000" y="2057400"/>
          <a:ext cx="7772400" cy="2362198"/>
        </p:xfrm>
        <a:graphic>
          <a:graphicData uri="http://schemas.openxmlformats.org/drawingml/2006/table">
            <a:tbl>
              <a:tblPr firstRow="1" bandRow="1">
                <a:tableStyleId>{5C22544A-7EE6-4342-B048-85BDC9FD1C3A}</a:tableStyleId>
              </a:tblPr>
              <a:tblGrid>
                <a:gridCol w="1676400"/>
                <a:gridCol w="2438400"/>
                <a:gridCol w="3657600"/>
              </a:tblGrid>
              <a:tr h="7120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No. of Subcarriers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Total bandwidth Use (MHz)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Guard band needed at each side of TV band (MHz)</a:t>
                      </a:r>
                    </a:p>
                  </a:txBody>
                  <a:tcPr/>
                </a:tc>
              </a:tr>
              <a:tr h="412537">
                <a:tc>
                  <a:txBody>
                    <a:bodyPr/>
                    <a:lstStyle/>
                    <a:p>
                      <a:pPr algn="ctr"/>
                      <a:r>
                        <a:rPr lang="en-US" sz="1800" dirty="0" smtClean="0"/>
                        <a:t>128 (Option 1)</a:t>
                      </a:r>
                      <a:endParaRPr lang="en-US" sz="1800" dirty="0"/>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23.3 </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10.9 </a:t>
                      </a:r>
                    </a:p>
                  </a:txBody>
                  <a:tcPr/>
                </a:tc>
              </a:tr>
              <a:tr h="412537">
                <a:tc>
                  <a:txBody>
                    <a:bodyPr/>
                    <a:lstStyle/>
                    <a:p>
                      <a:pPr algn="ctr"/>
                      <a:r>
                        <a:rPr lang="en-US" sz="1800" dirty="0" smtClean="0"/>
                        <a:t>64 (Option 2)</a:t>
                      </a:r>
                      <a:endParaRPr lang="en-US" sz="1800" dirty="0"/>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16.2</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altLang="ko-KR" sz="1800" b="0" i="0" u="none" strike="noStrike" kern="1200" cap="none" spc="0" normalizeH="0" baseline="0" noProof="0" dirty="0" smtClean="0">
                          <a:ln>
                            <a:noFill/>
                          </a:ln>
                          <a:solidFill>
                            <a:schemeClr val="tx1"/>
                          </a:solidFill>
                          <a:effectLst/>
                          <a:uLnTx/>
                          <a:uFillTx/>
                          <a:latin typeface="+mn-lt"/>
                          <a:ea typeface="+mn-ea"/>
                          <a:cs typeface="+mn-cs"/>
                        </a:rPr>
                        <a:t>8.1</a:t>
                      </a:r>
                    </a:p>
                  </a:txBody>
                  <a:tcPr/>
                </a:tc>
              </a:tr>
              <a:tr h="412537">
                <a:tc>
                  <a:txBody>
                    <a:bodyPr/>
                    <a:lstStyle/>
                    <a:p>
                      <a:pPr algn="ctr"/>
                      <a:r>
                        <a:rPr lang="en-US" sz="1800" dirty="0" smtClean="0"/>
                        <a:t>32 (Option 3)</a:t>
                      </a:r>
                      <a:endParaRPr lang="en-US" sz="1800" dirty="0"/>
                    </a:p>
                  </a:txBody>
                  <a:tcPr/>
                </a:tc>
                <a:tc>
                  <a:txBody>
                    <a:bodyPr/>
                    <a:lstStyle/>
                    <a:p>
                      <a:pPr algn="ctr"/>
                      <a:r>
                        <a:rPr lang="en-US" sz="1800" dirty="0" smtClean="0"/>
                        <a:t>6.7</a:t>
                      </a:r>
                      <a:endParaRPr lang="en-US" sz="1800" dirty="0"/>
                    </a:p>
                  </a:txBody>
                  <a:tcPr/>
                </a:tc>
                <a:tc>
                  <a:txBody>
                    <a:bodyPr/>
                    <a:lstStyle/>
                    <a:p>
                      <a:pPr algn="ctr"/>
                      <a:r>
                        <a:rPr lang="en-US" sz="1800" dirty="0" smtClean="0"/>
                        <a:t>3.2</a:t>
                      </a:r>
                      <a:endParaRPr lang="en-US" sz="1800" dirty="0"/>
                    </a:p>
                  </a:txBody>
                  <a:tcPr/>
                </a:tc>
              </a:tr>
              <a:tr h="412537">
                <a:tc>
                  <a:txBody>
                    <a:bodyPr/>
                    <a:lstStyle/>
                    <a:p>
                      <a:pPr algn="ctr"/>
                      <a:r>
                        <a:rPr lang="en-US" sz="1800" dirty="0" smtClean="0"/>
                        <a:t>16 (Option 4)</a:t>
                      </a:r>
                      <a:endParaRPr lang="en-US" sz="1800" dirty="0"/>
                    </a:p>
                  </a:txBody>
                  <a:tcPr/>
                </a:tc>
                <a:tc>
                  <a:txBody>
                    <a:bodyPr/>
                    <a:lstStyle/>
                    <a:p>
                      <a:pPr algn="ctr"/>
                      <a:r>
                        <a:rPr lang="en-US" sz="1800" dirty="0" smtClean="0"/>
                        <a:t>4.5</a:t>
                      </a:r>
                      <a:endParaRPr lang="en-US" sz="1800" dirty="0"/>
                    </a:p>
                  </a:txBody>
                  <a:tcPr/>
                </a:tc>
                <a:tc>
                  <a:txBody>
                    <a:bodyPr/>
                    <a:lstStyle/>
                    <a:p>
                      <a:pPr algn="ctr"/>
                      <a:r>
                        <a:rPr lang="en-US" sz="1800" dirty="0" smtClean="0"/>
                        <a:t>2.2</a:t>
                      </a:r>
                      <a:endParaRPr lang="en-US" sz="1800" dirty="0"/>
                    </a:p>
                  </a:txBody>
                  <a:tcPr/>
                </a:tc>
              </a:tr>
            </a:tbl>
          </a:graphicData>
        </a:graphic>
      </p:graphicFrame>
      <p:sp>
        <p:nvSpPr>
          <p:cNvPr id="9" name="Rectangle 8"/>
          <p:cNvSpPr/>
          <p:nvPr/>
        </p:nvSpPr>
        <p:spPr>
          <a:xfrm>
            <a:off x="762000" y="4800600"/>
            <a:ext cx="7772400" cy="1477328"/>
          </a:xfrm>
          <a:prstGeom prst="rect">
            <a:avLst/>
          </a:prstGeom>
          <a:solidFill>
            <a:srgbClr val="FFFF00"/>
          </a:solidFill>
        </p:spPr>
        <p:txBody>
          <a:bodyPr wrap="square">
            <a:spAutoFit/>
          </a:bodyPr>
          <a:lstStyle/>
          <a:p>
            <a:pPr>
              <a:lnSpc>
                <a:spcPct val="90000"/>
              </a:lnSpc>
              <a:buFont typeface="Arial" pitchFamily="34" charset="0"/>
              <a:buChar char="•"/>
            </a:pPr>
            <a:r>
              <a:rPr lang="en-US" altLang="ko-KR" sz="2000" dirty="0" smtClean="0"/>
              <a:t> OFDM signals without filtering do not meet the out-of-band (OOB) -55dB requirement (unless we allow impractical amount of bandwidth overhead).</a:t>
            </a:r>
          </a:p>
          <a:p>
            <a:pPr>
              <a:lnSpc>
                <a:spcPct val="90000"/>
              </a:lnSpc>
              <a:buFont typeface="Arial" pitchFamily="34" charset="0"/>
              <a:buChar char="•"/>
            </a:pPr>
            <a:r>
              <a:rPr lang="en-US" altLang="ko-KR" sz="2000" b="1" dirty="0" smtClean="0">
                <a:solidFill>
                  <a:srgbClr val="FF0000"/>
                </a:solidFill>
              </a:rPr>
              <a:t> We need filtering (or pulse shaping) to filter out the out-of-band components.</a:t>
            </a:r>
            <a:endParaRPr lang="en-US" altLang="ko-KR" sz="20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10238</TotalTime>
  <Words>1784</Words>
  <Application>Microsoft Office PowerPoint</Application>
  <PresentationFormat>On-screen Show (4:3)</PresentationFormat>
  <Paragraphs>643</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Slide 1</vt:lpstr>
      <vt:lpstr>Spectra and bandwidth overhead with and without filtering for TG4m OFDM</vt:lpstr>
      <vt:lpstr>SUMMARY OF PROPOSED TG4m OFDM PARAMETERS *</vt:lpstr>
      <vt:lpstr>OFDM SPECTRAL SHAPES WITHOUT FILTERING</vt:lpstr>
      <vt:lpstr>SPECTRUM WITHOUT FILTERING,  128 SUBCARRIERS (OPTION 1)</vt:lpstr>
      <vt:lpstr>SPECTRUM WITHOUT FILTERING,  64 SUBCARRIERS (OPTION 2)</vt:lpstr>
      <vt:lpstr>SPECTRUM WITHOUT FILTERING,  32 SUBCARRIERS (OPTION 3)</vt:lpstr>
      <vt:lpstr>SPECTRUM WITHOUT FILTERING,  16 SUBCARRIERS (OPTION 4)</vt:lpstr>
      <vt:lpstr>BANDWIDTH OVERHEAD ANALYSIS WITHOUT FILTERING</vt:lpstr>
      <vt:lpstr>OFDM SPECTRAL SHAPES WITH Raised cosine filtering FOR VARIOUS ROLLOFF FACTORS</vt:lpstr>
      <vt:lpstr>SPECRUM WITH FILTERING, OPTION 1</vt:lpstr>
      <vt:lpstr>BANDWIDTH OVERHEAD ANALYSIS  FOR VARIOUS ROLLOFF FACTORS (1)</vt:lpstr>
      <vt:lpstr>BANDWIDTH OVERHEAD ANALYSIS  FOR VARIOUS ROLLOFF FACTORS (2)</vt:lpstr>
      <vt:lpstr>BANDWIDTH OVERHEAD ANALYSIS FOR VARIOUS ROLLOFF FACTORS (3)</vt:lpstr>
      <vt:lpstr>BANDWIDTH OVERHEAD ANALYSIS  FOR VARIOUS ROLLOFF FACTORS (4)</vt:lpstr>
      <vt:lpstr>OFDM SPECTRAL SHAPES WITH Raised cosine filtering FOR COMBINATIONS OF ROLLOFF FACTORS AND FILTER ORDERS</vt:lpstr>
      <vt:lpstr>SPECTRUM WITH FILTERING, 128 SUBCARRIERS ROLLOFF OF 0</vt:lpstr>
      <vt:lpstr>SPECTRUM WITH FILTERING, 128 SUBCARRIERS ROLLOFF OF 0.1</vt:lpstr>
      <vt:lpstr>SPECTRUM WITH FILTERING, 128 SUBCARRIERS ROLLOFF OF 0.25</vt:lpstr>
      <vt:lpstr>BANDWIDTH OVERHEAD ANALYSIS FOR VARIOUS FILTER ORDERS, OPTION 1 (1)</vt:lpstr>
      <vt:lpstr>BANDWIDTH OVERHEAD ANALYSIS FOR VARIOUS FILTER ORDERS, OPTION 1 (2)</vt:lpstr>
      <vt:lpstr>SPECTRUM WITH FILTERING, 64 SUBCARRIERS ROLLOFF OF 0</vt:lpstr>
      <vt:lpstr>SPECTRUM WITH FILTERING, 64 SUBCARRIERS ROLLOFF OF 0.1</vt:lpstr>
      <vt:lpstr>SPECTRUM WITH FILTERING, 64 SUBCARRIERS ROLLOFF OF 0.25</vt:lpstr>
      <vt:lpstr>BANDWIDTH OVERHEAD ANALYSIS FOR VARIOUS FILTER ORDERS, OPTION 2 (1)</vt:lpstr>
      <vt:lpstr>BANDWIDTH OVERHEAD ANALYSIS FOR VARIOUS FILTER ORDERS, OPTION 2 (2)</vt:lpstr>
      <vt:lpstr>SPECTRUM WITH FILTERING, 32 SUBCARRIERS ROLLOFF OF 0</vt:lpstr>
      <vt:lpstr>SPECTRUM WITH FILTERING, 32 SUBCARRIERS ROLLOFF OF 0.1</vt:lpstr>
      <vt:lpstr>SPECTRUM WITH FILTERING, 32 SUBCARRIERS ROLLOFF OF 0.25</vt:lpstr>
      <vt:lpstr>BANDWIDTH OVERHEAD ANALYSIS FOR VARIOUS FILTER ORDERS, OPTION 3 (1)</vt:lpstr>
      <vt:lpstr>BANDWIDTH OVERHEAD ANALYSIS FOR VARIOUS FILTER ORDERS, OPTION 3 (2)</vt:lpstr>
      <vt:lpstr>SPECTRUM WITH FILTERING, 16 SUBCARRIERS ROLLOFF OF 0</vt:lpstr>
      <vt:lpstr>SPECTRUM WITH FILTERING, 16 SUBCARRIERS ROLLOFF OF 0.1</vt:lpstr>
      <vt:lpstr>SPECTRUM WITH FILTERING, 16 SUBCARRIERS ROLLOFF OF 0.25</vt:lpstr>
      <vt:lpstr>BANDWIDTH OVERHEAD ANALYSIS FOR VARIOUS FILTER ORDERS, OPTION 4 (1)</vt:lpstr>
      <vt:lpstr>BANDWIDTH OVERHEAD ANALYSIS FOR VARIOUS FILTER ORDERS, OPTION 4 (2)</vt:lpstr>
      <vt:lpstr>JOINT CONSIDERATION OF ROLLOFF FACTORS AND FILTER ORDERS TO MINIMIZE BANDWIDTH OVERHEAD AT EDGE OF a Tv band</vt:lpstr>
      <vt:lpstr>BANDWIDTH OVERHEAD ANALYSIS FOR VARIOUS ROLLOFF FACTORS</vt:lpstr>
      <vt:lpstr>BANDWIDTH OVERHEAD ANALYSIS FOR VARIOUS FILTER ORDERS (1)</vt:lpstr>
      <vt:lpstr>BANDWIDTH OVERHEAD ANALYSIS FOR VARIOUS FILTER ORDERS (2)</vt:lpstr>
      <vt:lpstr>BANDWIDTH OVERHEAD ANALYSIS FOR VARIOUS FILTER ORDERS (3)</vt:lpstr>
      <vt:lpstr>BANDWIDTH OVERHEAD ANALYSIS FOR VARIOUS FILTER ORDERS (4)</vt:lpstr>
      <vt:lpstr>BANDWIDTH OVERHEAD ANALYSIS  FOR VARIOUS ROLLOFFS AND FILTER ORDERS</vt:lpstr>
      <vt:lpstr>JOINT CONSIDERATION AND CONCULUSION (1)</vt:lpstr>
      <vt:lpstr>JOINT CONSIDERATION AND CONCULUSION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Soo-Young Chang</dc:creator>
  <cp:lastModifiedBy>Soo-Young Chang</cp:lastModifiedBy>
  <cp:revision>123</cp:revision>
  <dcterms:created xsi:type="dcterms:W3CDTF">2012-07-06T05:59:01Z</dcterms:created>
  <dcterms:modified xsi:type="dcterms:W3CDTF">2012-07-17T15:03:31Z</dcterms:modified>
</cp:coreProperties>
</file>