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5"/>
  </p:notesMasterIdLst>
  <p:handoutMasterIdLst>
    <p:handoutMasterId r:id="rId26"/>
  </p:handoutMasterIdLst>
  <p:sldIdLst>
    <p:sldId id="383" r:id="rId7"/>
    <p:sldId id="391" r:id="rId8"/>
    <p:sldId id="390" r:id="rId9"/>
    <p:sldId id="373" r:id="rId10"/>
    <p:sldId id="399" r:id="rId11"/>
    <p:sldId id="398" r:id="rId12"/>
    <p:sldId id="392" r:id="rId13"/>
    <p:sldId id="374" r:id="rId14"/>
    <p:sldId id="376" r:id="rId15"/>
    <p:sldId id="377" r:id="rId16"/>
    <p:sldId id="378" r:id="rId17"/>
    <p:sldId id="379" r:id="rId18"/>
    <p:sldId id="380" r:id="rId19"/>
    <p:sldId id="393" r:id="rId20"/>
    <p:sldId id="394" r:id="rId21"/>
    <p:sldId id="386" r:id="rId22"/>
    <p:sldId id="397" r:id="rId23"/>
    <p:sldId id="395" r:id="rId24"/>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FFCC"/>
    <a:srgbClr val="FF3300"/>
    <a:srgbClr val="FFFF99"/>
    <a:srgbClr val="FFFF00"/>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746" autoAdjust="0"/>
  </p:normalViewPr>
  <p:slideViewPr>
    <p:cSldViewPr>
      <p:cViewPr>
        <p:scale>
          <a:sx n="64" d="100"/>
          <a:sy n="64" d="100"/>
        </p:scale>
        <p:origin x="-1404" y="-12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7/17/2012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182455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dirty="0"/>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7/17/2012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12166071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July 12</a:t>
            </a:fld>
            <a:endParaRPr lang="en-US" dirty="0" smtClean="0"/>
          </a:p>
        </p:txBody>
      </p:sp>
      <p:sp>
        <p:nvSpPr>
          <p:cNvPr id="5123" name="Rectangle 7"/>
          <p:cNvSpPr>
            <a:spLocks noGrp="1" noChangeArrowheads="1"/>
          </p:cNvSpPr>
          <p:nvPr>
            <p:ph type="sldNum" sz="quarter" idx="5"/>
          </p:nvPr>
        </p:nvSpPr>
        <p:spPr>
          <a:noFill/>
        </p:spPr>
        <p:txBody>
          <a:bodyPr/>
          <a:lstStyle/>
          <a:p>
            <a:r>
              <a:rPr lang="en-US" dirty="0" smtClean="0"/>
              <a:t>Page </a:t>
            </a:r>
            <a:fld id="{12A1A2C6-7416-4FDD-8430-BECB5ECAC2FB}" type="slidenum">
              <a:rPr lang="en-US" smtClean="0"/>
              <a:pPr/>
              <a:t>1</a:t>
            </a:fld>
            <a:endParaRPr lang="en-US" dirty="0"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dirty="0" smtClean="0">
              <a:latin typeface="Times New Roman" pitchFamily="18" charset="0"/>
              <a:ea typeface="ＭＳ Ｐゴシック" pitchFamily="-65"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18</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18</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US"/>
              <a:t>Page </a:t>
            </a:r>
            <a:fld id="{F53FC24E-8886-4796-AF2C-E23DAA61706D}" type="slidenum">
              <a:rPr lang="en-US"/>
              <a:pPr/>
              <a:t>3</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7/17/2012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8</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8</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9</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9</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10</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10</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13</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13</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Sangsung </a:t>
            </a:r>
            <a:r>
              <a:rPr lang="en-US" dirty="0" err="1" smtClean="0"/>
              <a:t>Choi</a:t>
            </a:r>
            <a:r>
              <a:rPr lang="en-US" dirty="0" smtClean="0"/>
              <a:t>(ETRI)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smtClean="0"/>
              <a:t>Slide </a:t>
            </a: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6482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15-12-0363-00-004m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July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dirty="0" smtClean="0"/>
              <a:t>Slide </a:t>
            </a:r>
            <a:fld id="{3A9367B3-2677-4C64-A2B6-D508059B8434}" type="slidenum">
              <a:rPr lang="en-US" smtClean="0"/>
              <a:pPr/>
              <a:t>1</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July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July 2012 </a:t>
            </a:r>
            <a:endParaRPr lang="en-US" sz="1800" dirty="0"/>
          </a:p>
          <a:p>
            <a:pPr marL="914400" indent="-914400" eaLnBrk="0" hangingPunct="0">
              <a:spcBef>
                <a:spcPts val="600"/>
              </a:spcBef>
              <a:defRPr/>
            </a:pPr>
            <a:r>
              <a:rPr lang="en-US" sz="1800" b="1" dirty="0"/>
              <a:t>Date Submitted: </a:t>
            </a:r>
            <a:r>
              <a:rPr lang="en-US" sz="1800" b="1" dirty="0" smtClean="0"/>
              <a:t>16</a:t>
            </a:r>
            <a:r>
              <a:rPr lang="en-US" sz="1800" dirty="0" smtClean="0"/>
              <a:t> July 2012</a:t>
            </a:r>
            <a:endParaRPr lang="en-US" sz="1800" dirty="0"/>
          </a:p>
          <a:p>
            <a:pPr marL="914400" indent="-914400" eaLnBrk="0" hangingPunct="0">
              <a:spcBef>
                <a:spcPts val="600"/>
              </a:spcBef>
              <a:defRPr/>
            </a:pPr>
            <a:r>
              <a:rPr lang="en-US" sz="1800" b="1" dirty="0"/>
              <a:t>Source:</a:t>
            </a:r>
            <a:r>
              <a:rPr lang="en-US" sz="1800" dirty="0"/>
              <a:t> 	</a:t>
            </a:r>
            <a:r>
              <a:rPr lang="en-US" sz="1800" dirty="0" smtClean="0"/>
              <a:t>Sangsung. Choi(ETRI)</a:t>
            </a:r>
            <a:endParaRPr lang="en-US" sz="1800" dirty="0"/>
          </a:p>
          <a:p>
            <a:pPr marL="914400" indent="-914400" eaLnBrk="0" hangingPunct="0">
              <a:spcBef>
                <a:spcPts val="600"/>
              </a:spcBef>
              <a:defRPr/>
            </a:pPr>
            <a:r>
              <a:rPr lang="en-US" sz="1800" b="1" dirty="0"/>
              <a:t>Contact: </a:t>
            </a:r>
            <a:r>
              <a:rPr lang="en-US" sz="1800" dirty="0" smtClean="0"/>
              <a:t>Sangsung.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+82 42 860 6722</a:t>
            </a:r>
            <a:r>
              <a:rPr lang="en-US" sz="1800" dirty="0" smtClean="0"/>
              <a:t>, </a:t>
            </a:r>
            <a:r>
              <a:rPr lang="en-US" sz="1800" b="1" dirty="0"/>
              <a:t>E-Mail</a:t>
            </a:r>
            <a:r>
              <a:rPr lang="en-US" sz="1800" dirty="0"/>
              <a:t>: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July 2012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San Diego</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smtClean="0"/>
              <a:t>Sangsung Choi(ETRI)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10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11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12</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13</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Sangsung Choi</a:t>
            </a: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FF0000"/>
                </a:solidFill>
              </a:rPr>
              <a:t>   - Proposal Presentations   	                                                  July  , 2012</a:t>
            </a:r>
          </a:p>
          <a:p>
            <a:pPr>
              <a:spcBef>
                <a:spcPts val="300"/>
              </a:spcBef>
            </a:pPr>
            <a:r>
              <a:rPr lang="en-US" altLang="ko-KR" sz="2000" dirty="0" smtClean="0"/>
              <a:t>   - Merge Proposals                                                                    September 2012</a:t>
            </a:r>
          </a:p>
          <a:p>
            <a:pPr>
              <a:spcBef>
                <a:spcPts val="300"/>
              </a:spcBef>
            </a:pPr>
            <a:r>
              <a:rPr lang="en-US" altLang="ko-KR" sz="2000" dirty="0" smtClean="0"/>
              <a:t>    - Adopt Baseline	 		                           November  2012</a:t>
            </a:r>
          </a:p>
          <a:p>
            <a:pPr>
              <a:buFont typeface="Arial" pitchFamily="34" charset="0"/>
              <a:buChar char="•"/>
            </a:pP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Preliminary draft                                                   March  2013</a:t>
            </a:r>
          </a:p>
          <a:p>
            <a:pPr>
              <a:tabLst>
                <a:tab pos="7448550" algn="l"/>
              </a:tabLst>
            </a:pPr>
            <a:r>
              <a:rPr lang="en-US" altLang="ko-KR" sz="2400" dirty="0" smtClean="0"/>
              <a:t>   - Final draft (ready for WG Letter Ballot)                  July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 Letter ballot                                                                         September 2013</a:t>
            </a:r>
          </a:p>
          <a:p>
            <a:pPr>
              <a:tabLst>
                <a:tab pos="7448550" algn="l"/>
              </a:tabLst>
            </a:pPr>
            <a:r>
              <a:rPr lang="en-US" altLang="ko-KR" sz="2000" dirty="0" smtClean="0"/>
              <a:t>   - Recirculation                                    November  2013, January, March 2014</a:t>
            </a:r>
          </a:p>
          <a:p>
            <a:pPr>
              <a:tabLst>
                <a:tab pos="7448550" algn="l"/>
              </a:tabLst>
            </a:pPr>
            <a:r>
              <a:rPr lang="en-US" altLang="ko-KR" sz="2000" dirty="0" smtClean="0"/>
              <a:t>   - Sponsor ballot                                                                                May 2014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a:t>
            </a:r>
            <a:r>
              <a:rPr lang="en-US" altLang="ko-KR" sz="2400" smtClean="0"/>
              <a:t>Preliminary draft                                                   </a:t>
            </a:r>
            <a:r>
              <a:rPr lang="en-US" altLang="ko-KR" sz="2400" dirty="0" smtClean="0"/>
              <a:t>March  2013</a:t>
            </a:r>
          </a:p>
          <a:p>
            <a:pPr>
              <a:tabLst>
                <a:tab pos="7448550" algn="l"/>
              </a:tabLst>
            </a:pPr>
            <a:r>
              <a:rPr lang="en-US" altLang="ko-KR" sz="2400" dirty="0" smtClean="0"/>
              <a:t>   - Final draft (ready for WG Letter Ballot)                  July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 Letter ballot                                                                         September 2013</a:t>
            </a:r>
          </a:p>
          <a:p>
            <a:pPr>
              <a:tabLst>
                <a:tab pos="7448550" algn="l"/>
              </a:tabLst>
            </a:pPr>
            <a:r>
              <a:rPr lang="en-US" altLang="ko-KR" sz="2000" dirty="0" smtClean="0"/>
              <a:t>   - Recirculation                                    November  2013, January, March 2014</a:t>
            </a:r>
          </a:p>
          <a:p>
            <a:pPr>
              <a:tabLst>
                <a:tab pos="7448550" algn="l"/>
              </a:tabLst>
            </a:pPr>
            <a:r>
              <a:rPr lang="en-US" altLang="ko-KR" sz="2000" dirty="0" smtClean="0"/>
              <a:t>   - Sponsor ballot                                                                                May 2014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263525" indent="-255588" algn="di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0" indent="7938" algn="just">
              <a:tabLst>
                <a:tab pos="825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400" b="1" dirty="0" smtClean="0"/>
              <a:t> </a:t>
            </a:r>
            <a:br>
              <a:rPr lang="en-US" altLang="ko-KR" sz="2400" b="1" dirty="0" smtClean="0"/>
            </a:br>
            <a:r>
              <a:rPr lang="en-US" altLang="ko-KR" sz="2400" b="1" dirty="0" smtClean="0"/>
              <a:t> </a:t>
            </a:r>
            <a:br>
              <a:rPr lang="en-US" altLang="ko-KR" sz="2400" b="1" dirty="0" smtClean="0"/>
            </a:br>
            <a:r>
              <a:rPr lang="en-US" sz="2400" b="1" dirty="0" smtClean="0"/>
              <a:t>  </a:t>
            </a:r>
          </a:p>
        </p:txBody>
      </p:sp>
      <p:sp>
        <p:nvSpPr>
          <p:cNvPr id="6" name="날짜 개체 틀 5"/>
          <p:cNvSpPr>
            <a:spLocks noGrp="1"/>
          </p:cNvSpPr>
          <p:nvPr>
            <p:ph type="dt" sz="half" idx="12"/>
          </p:nvPr>
        </p:nvSpPr>
        <p:spPr/>
        <p:txBody>
          <a:bodyPr/>
          <a:lstStyle/>
          <a:p>
            <a:pPr>
              <a:defRPr/>
            </a:pPr>
            <a:r>
              <a:rPr lang="en-US" altLang="ko-KR" smtClean="0"/>
              <a:t>July 2012</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3</a:t>
            </a:fld>
            <a:endParaRPr lang="en-US"/>
          </a:p>
        </p:txBody>
      </p:sp>
      <p:sp>
        <p:nvSpPr>
          <p:cNvPr id="8" name="바닥글 개체 틀 7"/>
          <p:cNvSpPr>
            <a:spLocks noGrp="1"/>
          </p:cNvSpPr>
          <p:nvPr>
            <p:ph type="ftr" sz="quarter" idx="10"/>
          </p:nvPr>
        </p:nvSpPr>
        <p:spPr/>
        <p:txBody>
          <a:bodyPr/>
          <a:lstStyle/>
          <a:p>
            <a:pPr>
              <a:defRPr/>
            </a:pPr>
            <a:r>
              <a:rPr lang="en-US" dirty="0" smtClean="0"/>
              <a:t>Sangsung </a:t>
            </a:r>
            <a:r>
              <a:rPr lang="en-US" dirty="0" err="1" smtClean="0"/>
              <a:t>Choi</a:t>
            </a:r>
            <a:r>
              <a:rPr lang="en-US" dirty="0" smtClean="0"/>
              <a:t>(ETRI)</a:t>
            </a:r>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Current Status(1)</a:t>
            </a:r>
          </a:p>
        </p:txBody>
      </p:sp>
      <p:sp>
        <p:nvSpPr>
          <p:cNvPr id="3075" name="Content Placeholder 2"/>
          <p:cNvSpPr>
            <a:spLocks noGrp="1"/>
          </p:cNvSpPr>
          <p:nvPr>
            <p:ph idx="1"/>
          </p:nvPr>
        </p:nvSpPr>
        <p:spPr>
          <a:xfrm>
            <a:off x="304800" y="1524000"/>
            <a:ext cx="8686800" cy="48768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1200"/>
              </a:spcBef>
            </a:pPr>
            <a:r>
              <a:rPr lang="en-US" altLang="ko-KR" dirty="0" smtClean="0">
                <a:ea typeface="ＭＳ Ｐゴシック" pitchFamily="-65" charset="-128"/>
              </a:rPr>
              <a:t> Last 3 meetings in Nov. 2011 at Atlanta, Jan. 2012 at Jacksonville, and Mar. 2012 at Hawaii</a:t>
            </a:r>
          </a:p>
          <a:p>
            <a:pPr marL="530225" indent="-530225">
              <a:spcBef>
                <a:spcPts val="1200"/>
              </a:spcBef>
              <a:buNone/>
            </a:pPr>
            <a:r>
              <a:rPr lang="en-US" altLang="ko-KR" dirty="0" smtClean="0">
                <a:ea typeface="ＭＳ Ｐゴシック" pitchFamily="-65" charset="-128"/>
              </a:rPr>
              <a:t>   -  Discussed the Technical Guidance Document</a:t>
            </a:r>
            <a:r>
              <a:rPr lang="en-US" sz="2800" dirty="0" smtClean="0">
                <a:ea typeface="ＭＳ Ｐゴシック" pitchFamily="-65" charset="-128"/>
              </a:rPr>
              <a:t> (TGD), and finalized it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Status(2)</a:t>
            </a:r>
          </a:p>
        </p:txBody>
      </p:sp>
      <p:sp>
        <p:nvSpPr>
          <p:cNvPr id="3075" name="Content Placeholder 2"/>
          <p:cNvSpPr>
            <a:spLocks noGrp="1"/>
          </p:cNvSpPr>
          <p:nvPr>
            <p:ph idx="1"/>
          </p:nvPr>
        </p:nvSpPr>
        <p:spPr>
          <a:xfrm>
            <a:off x="304800" y="1447800"/>
            <a:ext cx="8686800" cy="4876800"/>
          </a:xfrm>
        </p:spPr>
        <p:txBody>
          <a:bodyPr/>
          <a:lstStyle/>
          <a:p>
            <a:pPr>
              <a:spcBef>
                <a:spcPts val="1200"/>
              </a:spcBef>
            </a:pPr>
            <a:r>
              <a:rPr lang="en-US" altLang="ko-KR" dirty="0" smtClean="0">
                <a:ea typeface="ＭＳ Ｐゴシック" pitchFamily="-65" charset="-128"/>
              </a:rPr>
              <a:t>Call for Preliminary Proposals</a:t>
            </a:r>
          </a:p>
          <a:p>
            <a:pPr>
              <a:spcBef>
                <a:spcPts val="1200"/>
              </a:spcBef>
              <a:buNone/>
            </a:pPr>
            <a:r>
              <a:rPr lang="en-US" altLang="ko-KR" dirty="0" smtClean="0">
                <a:ea typeface="ＭＳ Ｐゴシック" pitchFamily="-65" charset="-128"/>
              </a:rPr>
              <a:t>    - Closed the Call at May 6, 2012</a:t>
            </a:r>
          </a:p>
          <a:p>
            <a:pPr>
              <a:spcBef>
                <a:spcPts val="1200"/>
              </a:spcBef>
              <a:buNone/>
            </a:pPr>
            <a:r>
              <a:rPr lang="en-US" altLang="ko-KR" dirty="0" smtClean="0">
                <a:ea typeface="ＭＳ Ｐゴシック" pitchFamily="-65" charset="-128"/>
              </a:rPr>
              <a:t>    - 9 Presentations in May meeting at Atlanta</a:t>
            </a:r>
          </a:p>
          <a:p>
            <a:pPr>
              <a:spcBef>
                <a:spcPts val="2400"/>
              </a:spcBef>
            </a:pPr>
            <a:r>
              <a:rPr lang="en-US" altLang="ko-KR" dirty="0" smtClean="0">
                <a:ea typeface="ＭＳ Ｐゴシック" pitchFamily="-65" charset="-128"/>
              </a:rPr>
              <a:t>Call for Final Proposals </a:t>
            </a:r>
          </a:p>
          <a:p>
            <a:pPr>
              <a:spcBef>
                <a:spcPts val="1200"/>
              </a:spcBef>
              <a:buNone/>
            </a:pPr>
            <a:r>
              <a:rPr lang="en-US" altLang="ko-KR" dirty="0" smtClean="0">
                <a:ea typeface="ＭＳ Ｐゴシック" pitchFamily="-65" charset="-128"/>
              </a:rPr>
              <a:t>    - Closed the Call at July 9, 2012</a:t>
            </a:r>
          </a:p>
          <a:p>
            <a:pPr>
              <a:spcBef>
                <a:spcPts val="1200"/>
              </a:spcBef>
              <a:buNone/>
            </a:pPr>
            <a:r>
              <a:rPr lang="en-US" altLang="ko-KR" dirty="0" smtClean="0">
                <a:ea typeface="ＭＳ Ｐゴシック" pitchFamily="-65" charset="-128"/>
              </a:rPr>
              <a:t>    - 4 PHY Proposals &amp; 4 MAC Proposals</a:t>
            </a:r>
          </a:p>
          <a:p>
            <a:pPr>
              <a:spcBef>
                <a:spcPts val="1200"/>
              </a:spcBef>
            </a:pPr>
            <a:endParaRPr lang="en-US" altLang="ko-KR" dirty="0" smtClean="0">
              <a:ea typeface="ＭＳ Ｐゴシック" pitchFamily="-65" charset="-128"/>
            </a:endParaRPr>
          </a:p>
          <a:p>
            <a:pPr>
              <a:spcBef>
                <a:spcPts val="1200"/>
              </a:spcBef>
              <a:buNone/>
            </a:pPr>
            <a:r>
              <a:rPr lang="en-US" altLang="ko-KR" dirty="0" smtClean="0">
                <a:ea typeface="ＭＳ Ｐゴシック" pitchFamily="-65" charset="-128"/>
              </a:rPr>
              <a:t>    </a:t>
            </a:r>
            <a:endParaRPr lang="en-US" sz="2800" dirty="0" smtClean="0">
              <a:ea typeface="ＭＳ Ｐゴシック" pitchFamily="-65" charset="-128"/>
            </a:endParaRP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4800" y="609600"/>
            <a:ext cx="7772400" cy="762000"/>
          </a:xfrm>
        </p:spPr>
        <p:txBody>
          <a:bodyPr/>
          <a:lstStyle/>
          <a:p>
            <a:r>
              <a:rPr lang="en-US" b="1" dirty="0" smtClean="0">
                <a:ea typeface="ＭＳ Ｐゴシック" pitchFamily="-65" charset="-128"/>
              </a:rPr>
              <a:t>Call for Proposals</a:t>
            </a: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6</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2012</a:t>
            </a:r>
            <a:endParaRPr lang="en-US" dirty="0"/>
          </a:p>
        </p:txBody>
      </p:sp>
      <p:graphicFrame>
        <p:nvGraphicFramePr>
          <p:cNvPr id="7" name="표 6"/>
          <p:cNvGraphicFramePr>
            <a:graphicFrameLocks noGrp="1"/>
          </p:cNvGraphicFramePr>
          <p:nvPr/>
        </p:nvGraphicFramePr>
        <p:xfrm>
          <a:off x="609600" y="1447800"/>
          <a:ext cx="7924800" cy="4858482"/>
        </p:xfrm>
        <a:graphic>
          <a:graphicData uri="http://schemas.openxmlformats.org/drawingml/2006/table">
            <a:tbl>
              <a:tblPr firstRow="1" bandRow="1">
                <a:tableStyleId>{5C22544A-7EE6-4342-B048-85BDC9FD1C3A}</a:tableStyleId>
              </a:tblPr>
              <a:tblGrid>
                <a:gridCol w="685800"/>
                <a:gridCol w="1447800"/>
                <a:gridCol w="3534168"/>
                <a:gridCol w="2257032"/>
              </a:tblGrid>
              <a:tr h="389352">
                <a:tc>
                  <a:txBody>
                    <a:bodyPr/>
                    <a:lstStyle/>
                    <a:p>
                      <a:pPr algn="ctr" latinLnBrk="1"/>
                      <a:r>
                        <a:rPr lang="en-US" altLang="ko-KR" sz="1600" dirty="0" smtClean="0">
                          <a:latin typeface="+mj-lt"/>
                        </a:rPr>
                        <a:t>No</a:t>
                      </a:r>
                      <a:endParaRPr lang="ko-KR" altLang="en-US" sz="1600" dirty="0">
                        <a:latin typeface="+mj-lt"/>
                      </a:endParaRPr>
                    </a:p>
                  </a:txBody>
                  <a:tcPr anchor="ctr"/>
                </a:tc>
                <a:tc>
                  <a:txBody>
                    <a:bodyPr/>
                    <a:lstStyle/>
                    <a:p>
                      <a:pPr algn="ctr" latinLnBrk="1"/>
                      <a:r>
                        <a:rPr lang="en-US" altLang="ko-KR" sz="1600" dirty="0" smtClean="0">
                          <a:latin typeface="+mj-lt"/>
                        </a:rPr>
                        <a:t>Document</a:t>
                      </a:r>
                      <a:r>
                        <a:rPr lang="en-US" altLang="ko-KR" sz="1600" baseline="0" dirty="0" smtClean="0">
                          <a:latin typeface="+mj-lt"/>
                        </a:rPr>
                        <a:t> #</a:t>
                      </a:r>
                      <a:endParaRPr lang="ko-KR" altLang="en-US" sz="1600" dirty="0">
                        <a:latin typeface="+mj-lt"/>
                      </a:endParaRPr>
                    </a:p>
                  </a:txBody>
                  <a:tcPr anchor="ctr"/>
                </a:tc>
                <a:tc>
                  <a:txBody>
                    <a:bodyPr/>
                    <a:lstStyle/>
                    <a:p>
                      <a:pPr algn="ctr" latinLnBrk="1"/>
                      <a:r>
                        <a:rPr lang="en-US" altLang="ko-KR" sz="1600" dirty="0" smtClean="0">
                          <a:latin typeface="+mj-lt"/>
                        </a:rPr>
                        <a:t>Title</a:t>
                      </a:r>
                      <a:endParaRPr lang="ko-KR" altLang="en-US" sz="1600" dirty="0">
                        <a:latin typeface="+mj-lt"/>
                      </a:endParaRPr>
                    </a:p>
                  </a:txBody>
                  <a:tcPr anchor="ctr"/>
                </a:tc>
                <a:tc>
                  <a:txBody>
                    <a:bodyPr/>
                    <a:lstStyle/>
                    <a:p>
                      <a:pPr latinLnBrk="1"/>
                      <a:r>
                        <a:rPr lang="en-US" altLang="ko-KR" sz="1600" dirty="0" smtClean="0">
                          <a:latin typeface="+mj-lt"/>
                        </a:rPr>
                        <a:t>Affiliation</a:t>
                      </a:r>
                      <a:endParaRPr lang="ko-KR" altLang="en-US" sz="1600" dirty="0">
                        <a:latin typeface="+mj-lt"/>
                      </a:endParaRPr>
                    </a:p>
                  </a:txBody>
                  <a:tcPr anchor="ctr"/>
                </a:tc>
              </a:tr>
              <a:tr h="389352">
                <a:tc>
                  <a:txBody>
                    <a:bodyPr/>
                    <a:lstStyle/>
                    <a:p>
                      <a:pPr algn="ctr" latinLnBrk="1"/>
                      <a:r>
                        <a:rPr lang="en-US" altLang="ko-KR" sz="1600" dirty="0" smtClean="0">
                          <a:latin typeface="+mj-lt"/>
                        </a:rPr>
                        <a:t>1</a:t>
                      </a:r>
                      <a:endParaRPr lang="ko-KR" altLang="en-US" sz="1600" dirty="0">
                        <a:latin typeface="+mj-lt"/>
                      </a:endParaRPr>
                    </a:p>
                  </a:txBody>
                  <a:tcPr anchor="ctr"/>
                </a:tc>
                <a:tc>
                  <a:txBody>
                    <a:bodyPr/>
                    <a:lstStyle/>
                    <a:p>
                      <a:pPr latinLnBrk="1"/>
                      <a:r>
                        <a:rPr lang="en-US" altLang="ko-KR" sz="1600" dirty="0" smtClean="0">
                          <a:latin typeface="+mj-lt"/>
                        </a:rPr>
                        <a:t>15-12-328-00</a:t>
                      </a:r>
                      <a:endParaRPr lang="ko-KR" altLang="en-US" sz="1600" dirty="0">
                        <a:latin typeface="+mj-lt"/>
                      </a:endParaRPr>
                    </a:p>
                  </a:txBody>
                  <a:tcPr anchor="ctr"/>
                </a:tc>
                <a:tc>
                  <a:txBody>
                    <a:bodyPr/>
                    <a:lstStyle/>
                    <a:p>
                      <a:pPr latinLnBrk="1"/>
                      <a:r>
                        <a:rPr lang="en-US" altLang="ko-KR" sz="1600" b="0" dirty="0" smtClean="0">
                          <a:latin typeface="+mj-lt"/>
                        </a:rPr>
                        <a:t>Proposed Approach for MAC changes for TVWS</a:t>
                      </a:r>
                      <a:endParaRPr lang="ko-KR" altLang="en-US" sz="1600" b="0" dirty="0">
                        <a:latin typeface="+mj-lt"/>
                      </a:endParaRPr>
                    </a:p>
                  </a:txBody>
                  <a:tcPr anchor="ctr"/>
                </a:tc>
                <a:tc>
                  <a:txBody>
                    <a:bodyPr/>
                    <a:lstStyle/>
                    <a:p>
                      <a:pPr algn="ctr" latinLnBrk="1"/>
                      <a:r>
                        <a:rPr lang="en-US" altLang="ko-KR" sz="1600" b="0" dirty="0" smtClean="0">
                          <a:latin typeface="+mj-lt"/>
                        </a:rPr>
                        <a:t>Benjamin A. Rolfe</a:t>
                      </a:r>
                    </a:p>
                    <a:p>
                      <a:pPr algn="ctr" latinLnBrk="1"/>
                      <a:r>
                        <a:rPr lang="en-US" altLang="ko-KR" sz="1600" b="0" dirty="0" smtClean="0">
                          <a:latin typeface="+mj-lt"/>
                        </a:rPr>
                        <a:t>(Blind Creek Associates)</a:t>
                      </a:r>
                      <a:endParaRPr lang="ko-KR" altLang="en-US" sz="1600" b="0" dirty="0">
                        <a:latin typeface="+mj-lt"/>
                      </a:endParaRPr>
                    </a:p>
                  </a:txBody>
                  <a:tcPr anchor="ctr"/>
                </a:tc>
              </a:tr>
              <a:tr h="389352">
                <a:tc>
                  <a:txBody>
                    <a:bodyPr/>
                    <a:lstStyle/>
                    <a:p>
                      <a:pPr algn="ctr" latinLnBrk="1"/>
                      <a:r>
                        <a:rPr lang="en-US" altLang="ko-KR" sz="1600" dirty="0" smtClean="0">
                          <a:latin typeface="+mj-lt"/>
                        </a:rPr>
                        <a:t>2</a:t>
                      </a:r>
                      <a:endParaRPr lang="ko-KR" altLang="en-US" sz="1600" dirty="0">
                        <a:latin typeface="+mj-lt"/>
                      </a:endParaRPr>
                    </a:p>
                  </a:txBody>
                  <a:tcPr anchor="ctr"/>
                </a:tc>
                <a:tc>
                  <a:txBody>
                    <a:bodyPr/>
                    <a:lstStyle/>
                    <a:p>
                      <a:pPr latinLnBrk="1"/>
                      <a:r>
                        <a:rPr lang="en-US" altLang="ko-KR" sz="1600" dirty="0" smtClean="0">
                          <a:latin typeface="+mj-lt"/>
                        </a:rPr>
                        <a:t>15-12-0332-00</a:t>
                      </a:r>
                      <a:endParaRPr lang="ko-KR" altLang="en-US" sz="1600" dirty="0">
                        <a:latin typeface="+mj-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 ETRI OFDM PHY Proposal for TG4m</a:t>
                      </a:r>
                      <a:endParaRPr lang="ko-KR" altLang="en-US" sz="1600" dirty="0">
                        <a:latin typeface="+mj-lt"/>
                      </a:endParaRPr>
                    </a:p>
                  </a:txBody>
                  <a:tcPr anchor="ctr"/>
                </a:tc>
                <a:tc>
                  <a:txBody>
                    <a:bodyPr/>
                    <a:lstStyle/>
                    <a:p>
                      <a:pPr algn="ctr" fontAlgn="b"/>
                      <a:r>
                        <a:rPr lang="en-US" altLang="ko-KR" sz="1600" dirty="0" err="1" smtClean="0">
                          <a:latin typeface="+mj-lt"/>
                          <a:ea typeface="굴림" pitchFamily="50" charset="-127"/>
                        </a:rPr>
                        <a:t>Cheol</a:t>
                      </a:r>
                      <a:r>
                        <a:rPr lang="en-US" altLang="ko-KR" sz="1600" dirty="0" smtClean="0">
                          <a:latin typeface="+mj-lt"/>
                          <a:ea typeface="굴림" pitchFamily="50" charset="-127"/>
                        </a:rPr>
                        <a:t>-ho Shin</a:t>
                      </a:r>
                      <a:r>
                        <a:rPr lang="en-US" altLang="ko-KR" sz="1600" dirty="0" smtClean="0">
                          <a:solidFill>
                            <a:schemeClr val="tx2"/>
                          </a:solidFill>
                          <a:latin typeface="+mj-lt"/>
                          <a:ea typeface="굴림" charset="-127"/>
                        </a:rPr>
                        <a:t> </a:t>
                      </a:r>
                    </a:p>
                    <a:p>
                      <a:pPr algn="ctr" fontAlgn="b"/>
                      <a:r>
                        <a:rPr lang="en-US" sz="1600" b="0" i="0" u="none" strike="noStrike" dirty="0" smtClean="0">
                          <a:solidFill>
                            <a:schemeClr val="tx2"/>
                          </a:solidFill>
                          <a:latin typeface="+mj-lt"/>
                          <a:ea typeface="굴림" charset="-127"/>
                        </a:rPr>
                        <a:t>(ETRI)</a:t>
                      </a:r>
                      <a:endParaRPr lang="en-US" sz="1600" b="0" i="0" u="none" strike="noStrike" dirty="0">
                        <a:latin typeface="+mj-lt"/>
                      </a:endParaRPr>
                    </a:p>
                  </a:txBody>
                  <a:tcPr marL="9525" marR="9525" marT="9525" marB="0" anchor="ctr"/>
                </a:tc>
              </a:tr>
              <a:tr h="389352">
                <a:tc>
                  <a:txBody>
                    <a:bodyPr/>
                    <a:lstStyle/>
                    <a:p>
                      <a:pPr algn="ctr" latinLnBrk="1"/>
                      <a:r>
                        <a:rPr lang="en-US" altLang="ko-KR" sz="1600" dirty="0" smtClean="0">
                          <a:latin typeface="+mj-lt"/>
                        </a:rPr>
                        <a:t>3</a:t>
                      </a:r>
                      <a:endParaRPr lang="ko-KR" altLang="en-US" sz="1600" dirty="0">
                        <a:latin typeface="+mj-lt"/>
                      </a:endParaRPr>
                    </a:p>
                  </a:txBody>
                  <a:tcPr anchor="ctr"/>
                </a:tc>
                <a:tc>
                  <a:txBody>
                    <a:bodyPr/>
                    <a:lstStyle/>
                    <a:p>
                      <a:pPr latinLnBrk="1"/>
                      <a:r>
                        <a:rPr lang="en-US" altLang="ko-KR" sz="1600" dirty="0" smtClean="0">
                          <a:latin typeface="+mj-lt"/>
                        </a:rPr>
                        <a:t>15-12-0333-00</a:t>
                      </a:r>
                      <a:endParaRPr lang="ko-KR" altLang="en-US" sz="1600" dirty="0">
                        <a:latin typeface="+mj-lt"/>
                      </a:endParaRPr>
                    </a:p>
                  </a:txBody>
                  <a:tcPr anchor="ctr"/>
                </a:tc>
                <a:tc>
                  <a:txBody>
                    <a:bodyPr/>
                    <a:lstStyle/>
                    <a:p>
                      <a:r>
                        <a:rPr lang="en-US" altLang="ko-KR" sz="1600" dirty="0" smtClean="0">
                          <a:solidFill>
                            <a:schemeClr val="tx2"/>
                          </a:solidFill>
                          <a:latin typeface="+mj-lt"/>
                          <a:ea typeface="굴림" charset="-127"/>
                        </a:rPr>
                        <a:t>IEEE802.15.4m MAC Proposal: TVWS Multi-Channel Utilization (TMCU)</a:t>
                      </a:r>
                      <a:endParaRPr lang="ko-KR" altLang="en-US" sz="1600" dirty="0">
                        <a:latin typeface="+mj-lt"/>
                      </a:endParaRPr>
                    </a:p>
                  </a:txBody>
                  <a:tcPr anchor="ctr"/>
                </a:tc>
                <a:tc>
                  <a:txBody>
                    <a:bodyPr/>
                    <a:lstStyle/>
                    <a:p>
                      <a:pPr algn="ctr" fontAlgn="b"/>
                      <a:r>
                        <a:rPr lang="en-US" altLang="ko-KR" sz="1600" dirty="0" err="1" smtClean="0">
                          <a:latin typeface="+mj-lt"/>
                          <a:ea typeface="굴림" pitchFamily="50" charset="-127"/>
                        </a:rPr>
                        <a:t>Youngae</a:t>
                      </a:r>
                      <a:r>
                        <a:rPr lang="en-US" altLang="ko-KR" sz="1600" dirty="0" smtClean="0">
                          <a:latin typeface="+mj-lt"/>
                          <a:ea typeface="굴림" pitchFamily="50" charset="-127"/>
                        </a:rPr>
                        <a:t> </a:t>
                      </a:r>
                      <a:r>
                        <a:rPr lang="en-US" altLang="ko-KR" sz="1600" dirty="0" err="1" smtClean="0">
                          <a:latin typeface="+mj-lt"/>
                          <a:ea typeface="굴림" pitchFamily="50" charset="-127"/>
                        </a:rPr>
                        <a:t>Jeon</a:t>
                      </a:r>
                      <a:endParaRPr lang="en-US" altLang="ko-KR" sz="1600" dirty="0" smtClean="0">
                        <a:latin typeface="+mj-lt"/>
                        <a:ea typeface="굴림" pitchFamily="50" charset="-127"/>
                      </a:endParaRPr>
                    </a:p>
                    <a:p>
                      <a:pPr algn="ctr" fontAlgn="b"/>
                      <a:r>
                        <a:rPr lang="en-US" sz="1600" b="0" i="0" u="none" strike="noStrike" dirty="0" smtClean="0">
                          <a:latin typeface="+mj-lt"/>
                          <a:ea typeface="굴림" pitchFamily="50" charset="-127"/>
                        </a:rPr>
                        <a:t>(ETRI)</a:t>
                      </a:r>
                      <a:endParaRPr lang="en-US" sz="1600" b="0" i="0" u="none" strike="noStrike" dirty="0">
                        <a:latin typeface="+mj-lt"/>
                      </a:endParaRPr>
                    </a:p>
                  </a:txBody>
                  <a:tcPr marL="9525" marR="9525" marT="9525" marB="0" anchor="ctr"/>
                </a:tc>
              </a:tr>
              <a:tr h="388743">
                <a:tc>
                  <a:txBody>
                    <a:bodyPr/>
                    <a:lstStyle/>
                    <a:p>
                      <a:pPr algn="ctr" latinLnBrk="1"/>
                      <a:r>
                        <a:rPr lang="en-US" altLang="ko-KR" sz="1600" dirty="0" smtClean="0">
                          <a:latin typeface="+mj-lt"/>
                        </a:rPr>
                        <a:t>4</a:t>
                      </a:r>
                      <a:endParaRPr lang="ko-KR" altLang="en-US" sz="1600" dirty="0">
                        <a:latin typeface="+mj-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15-12-0334-00</a:t>
                      </a:r>
                      <a:endParaRPr lang="ko-KR" altLang="en-US" sz="1600" dirty="0" smtClean="0">
                        <a:latin typeface="+mj-lt"/>
                      </a:endParaRPr>
                    </a:p>
                  </a:txBody>
                  <a:tcPr anchor="ctr"/>
                </a:tc>
                <a:tc>
                  <a:txBody>
                    <a:bodyPr/>
                    <a:lstStyle/>
                    <a:p>
                      <a:r>
                        <a:rPr lang="en-US" altLang="ko-KR" sz="1600" kern="1200" baseline="0" dirty="0" smtClean="0">
                          <a:solidFill>
                            <a:schemeClr val="dk1"/>
                          </a:solidFill>
                          <a:latin typeface="+mj-lt"/>
                          <a:ea typeface="+mn-ea"/>
                          <a:cs typeface="+mn-cs"/>
                        </a:rPr>
                        <a:t>ETRI FSK PHY Proposal for TG4m </a:t>
                      </a:r>
                      <a:endParaRPr lang="ko-KR" altLang="en-US" sz="1600" dirty="0">
                        <a:latin typeface="+mj-lt"/>
                      </a:endParaRPr>
                    </a:p>
                  </a:txBody>
                  <a:tcPr anchor="ctr"/>
                </a:tc>
                <a:tc>
                  <a:txBody>
                    <a:bodyPr/>
                    <a:lstStyle/>
                    <a:p>
                      <a:pPr algn="ctr"/>
                      <a:r>
                        <a:rPr lang="en-US" altLang="ko-KR" sz="1600" kern="1200" baseline="0" dirty="0" smtClean="0">
                          <a:solidFill>
                            <a:schemeClr val="dk1"/>
                          </a:solidFill>
                          <a:latin typeface="+mj-lt"/>
                          <a:ea typeface="+mn-ea"/>
                          <a:cs typeface="+mn-cs"/>
                        </a:rPr>
                        <a:t> Mi-Kyung Oh</a:t>
                      </a:r>
                    </a:p>
                    <a:p>
                      <a:pPr algn="ctr"/>
                      <a:r>
                        <a:rPr lang="en-US" altLang="ko-KR" sz="1600" kern="1200" baseline="0" dirty="0" smtClean="0">
                          <a:solidFill>
                            <a:schemeClr val="dk1"/>
                          </a:solidFill>
                          <a:latin typeface="+mj-lt"/>
                          <a:ea typeface="+mn-ea"/>
                          <a:cs typeface="+mn-cs"/>
                        </a:rPr>
                        <a:t>(ETRI)</a:t>
                      </a:r>
                      <a:endParaRPr lang="ko-KR" altLang="en-US" sz="1600" dirty="0">
                        <a:latin typeface="+mj-lt"/>
                      </a:endParaRPr>
                    </a:p>
                  </a:txBody>
                  <a:tcPr anchor="ctr"/>
                </a:tc>
              </a:tr>
              <a:tr h="389352">
                <a:tc>
                  <a:txBody>
                    <a:bodyPr/>
                    <a:lstStyle/>
                    <a:p>
                      <a:pPr algn="ctr" latinLnBrk="1"/>
                      <a:r>
                        <a:rPr lang="en-US" altLang="ko-KR" sz="1600" dirty="0" smtClean="0">
                          <a:latin typeface="+mj-lt"/>
                        </a:rPr>
                        <a:t>5</a:t>
                      </a:r>
                      <a:endParaRPr lang="ko-KR" altLang="en-US" sz="1600" dirty="0">
                        <a:latin typeface="+mj-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15-12-0335-00</a:t>
                      </a:r>
                      <a:endParaRPr lang="ko-KR" altLang="en-US" sz="1600" dirty="0" smtClean="0">
                        <a:latin typeface="+mj-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MAC proposal for supporting the TVBD network </a:t>
                      </a:r>
                      <a:endParaRPr lang="ko-KR" altLang="en-US" sz="1600" dirty="0">
                        <a:latin typeface="+mj-lt"/>
                      </a:endParaRPr>
                    </a:p>
                  </a:txBody>
                  <a:tcPr anchor="ctr"/>
                </a:tc>
                <a:tc>
                  <a:txBody>
                    <a:bodyPr/>
                    <a:lstStyle/>
                    <a:p>
                      <a:pPr algn="ctr" latinLnBrk="1"/>
                      <a:r>
                        <a:rPr lang="en-US" altLang="ko-KR" sz="1600" dirty="0" err="1" smtClean="0">
                          <a:latin typeface="+mj-lt"/>
                          <a:ea typeface="굴림" charset="-127"/>
                        </a:rPr>
                        <a:t>Seong</a:t>
                      </a:r>
                      <a:r>
                        <a:rPr lang="en-US" altLang="ko-KR" sz="1600" dirty="0" smtClean="0">
                          <a:latin typeface="+mj-lt"/>
                          <a:ea typeface="굴림" charset="-127"/>
                        </a:rPr>
                        <a:t>-Soon </a:t>
                      </a:r>
                      <a:r>
                        <a:rPr lang="en-US" altLang="ko-KR" sz="1600" dirty="0" err="1" smtClean="0">
                          <a:latin typeface="+mj-lt"/>
                          <a:ea typeface="굴림" charset="-127"/>
                        </a:rPr>
                        <a:t>Joo</a:t>
                      </a:r>
                      <a:endParaRPr lang="en-US" altLang="ko-KR" sz="1600" dirty="0" smtClean="0">
                        <a:latin typeface="+mj-lt"/>
                        <a:ea typeface="굴림" charset="-127"/>
                      </a:endParaRPr>
                    </a:p>
                    <a:p>
                      <a:pPr algn="ctr" latinLnBrk="1"/>
                      <a:r>
                        <a:rPr lang="en-US" altLang="ko-KR" sz="1600" dirty="0" smtClean="0">
                          <a:latin typeface="+mj-lt"/>
                          <a:ea typeface="굴림" charset="-127"/>
                        </a:rPr>
                        <a:t>(ETRI)</a:t>
                      </a:r>
                      <a:endParaRPr lang="ko-KR" altLang="en-US" sz="1600" dirty="0">
                        <a:latin typeface="+mj-lt"/>
                      </a:endParaRPr>
                    </a:p>
                  </a:txBody>
                  <a:tcPr anchor="ctr"/>
                </a:tc>
              </a:tr>
              <a:tr h="389352">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6</a:t>
                      </a:r>
                      <a:endParaRPr lang="ko-KR" altLang="en-US" sz="1600" dirty="0" smtClean="0">
                        <a:latin typeface="+mj-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15-12-0236-00</a:t>
                      </a:r>
                      <a:endParaRPr lang="ko-KR" altLang="en-US" sz="1600" dirty="0" smtClean="0">
                        <a:latin typeface="+mj-lt"/>
                      </a:endParaRPr>
                    </a:p>
                  </a:txBody>
                  <a:tcPr anchor="ctr"/>
                </a:tc>
                <a:tc>
                  <a:txBody>
                    <a:bodyPr/>
                    <a:lstStyle/>
                    <a:p>
                      <a:r>
                        <a:rPr lang="en-US" altLang="ko-KR" sz="1600" kern="1200" baseline="0" dirty="0" smtClean="0">
                          <a:solidFill>
                            <a:schemeClr val="dk1"/>
                          </a:solidFill>
                          <a:latin typeface="+mj-lt"/>
                          <a:ea typeface="+mn-ea"/>
                          <a:cs typeface="+mn-cs"/>
                        </a:rPr>
                        <a:t> Full Proposal on PHY and MAC for IEEE 802.15.4m </a:t>
                      </a:r>
                      <a:endParaRPr lang="ko-KR" altLang="en-US" sz="1600" dirty="0">
                        <a:latin typeface="+mj-lt"/>
                      </a:endParaRPr>
                    </a:p>
                  </a:txBody>
                  <a:tcPr anchor="ctr"/>
                </a:tc>
                <a:tc>
                  <a:txBody>
                    <a:bodyPr/>
                    <a:lstStyle/>
                    <a:p>
                      <a:pPr algn="ctr"/>
                      <a:r>
                        <a:rPr lang="en-US" altLang="ko-KR" sz="1600" kern="1200" baseline="0" dirty="0" smtClean="0">
                          <a:solidFill>
                            <a:schemeClr val="dk1"/>
                          </a:solidFill>
                          <a:latin typeface="+mj-lt"/>
                          <a:ea typeface="+mn-ea"/>
                          <a:cs typeface="+mn-cs"/>
                        </a:rPr>
                        <a:t> Hiroshi Harada </a:t>
                      </a:r>
                    </a:p>
                    <a:p>
                      <a:pPr algn="ctr"/>
                      <a:r>
                        <a:rPr lang="en-US" sz="1600" b="0" i="0" u="none" strike="noStrike" kern="1200" baseline="0" dirty="0" smtClean="0">
                          <a:solidFill>
                            <a:schemeClr val="dk1"/>
                          </a:solidFill>
                          <a:latin typeface="+mj-lt"/>
                          <a:ea typeface="+mn-ea"/>
                          <a:cs typeface="+mn-cs"/>
                        </a:rPr>
                        <a:t>(NICT)</a:t>
                      </a:r>
                      <a:endParaRPr lang="en-US" sz="1600" b="0" i="0" u="none" strike="noStrike" dirty="0">
                        <a:latin typeface="+mj-lt"/>
                      </a:endParaRPr>
                    </a:p>
                  </a:txBody>
                  <a:tcPr marL="9525" marR="9525" marT="9525" marB="0" anchor="ctr"/>
                </a:tc>
              </a:tr>
              <a:tr h="389352">
                <a:tc>
                  <a:txBody>
                    <a:bodyPr/>
                    <a:lstStyle/>
                    <a:p>
                      <a:pPr algn="ctr" latinLnBrk="1"/>
                      <a:r>
                        <a:rPr lang="en-US" altLang="ko-KR" sz="1600" dirty="0" smtClean="0">
                          <a:latin typeface="+mj-lt"/>
                        </a:rPr>
                        <a:t>7</a:t>
                      </a:r>
                      <a:endParaRPr lang="ko-KR" altLang="en-US" sz="1600" dirty="0">
                        <a:latin typeface="+mj-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15-12-0338-00</a:t>
                      </a:r>
                      <a:endParaRPr lang="ko-KR" altLang="en-US" sz="1600" dirty="0" smtClean="0">
                        <a:latin typeface="+mj-lt"/>
                      </a:endParaRPr>
                    </a:p>
                  </a:txBody>
                  <a:tcPr anchor="ctr"/>
                </a:tc>
                <a:tc>
                  <a:txBody>
                    <a:bodyPr/>
                    <a:lstStyle/>
                    <a:p>
                      <a:pPr latinLnBrk="1"/>
                      <a:r>
                        <a:rPr lang="en-US" altLang="ko-KR" sz="1600" kern="1200" baseline="0" dirty="0" smtClean="0">
                          <a:solidFill>
                            <a:schemeClr val="dk1"/>
                          </a:solidFill>
                          <a:latin typeface="+mj-lt"/>
                          <a:ea typeface="+mn-ea"/>
                          <a:cs typeface="+mn-cs"/>
                        </a:rPr>
                        <a:t>PHY Proposal to TG4m</a:t>
                      </a:r>
                      <a:endParaRPr lang="ko-KR" altLang="en-US" sz="1600" dirty="0">
                        <a:latin typeface="+mj-lt"/>
                      </a:endParaRPr>
                    </a:p>
                  </a:txBody>
                  <a:tcPr anchor="ctr"/>
                </a:tc>
                <a:tc>
                  <a:txBody>
                    <a:bodyPr/>
                    <a:lstStyle/>
                    <a:p>
                      <a:pPr algn="ctr" fontAlgn="b"/>
                      <a:r>
                        <a:rPr lang="en-US" altLang="ko-KR" sz="1600" kern="1200" baseline="0" dirty="0" smtClean="0">
                          <a:solidFill>
                            <a:schemeClr val="dk1"/>
                          </a:solidFill>
                          <a:latin typeface="+mj-lt"/>
                          <a:ea typeface="+mn-ea"/>
                          <a:cs typeface="+mn-cs"/>
                        </a:rPr>
                        <a:t>Cristina Seibert</a:t>
                      </a:r>
                    </a:p>
                    <a:p>
                      <a:pPr algn="ctr" fontAlgn="b"/>
                      <a:r>
                        <a:rPr lang="en-US" sz="1600" b="0" i="0" u="none" strike="noStrike" kern="1200" baseline="0" dirty="0" smtClean="0">
                          <a:solidFill>
                            <a:schemeClr val="dk1"/>
                          </a:solidFill>
                          <a:latin typeface="+mj-lt"/>
                          <a:ea typeface="+mn-ea"/>
                          <a:cs typeface="+mn-cs"/>
                        </a:rPr>
                        <a:t>(SSN)</a:t>
                      </a:r>
                      <a:endParaRPr lang="en-US" sz="1600" b="0" i="0" u="none" strike="noStrike" dirty="0">
                        <a:latin typeface="+mj-lt"/>
                      </a:endParaRPr>
                    </a:p>
                  </a:txBody>
                  <a:tcPr marL="9525" marR="9525" marT="9525" marB="0" anchor="ctr"/>
                </a:tc>
              </a:tr>
              <a:tr h="389352">
                <a:tc>
                  <a:txBody>
                    <a:bodyPr/>
                    <a:lstStyle/>
                    <a:p>
                      <a:pPr algn="ctr" latinLnBrk="1"/>
                      <a:r>
                        <a:rPr lang="en-US" altLang="ko-KR" sz="1600" dirty="0" smtClean="0">
                          <a:latin typeface="+mj-lt"/>
                        </a:rPr>
                        <a:t>8</a:t>
                      </a:r>
                      <a:endParaRPr lang="ko-KR" altLang="en-US" sz="1600" dirty="0">
                        <a:latin typeface="+mj-lt"/>
                      </a:endParaRPr>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15-12-0340-00</a:t>
                      </a:r>
                      <a:endParaRPr lang="ko-KR" altLang="en-US" sz="1600" dirty="0" smtClean="0">
                        <a:latin typeface="+mj-lt"/>
                      </a:endParaRPr>
                    </a:p>
                  </a:txBody>
                  <a:tcPr anchor="ctr"/>
                </a:tc>
                <a:tc>
                  <a:txBody>
                    <a:bodyPr/>
                    <a:lstStyle/>
                    <a:p>
                      <a:pPr algn="l" latinLnBrk="1"/>
                      <a:r>
                        <a:rPr lang="en-US" altLang="ko-KR" sz="1600" kern="1200" baseline="0" dirty="0" smtClean="0">
                          <a:solidFill>
                            <a:schemeClr val="dk1"/>
                          </a:solidFill>
                          <a:latin typeface="+mj-lt"/>
                          <a:ea typeface="+mn-ea"/>
                          <a:cs typeface="+mn-cs"/>
                        </a:rPr>
                        <a:t>PHY Proposal for the IEEE 802.15.4m by Niigata University</a:t>
                      </a:r>
                      <a:r>
                        <a:rPr lang="en-US" altLang="ko-KR" sz="1600" dirty="0" smtClean="0">
                          <a:latin typeface="+mj-lt"/>
                        </a:rPr>
                        <a:t>-</a:t>
                      </a:r>
                      <a:endParaRPr lang="ko-KR" altLang="en-US" sz="1600" dirty="0">
                        <a:latin typeface="+mj-lt"/>
                      </a:endParaRPr>
                    </a:p>
                  </a:txBody>
                  <a:tcPr anchor="ctr"/>
                </a:tc>
                <a:tc>
                  <a:txBody>
                    <a:bodyPr/>
                    <a:lstStyle/>
                    <a:p>
                      <a:pPr algn="ctr" fontAlgn="b"/>
                      <a:r>
                        <a:rPr lang="en-US" altLang="ko-KR" sz="1600" kern="1200" baseline="0" dirty="0" err="1" smtClean="0">
                          <a:solidFill>
                            <a:schemeClr val="dk1"/>
                          </a:solidFill>
                          <a:latin typeface="+mj-lt"/>
                          <a:ea typeface="+mn-ea"/>
                          <a:cs typeface="+mn-cs"/>
                        </a:rPr>
                        <a:t>Shigenobu</a:t>
                      </a:r>
                      <a:r>
                        <a:rPr lang="en-US" altLang="ko-KR" sz="1600" kern="1200" baseline="0" dirty="0" smtClean="0">
                          <a:solidFill>
                            <a:schemeClr val="dk1"/>
                          </a:solidFill>
                          <a:latin typeface="+mj-lt"/>
                          <a:ea typeface="+mn-ea"/>
                          <a:cs typeface="+mn-cs"/>
                        </a:rPr>
                        <a:t> Sasaki</a:t>
                      </a:r>
                    </a:p>
                    <a:p>
                      <a:pPr algn="ctr" fontAlgn="b"/>
                      <a:r>
                        <a:rPr lang="en-US" sz="1600" b="0" i="0" u="none" strike="noStrike" kern="1200" baseline="0" dirty="0" smtClean="0">
                          <a:solidFill>
                            <a:schemeClr val="dk1"/>
                          </a:solidFill>
                          <a:latin typeface="+mj-lt"/>
                          <a:ea typeface="+mn-ea"/>
                          <a:cs typeface="+mn-cs"/>
                        </a:rPr>
                        <a:t>(Niigata University)</a:t>
                      </a:r>
                      <a:endParaRPr lang="en-US" sz="1600" b="0" i="0" u="none" strike="noStrike" dirty="0">
                        <a:latin typeface="+mj-lt"/>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609600" y="2133600"/>
            <a:ext cx="8153400" cy="4038600"/>
          </a:xfrm>
        </p:spPr>
        <p:txBody>
          <a:bodyPr/>
          <a:lstStyle/>
          <a:p>
            <a:r>
              <a:rPr lang="en-US" altLang="ko-KR" dirty="0" smtClean="0">
                <a:ea typeface="ＭＳ Ｐゴシック" pitchFamily="-65" charset="-128"/>
              </a:rPr>
              <a:t>Hear final proposal presentations</a:t>
            </a:r>
          </a:p>
          <a:p>
            <a:pPr>
              <a:spcBef>
                <a:spcPts val="1200"/>
              </a:spcBef>
            </a:pPr>
            <a:r>
              <a:rPr lang="en-US" dirty="0" smtClean="0">
                <a:ea typeface="ＭＳ Ｐゴシック" pitchFamily="-65" charset="-128"/>
              </a:rPr>
              <a:t>Hear technical presentations if any </a:t>
            </a:r>
          </a:p>
          <a:p>
            <a:pPr>
              <a:spcBef>
                <a:spcPts val="1200"/>
              </a:spcBef>
            </a:pPr>
            <a:r>
              <a:rPr lang="en-US" dirty="0" smtClean="0">
                <a:ea typeface="ＭＳ Ｐゴシック" pitchFamily="-65" charset="-128"/>
              </a:rPr>
              <a:t>Discuss merging process</a:t>
            </a:r>
          </a:p>
          <a:p>
            <a:pPr>
              <a:spcBef>
                <a:spcPts val="1200"/>
              </a:spcBef>
            </a:pPr>
            <a:r>
              <a:rPr lang="en-US" dirty="0" smtClean="0">
                <a:ea typeface="ＭＳ Ｐゴシック" pitchFamily="-65" charset="-128"/>
              </a:rPr>
              <a:t>Discuss timeline and next steps </a:t>
            </a:r>
          </a:p>
        </p:txBody>
      </p:sp>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956972476"/>
              </p:ext>
            </p:extLst>
          </p:nvPr>
        </p:nvGraphicFramePr>
        <p:xfrm>
          <a:off x="381001" y="1744727"/>
          <a:ext cx="8458199" cy="4521866"/>
        </p:xfrm>
        <a:graphic>
          <a:graphicData uri="http://schemas.openxmlformats.org/drawingml/2006/table">
            <a:tbl>
              <a:tblPr/>
              <a:tblGrid>
                <a:gridCol w="685799"/>
                <a:gridCol w="2133600"/>
                <a:gridCol w="1905000"/>
                <a:gridCol w="1524000"/>
                <a:gridCol w="2209800"/>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9259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PHY Proposals</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030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endParaRPr lang="en-US" altLang="ko-KR" baseline="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PHY Proposals</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nSpc>
                          <a:spcPct val="100000"/>
                        </a:lnSpc>
                      </a:pP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4137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r>
                        <a:rPr lang="en-US" altLang="ko-KR" dirty="0" smtClean="0"/>
                        <a:t>Opening Logistics</a:t>
                      </a:r>
                    </a:p>
                    <a:p>
                      <a:pPr marL="179388" indent="-179388">
                        <a:lnSpc>
                          <a:spcPct val="100000"/>
                        </a:lnSpc>
                        <a:spcBef>
                          <a:spcPts val="1200"/>
                        </a:spcBef>
                        <a:buFont typeface="Arial" pitchFamily="34" charset="0"/>
                        <a:buChar char="•"/>
                      </a:pPr>
                      <a:r>
                        <a:rPr lang="en-US" altLang="ko-KR" baseline="0" dirty="0" smtClean="0"/>
                        <a:t>Hear Presentation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gn="ctr">
                        <a:lnSpc>
                          <a:spcPct val="100000"/>
                        </a:lnSpc>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r>
                        <a:rPr lang="en-US" altLang="ko-KR" baseline="0" dirty="0" smtClean="0"/>
                        <a:t>Hear MAC Proposals</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Panel </a:t>
                      </a: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Discussion </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10973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presentations if any</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Hear MAC Proposals</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Hear presentations if </a:t>
                      </a: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any</a:t>
                      </a:r>
                    </a:p>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 Merging Process</a:t>
                      </a: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 Next Step</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9</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18584</TotalTime>
  <Words>1365</Words>
  <Application>Microsoft Office PowerPoint</Application>
  <PresentationFormat>화면 슬라이드 쇼(4:3)</PresentationFormat>
  <Paragraphs>314</Paragraphs>
  <Slides>18</Slides>
  <Notes>10</Notes>
  <HiddenSlides>0</HiddenSlides>
  <MMClips>0</MMClips>
  <ScaleCrop>false</ScaleCrop>
  <HeadingPairs>
    <vt:vector size="4" baseType="variant">
      <vt:variant>
        <vt:lpstr>테마</vt:lpstr>
      </vt:variant>
      <vt:variant>
        <vt:i4>6</vt:i4>
      </vt:variant>
      <vt:variant>
        <vt:lpstr>슬라이드 제목</vt:lpstr>
      </vt:variant>
      <vt:variant>
        <vt:i4>18</vt:i4>
      </vt:variant>
    </vt:vector>
  </HeadingPairs>
  <TitlesOfParts>
    <vt:vector size="24" baseType="lpstr">
      <vt:lpstr>Default Design</vt:lpstr>
      <vt:lpstr>4_Custom Design</vt:lpstr>
      <vt:lpstr>Custom Design</vt:lpstr>
      <vt:lpstr>1_Custom Design</vt:lpstr>
      <vt:lpstr>2_Custom Design</vt:lpstr>
      <vt:lpstr>3_Custom Design</vt:lpstr>
      <vt:lpstr>PowerPoint 프레젠테이션</vt:lpstr>
      <vt:lpstr>Purpose of Standard</vt:lpstr>
      <vt:lpstr>PowerPoint 프레젠테이션</vt:lpstr>
      <vt:lpstr>Current Status(1)</vt:lpstr>
      <vt:lpstr>Current Status(2)</vt:lpstr>
      <vt:lpstr>Call for Proposals</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PowerPoint 프레젠테이션</vt:lpstr>
      <vt:lpstr>PowerPoint 프레젠테이션</vt:lpstr>
      <vt:lpstr>Future Plan/Timeline</vt:lpstr>
      <vt:lpstr>Future Plan/Timeline(2)</vt:lpstr>
      <vt:lpstr>Future Plan/Timeline</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943</cp:revision>
  <cp:lastPrinted>2000-03-07T00:55:37Z</cp:lastPrinted>
  <dcterms:created xsi:type="dcterms:W3CDTF">2008-07-14T18:46:05Z</dcterms:created>
  <dcterms:modified xsi:type="dcterms:W3CDTF">2012-07-16T16:30:37Z</dcterms:modified>
</cp:coreProperties>
</file>