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8" r:id="rId5"/>
    <p:sldId id="272" r:id="rId6"/>
    <p:sldId id="269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15" autoAdjust="0"/>
  </p:normalViewPr>
  <p:slideViewPr>
    <p:cSldViewPr>
      <p:cViewPr varScale="1">
        <p:scale>
          <a:sx n="77" d="100"/>
          <a:sy n="77" d="100"/>
        </p:scale>
        <p:origin x="-117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171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802.11-12/0865r0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D94A5BBF-2D11-4531-B89A-D22B22F221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802.11-12/0865r0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July 2012</a:t>
            </a:r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D188138-05F4-45A1-9449-A62C6AF943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802.11-12/0865r0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9EDE0519-B545-4008-BC78-67F635B38F79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802.11-12/0865r0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553EA00-0C37-497B-9C35-6C1ACD1B49F8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2291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229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smtClean="0">
                <a:latin typeface="Times New Roman" pitchFamily="18" charset="0"/>
              </a:rPr>
              <a:t>Statements for Jan 2012 and Feb 2012 were revised after the March Plenary Meeting.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These numbers include the changes from the revised statements.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3315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3316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C40FD39D-6F60-4C4C-82EA-3CA5072CFF0E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331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331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332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33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4339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7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4340" name="Rectangle 6"/>
          <p:cNvSpPr txBox="1">
            <a:spLocks noGrp="1" noChangeArrowheads="1"/>
          </p:cNvSpPr>
          <p:nvPr/>
        </p:nvSpPr>
        <p:spPr bwMode="auto">
          <a:xfrm>
            <a:off x="3771900" y="8985250"/>
            <a:ext cx="250983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457200" lvl="4" indent="0"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Jon Rosdahl, CSR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2933700" y="8985250"/>
            <a:ext cx="801688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3345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Page </a:t>
            </a:r>
            <a:fld id="{0705C392-0E1F-4560-9671-5199B5462DB4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r" defTabSz="93345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802.15-10/0171r0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1863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2010</a:t>
            </a:r>
          </a:p>
        </p:txBody>
      </p:sp>
      <p:sp>
        <p:nvSpPr>
          <p:cNvPr id="1434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43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34" tIns="46024" rIns="93634" bIns="46024"/>
          <a:lstStyle/>
          <a:p>
            <a:pPr defTabSz="933450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 txBox="1">
            <a:spLocks noGrp="1" noChangeArrowheads="1"/>
          </p:cNvSpPr>
          <p:nvPr/>
        </p:nvSpPr>
        <p:spPr bwMode="auto">
          <a:xfrm>
            <a:off x="3467100" y="96838"/>
            <a:ext cx="28146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doc.: IEEE 802.15-11/0204r0</a:t>
            </a:r>
          </a:p>
        </p:txBody>
      </p:sp>
      <p:sp>
        <p:nvSpPr>
          <p:cNvPr id="15363" name="Rectangle 3"/>
          <p:cNvSpPr txBox="1">
            <a:spLocks noGrp="1" noChangeArrowheads="1"/>
          </p:cNvSpPr>
          <p:nvPr/>
        </p:nvSpPr>
        <p:spPr bwMode="auto">
          <a:xfrm>
            <a:off x="654050" y="96838"/>
            <a:ext cx="27368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defTabSz="933450" eaLnBrk="0" hangingPunct="0"/>
            <a:r>
              <a:rPr lang="en-US" sz="1400" b="1">
                <a:solidFill>
                  <a:schemeClr val="tx1"/>
                </a:solidFill>
                <a:ea typeface="MS PGothic" pitchFamily="34" charset="-128"/>
              </a:rPr>
              <a:t>March 2011</a:t>
            </a:r>
          </a:p>
        </p:txBody>
      </p:sp>
      <p:sp>
        <p:nvSpPr>
          <p:cNvPr id="1536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noFill/>
          <a:ln/>
        </p:spPr>
        <p:txBody>
          <a:bodyPr lIns="93648" tIns="46031" rIns="93648" bIns="46031"/>
          <a:lstStyle/>
          <a:p>
            <a:pPr defTabSz="933450"/>
            <a:r>
              <a:rPr lang="en-US" smtClean="0">
                <a:latin typeface="Times New Roman" pitchFamily="18" charset="0"/>
              </a:rPr>
              <a:t>Historical Attendance: 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Number attending the meeting (budgeted prior to meeting, final budget )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The numbers in red are a negative (loss), and the black are a positive</a:t>
            </a:r>
          </a:p>
          <a:p>
            <a:pPr defTabSz="933450"/>
            <a:r>
              <a:rPr lang="en-US" smtClean="0">
                <a:latin typeface="Times New Roman" pitchFamily="18" charset="0"/>
              </a:rPr>
              <a:t>The Beijing and Okinawa meetings had a sponsor, and so were run on a net zero basis.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60358FA-3B44-460B-B950-F3B9EF974F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40EE1C6-C5BD-4B27-BF06-D4F0BF0370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78C0893-E41E-42B9-8AA9-D2F30FD070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B18B528-B84C-48CB-B8FD-BC9C96BC57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44727E7-45CD-43A8-BB44-ECCE6EF56D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2CC16C8-CCB8-483E-AD4F-E29AE7FBE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786AF26-CC06-4D66-9F35-AC5F5BD0D9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194DA1E-BA0F-4375-A12E-30D4725E11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CAC283E-5008-4990-BD51-2C3AE7F2A1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 smtClean="0"/>
              <a:t>Ben Rolfe (BCA), Jon Rosdahl (CSR)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DD99804-9C65-44FC-9094-4CAFE13654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267200" y="381000"/>
            <a:ext cx="415766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15-</a:t>
            </a:r>
            <a:r>
              <a:rPr lang="en-US" sz="1800" b="1" dirty="0" smtClean="0">
                <a:solidFill>
                  <a:schemeClr val="tx1"/>
                </a:solidFill>
              </a:rPr>
              <a:t>12-0357-00-0000</a:t>
            </a:r>
            <a:endParaRPr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Ben Rolfe (BCA), Jon Rosdahl (CSR)</a:t>
            </a:r>
            <a:endParaRPr lang="en-GB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784E2086-922E-430B-A6CA-EB79D4D34DB8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5B0BD2B6-9856-4AAC-8B3F-4404D275CDA3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Treasurer Report </a:t>
            </a:r>
            <a:r>
              <a:rPr lang="en-US" dirty="0" err="1" smtClean="0"/>
              <a:t>Jully</a:t>
            </a:r>
            <a:r>
              <a:rPr lang="en-US" dirty="0" smtClean="0"/>
              <a:t> 2012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2012-07-15</a:t>
            </a:r>
            <a:endParaRPr lang="en-GB" sz="2000" b="0" dirty="0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11175" y="2273300"/>
          <a:ext cx="7907338" cy="2795588"/>
        </p:xfrm>
        <a:graphic>
          <a:graphicData uri="http://schemas.openxmlformats.org/presentationml/2006/ole">
            <p:oleObj spid="_x0000_s1026" name="Document" r:id="rId4" imgW="8267030" imgH="2915643" progId="Word.Document.8">
              <p:embed/>
            </p:oleObj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35" name="Footer Placeholder 1"/>
          <p:cNvSpPr txBox="1">
            <a:spLocks noGrp="1"/>
          </p:cNvSpPr>
          <p:nvPr/>
        </p:nvSpPr>
        <p:spPr bwMode="auto">
          <a:xfrm>
            <a:off x="74676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Ben Rolfe (BCA), Jon Rosdahl (CSR)</a:t>
            </a:r>
            <a:endParaRPr lang="en-GB" smtClean="0"/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CAC73136-77D4-4497-B576-FBC630FC3DF1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1" name="Date Placeholder 3"/>
          <p:cNvSpPr txBox="1">
            <a:spLocks noGrp="1"/>
          </p:cNvSpPr>
          <p:nvPr/>
        </p:nvSpPr>
        <p:spPr bwMode="auto">
          <a:xfrm>
            <a:off x="696913" y="333375"/>
            <a:ext cx="25892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May 2012</a:t>
            </a:r>
            <a:endParaRPr lang="en-GB" sz="1800" b="1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AD398ED9-BAB9-406E-BD6A-6F2EA717A045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mtClean="0"/>
              <a:t>Treasurer report for July 2012 for the Joint 802.11/.15 Wireless funds</a:t>
            </a:r>
          </a:p>
        </p:txBody>
      </p:sp>
      <p:sp>
        <p:nvSpPr>
          <p:cNvPr id="4106" name="Footer Placeholder 1"/>
          <p:cNvSpPr txBox="1">
            <a:spLocks noGrp="1"/>
          </p:cNvSpPr>
          <p:nvPr/>
        </p:nvSpPr>
        <p:spPr bwMode="auto">
          <a:xfrm>
            <a:off x="74676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Ben Rolfe (BCA), Jon Rosdahl (CSR)</a:t>
            </a:r>
            <a:endParaRPr lang="en-GB" smtClean="0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73F56F6-5E5E-48E6-8201-958223126B44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25" name="Slide Number Placeholder 4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C900B932-FBD8-473C-B26D-A3BEB59F9A88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3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0813" cy="608013"/>
          </a:xfrm>
        </p:spPr>
        <p:txBody>
          <a:bodyPr lIns="92075" tIns="46038" rIns="92075" bIns="46038"/>
          <a:lstStyle/>
          <a:p>
            <a:pPr eaLnBrk="1" hangingPunct="1"/>
            <a:r>
              <a:rPr lang="en-US" sz="2800" smtClean="0"/>
              <a:t>Treasury Net Worth</a:t>
            </a:r>
            <a:br>
              <a:rPr lang="en-US" sz="2800" smtClean="0"/>
            </a:br>
            <a:r>
              <a:rPr lang="en-US" sz="2400" smtClean="0"/>
              <a:t>(Unaudited)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7924800" cy="4572000"/>
          </a:xfrm>
        </p:spPr>
        <p:txBody>
          <a:bodyPr lIns="92075" tIns="46038" rIns="92075" bIns="46038"/>
          <a:lstStyle/>
          <a:p>
            <a:pPr defTabSz="914400">
              <a:lnSpc>
                <a:spcPct val="90000"/>
              </a:lnSpc>
              <a:tabLst>
                <a:tab pos="7372350" algn="r"/>
              </a:tabLst>
            </a:pPr>
            <a:r>
              <a:rPr lang="en-US" smtClean="0"/>
              <a:t>March 05, 2012 – $467,328.13</a:t>
            </a:r>
          </a:p>
          <a:p>
            <a:pPr lvl="1" defTabSz="914400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IEEE account: $325,524.45 +31,115.55 +50,000 +176.94 +150.96  = $406,967.90</a:t>
            </a:r>
          </a:p>
          <a:p>
            <a:pPr lvl="1" defTabSz="914400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Face-to-Face: $241,985.73 -95,776.96 +47,750 -143,798.54 +10,200 = $60,360.23</a:t>
            </a:r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mtClean="0"/>
              <a:t>April 30, 2012 – $586,817.38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IEEE account: $406,967.90 -$15,318.60 -$20.00 +$158.27 = $391,948.68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Face-to-Face: $60,360.23 +$42,900-$8,159.08 +$130,350-$30,582.45= $194,868.70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smtClean="0"/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mtClean="0"/>
              <a:t>July 1, 2012 – $433,424.66 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IEEE account: $391,948.68 + $462.69 = $392,411.37</a:t>
            </a:r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Face-to-Face: $194,868.70+$45,300-$30,209.32+$2,400.09-$171,346.18 = $41,013.29</a:t>
            </a:r>
          </a:p>
          <a:p>
            <a:pPr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mtClean="0"/>
          </a:p>
          <a:p>
            <a:pPr lvl="1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smtClean="0"/>
          </a:p>
        </p:txBody>
      </p:sp>
      <p:sp>
        <p:nvSpPr>
          <p:cNvPr id="5128" name="Footer Placeholder 1"/>
          <p:cNvSpPr txBox="1">
            <a:spLocks noGrp="1"/>
          </p:cNvSpPr>
          <p:nvPr/>
        </p:nvSpPr>
        <p:spPr bwMode="auto">
          <a:xfrm>
            <a:off x="7467600" y="61722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Ben Rolfe (BCA), Jon Rosdahl (CSR)</a:t>
            </a:r>
            <a:endParaRPr lang="en-GB" smtClean="0"/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E85EAD5C-3FC3-4503-944B-AEBBCD1EF69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1DDD346D-7A87-48E2-A6AC-1DE961D6533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4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Atlanta – May 2012</a:t>
            </a:r>
          </a:p>
        </p:txBody>
      </p:sp>
      <p:sp>
        <p:nvSpPr>
          <p:cNvPr id="6151" name="Rectangle 3"/>
          <p:cNvSpPr txBox="1">
            <a:spLocks noChangeArrowheads="1"/>
          </p:cNvSpPr>
          <p:nvPr/>
        </p:nvSpPr>
        <p:spPr bwMode="auto">
          <a:xfrm>
            <a:off x="304800" y="1676400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Registration Income:                	$227,100	$209,400	$223,350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Hotel Credits	$0	$1,800               $1345.60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Registrations	350	318                         334</a:t>
            </a: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endParaRPr lang="en-US" sz="1600" b="1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	$227,780	$213,215         $224,795.95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AV	$16,000	$16,400               $15,477.92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Financial Fees	$12,955	$11,670               $12,670.94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Meeting Planner	$41,650	$37,500               $41,606.78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Food &amp; Beverage	$89,950	$83,160               $87,990.01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Network Services	$43,500	$40,510               $43,409.64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Social	$15,125	$15,125               $15,420.00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Shipping 	$ 7,250	$ 7,500                $ 7,170.66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Misc	$ 1,350	$ 1,350                $ 1,050.00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$(680)	$ (2,015)             $(100.35)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962400" y="1143000"/>
            <a:ext cx="10668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Budget Feb 22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7162800" y="1524000"/>
            <a:ext cx="1143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6154" name="Text Box 8"/>
          <p:cNvSpPr txBox="1">
            <a:spLocks noChangeArrowheads="1"/>
          </p:cNvSpPr>
          <p:nvPr/>
        </p:nvSpPr>
        <p:spPr bwMode="auto">
          <a:xfrm>
            <a:off x="5715000" y="1066800"/>
            <a:ext cx="1143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Estimate May 13</a:t>
            </a:r>
          </a:p>
        </p:txBody>
      </p:sp>
      <p:sp>
        <p:nvSpPr>
          <p:cNvPr id="6155" name="Footer Placeholder 1"/>
          <p:cNvSpPr txBox="1">
            <a:spLocks noGrp="1"/>
          </p:cNvSpPr>
          <p:nvPr/>
        </p:nvSpPr>
        <p:spPr bwMode="auto">
          <a:xfrm>
            <a:off x="7467600" y="61722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  <p:sp>
        <p:nvSpPr>
          <p:cNvPr id="6156" name="Text Box 8"/>
          <p:cNvSpPr txBox="1">
            <a:spLocks noChangeArrowheads="1"/>
          </p:cNvSpPr>
          <p:nvPr/>
        </p:nvSpPr>
        <p:spPr bwMode="auto">
          <a:xfrm>
            <a:off x="6934200" y="1066800"/>
            <a:ext cx="9906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Final July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Ben Rolfe (BCA), Jon Rosdahl (CSR)</a:t>
            </a:r>
            <a:endParaRPr lang="en-GB" smtClean="0"/>
          </a:p>
        </p:txBody>
      </p:sp>
      <p:sp>
        <p:nvSpPr>
          <p:cNvPr id="717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60772A93-7ED9-4BD2-A798-3CAF26DA83C4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17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4D707E24-3A09-40BB-8A13-13E4A37E32EA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5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609600"/>
            <a:ext cx="7772400" cy="4572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Indian Wells– Sept 2012</a:t>
            </a:r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304800" y="19050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Registration Income:                	$207,900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Hotel Credits	$0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Registrations	325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–"/>
              <a:tabLst>
                <a:tab pos="3654425" algn="l"/>
                <a:tab pos="5487988" algn="l"/>
                <a:tab pos="7372350" algn="r"/>
              </a:tabLst>
            </a:pPr>
            <a:endParaRPr lang="en-US" sz="1600" b="1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Meeting Expense Estimate:      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	$215,565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AV	$15,600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Financial Fees	$11,995	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Meeting Planner	$39,525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Food &amp; Beverage	$82,750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Network Services	$42,000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Social	$14,095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Shipping 	$ 7,250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tabLst>
                <a:tab pos="3654425" algn="l"/>
                <a:tab pos="5487988" algn="l"/>
                <a:tab pos="7372350" algn="r"/>
              </a:tabLst>
            </a:pPr>
            <a:r>
              <a:rPr lang="en-US" sz="1400">
                <a:solidFill>
                  <a:schemeClr val="tx1"/>
                </a:solidFill>
                <a:ea typeface="MS PGothic" pitchFamily="34" charset="-128"/>
              </a:rPr>
              <a:t>Misc	$ 1,350</a:t>
            </a:r>
          </a:p>
          <a:p>
            <a:pPr lvl="1" defTabSz="914400" eaLnBrk="0" hangingPunct="0">
              <a:lnSpc>
                <a:spcPct val="90000"/>
              </a:lnSpc>
              <a:spcBef>
                <a:spcPct val="20000"/>
              </a:spcBef>
              <a:tabLst>
                <a:tab pos="3654425" algn="l"/>
                <a:tab pos="5487988" algn="l"/>
                <a:tab pos="7372350" algn="r"/>
              </a:tabLst>
            </a:pPr>
            <a:endParaRPr lang="en-US" sz="1400">
              <a:solidFill>
                <a:schemeClr val="tx1"/>
              </a:solidFill>
              <a:ea typeface="MS PGothic" pitchFamily="34" charset="-128"/>
            </a:endParaRPr>
          </a:p>
          <a:p>
            <a:pPr marL="342900" indent="-342900" defTabSz="9144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tabLst>
                <a:tab pos="3654425" algn="l"/>
                <a:tab pos="5487988" algn="l"/>
                <a:tab pos="7372350" algn="r"/>
              </a:tabLst>
            </a:pPr>
            <a:r>
              <a:rPr lang="en-US" sz="1600" b="1">
                <a:solidFill>
                  <a:schemeClr val="tx1"/>
                </a:solidFill>
                <a:ea typeface="MS PGothic" pitchFamily="34" charset="-128"/>
              </a:rPr>
              <a:t>Surplus/(Deficit)	</a:t>
            </a:r>
            <a:r>
              <a:rPr lang="en-US" sz="1600" b="1">
                <a:solidFill>
                  <a:srgbClr val="FF0000"/>
                </a:solidFill>
                <a:ea typeface="MS PGothic" pitchFamily="34" charset="-128"/>
              </a:rPr>
              <a:t>$(7,665)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352800" y="1219200"/>
            <a:ext cx="1905000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Proposed Budget June 19</a:t>
            </a:r>
          </a:p>
        </p:txBody>
      </p:sp>
      <p:sp>
        <p:nvSpPr>
          <p:cNvPr id="7177" name="Text Box 8"/>
          <p:cNvSpPr txBox="1">
            <a:spLocks noChangeArrowheads="1"/>
          </p:cNvSpPr>
          <p:nvPr/>
        </p:nvSpPr>
        <p:spPr bwMode="auto">
          <a:xfrm>
            <a:off x="7162800" y="1524000"/>
            <a:ext cx="11430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defTabSz="914400" eaLnBrk="0" hangingPunct="0"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ea typeface="MS PGothic" pitchFamily="34" charset="-128"/>
              </a:rPr>
              <a:t>   </a:t>
            </a:r>
          </a:p>
        </p:txBody>
      </p:sp>
      <p:sp>
        <p:nvSpPr>
          <p:cNvPr id="7178" name="Footer Placeholder 1"/>
          <p:cNvSpPr txBox="1">
            <a:spLocks noGrp="1"/>
          </p:cNvSpPr>
          <p:nvPr/>
        </p:nvSpPr>
        <p:spPr bwMode="auto">
          <a:xfrm>
            <a:off x="7467600" y="61722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July 2012</a:t>
            </a:r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Ben Rolfe (BCA), Jon Rosdahl (CSR)</a:t>
            </a:r>
            <a:endParaRPr lang="en-GB" smtClean="0"/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2C4B437F-5BF8-4945-8B77-4DACB5BA6BE1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97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eaLnBrk="0" hangingPunct="0"/>
            <a:r>
              <a:rPr lang="en-US" sz="1200">
                <a:solidFill>
                  <a:schemeClr val="tx1"/>
                </a:solidFill>
                <a:ea typeface="MS PGothic" pitchFamily="34" charset="-128"/>
              </a:rPr>
              <a:t>Slide </a:t>
            </a:r>
            <a:fld id="{36DEC43B-1502-41AD-8D08-3F8F83995133}" type="slidenum">
              <a:rPr lang="en-US" sz="1200">
                <a:solidFill>
                  <a:schemeClr val="tx1"/>
                </a:solidFill>
                <a:ea typeface="MS PGothic" pitchFamily="34" charset="-128"/>
              </a:rPr>
              <a:pPr algn="ctr" defTabSz="914400" eaLnBrk="0" hangingPunct="0"/>
              <a:t>6</a:t>
            </a:fld>
            <a:endParaRPr lang="en-US" sz="120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533400"/>
            <a:ext cx="7772400" cy="533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smtClean="0"/>
              <a:t>Historical Attendance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1143000"/>
            <a:ext cx="4495800" cy="4684713"/>
          </a:xfrm>
        </p:spPr>
        <p:txBody>
          <a:bodyPr lIns="92075" tIns="46038" rIns="92075" bIns="46038">
            <a:spAutoFit/>
          </a:bodyPr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2003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420 - Ft. Lauderdale ($47,287 - $42,118)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561 - DFW ($72,916 - $78,354)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491 - Singapore ($22,077 - </a:t>
            </a:r>
            <a:r>
              <a:rPr lang="en-US" sz="1200" smtClean="0">
                <a:solidFill>
                  <a:srgbClr val="FF0000"/>
                </a:solidFill>
              </a:rPr>
              <a:t>$32,319</a:t>
            </a:r>
            <a:r>
              <a:rPr lang="en-US" sz="120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2004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650 - Garden Grove ( $13, 250 - $82,735)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714 - Berlin (</a:t>
            </a:r>
            <a:r>
              <a:rPr lang="en-US" sz="1200" smtClean="0">
                <a:solidFill>
                  <a:srgbClr val="FF0000"/>
                </a:solidFill>
              </a:rPr>
              <a:t>$25, 914</a:t>
            </a:r>
            <a:r>
              <a:rPr lang="en-US" sz="1200" smtClean="0"/>
              <a:t> - $41,257)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2005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802 - Monterey ($11,858 - $63,183)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523 - Cairns (Australia) (</a:t>
            </a:r>
            <a:r>
              <a:rPr lang="en-US" sz="1200" smtClean="0">
                <a:solidFill>
                  <a:srgbClr val="FF0000"/>
                </a:solidFill>
              </a:rPr>
              <a:t>$60,750 - $51,375</a:t>
            </a:r>
            <a:r>
              <a:rPr lang="en-US" sz="120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759 - Garden Grove ($87,772 - $94,114)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2006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740 - Hawaii ($32,272)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564 - Jacksonville ($55,163)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350 - Melbourne (</a:t>
            </a:r>
            <a:r>
              <a:rPr lang="en-US" sz="1200" smtClean="0">
                <a:solidFill>
                  <a:srgbClr val="FF0000"/>
                </a:solidFill>
              </a:rPr>
              <a:t>$38,855 - $23,184</a:t>
            </a:r>
            <a:r>
              <a:rPr lang="en-US" sz="1200" smtClean="0"/>
              <a:t>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2007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478 - Montreal (</a:t>
            </a:r>
            <a:r>
              <a:rPr lang="en-US" sz="1200" smtClean="0">
                <a:solidFill>
                  <a:srgbClr val="FF0000"/>
                </a:solidFill>
              </a:rPr>
              <a:t>$750 </a:t>
            </a:r>
            <a:r>
              <a:rPr lang="en-US" sz="1200" smtClean="0"/>
              <a:t>- $17,425)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 439 - Hawaii (</a:t>
            </a:r>
            <a:r>
              <a:rPr lang="en-US" sz="1200" smtClean="0">
                <a:solidFill>
                  <a:srgbClr val="FF0000"/>
                </a:solidFill>
              </a:rPr>
              <a:t>$28,200</a:t>
            </a:r>
            <a:r>
              <a:rPr lang="en-US" sz="1200" smtClean="0"/>
              <a:t> - $17,720)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400" smtClean="0"/>
              <a:t>2008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361 - Taipei (</a:t>
            </a:r>
            <a:r>
              <a:rPr lang="en-US" sz="1200" smtClean="0">
                <a:solidFill>
                  <a:srgbClr val="FF0000"/>
                </a:solidFill>
              </a:rPr>
              <a:t>$126,352 - $24,636</a:t>
            </a:r>
            <a:r>
              <a:rPr lang="en-US" sz="1200" smtClean="0"/>
              <a:t>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402 - Jacksonville ($1,850 - $39,459)</a:t>
            </a:r>
          </a:p>
          <a:p>
            <a:pPr marL="454025" lvl="1" indent="-1127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200" smtClean="0"/>
              <a:t>379 – Hawaii (</a:t>
            </a:r>
            <a:r>
              <a:rPr lang="en-US" sz="1200" smtClean="0">
                <a:solidFill>
                  <a:srgbClr val="FF0000"/>
                </a:solidFill>
              </a:rPr>
              <a:t>$13,343 </a:t>
            </a:r>
            <a:r>
              <a:rPr lang="en-US" sz="1200" smtClean="0"/>
              <a:t>-</a:t>
            </a:r>
            <a:r>
              <a:rPr lang="en-US" sz="1200" smtClean="0">
                <a:solidFill>
                  <a:srgbClr val="FF0000"/>
                </a:solidFill>
              </a:rPr>
              <a:t> </a:t>
            </a:r>
            <a:r>
              <a:rPr lang="en-US" sz="1200" smtClean="0"/>
              <a:t>$8,557)</a:t>
            </a:r>
          </a:p>
        </p:txBody>
      </p:sp>
      <p:sp>
        <p:nvSpPr>
          <p:cNvPr id="820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495800" y="1143000"/>
            <a:ext cx="4648200" cy="4953000"/>
          </a:xfrm>
        </p:spPr>
        <p:txBody>
          <a:bodyPr lIns="92075" tIns="46038" rIns="92075" bIns="46038"/>
          <a:lstStyle/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endParaRPr lang="en-US" sz="1600" smtClean="0"/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2009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355 – LA ($4,724 - $9,835)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344 – Montreal ($8,676 - $29,948)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500 – Hawaii ($16,793 - $17,330)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2010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428 – LA ($9,000 - $33,841)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426 - Beijing ($0)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384 – Hawaii ($1,161- $316)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2011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410 – LA ($13,378 - $29,080)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351 – Palm Springs (</a:t>
            </a:r>
            <a:r>
              <a:rPr lang="en-US" sz="1600" smtClean="0">
                <a:solidFill>
                  <a:srgbClr val="FF0000"/>
                </a:solidFill>
              </a:rPr>
              <a:t>$9,128 </a:t>
            </a:r>
            <a:r>
              <a:rPr lang="en-US" sz="1600" smtClean="0"/>
              <a:t>– $20,536)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313 – Okinawa (</a:t>
            </a:r>
            <a:r>
              <a:rPr lang="en-US" sz="1600" smtClean="0">
                <a:solidFill>
                  <a:srgbClr val="FF0000"/>
                </a:solidFill>
              </a:rPr>
              <a:t>$22,669 </a:t>
            </a:r>
            <a:r>
              <a:rPr lang="en-US" sz="1600" smtClean="0"/>
              <a:t>– $0)</a:t>
            </a:r>
          </a:p>
          <a:p>
            <a:pPr marL="227013" indent="-227013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800" smtClean="0"/>
              <a:t>2012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359 – Jacksonville ($16,398 - $30,931.52 )</a:t>
            </a:r>
          </a:p>
          <a:p>
            <a:pPr marL="515938" lvl="1" indent="-174625" defTabSz="914400" eaLnBrk="1" hangingPunct="1">
              <a:lnSpc>
                <a:spcPct val="90000"/>
              </a:lnSpc>
              <a:tabLst>
                <a:tab pos="7372350" algn="r"/>
              </a:tabLst>
            </a:pPr>
            <a:r>
              <a:rPr lang="en-US" sz="1600" smtClean="0"/>
              <a:t>335 – Atlanta (</a:t>
            </a:r>
            <a:r>
              <a:rPr lang="en-US" sz="1600" smtClean="0">
                <a:solidFill>
                  <a:srgbClr val="FF0000"/>
                </a:solidFill>
              </a:rPr>
              <a:t>$680</a:t>
            </a:r>
            <a:r>
              <a:rPr lang="en-US" sz="1600" smtClean="0"/>
              <a:t> -   </a:t>
            </a:r>
            <a:r>
              <a:rPr lang="en-US" sz="1600" smtClean="0">
                <a:solidFill>
                  <a:srgbClr val="FF0000"/>
                </a:solidFill>
              </a:rPr>
              <a:t>$100.35</a:t>
            </a:r>
            <a:r>
              <a:rPr lang="en-US" sz="1600" smtClean="0"/>
              <a:t>)</a:t>
            </a: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8850313" y="-177800"/>
            <a:ext cx="184150" cy="228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defTabSz="914400" eaLnBrk="0" hangingPunct="0"/>
            <a:endParaRPr lang="en-US" sz="900" b="1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8202" name="Footer Placeholder 1"/>
          <p:cNvSpPr txBox="1">
            <a:spLocks noGrp="1"/>
          </p:cNvSpPr>
          <p:nvPr/>
        </p:nvSpPr>
        <p:spPr bwMode="auto">
          <a:xfrm>
            <a:off x="7467600" y="6248400"/>
            <a:ext cx="1143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defTabSz="914400" eaLnBrk="0" hangingPunct="0"/>
            <a:r>
              <a:rPr lang="en-US" sz="1200">
                <a:solidFill>
                  <a:srgbClr val="000000"/>
                </a:solidFill>
                <a:ea typeface="MS PGothic" pitchFamily="34" charset="-128"/>
              </a:rPr>
              <a:t>Ben Rolfe (BCA)</a:t>
            </a:r>
            <a:endParaRPr lang="en-US" sz="1200">
              <a:solidFill>
                <a:schemeClr val="tx2"/>
              </a:solidFill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1084</TotalTime>
  <Words>710</Words>
  <Application>Microsoft Office PowerPoint</Application>
  <PresentationFormat>On-screen Show (4:3)</PresentationFormat>
  <Paragraphs>155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Times New Roman</vt:lpstr>
      <vt:lpstr>MS Gothic</vt:lpstr>
      <vt:lpstr>Arial</vt:lpstr>
      <vt:lpstr>Arial Unicode MS</vt:lpstr>
      <vt:lpstr>MS PGothic</vt:lpstr>
      <vt:lpstr>802-11-Submission</vt:lpstr>
      <vt:lpstr>Microsoft Office Word 97 - 2003 Document</vt:lpstr>
      <vt:lpstr>Treasurer Report Jully 2012</vt:lpstr>
      <vt:lpstr>Abstract</vt:lpstr>
      <vt:lpstr>Treasury Net Worth (Unaudited)</vt:lpstr>
      <vt:lpstr>Atlanta – May 2012</vt:lpstr>
      <vt:lpstr>Indian Wells– Sept 2012</vt:lpstr>
      <vt:lpstr>Historical Attendance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Treasurer Report July 2012</dc:title>
  <dc:creator>Jon Rosdahl</dc:creator>
  <cp:keywords>July 2012</cp:keywords>
  <cp:lastModifiedBy>Ben</cp:lastModifiedBy>
  <cp:revision>11</cp:revision>
  <cp:lastPrinted>1601-01-01T00:00:00Z</cp:lastPrinted>
  <dcterms:created xsi:type="dcterms:W3CDTF">2012-05-13T15:07:35Z</dcterms:created>
  <dcterms:modified xsi:type="dcterms:W3CDTF">2012-07-16T00:29:57Z</dcterms:modified>
</cp:coreProperties>
</file>