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89" r:id="rId3"/>
    <p:sldId id="290" r:id="rId4"/>
    <p:sldId id="264" r:id="rId5"/>
    <p:sldId id="265" r:id="rId6"/>
    <p:sldId id="266" r:id="rId7"/>
    <p:sldId id="267" r:id="rId8"/>
    <p:sldId id="268" r:id="rId9"/>
    <p:sldId id="269" r:id="rId10"/>
    <p:sldId id="270" r:id="rId11"/>
    <p:sldId id="271" r:id="rId12"/>
    <p:sldId id="272" r:id="rId13"/>
    <p:sldId id="288" r:id="rId14"/>
    <p:sldId id="29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9" d="100"/>
          <a:sy n="99" d="100"/>
        </p:scale>
        <p:origin x="-1808" y="-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July 12</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July 12</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5</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5</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6</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6</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7</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7</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10</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10</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12</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12</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12</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15-12-</a:t>
            </a:r>
            <a:r>
              <a:rPr lang="en-US" b="1" dirty="0" smtClean="0"/>
              <a:t>0353-</a:t>
            </a:r>
            <a:r>
              <a:rPr lang="en-US" b="1" dirty="0"/>
              <a:t>00-004k</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ieee802.org/Mike_Spring_Article_on_Stds_Proces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Opening Report for </a:t>
            </a:r>
            <a:r>
              <a:rPr lang="en-US" sz="1600" dirty="0" smtClean="0">
                <a:solidFill>
                  <a:srgbClr val="FF0000"/>
                </a:solidFill>
                <a:latin typeface="Times New Roman" pitchFamily="18" charset="0"/>
                <a:ea typeface="ＭＳ Ｐゴシック" pitchFamily="-65" charset="-128"/>
                <a:cs typeface="+mn-cs"/>
              </a:rPr>
              <a:t>July </a:t>
            </a:r>
            <a:r>
              <a:rPr lang="en-US" sz="1600" dirty="0" smtClean="0">
                <a:solidFill>
                  <a:srgbClr val="FF0000"/>
                </a:solidFill>
                <a:latin typeface="Times New Roman" pitchFamily="18" charset="0"/>
                <a:ea typeface="ＭＳ Ｐゴシック" pitchFamily="-65" charset="-128"/>
                <a:cs typeface="+mn-cs"/>
              </a:rPr>
              <a:t>2012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July </a:t>
            </a:r>
            <a:r>
              <a:rPr lang="en-US" sz="1600" dirty="0">
                <a:solidFill>
                  <a:srgbClr val="FF0000"/>
                </a:solidFill>
                <a:latin typeface="Times New Roman" pitchFamily="18" charset="0"/>
                <a:ea typeface="ＭＳ Ｐゴシック" pitchFamily="-65" charset="-128"/>
                <a:cs typeface="+mn-cs"/>
              </a:rPr>
              <a:t>2012</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Opening Report for </a:t>
            </a:r>
            <a:r>
              <a:rPr lang="en-US" sz="1600" dirty="0" smtClean="0">
                <a:latin typeface="Times New Roman" pitchFamily="18" charset="0"/>
                <a:ea typeface="ＭＳ Ｐゴシック" pitchFamily="-65" charset="-128"/>
                <a:cs typeface="+mn-cs"/>
              </a:rPr>
              <a:t>Jul</a:t>
            </a:r>
            <a:r>
              <a:rPr lang="en-US" sz="1600" dirty="0" smtClean="0">
                <a:latin typeface="Times New Roman" pitchFamily="18" charset="0"/>
                <a:ea typeface="ＭＳ Ｐゴシック" pitchFamily="-65" charset="-128"/>
                <a:cs typeface="+mn-cs"/>
              </a:rPr>
              <a:t>y </a:t>
            </a:r>
            <a:r>
              <a:rPr lang="en-US" sz="1600" dirty="0" smtClean="0">
                <a:latin typeface="Times New Roman" pitchFamily="18" charset="0"/>
                <a:ea typeface="ＭＳ Ｐゴシック" pitchFamily="-65" charset="-128"/>
                <a:cs typeface="+mn-cs"/>
              </a:rPr>
              <a:t>2012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the </a:t>
            </a:r>
            <a:r>
              <a:rPr lang="en-US" sz="1600" dirty="0" smtClean="0">
                <a:latin typeface="Times New Roman" pitchFamily="18" charset="0"/>
                <a:ea typeface="ＭＳ Ｐゴシック" pitchFamily="-65" charset="-128"/>
                <a:cs typeface="+mn-cs"/>
              </a:rPr>
              <a:t>July </a:t>
            </a:r>
            <a:r>
              <a:rPr lang="en-US" sz="1600" dirty="0" smtClean="0">
                <a:latin typeface="Times New Roman" pitchFamily="18" charset="0"/>
                <a:ea typeface="ＭＳ Ｐゴシック" pitchFamily="-65" charset="-128"/>
                <a:cs typeface="+mn-cs"/>
              </a:rPr>
              <a:t>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10</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10</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11</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11</a:t>
            </a:fld>
            <a:endParaRPr lang="en-US"/>
          </a:p>
        </p:txBody>
      </p:sp>
      <p:sp>
        <p:nvSpPr>
          <p:cNvPr id="33797" name="Rectangle 2"/>
          <p:cNvSpPr>
            <a:spLocks noGrp="1" noChangeArrowheads="1"/>
          </p:cNvSpPr>
          <p:nvPr>
            <p:ph type="title" idx="4294967295"/>
          </p:nvPr>
        </p:nvSpPr>
        <p:spPr/>
        <p:txBody>
          <a:bodyPr/>
          <a:lstStyle/>
          <a:p>
            <a:r>
              <a:rPr lang="en-US">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a:t>
            </a:r>
            <a:r>
              <a:rPr lang="en-US" sz="1800" dirty="0" smtClean="0">
                <a:latin typeface="Arial" charset="0"/>
                <a:ea typeface="ＭＳ Ｐゴシック" charset="0"/>
                <a:cs typeface="ＭＳ Ｐゴシック" charset="0"/>
              </a:rPr>
              <a:t>Secretary:	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a:t>
            </a:r>
            <a:r>
              <a:rPr lang="en-US" sz="1800" dirty="0" smtClean="0">
                <a:latin typeface="Arial" charset="0"/>
                <a:ea typeface="ＭＳ Ｐゴシック" charset="0"/>
                <a:cs typeface="ＭＳ Ｐゴシック" charset="0"/>
              </a:rPr>
              <a:t>Monique Brown</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12</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12</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1143000"/>
            <a:ext cx="8382000" cy="5257800"/>
          </a:xfrm>
        </p:spPr>
        <p:txBody>
          <a:bodyPr/>
          <a:lstStyle/>
          <a:p>
            <a:r>
              <a:rPr lang="en-US" sz="2400" dirty="0">
                <a:latin typeface="Arial" charset="0"/>
                <a:ea typeface="ＭＳ Ｐゴシック" charset="0"/>
                <a:cs typeface="ＭＳ Ｐゴシック" charset="0"/>
              </a:rPr>
              <a:t>Proposal Effort</a:t>
            </a:r>
          </a:p>
          <a:p>
            <a:pPr lvl="1"/>
            <a:r>
              <a:rPr lang="en-US" sz="1800" dirty="0" smtClean="0">
                <a:solidFill>
                  <a:srgbClr val="0000FF"/>
                </a:solidFill>
                <a:latin typeface="Arial" charset="0"/>
                <a:ea typeface="ＭＳ Ｐゴシック" charset="0"/>
              </a:rPr>
              <a:t>Final </a:t>
            </a:r>
            <a:r>
              <a:rPr lang="en-US" sz="1800" dirty="0">
                <a:solidFill>
                  <a:srgbClr val="0000FF"/>
                </a:solidFill>
                <a:latin typeface="Arial" charset="0"/>
                <a:ea typeface="ＭＳ Ｐゴシック" charset="0"/>
              </a:rPr>
              <a:t>Proposals				Sep 2011</a:t>
            </a:r>
          </a:p>
          <a:p>
            <a:pPr lvl="1"/>
            <a:r>
              <a:rPr lang="en-US" sz="1800" dirty="0">
                <a:solidFill>
                  <a:srgbClr val="0000FF"/>
                </a:solidFill>
                <a:latin typeface="Arial" charset="0"/>
                <a:ea typeface="ＭＳ Ｐゴシック" charset="0"/>
              </a:rPr>
              <a:t>Adopt Baseline				Nov 2011</a:t>
            </a:r>
          </a:p>
          <a:p>
            <a:r>
              <a:rPr lang="en-US" sz="2400" dirty="0">
                <a:latin typeface="Arial" charset="0"/>
                <a:ea typeface="ＭＳ Ｐゴシック" charset="0"/>
                <a:cs typeface="ＭＳ Ｐゴシック" charset="0"/>
              </a:rPr>
              <a:t>Drafting</a:t>
            </a:r>
          </a:p>
          <a:p>
            <a:pPr lvl="1"/>
            <a:r>
              <a:rPr lang="en-US" sz="1800" dirty="0" smtClean="0">
                <a:solidFill>
                  <a:srgbClr val="0000FF"/>
                </a:solidFill>
                <a:latin typeface="Arial" charset="0"/>
                <a:ea typeface="ＭＳ Ｐゴシック" charset="0"/>
              </a:rPr>
              <a:t>Circulate preliminary document for comments </a:t>
            </a:r>
            <a:r>
              <a:rPr lang="en-US" sz="1800" dirty="0">
                <a:solidFill>
                  <a:srgbClr val="0000FF"/>
                </a:solidFill>
                <a:latin typeface="Arial" charset="0"/>
                <a:ea typeface="ＭＳ Ｐゴシック" charset="0"/>
              </a:rPr>
              <a:t>	May 2012</a:t>
            </a:r>
          </a:p>
          <a:p>
            <a:pPr lvl="1"/>
            <a:r>
              <a:rPr lang="en-US" sz="1800" dirty="0">
                <a:latin typeface="Arial" charset="0"/>
                <a:ea typeface="ＭＳ Ｐゴシック" charset="0"/>
              </a:rPr>
              <a:t>Final </a:t>
            </a:r>
            <a:r>
              <a:rPr lang="en-US" sz="1800" dirty="0" smtClean="0">
                <a:latin typeface="Arial" charset="0"/>
                <a:ea typeface="ＭＳ Ｐゴシック" charset="0"/>
              </a:rPr>
              <a:t>draft editing </a:t>
            </a:r>
            <a:r>
              <a:rPr lang="en-US" sz="1800" dirty="0">
                <a:latin typeface="Arial" charset="0"/>
                <a:ea typeface="ＭＳ Ｐゴシック" charset="0"/>
              </a:rPr>
              <a:t>(ready for WG Letter Ballot)	July 2012</a:t>
            </a:r>
          </a:p>
          <a:p>
            <a:r>
              <a:rPr lang="en-US" sz="2400" dirty="0" smtClean="0">
                <a:latin typeface="Arial" charset="0"/>
                <a:ea typeface="ＭＳ Ｐゴシック" charset="0"/>
                <a:cs typeface="ＭＳ Ｐゴシック" charset="0"/>
              </a:rPr>
              <a:t>Ballot Comment Resolution</a:t>
            </a:r>
            <a:endParaRPr lang="en-US" sz="2400" dirty="0">
              <a:latin typeface="Arial" charset="0"/>
              <a:ea typeface="ＭＳ Ｐゴシック" charset="0"/>
              <a:cs typeface="ＭＳ Ｐゴシック" charset="0"/>
            </a:endParaRPr>
          </a:p>
          <a:p>
            <a:pPr lvl="1"/>
            <a:r>
              <a:rPr lang="en-US" sz="1800" dirty="0">
                <a:latin typeface="Arial" charset="0"/>
                <a:ea typeface="ＭＳ Ｐゴシック" charset="0"/>
              </a:rPr>
              <a:t>Letter </a:t>
            </a:r>
            <a:r>
              <a:rPr lang="en-US" sz="1800" dirty="0" smtClean="0">
                <a:latin typeface="Arial" charset="0"/>
                <a:ea typeface="ＭＳ Ｐゴシック" charset="0"/>
              </a:rPr>
              <a:t>ballot comment resolution</a:t>
            </a:r>
            <a:r>
              <a:rPr lang="en-US" sz="1800" dirty="0">
                <a:latin typeface="Arial" charset="0"/>
                <a:ea typeface="ＭＳ Ｐゴシック" charset="0"/>
              </a:rPr>
              <a:t>		</a:t>
            </a:r>
            <a:r>
              <a:rPr lang="en-US" sz="1800" dirty="0" smtClean="0">
                <a:latin typeface="Arial" charset="0"/>
                <a:ea typeface="ＭＳ Ｐゴシック" charset="0"/>
              </a:rPr>
              <a:t>Sep/Nov </a:t>
            </a:r>
            <a:r>
              <a:rPr lang="en-US" sz="1800" dirty="0">
                <a:latin typeface="Arial" charset="0"/>
                <a:ea typeface="ＭＳ Ｐゴシック" charset="0"/>
              </a:rPr>
              <a:t>2012</a:t>
            </a:r>
          </a:p>
          <a:p>
            <a:pPr lvl="1"/>
            <a:r>
              <a:rPr lang="en-US" sz="1800" dirty="0">
                <a:latin typeface="Arial" charset="0"/>
                <a:ea typeface="ＭＳ Ｐゴシック" charset="0"/>
              </a:rPr>
              <a:t>Recirculation I comment resolution		</a:t>
            </a:r>
            <a:r>
              <a:rPr lang="en-US" sz="1800" dirty="0" smtClean="0">
                <a:latin typeface="Arial" charset="0"/>
                <a:ea typeface="ＭＳ Ｐゴシック" charset="0"/>
              </a:rPr>
              <a:t>Jan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 comment </a:t>
            </a:r>
            <a:r>
              <a:rPr lang="en-US" sz="1800" dirty="0">
                <a:latin typeface="Arial" charset="0"/>
                <a:ea typeface="ＭＳ Ｐゴシック" charset="0"/>
              </a:rPr>
              <a:t>resolution		</a:t>
            </a:r>
            <a:r>
              <a:rPr lang="en-US" sz="1800" dirty="0" smtClean="0">
                <a:latin typeface="Arial" charset="0"/>
                <a:ea typeface="ＭＳ Ｐゴシック" charset="0"/>
              </a:rPr>
              <a:t>Mar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III</a:t>
            </a:r>
            <a:r>
              <a:rPr lang="en-US" sz="1800" dirty="0">
                <a:latin typeface="Arial" charset="0"/>
                <a:ea typeface="ＭＳ Ｐゴシック" charset="0"/>
              </a:rPr>
              <a:t> </a:t>
            </a:r>
            <a:r>
              <a:rPr lang="en-US" sz="1800" dirty="0" smtClean="0">
                <a:latin typeface="Arial" charset="0"/>
                <a:ea typeface="ＭＳ Ｐゴシック" charset="0"/>
              </a:rPr>
              <a:t>comment </a:t>
            </a:r>
            <a:r>
              <a:rPr lang="en-US" sz="1800" dirty="0">
                <a:latin typeface="Arial" charset="0"/>
                <a:ea typeface="ＭＳ Ｐゴシック" charset="0"/>
              </a:rPr>
              <a:t>resolution		</a:t>
            </a:r>
            <a:r>
              <a:rPr lang="en-US" sz="1800" dirty="0" smtClean="0">
                <a:latin typeface="Arial" charset="0"/>
                <a:ea typeface="ＭＳ Ｐゴシック" charset="0"/>
              </a:rPr>
              <a:t>May </a:t>
            </a:r>
            <a:r>
              <a:rPr lang="en-US" sz="1800" dirty="0">
                <a:latin typeface="Arial" charset="0"/>
                <a:ea typeface="ＭＳ Ｐゴシック" charset="0"/>
              </a:rPr>
              <a:t>2013</a:t>
            </a:r>
          </a:p>
          <a:p>
            <a:pPr lvl="1"/>
            <a:r>
              <a:rPr lang="en-US" sz="1800" dirty="0">
                <a:latin typeface="Arial" charset="0"/>
                <a:ea typeface="ＭＳ Ｐゴシック" charset="0"/>
              </a:rPr>
              <a:t>Sponsor </a:t>
            </a:r>
            <a:r>
              <a:rPr lang="en-US" sz="1800" dirty="0" smtClean="0">
                <a:latin typeface="Arial" charset="0"/>
                <a:ea typeface="ＭＳ Ｐゴシック" charset="0"/>
              </a:rPr>
              <a:t>Ballot (release draft for ballot)</a:t>
            </a:r>
            <a:r>
              <a:rPr lang="en-US" sz="1800" dirty="0">
                <a:latin typeface="Arial" charset="0"/>
                <a:ea typeface="ＭＳ Ｐゴシック" charset="0"/>
              </a:rPr>
              <a:t>	</a:t>
            </a:r>
            <a:r>
              <a:rPr lang="en-US" sz="1800" dirty="0" smtClean="0">
                <a:latin typeface="Arial" charset="0"/>
                <a:ea typeface="ＭＳ Ｐゴシック" charset="0"/>
              </a:rPr>
              <a:t>July 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 comment </a:t>
            </a:r>
            <a:r>
              <a:rPr lang="en-US" sz="1800" dirty="0" smtClean="0">
                <a:latin typeface="Arial" charset="0"/>
                <a:ea typeface="ＭＳ Ｐゴシック" charset="0"/>
              </a:rPr>
              <a:t>resolution</a:t>
            </a:r>
            <a:r>
              <a:rPr lang="en-US" sz="1800" dirty="0">
                <a:latin typeface="Arial" charset="0"/>
                <a:ea typeface="ＭＳ Ｐゴシック" charset="0"/>
              </a:rPr>
              <a:t>	</a:t>
            </a:r>
            <a:r>
              <a:rPr lang="en-US" sz="1800" dirty="0" smtClean="0">
                <a:latin typeface="Arial" charset="0"/>
                <a:ea typeface="ＭＳ Ｐゴシック" charset="0"/>
              </a:rPr>
              <a:t>Sep </a:t>
            </a:r>
            <a:r>
              <a:rPr lang="en-US" sz="1800" dirty="0">
                <a:latin typeface="Arial" charset="0"/>
                <a:ea typeface="ＭＳ Ｐゴシック" charset="0"/>
              </a:rPr>
              <a:t>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II comment resolution	</a:t>
            </a:r>
            <a:r>
              <a:rPr lang="en-US" sz="1800" dirty="0" smtClean="0">
                <a:latin typeface="Arial" charset="0"/>
                <a:ea typeface="ＭＳ Ｐゴシック" charset="0"/>
              </a:rPr>
              <a:t>Nov 2013</a:t>
            </a:r>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&lt;July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13</a:t>
            </a:fld>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lstStyle/>
          <a:p>
            <a:r>
              <a:rPr lang="en-US" dirty="0" smtClean="0"/>
              <a:t>Overview of 389 Comments </a:t>
            </a:r>
            <a:r>
              <a:rPr lang="en-US" sz="2800" dirty="0" smtClean="0"/>
              <a:t>(15-12-348-00)</a:t>
            </a:r>
            <a:endParaRPr lang="en-US" sz="2800" dirty="0"/>
          </a:p>
        </p:txBody>
      </p:sp>
      <p:sp>
        <p:nvSpPr>
          <p:cNvPr id="3" name="Content Placeholder 2"/>
          <p:cNvSpPr>
            <a:spLocks noGrp="1"/>
          </p:cNvSpPr>
          <p:nvPr>
            <p:ph idx="1"/>
          </p:nvPr>
        </p:nvSpPr>
        <p:spPr>
          <a:xfrm>
            <a:off x="609600" y="1219200"/>
            <a:ext cx="7772400" cy="5257800"/>
          </a:xfrm>
        </p:spPr>
        <p:txBody>
          <a:bodyPr/>
          <a:lstStyle/>
          <a:p>
            <a:r>
              <a:rPr lang="en-US" dirty="0" smtClean="0"/>
              <a:t>Clause 3	1</a:t>
            </a:r>
          </a:p>
          <a:p>
            <a:r>
              <a:rPr lang="en-US" dirty="0" smtClean="0"/>
              <a:t>Clause 4	31</a:t>
            </a:r>
          </a:p>
          <a:p>
            <a:r>
              <a:rPr lang="en-US" dirty="0" smtClean="0"/>
              <a:t>Clause 5	173</a:t>
            </a:r>
          </a:p>
          <a:p>
            <a:r>
              <a:rPr lang="en-US" dirty="0" smtClean="0"/>
              <a:t>Clause 6	63</a:t>
            </a:r>
          </a:p>
          <a:p>
            <a:r>
              <a:rPr lang="en-US" dirty="0" smtClean="0"/>
              <a:t>Clause 8	20</a:t>
            </a:r>
          </a:p>
          <a:p>
            <a:r>
              <a:rPr lang="en-US" dirty="0" smtClean="0"/>
              <a:t>Clause 9	13</a:t>
            </a:r>
          </a:p>
          <a:p>
            <a:r>
              <a:rPr lang="en-US" dirty="0" smtClean="0"/>
              <a:t>Clause 19	70</a:t>
            </a:r>
          </a:p>
          <a:p>
            <a:r>
              <a:rPr lang="en-US" dirty="0" smtClean="0"/>
              <a:t>Annex D	3</a:t>
            </a:r>
          </a:p>
          <a:p>
            <a:r>
              <a:rPr lang="en-US" dirty="0" smtClean="0"/>
              <a:t>Annex P	15</a:t>
            </a:r>
            <a:endParaRPr lang="en-US" dirty="0"/>
          </a:p>
        </p:txBody>
      </p:sp>
      <p:sp>
        <p:nvSpPr>
          <p:cNvPr id="4" name="Date Placeholder 3"/>
          <p:cNvSpPr>
            <a:spLocks noGrp="1"/>
          </p:cNvSpPr>
          <p:nvPr>
            <p:ph type="dt" sz="half" idx="10"/>
          </p:nvPr>
        </p:nvSpPr>
        <p:spPr/>
        <p:txBody>
          <a:bodyPr/>
          <a:lstStyle/>
          <a:p>
            <a:pPr>
              <a:defRPr/>
            </a:pPr>
            <a:r>
              <a:rPr lang="en-US" smtClean="0"/>
              <a:t>&lt;July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3067940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15-12-309-01)</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3716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Review </a:t>
            </a:r>
            <a:r>
              <a:rPr lang="en-US" sz="2800" b="1" dirty="0"/>
              <a:t>preliminary draft document</a:t>
            </a:r>
            <a:r>
              <a:rPr lang="en-US" sz="2800" dirty="0"/>
              <a:t> </a:t>
            </a:r>
            <a:r>
              <a:rPr lang="en-US" sz="2800" b="1" dirty="0" smtClean="0"/>
              <a:t>15-12-0089-06</a:t>
            </a:r>
          </a:p>
          <a:p>
            <a:pPr marL="457200" indent="-457200" eaLnBrk="0" fontAlgn="b" hangingPunct="0">
              <a:buClr>
                <a:srgbClr val="FF0000"/>
              </a:buClr>
              <a:buFont typeface="Wingdings" charset="0"/>
              <a:buChar char="q"/>
            </a:pPr>
            <a:r>
              <a:rPr lang="en-US" sz="2800" b="1" dirty="0" smtClean="0"/>
              <a:t>Review </a:t>
            </a:r>
            <a:r>
              <a:rPr lang="en-US" sz="2800" b="1" dirty="0"/>
              <a:t>and resolve comments from preliminary draft review</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Review </a:t>
            </a:r>
            <a:r>
              <a:rPr lang="en-US" sz="2800" b="1" dirty="0"/>
              <a:t>coexistence document</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Resolve </a:t>
            </a:r>
            <a:r>
              <a:rPr lang="en-US" sz="2800" b="1" dirty="0"/>
              <a:t>comments from coexistence review</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Joint </a:t>
            </a:r>
            <a:r>
              <a:rPr lang="en-US" sz="2800" b="1" dirty="0"/>
              <a:t>meeting with 802.19 Coexistence</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Motion </a:t>
            </a:r>
            <a:r>
              <a:rPr lang="en-US" sz="2800" b="1" dirty="0"/>
              <a:t>to approve preliminary draft, edited as per comment resolution document, as 802.15.4k </a:t>
            </a:r>
            <a:r>
              <a:rPr lang="en-US" sz="2800" b="1" dirty="0" smtClean="0"/>
              <a:t>draft</a:t>
            </a:r>
            <a:endParaRPr lang="en-US" sz="2800" dirty="0" smtClean="0"/>
          </a:p>
          <a:p>
            <a:pPr marL="457200" indent="-457200" eaLnBrk="0" fontAlgn="b" hangingPunct="0">
              <a:buClr>
                <a:srgbClr val="FF0000"/>
              </a:buClr>
              <a:buFont typeface="Wingdings" charset="0"/>
              <a:buChar char="q"/>
            </a:pPr>
            <a:r>
              <a:rPr lang="en-US" sz="2800" b="1" dirty="0" smtClean="0"/>
              <a:t>Motion </a:t>
            </a:r>
            <a:r>
              <a:rPr lang="en-US" sz="2800" b="1" dirty="0"/>
              <a:t>to request 802.15 WG to ballot 802.15.4k draft</a:t>
            </a:r>
            <a:r>
              <a:rPr lang="en-US" sz="2800" dirty="0"/>
              <a:t> </a:t>
            </a:r>
            <a:r>
              <a:rPr lang="en-US" sz="2800" dirty="0" smtClean="0"/>
              <a:t> </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5</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5</a:t>
            </a:fld>
            <a:endParaRPr lang="en-US"/>
          </a:p>
        </p:txBody>
      </p:sp>
      <p:sp>
        <p:nvSpPr>
          <p:cNvPr id="23557" name="Rectangle 4"/>
          <p:cNvSpPr>
            <a:spLocks noGrp="1" noChangeArrowheads="1"/>
          </p:cNvSpPr>
          <p:nvPr>
            <p:ph type="title" idx="4294967295"/>
          </p:nvPr>
        </p:nvSpPr>
        <p:spPr>
          <a:xfrm>
            <a:off x="152400" y="381000"/>
            <a:ext cx="8382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dirty="0" smtClean="0">
                <a:latin typeface="Times New Roman" charset="0"/>
                <a:ea typeface="ＭＳ Ｐゴシック" charset="0"/>
                <a:cs typeface="ＭＳ Ｐゴシック" charset="0"/>
              </a:rPr>
              <a:t>(15-12-309-01)</a:t>
            </a:r>
            <a:endParaRPr lang="en-US"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3507347493"/>
              </p:ext>
            </p:extLst>
          </p:nvPr>
        </p:nvGraphicFramePr>
        <p:xfrm>
          <a:off x="152400" y="1219200"/>
          <a:ext cx="8610600" cy="4849407"/>
        </p:xfrm>
        <a:graphic>
          <a:graphicData uri="http://schemas.openxmlformats.org/drawingml/2006/table">
            <a:tbl>
              <a:tblPr/>
              <a:tblGrid>
                <a:gridCol w="762000"/>
                <a:gridCol w="1905000"/>
                <a:gridCol w="1905000"/>
                <a:gridCol w="1981200"/>
                <a:gridCol w="2057400"/>
              </a:tblGrid>
              <a:tr h="6749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(Manchester B)</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(Manchester B)</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(Manchester B)</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(Manchester B)</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8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Resolve clauses 3, 4, and Annex P comments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800" dirty="0" smtClean="0"/>
                        <a:t>Resolve</a:t>
                      </a:r>
                      <a:r>
                        <a:rPr lang="en-US" sz="1800" baseline="0" dirty="0" smtClean="0"/>
                        <a:t> comments for clause 19, PICs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Joint meeting with 802.19</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Resolve clause 5 comments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Final draft review and edits</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Opening report, approve agenda, Overview of preliminary</a:t>
                      </a:r>
                      <a:r>
                        <a:rPr lang="en-US" sz="1800" baseline="0" dirty="0" smtClean="0"/>
                        <a:t> draft</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Resolve</a:t>
                      </a:r>
                      <a:r>
                        <a:rPr lang="en-US" sz="1800" baseline="0" dirty="0" smtClean="0"/>
                        <a:t> clauses 5 and 6 comments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Coexistence review and 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Final draft review and </a:t>
                      </a:r>
                      <a:r>
                        <a:rPr lang="en-US" sz="1800" dirty="0" smtClean="0"/>
                        <a:t>edits</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Categorize comments from preliminary draft review</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Resolve clauses 8 and 9 comments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Resolve</a:t>
                      </a:r>
                      <a:r>
                        <a:rPr lang="en-US" sz="1800" baseline="0" dirty="0" smtClean="0"/>
                        <a:t> remaining comments for draft &amp; </a:t>
                      </a:r>
                      <a:r>
                        <a:rPr lang="en-US" sz="1800" baseline="0" dirty="0" err="1" smtClean="0"/>
                        <a:t>coex</a:t>
                      </a:r>
                      <a:endParaRPr lang="en-US" sz="18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aseline="0" dirty="0" smtClean="0"/>
                        <a:t>Motions to approve and send out to ballot, closing report</a:t>
                      </a:r>
                      <a:endParaRPr lang="en-US" sz="18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6</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7</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8</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9</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10303</TotalTime>
  <Words>1535</Words>
  <Application>Microsoft Macintosh PowerPoint</Application>
  <PresentationFormat>On-screen Show (4:3)</PresentationFormat>
  <Paragraphs>248</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TG4k PAR Scope of Proposed Standard </vt:lpstr>
      <vt:lpstr>Purpose of Proposed Standard</vt:lpstr>
      <vt:lpstr>Meeting Goals (Agenda 15-12-309-01)</vt:lpstr>
      <vt:lpstr>TG4k Meetings This Week (15-12-309-01)</vt:lpstr>
      <vt:lpstr>Instructions for the WG Chair</vt:lpstr>
      <vt:lpstr>Participants, Patents, and Duty to Inform</vt:lpstr>
      <vt:lpstr>Patent Related Links</vt:lpstr>
      <vt:lpstr>Call for Potentially Essential Patents</vt:lpstr>
      <vt:lpstr>Other Guidelines for IEEE WG Meetings</vt:lpstr>
      <vt:lpstr>TG4k Officers</vt:lpstr>
      <vt:lpstr>Chair’s Role</vt:lpstr>
      <vt:lpstr>TG4k Schedule</vt:lpstr>
      <vt:lpstr>Overview of 389 Comments (15-12-348-00)</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San Diego</dc:title>
  <dc:subject>IEEE 802.15 &lt;TG4k Opening Report&gt;</dc:subject>
  <dc:creator>Pat Kinney</dc:creator>
  <cp:keywords/>
  <dc:description>&lt;15-12-03xx-00-004k&gt;</dc:description>
  <cp:lastModifiedBy>Pat Kinney</cp:lastModifiedBy>
  <cp:revision>389</cp:revision>
  <cp:lastPrinted>1998-02-10T13:28:06Z</cp:lastPrinted>
  <dcterms:created xsi:type="dcterms:W3CDTF">2009-07-12T16:25:16Z</dcterms:created>
  <dcterms:modified xsi:type="dcterms:W3CDTF">2012-07-15T19:50:09Z</dcterms:modified>
  <cp:category/>
</cp:coreProperties>
</file>