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289" r:id="rId3"/>
    <p:sldId id="290" r:id="rId4"/>
    <p:sldId id="264" r:id="rId5"/>
    <p:sldId id="265" r:id="rId6"/>
    <p:sldId id="266" r:id="rId7"/>
    <p:sldId id="267" r:id="rId8"/>
    <p:sldId id="268" r:id="rId9"/>
    <p:sldId id="269" r:id="rId10"/>
    <p:sldId id="270" r:id="rId11"/>
    <p:sldId id="271" r:id="rId12"/>
    <p:sldId id="272" r:id="rId13"/>
    <p:sldId id="288" r:id="rId14"/>
    <p:sldId id="291"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9" d="100"/>
          <a:sy n="99" d="100"/>
        </p:scale>
        <p:origin x="-1808"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F1C1B91-0891-BC44-9F47-1909457742B4}"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F10DA77F-9B78-3945-97EF-D14A60D735BD}" type="datetime6">
              <a:rPr lang="en-US" sz="1400" b="1"/>
              <a:pPr/>
              <a:t>July 12</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AF2F1866-BF91-8246-BB6B-CE77391B17E8}"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CAFD6CE-9631-2246-8CCF-2299FCD04DDA}"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4D53F2BA-7587-AD44-9845-4D23AAA57A64}" type="datetime6">
              <a:rPr lang="en-US" sz="1400" b="1"/>
              <a:pPr/>
              <a:t>July 12</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89569FE-BBBA-4F44-BB68-3194B3D5ADC7}"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5</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5</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6</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6</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7</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7</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10</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10</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12</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12</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12</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&lt;July 2012&gt;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15-12-</a:t>
            </a:r>
            <a:r>
              <a:rPr lang="en-US" b="1" dirty="0" smtClean="0"/>
              <a:t>0353-</a:t>
            </a:r>
            <a:r>
              <a:rPr lang="en-US" b="1" dirty="0"/>
              <a:t>00-004k</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hyperlink" Target="http://ieee802.org/Mike_Spring_Article_on_Stds_Proces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Opening Report for </a:t>
            </a:r>
            <a:r>
              <a:rPr lang="en-US" sz="1600" dirty="0" smtClean="0">
                <a:solidFill>
                  <a:srgbClr val="FF0000"/>
                </a:solidFill>
                <a:latin typeface="Times New Roman" pitchFamily="18" charset="0"/>
                <a:ea typeface="ＭＳ Ｐゴシック" pitchFamily="-65" charset="-128"/>
                <a:cs typeface="+mn-cs"/>
              </a:rPr>
              <a:t>July </a:t>
            </a:r>
            <a:r>
              <a:rPr lang="en-US" sz="1600" dirty="0" smtClean="0">
                <a:solidFill>
                  <a:srgbClr val="FF0000"/>
                </a:solidFill>
                <a:latin typeface="Times New Roman" pitchFamily="18" charset="0"/>
                <a:ea typeface="ＭＳ Ｐゴシック" pitchFamily="-65" charset="-128"/>
                <a:cs typeface="+mn-cs"/>
              </a:rPr>
              <a:t>2012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July </a:t>
            </a:r>
            <a:r>
              <a:rPr lang="en-US" sz="1600" dirty="0">
                <a:solidFill>
                  <a:srgbClr val="FF0000"/>
                </a:solidFill>
                <a:latin typeface="Times New Roman" pitchFamily="18" charset="0"/>
                <a:ea typeface="ＭＳ Ｐゴシック" pitchFamily="-65" charset="-128"/>
                <a:cs typeface="+mn-cs"/>
              </a:rPr>
              <a:t>2012</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Opening Report for </a:t>
            </a:r>
            <a:r>
              <a:rPr lang="en-US" sz="1600" dirty="0" smtClean="0">
                <a:latin typeface="Times New Roman" pitchFamily="18" charset="0"/>
                <a:ea typeface="ＭＳ Ｐゴシック" pitchFamily="-65" charset="-128"/>
                <a:cs typeface="+mn-cs"/>
              </a:rPr>
              <a:t>Jul</a:t>
            </a:r>
            <a:r>
              <a:rPr lang="en-US" sz="1600" dirty="0" smtClean="0">
                <a:latin typeface="Times New Roman" pitchFamily="18" charset="0"/>
                <a:ea typeface="ＭＳ Ｐゴシック" pitchFamily="-65" charset="-128"/>
                <a:cs typeface="+mn-cs"/>
              </a:rPr>
              <a:t>y </a:t>
            </a:r>
            <a:r>
              <a:rPr lang="en-US" sz="1600" dirty="0" smtClean="0">
                <a:latin typeface="Times New Roman" pitchFamily="18" charset="0"/>
                <a:ea typeface="ＭＳ Ｐゴシック" pitchFamily="-65" charset="-128"/>
                <a:cs typeface="+mn-cs"/>
              </a:rPr>
              <a:t>2012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Opening Report for the </a:t>
            </a:r>
            <a:r>
              <a:rPr lang="en-US" sz="1600" dirty="0" smtClean="0">
                <a:latin typeface="Times New Roman" pitchFamily="18" charset="0"/>
                <a:ea typeface="ＭＳ Ｐゴシック" pitchFamily="-65" charset="-128"/>
                <a:cs typeface="+mn-cs"/>
              </a:rPr>
              <a:t>July </a:t>
            </a:r>
            <a:r>
              <a:rPr lang="en-US" sz="1600" dirty="0" smtClean="0">
                <a:latin typeface="Times New Roman" pitchFamily="18" charset="0"/>
                <a:ea typeface="ＭＳ Ｐゴシック" pitchFamily="-65" charset="-128"/>
                <a:cs typeface="+mn-cs"/>
              </a:rPr>
              <a:t>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10</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10</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11</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11</a:t>
            </a:fld>
            <a:endParaRPr lang="en-US"/>
          </a:p>
        </p:txBody>
      </p:sp>
      <p:sp>
        <p:nvSpPr>
          <p:cNvPr id="33797" name="Rectangle 2"/>
          <p:cNvSpPr>
            <a:spLocks noGrp="1" noChangeArrowheads="1"/>
          </p:cNvSpPr>
          <p:nvPr>
            <p:ph type="title" idx="4294967295"/>
          </p:nvPr>
        </p:nvSpPr>
        <p:spPr/>
        <p:txBody>
          <a:bodyPr/>
          <a:lstStyle/>
          <a:p>
            <a:r>
              <a:rPr lang="en-US">
                <a:latin typeface="Times New Roman" charset="0"/>
                <a:ea typeface="ＭＳ Ｐゴシック" charset="0"/>
                <a:cs typeface="ＭＳ Ｐゴシック" charset="0"/>
              </a:rPr>
              <a:t>TG4k Officers</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a:t>
            </a:r>
            <a:r>
              <a:rPr lang="en-US" sz="1800" dirty="0" smtClean="0">
                <a:latin typeface="Arial" charset="0"/>
                <a:ea typeface="ＭＳ Ｐゴシック" charset="0"/>
                <a:cs typeface="ＭＳ Ｐゴシック" charset="0"/>
              </a:rPr>
              <a:t>Secretary:	Ben Rolfe</a:t>
            </a:r>
            <a:endParaRPr lang="en-US" sz="1800" dirty="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Technical Editor	</a:t>
            </a:r>
            <a:r>
              <a:rPr lang="en-US" sz="1800" dirty="0" smtClean="0">
                <a:latin typeface="Arial" charset="0"/>
                <a:ea typeface="ＭＳ Ｐゴシック" charset="0"/>
                <a:cs typeface="ＭＳ Ｐゴシック" charset="0"/>
              </a:rPr>
              <a:t>Monique Brown</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12</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12</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381000"/>
            <a:ext cx="7772400" cy="1066800"/>
          </a:xfrm>
        </p:spPr>
        <p:txBody>
          <a:bodyPr/>
          <a:lstStyle/>
          <a:p>
            <a:r>
              <a:rPr lang="en-US">
                <a:latin typeface="Times New Roman" charset="0"/>
                <a:ea typeface="ＭＳ Ｐゴシック" charset="0"/>
                <a:cs typeface="ＭＳ Ｐゴシック" charset="0"/>
              </a:rPr>
              <a:t>TG4k Schedule</a:t>
            </a:r>
          </a:p>
        </p:txBody>
      </p:sp>
      <p:sp>
        <p:nvSpPr>
          <p:cNvPr id="36866" name="Content Placeholder 2"/>
          <p:cNvSpPr>
            <a:spLocks noGrp="1"/>
          </p:cNvSpPr>
          <p:nvPr>
            <p:ph idx="1"/>
          </p:nvPr>
        </p:nvSpPr>
        <p:spPr>
          <a:xfrm>
            <a:off x="381000" y="1143000"/>
            <a:ext cx="8382000" cy="5257800"/>
          </a:xfrm>
        </p:spPr>
        <p:txBody>
          <a:bodyPr/>
          <a:lstStyle/>
          <a:p>
            <a:r>
              <a:rPr lang="en-US" sz="2400" dirty="0">
                <a:latin typeface="Arial" charset="0"/>
                <a:ea typeface="ＭＳ Ｐゴシック" charset="0"/>
                <a:cs typeface="ＭＳ Ｐゴシック" charset="0"/>
              </a:rPr>
              <a:t>Proposal Effort</a:t>
            </a:r>
          </a:p>
          <a:p>
            <a:pPr lvl="1"/>
            <a:r>
              <a:rPr lang="en-US" sz="1800" dirty="0" smtClean="0">
                <a:solidFill>
                  <a:srgbClr val="0000FF"/>
                </a:solidFill>
                <a:latin typeface="Arial" charset="0"/>
                <a:ea typeface="ＭＳ Ｐゴシック" charset="0"/>
              </a:rPr>
              <a:t>Final </a:t>
            </a:r>
            <a:r>
              <a:rPr lang="en-US" sz="1800" dirty="0">
                <a:solidFill>
                  <a:srgbClr val="0000FF"/>
                </a:solidFill>
                <a:latin typeface="Arial" charset="0"/>
                <a:ea typeface="ＭＳ Ｐゴシック" charset="0"/>
              </a:rPr>
              <a:t>Proposals				Sep 2011</a:t>
            </a:r>
          </a:p>
          <a:p>
            <a:pPr lvl="1"/>
            <a:r>
              <a:rPr lang="en-US" sz="1800" dirty="0">
                <a:solidFill>
                  <a:srgbClr val="0000FF"/>
                </a:solidFill>
                <a:latin typeface="Arial" charset="0"/>
                <a:ea typeface="ＭＳ Ｐゴシック" charset="0"/>
              </a:rPr>
              <a:t>Adopt Baseline				Nov 2011</a:t>
            </a:r>
          </a:p>
          <a:p>
            <a:r>
              <a:rPr lang="en-US" sz="2400" dirty="0">
                <a:latin typeface="Arial" charset="0"/>
                <a:ea typeface="ＭＳ Ｐゴシック" charset="0"/>
                <a:cs typeface="ＭＳ Ｐゴシック" charset="0"/>
              </a:rPr>
              <a:t>Drafting</a:t>
            </a:r>
          </a:p>
          <a:p>
            <a:pPr lvl="1"/>
            <a:r>
              <a:rPr lang="en-US" sz="1800" dirty="0" smtClean="0">
                <a:solidFill>
                  <a:srgbClr val="0000FF"/>
                </a:solidFill>
                <a:latin typeface="Arial" charset="0"/>
                <a:ea typeface="ＭＳ Ｐゴシック" charset="0"/>
              </a:rPr>
              <a:t>Circulate preliminary document for comments </a:t>
            </a:r>
            <a:r>
              <a:rPr lang="en-US" sz="1800" dirty="0">
                <a:solidFill>
                  <a:srgbClr val="0000FF"/>
                </a:solidFill>
                <a:latin typeface="Arial" charset="0"/>
                <a:ea typeface="ＭＳ Ｐゴシック" charset="0"/>
              </a:rPr>
              <a:t>	May 2012</a:t>
            </a:r>
          </a:p>
          <a:p>
            <a:pPr lvl="1"/>
            <a:r>
              <a:rPr lang="en-US" sz="1800" dirty="0">
                <a:latin typeface="Arial" charset="0"/>
                <a:ea typeface="ＭＳ Ｐゴシック" charset="0"/>
              </a:rPr>
              <a:t>Final </a:t>
            </a:r>
            <a:r>
              <a:rPr lang="en-US" sz="1800" dirty="0" smtClean="0">
                <a:latin typeface="Arial" charset="0"/>
                <a:ea typeface="ＭＳ Ｐゴシック" charset="0"/>
              </a:rPr>
              <a:t>draft editing </a:t>
            </a:r>
            <a:r>
              <a:rPr lang="en-US" sz="1800" dirty="0">
                <a:latin typeface="Arial" charset="0"/>
                <a:ea typeface="ＭＳ Ｐゴシック" charset="0"/>
              </a:rPr>
              <a:t>(ready for WG Letter Ballot)	July 2012</a:t>
            </a:r>
          </a:p>
          <a:p>
            <a:r>
              <a:rPr lang="en-US" sz="2400" dirty="0" smtClean="0">
                <a:latin typeface="Arial" charset="0"/>
                <a:ea typeface="ＭＳ Ｐゴシック" charset="0"/>
                <a:cs typeface="ＭＳ Ｐゴシック" charset="0"/>
              </a:rPr>
              <a:t>Ballot Comment Resolution</a:t>
            </a:r>
            <a:endParaRPr lang="en-US" sz="2400" dirty="0">
              <a:latin typeface="Arial" charset="0"/>
              <a:ea typeface="ＭＳ Ｐゴシック" charset="0"/>
              <a:cs typeface="ＭＳ Ｐゴシック" charset="0"/>
            </a:endParaRPr>
          </a:p>
          <a:p>
            <a:pPr lvl="1"/>
            <a:r>
              <a:rPr lang="en-US" sz="1800" dirty="0">
                <a:latin typeface="Arial" charset="0"/>
                <a:ea typeface="ＭＳ Ｐゴシック" charset="0"/>
              </a:rPr>
              <a:t>Letter </a:t>
            </a:r>
            <a:r>
              <a:rPr lang="en-US" sz="1800" dirty="0" smtClean="0">
                <a:latin typeface="Arial" charset="0"/>
                <a:ea typeface="ＭＳ Ｐゴシック" charset="0"/>
              </a:rPr>
              <a:t>ballot comment resolution</a:t>
            </a:r>
            <a:r>
              <a:rPr lang="en-US" sz="1800" dirty="0">
                <a:latin typeface="Arial" charset="0"/>
                <a:ea typeface="ＭＳ Ｐゴシック" charset="0"/>
              </a:rPr>
              <a:t>		</a:t>
            </a:r>
            <a:r>
              <a:rPr lang="en-US" sz="1800" dirty="0" smtClean="0">
                <a:latin typeface="Arial" charset="0"/>
                <a:ea typeface="ＭＳ Ｐゴシック" charset="0"/>
              </a:rPr>
              <a:t>Sep/Nov </a:t>
            </a:r>
            <a:r>
              <a:rPr lang="en-US" sz="1800" dirty="0">
                <a:latin typeface="Arial" charset="0"/>
                <a:ea typeface="ＭＳ Ｐゴシック" charset="0"/>
              </a:rPr>
              <a:t>2012</a:t>
            </a:r>
          </a:p>
          <a:p>
            <a:pPr lvl="1"/>
            <a:r>
              <a:rPr lang="en-US" sz="1800" dirty="0">
                <a:latin typeface="Arial" charset="0"/>
                <a:ea typeface="ＭＳ Ｐゴシック" charset="0"/>
              </a:rPr>
              <a:t>Recirculation I comment resolution		</a:t>
            </a:r>
            <a:r>
              <a:rPr lang="en-US" sz="1800" dirty="0" smtClean="0">
                <a:latin typeface="Arial" charset="0"/>
                <a:ea typeface="ＭＳ Ｐゴシック" charset="0"/>
              </a:rPr>
              <a:t>Jan </a:t>
            </a:r>
            <a:r>
              <a:rPr lang="en-US" sz="1800" dirty="0">
                <a:latin typeface="Arial" charset="0"/>
                <a:ea typeface="ＭＳ Ｐゴシック" charset="0"/>
              </a:rPr>
              <a:t>2013</a:t>
            </a:r>
          </a:p>
          <a:p>
            <a:pPr lvl="1"/>
            <a:r>
              <a:rPr lang="en-US" sz="1800" dirty="0">
                <a:latin typeface="Arial" charset="0"/>
                <a:ea typeface="ＭＳ Ｐゴシック" charset="0"/>
              </a:rPr>
              <a:t>Recirculation </a:t>
            </a:r>
            <a:r>
              <a:rPr lang="en-US" sz="1800" dirty="0" smtClean="0">
                <a:latin typeface="Arial" charset="0"/>
                <a:ea typeface="ＭＳ Ｐゴシック" charset="0"/>
              </a:rPr>
              <a:t>II comment </a:t>
            </a:r>
            <a:r>
              <a:rPr lang="en-US" sz="1800" dirty="0">
                <a:latin typeface="Arial" charset="0"/>
                <a:ea typeface="ＭＳ Ｐゴシック" charset="0"/>
              </a:rPr>
              <a:t>resolution		</a:t>
            </a:r>
            <a:r>
              <a:rPr lang="en-US" sz="1800" dirty="0" smtClean="0">
                <a:latin typeface="Arial" charset="0"/>
                <a:ea typeface="ＭＳ Ｐゴシック" charset="0"/>
              </a:rPr>
              <a:t>Mar </a:t>
            </a:r>
            <a:r>
              <a:rPr lang="en-US" sz="1800" dirty="0">
                <a:latin typeface="Arial" charset="0"/>
                <a:ea typeface="ＭＳ Ｐゴシック" charset="0"/>
              </a:rPr>
              <a:t>2013</a:t>
            </a:r>
          </a:p>
          <a:p>
            <a:pPr lvl="1"/>
            <a:r>
              <a:rPr lang="en-US" sz="1800" dirty="0">
                <a:latin typeface="Arial" charset="0"/>
                <a:ea typeface="ＭＳ Ｐゴシック" charset="0"/>
              </a:rPr>
              <a:t>Recirculation </a:t>
            </a:r>
            <a:r>
              <a:rPr lang="en-US" sz="1800" dirty="0" smtClean="0">
                <a:latin typeface="Arial" charset="0"/>
                <a:ea typeface="ＭＳ Ｐゴシック" charset="0"/>
              </a:rPr>
              <a:t>III</a:t>
            </a:r>
            <a:r>
              <a:rPr lang="en-US" sz="1800" dirty="0">
                <a:latin typeface="Arial" charset="0"/>
                <a:ea typeface="ＭＳ Ｐゴシック" charset="0"/>
              </a:rPr>
              <a:t> </a:t>
            </a:r>
            <a:r>
              <a:rPr lang="en-US" sz="1800" dirty="0" smtClean="0">
                <a:latin typeface="Arial" charset="0"/>
                <a:ea typeface="ＭＳ Ｐゴシック" charset="0"/>
              </a:rPr>
              <a:t>comment </a:t>
            </a:r>
            <a:r>
              <a:rPr lang="en-US" sz="1800" dirty="0">
                <a:latin typeface="Arial" charset="0"/>
                <a:ea typeface="ＭＳ Ｐゴシック" charset="0"/>
              </a:rPr>
              <a:t>resolution		</a:t>
            </a:r>
            <a:r>
              <a:rPr lang="en-US" sz="1800" dirty="0" smtClean="0">
                <a:latin typeface="Arial" charset="0"/>
                <a:ea typeface="ＭＳ Ｐゴシック" charset="0"/>
              </a:rPr>
              <a:t>May </a:t>
            </a:r>
            <a:r>
              <a:rPr lang="en-US" sz="1800" dirty="0">
                <a:latin typeface="Arial" charset="0"/>
                <a:ea typeface="ＭＳ Ｐゴシック" charset="0"/>
              </a:rPr>
              <a:t>2013</a:t>
            </a:r>
          </a:p>
          <a:p>
            <a:pPr lvl="1"/>
            <a:r>
              <a:rPr lang="en-US" sz="1800" dirty="0">
                <a:latin typeface="Arial" charset="0"/>
                <a:ea typeface="ＭＳ Ｐゴシック" charset="0"/>
              </a:rPr>
              <a:t>Sponsor </a:t>
            </a:r>
            <a:r>
              <a:rPr lang="en-US" sz="1800" dirty="0" smtClean="0">
                <a:latin typeface="Arial" charset="0"/>
                <a:ea typeface="ＭＳ Ｐゴシック" charset="0"/>
              </a:rPr>
              <a:t>Ballot (release draft for ballot)</a:t>
            </a:r>
            <a:r>
              <a:rPr lang="en-US" sz="1800" dirty="0">
                <a:latin typeface="Arial" charset="0"/>
                <a:ea typeface="ＭＳ Ｐゴシック" charset="0"/>
              </a:rPr>
              <a:t>	</a:t>
            </a:r>
            <a:r>
              <a:rPr lang="en-US" sz="1800" dirty="0" smtClean="0">
                <a:latin typeface="Arial" charset="0"/>
                <a:ea typeface="ＭＳ Ｐゴシック" charset="0"/>
              </a:rPr>
              <a:t>July 2013</a:t>
            </a:r>
          </a:p>
          <a:p>
            <a:pPr lvl="1"/>
            <a:r>
              <a:rPr lang="en-US" sz="1800" dirty="0" smtClean="0">
                <a:latin typeface="Arial" charset="0"/>
                <a:ea typeface="ＭＳ Ｐゴシック" charset="0"/>
              </a:rPr>
              <a:t>SB Recirculation </a:t>
            </a:r>
            <a:r>
              <a:rPr lang="en-US" sz="1800" dirty="0">
                <a:latin typeface="Arial" charset="0"/>
                <a:ea typeface="ＭＳ Ｐゴシック" charset="0"/>
              </a:rPr>
              <a:t>I comment </a:t>
            </a:r>
            <a:r>
              <a:rPr lang="en-US" sz="1800" dirty="0" smtClean="0">
                <a:latin typeface="Arial" charset="0"/>
                <a:ea typeface="ＭＳ Ｐゴシック" charset="0"/>
              </a:rPr>
              <a:t>resolution</a:t>
            </a:r>
            <a:r>
              <a:rPr lang="en-US" sz="1800" dirty="0">
                <a:latin typeface="Arial" charset="0"/>
                <a:ea typeface="ＭＳ Ｐゴシック" charset="0"/>
              </a:rPr>
              <a:t>	</a:t>
            </a:r>
            <a:r>
              <a:rPr lang="en-US" sz="1800" dirty="0" smtClean="0">
                <a:latin typeface="Arial" charset="0"/>
                <a:ea typeface="ＭＳ Ｐゴシック" charset="0"/>
              </a:rPr>
              <a:t>Sep </a:t>
            </a:r>
            <a:r>
              <a:rPr lang="en-US" sz="1800" dirty="0">
                <a:latin typeface="Arial" charset="0"/>
                <a:ea typeface="ＭＳ Ｐゴシック" charset="0"/>
              </a:rPr>
              <a:t>2013</a:t>
            </a:r>
          </a:p>
          <a:p>
            <a:pPr lvl="1"/>
            <a:r>
              <a:rPr lang="en-US" sz="1800" dirty="0" smtClean="0">
                <a:latin typeface="Arial" charset="0"/>
                <a:ea typeface="ＭＳ Ｐゴシック" charset="0"/>
              </a:rPr>
              <a:t>SB Recirculation </a:t>
            </a:r>
            <a:r>
              <a:rPr lang="en-US" sz="1800" dirty="0">
                <a:latin typeface="Arial" charset="0"/>
                <a:ea typeface="ＭＳ Ｐゴシック" charset="0"/>
              </a:rPr>
              <a:t>II comment resolution	</a:t>
            </a:r>
            <a:r>
              <a:rPr lang="en-US" sz="1800" dirty="0" smtClean="0">
                <a:latin typeface="Arial" charset="0"/>
                <a:ea typeface="ＭＳ Ｐゴシック" charset="0"/>
              </a:rPr>
              <a:t>Nov 2013</a:t>
            </a:r>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&lt;July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13</a:t>
            </a:fld>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066800"/>
          </a:xfrm>
        </p:spPr>
        <p:txBody>
          <a:bodyPr/>
          <a:lstStyle/>
          <a:p>
            <a:r>
              <a:rPr lang="en-US" dirty="0" smtClean="0"/>
              <a:t>Overview of 389 Comments </a:t>
            </a:r>
            <a:r>
              <a:rPr lang="en-US" sz="2800" dirty="0" smtClean="0"/>
              <a:t>(15-12-348-00)</a:t>
            </a:r>
            <a:endParaRPr lang="en-US" sz="2800" dirty="0"/>
          </a:p>
        </p:txBody>
      </p:sp>
      <p:sp>
        <p:nvSpPr>
          <p:cNvPr id="3" name="Content Placeholder 2"/>
          <p:cNvSpPr>
            <a:spLocks noGrp="1"/>
          </p:cNvSpPr>
          <p:nvPr>
            <p:ph idx="1"/>
          </p:nvPr>
        </p:nvSpPr>
        <p:spPr>
          <a:xfrm>
            <a:off x="609600" y="1219200"/>
            <a:ext cx="7772400" cy="5257800"/>
          </a:xfrm>
        </p:spPr>
        <p:txBody>
          <a:bodyPr/>
          <a:lstStyle/>
          <a:p>
            <a:r>
              <a:rPr lang="en-US" dirty="0" smtClean="0"/>
              <a:t>Clause 3	1</a:t>
            </a:r>
          </a:p>
          <a:p>
            <a:r>
              <a:rPr lang="en-US" dirty="0" smtClean="0"/>
              <a:t>Clause 4	31</a:t>
            </a:r>
          </a:p>
          <a:p>
            <a:r>
              <a:rPr lang="en-US" dirty="0" smtClean="0"/>
              <a:t>Clause 5	173</a:t>
            </a:r>
          </a:p>
          <a:p>
            <a:r>
              <a:rPr lang="en-US" dirty="0" smtClean="0"/>
              <a:t>Clause 6	63</a:t>
            </a:r>
          </a:p>
          <a:p>
            <a:r>
              <a:rPr lang="en-US" dirty="0" smtClean="0"/>
              <a:t>Clause 8	20</a:t>
            </a:r>
          </a:p>
          <a:p>
            <a:r>
              <a:rPr lang="en-US" dirty="0" smtClean="0"/>
              <a:t>Clause 9	13</a:t>
            </a:r>
          </a:p>
          <a:p>
            <a:r>
              <a:rPr lang="en-US" dirty="0" smtClean="0"/>
              <a:t>Clause 19	70</a:t>
            </a:r>
          </a:p>
          <a:p>
            <a:r>
              <a:rPr lang="en-US" dirty="0" smtClean="0"/>
              <a:t>Annex D	3</a:t>
            </a:r>
          </a:p>
          <a:p>
            <a:r>
              <a:rPr lang="en-US" dirty="0" smtClean="0"/>
              <a:t>Annex P	15</a:t>
            </a:r>
            <a:endParaRPr lang="en-US" dirty="0"/>
          </a:p>
        </p:txBody>
      </p:sp>
      <p:sp>
        <p:nvSpPr>
          <p:cNvPr id="4" name="Date Placeholder 3"/>
          <p:cNvSpPr>
            <a:spLocks noGrp="1"/>
          </p:cNvSpPr>
          <p:nvPr>
            <p:ph type="dt" sz="half" idx="10"/>
          </p:nvPr>
        </p:nvSpPr>
        <p:spPr/>
        <p:txBody>
          <a:bodyPr/>
          <a:lstStyle/>
          <a:p>
            <a:pPr>
              <a:defRPr/>
            </a:pPr>
            <a:r>
              <a:rPr lang="en-US" smtClean="0"/>
              <a:t>&lt;July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3067940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B82ADFA-1C72-B947-B7D1-43CFD9D61430}"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9F7BB2D-57FE-0D47-B439-D1484F33D226}" type="slidenum">
              <a:rPr lang="en-US"/>
              <a:pPr algn="ctr"/>
              <a:t>2</a:t>
            </a:fld>
            <a:endParaRPr lang="en-US"/>
          </a:p>
        </p:txBody>
      </p:sp>
      <p:sp>
        <p:nvSpPr>
          <p:cNvPr id="17413"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TG4k PAR Scope of Proposed Standard </a:t>
            </a:r>
          </a:p>
        </p:txBody>
      </p:sp>
      <p:sp>
        <p:nvSpPr>
          <p:cNvPr id="34822" name="Rectangle 3"/>
          <p:cNvSpPr>
            <a:spLocks noGrp="1" noChangeArrowheads="1"/>
          </p:cNvSpPr>
          <p:nvPr>
            <p:ph type="body" idx="4294967295"/>
          </p:nvPr>
        </p:nvSpPr>
        <p:spPr>
          <a:xfrm>
            <a:off x="152400" y="1143000"/>
            <a:ext cx="8839200" cy="5181600"/>
          </a:xfrm>
        </p:spPr>
        <p:txBody>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is an amendment to IEEE 802.15.4.  It addresses principally those applications such as critical infrastructure monitoring.  It defines an alternate PHY and only those MAC modifications needed to support its implementation. The amendment supports:</a:t>
            </a:r>
          </a:p>
          <a:p>
            <a:pPr>
              <a:lnSpc>
                <a:spcPct val="80000"/>
              </a:lnSpc>
              <a:defRPr/>
            </a:pPr>
            <a:r>
              <a:rPr lang="en-US" sz="1800" dirty="0" smtClean="0">
                <a:latin typeface="Arial" charset="0"/>
                <a:ea typeface="ＭＳ Ｐゴシック" charset="0"/>
                <a:cs typeface="ＭＳ Ｐゴシック" charset="0"/>
              </a:rPr>
              <a:t>Operation in any of the regionally available licensed, license exempt, and special purpose frequency bands.</a:t>
            </a:r>
          </a:p>
          <a:p>
            <a:pPr>
              <a:lnSpc>
                <a:spcPct val="80000"/>
              </a:lnSpc>
              <a:defRPr/>
            </a:pPr>
            <a:r>
              <a:rPr lang="en-US" sz="1800" dirty="0" smtClean="0">
                <a:latin typeface="Arial" charset="0"/>
                <a:ea typeface="ＭＳ Ｐゴシック" charset="0"/>
                <a:cs typeface="ＭＳ Ｐゴシック" charset="0"/>
              </a:rPr>
              <a:t>Simultaneous operation for at least 8 co-located orthogonal networks</a:t>
            </a:r>
          </a:p>
          <a:p>
            <a:pPr>
              <a:lnSpc>
                <a:spcPct val="80000"/>
              </a:lnSpc>
              <a:defRPr/>
            </a:pPr>
            <a:r>
              <a:rPr lang="en-US" sz="1800" dirty="0" smtClean="0">
                <a:latin typeface="Arial" charset="0"/>
                <a:ea typeface="ＭＳ Ｐゴシック" charset="0"/>
                <a:cs typeface="ＭＳ Ｐゴシック" charset="0"/>
              </a:rPr>
              <a:t>Application data rate of less than 40 </a:t>
            </a:r>
            <a:r>
              <a:rPr lang="en-US" sz="1800" dirty="0" err="1" smtClean="0">
                <a:latin typeface="Arial" charset="0"/>
                <a:ea typeface="ＭＳ Ｐゴシック" charset="0"/>
                <a:cs typeface="ＭＳ Ｐゴシック" charset="0"/>
              </a:rPr>
              <a:t>kbits</a:t>
            </a:r>
            <a:r>
              <a:rPr lang="en-US" sz="1800" dirty="0" smtClean="0">
                <a:latin typeface="Arial" charset="0"/>
                <a:ea typeface="ＭＳ Ｐゴシック" charset="0"/>
                <a:cs typeface="ＭＳ Ｐゴシック" charset="0"/>
              </a:rPr>
              <a:t> per second</a:t>
            </a:r>
          </a:p>
          <a:p>
            <a:pPr>
              <a:lnSpc>
                <a:spcPct val="80000"/>
              </a:lnSpc>
              <a:defRPr/>
            </a:pPr>
            <a:r>
              <a:rPr lang="en-US" sz="1800" dirty="0" smtClean="0">
                <a:latin typeface="Arial" charset="0"/>
                <a:ea typeface="ＭＳ Ｐゴシック" charset="0"/>
                <a:cs typeface="ＭＳ Ｐゴシック" charset="0"/>
              </a:rPr>
              <a:t>Propagation path loss of at least 120 dB</a:t>
            </a:r>
          </a:p>
          <a:p>
            <a:pPr>
              <a:lnSpc>
                <a:spcPct val="80000"/>
              </a:lnSpc>
              <a:defRPr/>
            </a:pPr>
            <a:r>
              <a:rPr lang="en-US" sz="1800" dirty="0" smtClean="0">
                <a:latin typeface="Arial" charset="0"/>
                <a:ea typeface="ＭＳ Ｐゴシック" charset="0"/>
                <a:cs typeface="ＭＳ Ｐゴシック" charset="0"/>
              </a:rPr>
              <a:t>&gt; 1000 endpoints per mains powered infrastructure</a:t>
            </a:r>
          </a:p>
          <a:p>
            <a:pPr>
              <a:lnSpc>
                <a:spcPct val="80000"/>
              </a:lnSpc>
              <a:defRPr/>
            </a:pPr>
            <a:r>
              <a:rPr lang="en-US" sz="1800" dirty="0" smtClean="0">
                <a:latin typeface="Arial" charset="0"/>
                <a:ea typeface="ＭＳ Ｐゴシック" charset="0"/>
                <a:cs typeface="ＭＳ Ｐゴシック" charset="0"/>
              </a:rPr>
              <a:t>Asymmetric application data flow</a:t>
            </a:r>
          </a:p>
          <a:p>
            <a:pPr>
              <a:lnSpc>
                <a:spcPct val="80000"/>
              </a:lnSpc>
              <a:defRPr/>
            </a:pPr>
            <a:r>
              <a:rPr lang="en-US" sz="1800" dirty="0" smtClean="0">
                <a:latin typeface="Arial" charset="0"/>
                <a:ea typeface="ＭＳ Ｐゴシック" charset="0"/>
                <a:cs typeface="ＭＳ Ｐゴシック" charset="0"/>
              </a:rPr>
              <a:t>Extreme difference in capabilities and performance between endpoint devices and coordinating devices (collectors)</a:t>
            </a:r>
          </a:p>
          <a:p>
            <a:pPr lvl="1">
              <a:lnSpc>
                <a:spcPct val="80000"/>
              </a:lnSpc>
              <a:defRPr/>
            </a:pPr>
            <a:r>
              <a:rPr lang="en-US" sz="1400" dirty="0" smtClean="0">
                <a:latin typeface="Arial" charset="0"/>
                <a:ea typeface="ＭＳ Ｐゴシック" charset="0"/>
                <a:cs typeface="ＭＳ Ｐゴシック" charset="0"/>
              </a:rPr>
              <a:t>Coordinator may support all standardized modulations (MCS) and data rates</a:t>
            </a:r>
          </a:p>
          <a:p>
            <a:pPr lvl="1">
              <a:lnSpc>
                <a:spcPct val="80000"/>
              </a:lnSpc>
              <a:defRPr/>
            </a:pPr>
            <a:r>
              <a:rPr lang="en-US" sz="1400" dirty="0" smtClean="0">
                <a:latin typeface="Arial" charset="0"/>
                <a:ea typeface="ＭＳ Ｐゴシック" charset="0"/>
                <a:cs typeface="ＭＳ Ｐゴシック" charset="0"/>
              </a:rPr>
              <a:t>Coordinator may be required to support antenna diversity or antenna beam steering</a:t>
            </a:r>
          </a:p>
          <a:p>
            <a:pPr lvl="1">
              <a:lnSpc>
                <a:spcPct val="80000"/>
              </a:lnSpc>
              <a:defRPr/>
            </a:pPr>
            <a:r>
              <a:rPr lang="en-US" sz="1400" dirty="0" smtClean="0">
                <a:latin typeface="Arial" charset="0"/>
                <a:ea typeface="ＭＳ Ｐゴシック" charset="0"/>
                <a:cs typeface="ＭＳ Ｐゴシック" charset="0"/>
              </a:rPr>
              <a:t>End point must be able to conserve energy</a:t>
            </a:r>
          </a:p>
          <a:p>
            <a:pPr>
              <a:lnSpc>
                <a:spcPct val="80000"/>
              </a:lnSpc>
              <a:defRPr/>
            </a:pPr>
            <a:r>
              <a:rPr lang="en-US" sz="1800" dirty="0" smtClean="0">
                <a:latin typeface="Arial" charset="0"/>
                <a:ea typeface="ＭＳ Ｐゴシック" charset="0"/>
                <a:cs typeface="ＭＳ Ｐゴシック" charset="0"/>
              </a:rPr>
              <a:t>Reliable operation in dramatically changing environments (no control over environment).  This amendment also provides mechanisms that enable coexistence with other systems in the same band(s) including IEEE 802.11, 802.15, and 802.16 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dirty="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167A4AF-9E68-4B41-B359-4CEEE308F575}"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28E402C8-D36E-D341-AD28-D5B4CB94CC7A}" type="slidenum">
              <a:rPr lang="en-US"/>
              <a:pPr algn="ctr"/>
              <a:t>3</a:t>
            </a:fld>
            <a:endParaRPr lang="en-US"/>
          </a:p>
        </p:txBody>
      </p:sp>
      <p:sp>
        <p:nvSpPr>
          <p:cNvPr id="19461" name="Rectangle 2"/>
          <p:cNvSpPr>
            <a:spLocks noGrp="1" noChangeArrowheads="1"/>
          </p:cNvSpPr>
          <p:nvPr>
            <p:ph type="title" idx="4294967295"/>
          </p:nvPr>
        </p:nvSpPr>
        <p:spPr>
          <a:xfrm>
            <a:off x="762000" y="457200"/>
            <a:ext cx="7772400" cy="762000"/>
          </a:xfrm>
        </p:spPr>
        <p:txBody>
          <a:bodyPr/>
          <a:lstStyle/>
          <a:p>
            <a:r>
              <a:rPr lang="en-US" b="1">
                <a:latin typeface="Times New Roman" charset="0"/>
                <a:ea typeface="ＭＳ Ｐゴシック" charset="0"/>
                <a:cs typeface="ＭＳ Ｐゴシック" charset="0"/>
                <a:sym typeface="Wingdings" charset="0"/>
              </a:rPr>
              <a:t>Purpose of Proposed Standard</a:t>
            </a:r>
            <a:endParaRPr lang="en-US">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457200" y="1143000"/>
            <a:ext cx="8229600" cy="4038600"/>
          </a:xfrm>
        </p:spPr>
        <p:txBody>
          <a:bodyPr/>
          <a:lstStyle/>
          <a:p>
            <a:pPr marL="0" indent="0">
              <a:lnSpc>
                <a:spcPct val="80000"/>
              </a:lnSpc>
              <a:buFontTx/>
              <a:buNone/>
            </a:pPr>
            <a:r>
              <a:rPr lang="en-US" sz="2400" dirty="0">
                <a:latin typeface="Arial" charset="0"/>
                <a:ea typeface="ＭＳ Ｐゴシック" charset="0"/>
                <a:cs typeface="ＭＳ Ｐゴシック" charset="0"/>
              </a:rPr>
              <a:t>The purpose of this amendment is to facilitate point to multi-thousands of points communications for critical infrastructure monitoring devices.  The amendment addresses the application’s user needs of minimal network infrastructure, and enables the collection of scheduled and event data from a large number of non-mains powered end points that are widely dispersed, or are in challenging propagation environments.  To facilitate low energy operation necessary for multi-year battery life, the amendment minimizes network maintenance traffic and device wake durations.  In addition, the amendment addresses the changing propagation and interference environments.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15-12-309-01)</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371600"/>
            <a:ext cx="8763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Review </a:t>
            </a:r>
            <a:r>
              <a:rPr lang="en-US" sz="2800" b="1" dirty="0"/>
              <a:t>preliminary draft document</a:t>
            </a:r>
            <a:r>
              <a:rPr lang="en-US" sz="2800" dirty="0"/>
              <a:t> </a:t>
            </a:r>
            <a:r>
              <a:rPr lang="en-US" sz="2800" b="1" dirty="0" smtClean="0"/>
              <a:t>15-12-0089-06</a:t>
            </a:r>
          </a:p>
          <a:p>
            <a:pPr marL="457200" indent="-457200" eaLnBrk="0" fontAlgn="b" hangingPunct="0">
              <a:buClr>
                <a:srgbClr val="FF0000"/>
              </a:buClr>
              <a:buFont typeface="Wingdings" charset="0"/>
              <a:buChar char="q"/>
            </a:pPr>
            <a:r>
              <a:rPr lang="en-US" sz="2800" b="1" dirty="0" smtClean="0"/>
              <a:t>Review </a:t>
            </a:r>
            <a:r>
              <a:rPr lang="en-US" sz="2800" b="1" dirty="0"/>
              <a:t>and resolve comments from preliminary draft review</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Review </a:t>
            </a:r>
            <a:r>
              <a:rPr lang="en-US" sz="2800" b="1" dirty="0"/>
              <a:t>coexistence document</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Resolve </a:t>
            </a:r>
            <a:r>
              <a:rPr lang="en-US" sz="2800" b="1" dirty="0"/>
              <a:t>comments from coexistence review</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Joint </a:t>
            </a:r>
            <a:r>
              <a:rPr lang="en-US" sz="2800" b="1" dirty="0"/>
              <a:t>meeting with 802.19 Coexistence</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Motion </a:t>
            </a:r>
            <a:r>
              <a:rPr lang="en-US" sz="2800" b="1" dirty="0"/>
              <a:t>to approve preliminary draft, edited as per comment resolution document, as 802.15.4k </a:t>
            </a:r>
            <a:r>
              <a:rPr lang="en-US" sz="2800" b="1" dirty="0" smtClean="0"/>
              <a:t>draft</a:t>
            </a:r>
            <a:endParaRPr lang="en-US" sz="2800" dirty="0" smtClean="0"/>
          </a:p>
          <a:p>
            <a:pPr marL="457200" indent="-457200" eaLnBrk="0" fontAlgn="b" hangingPunct="0">
              <a:buClr>
                <a:srgbClr val="FF0000"/>
              </a:buClr>
              <a:buFont typeface="Wingdings" charset="0"/>
              <a:buChar char="q"/>
            </a:pPr>
            <a:r>
              <a:rPr lang="en-US" sz="2800" b="1" dirty="0" smtClean="0"/>
              <a:t>Motion </a:t>
            </a:r>
            <a:r>
              <a:rPr lang="en-US" sz="2800" b="1" dirty="0"/>
              <a:t>to request 802.15 WG to ballot 802.15.4k draft</a:t>
            </a:r>
            <a:r>
              <a:rPr lang="en-US" sz="2800" dirty="0"/>
              <a:t> </a:t>
            </a:r>
            <a:r>
              <a:rPr lang="en-US" sz="2800" dirty="0" smtClean="0"/>
              <a:t> </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5</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5</a:t>
            </a:fld>
            <a:endParaRPr lang="en-US"/>
          </a:p>
        </p:txBody>
      </p:sp>
      <p:sp>
        <p:nvSpPr>
          <p:cNvPr id="23557" name="Rectangle 4"/>
          <p:cNvSpPr>
            <a:spLocks noGrp="1" noChangeArrowheads="1"/>
          </p:cNvSpPr>
          <p:nvPr>
            <p:ph type="title" idx="4294967295"/>
          </p:nvPr>
        </p:nvSpPr>
        <p:spPr>
          <a:xfrm>
            <a:off x="152400" y="381000"/>
            <a:ext cx="8382000" cy="1066800"/>
          </a:xfrm>
        </p:spPr>
        <p:txBody>
          <a:bodyPr/>
          <a:lstStyle/>
          <a:p>
            <a:r>
              <a:rPr lang="en-US" b="1" dirty="0">
                <a:latin typeface="Times New Roman" charset="0"/>
                <a:ea typeface="ＭＳ Ｐゴシック" charset="0"/>
                <a:cs typeface="ＭＳ Ｐゴシック" charset="0"/>
              </a:rPr>
              <a:t>TG4k Meetings This </a:t>
            </a:r>
            <a:r>
              <a:rPr lang="en-US" b="1" dirty="0" smtClean="0">
                <a:latin typeface="Times New Roman" charset="0"/>
                <a:ea typeface="ＭＳ Ｐゴシック" charset="0"/>
                <a:cs typeface="ＭＳ Ｐゴシック" charset="0"/>
              </a:rPr>
              <a:t>Week </a:t>
            </a:r>
            <a:r>
              <a:rPr lang="en-US" dirty="0" smtClean="0">
                <a:latin typeface="Times New Roman" charset="0"/>
                <a:ea typeface="ＭＳ Ｐゴシック" charset="0"/>
                <a:cs typeface="ＭＳ Ｐゴシック" charset="0"/>
              </a:rPr>
              <a:t>(15-12-309-01)</a:t>
            </a:r>
            <a:endParaRPr lang="en-US"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3507347493"/>
              </p:ext>
            </p:extLst>
          </p:nvPr>
        </p:nvGraphicFramePr>
        <p:xfrm>
          <a:off x="152400" y="1219200"/>
          <a:ext cx="8610600" cy="4849407"/>
        </p:xfrm>
        <a:graphic>
          <a:graphicData uri="http://schemas.openxmlformats.org/drawingml/2006/table">
            <a:tbl>
              <a:tblPr/>
              <a:tblGrid>
                <a:gridCol w="762000"/>
                <a:gridCol w="1905000"/>
                <a:gridCol w="1905000"/>
                <a:gridCol w="1981200"/>
                <a:gridCol w="2057400"/>
              </a:tblGrid>
              <a:tr h="6749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(Manchester B)</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(Manchester B)</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 </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(Manchester B)</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(Manchester B)</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641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8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Resolve clauses 3, 4, and Annex P comments</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800" dirty="0" smtClean="0"/>
                        <a:t>Resolve</a:t>
                      </a:r>
                      <a:r>
                        <a:rPr lang="en-US" sz="1800" baseline="0" dirty="0" smtClean="0"/>
                        <a:t> comments for clause 19, PICs</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Joint meeting with 802.19</a:t>
                      </a:r>
                      <a:endParaRPr lang="en-US" sz="18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31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Resolve clause 5 comments</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Final draft review and edits</a:t>
                      </a:r>
                      <a:endParaRPr lang="en-US" sz="18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84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t>Opening report, approve agenda, Overview of preliminary</a:t>
                      </a:r>
                      <a:r>
                        <a:rPr lang="en-US" sz="1800" baseline="0" dirty="0" smtClean="0"/>
                        <a:t> draft</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Resolve</a:t>
                      </a:r>
                      <a:r>
                        <a:rPr lang="en-US" sz="1800" baseline="0" dirty="0" smtClean="0"/>
                        <a:t> clauses 5 and 6 comments</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t>Coexistence review and 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Final draft review and </a:t>
                      </a:r>
                      <a:r>
                        <a:rPr lang="en-US" sz="1800" dirty="0" smtClean="0"/>
                        <a:t>edits</a:t>
                      </a:r>
                      <a:endParaRPr lang="en-US" sz="18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51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Categorize comments from preliminary draft review</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Resolve clauses 8 and 9 comments</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Resolve</a:t>
                      </a:r>
                      <a:r>
                        <a:rPr lang="en-US" sz="1800" baseline="0" dirty="0" smtClean="0"/>
                        <a:t> remaining comments for draft &amp; </a:t>
                      </a:r>
                      <a:r>
                        <a:rPr lang="en-US" sz="1800" baseline="0" dirty="0" err="1" smtClean="0"/>
                        <a:t>coex</a:t>
                      </a:r>
                      <a:endParaRPr lang="en-US" sz="18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aseline="0" dirty="0" smtClean="0"/>
                        <a:t>Motions to approve and send out to ballot, closing report</a:t>
                      </a:r>
                      <a:endParaRPr lang="en-US" sz="18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6</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7</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8</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2012&gt;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9</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10303</TotalTime>
  <Words>1535</Words>
  <Application>Microsoft Macintosh PowerPoint</Application>
  <PresentationFormat>On-screen Show (4:3)</PresentationFormat>
  <Paragraphs>248</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TG4k PAR Scope of Proposed Standard </vt:lpstr>
      <vt:lpstr>Purpose of Proposed Standard</vt:lpstr>
      <vt:lpstr>Meeting Goals (Agenda 15-12-309-01)</vt:lpstr>
      <vt:lpstr>TG4k Meetings This Week (15-12-309-01)</vt:lpstr>
      <vt:lpstr>Instructions for the WG Chair</vt:lpstr>
      <vt:lpstr>Participants, Patents, and Duty to Inform</vt:lpstr>
      <vt:lpstr>Patent Related Links</vt:lpstr>
      <vt:lpstr>Call for Potentially Essential Patents</vt:lpstr>
      <vt:lpstr>Other Guidelines for IEEE WG Meetings</vt:lpstr>
      <vt:lpstr>TG4k Officers</vt:lpstr>
      <vt:lpstr>Chair’s Role</vt:lpstr>
      <vt:lpstr>TG4k Schedule</vt:lpstr>
      <vt:lpstr>Overview of 389 Comments (15-12-348-00)</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Opening Report for San Diego</dc:title>
  <dc:subject>IEEE 802.15 &lt;TG4k Opening Report&gt;</dc:subject>
  <dc:creator>Pat Kinney</dc:creator>
  <cp:keywords/>
  <dc:description>&lt;15-12-03xx-00-004k&gt;</dc:description>
  <cp:lastModifiedBy>Pat Kinney</cp:lastModifiedBy>
  <cp:revision>389</cp:revision>
  <cp:lastPrinted>1998-02-10T13:28:06Z</cp:lastPrinted>
  <dcterms:created xsi:type="dcterms:W3CDTF">2009-07-12T16:25:16Z</dcterms:created>
  <dcterms:modified xsi:type="dcterms:W3CDTF">2012-07-15T19:50:09Z</dcterms:modified>
  <cp:category/>
</cp:coreProperties>
</file>