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78" r:id="rId3"/>
    <p:sldId id="270" r:id="rId4"/>
    <p:sldId id="277" r:id="rId5"/>
    <p:sldId id="279" r:id="rId6"/>
    <p:sldId id="28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6" autoAdjust="0"/>
    <p:restoredTop sz="94660"/>
  </p:normalViewPr>
  <p:slideViewPr>
    <p:cSldViewPr>
      <p:cViewPr varScale="1">
        <p:scale>
          <a:sx n="66" d="100"/>
          <a:sy n="66" d="100"/>
        </p:scale>
        <p:origin x="-2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54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7200900" y="220662"/>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xfrm>
            <a:off x="3467100" y="95250"/>
            <a:ext cx="2814638" cy="215900"/>
          </a:xfrm>
        </p:spPr>
        <p:txBody>
          <a:bodyPr/>
          <a:lstStyle/>
          <a:p>
            <a:pPr>
              <a:defRPr/>
            </a:pPr>
            <a:r>
              <a:rPr lang="en-GB" altLang="zh-CN" smtClean="0">
                <a:solidFill>
                  <a:srgbClr val="000000"/>
                </a:solidFill>
              </a:rPr>
              <a:t>doc.: IEEE 802.15-&lt;doc#&gt;</a:t>
            </a:r>
          </a:p>
        </p:txBody>
      </p:sp>
      <p:sp>
        <p:nvSpPr>
          <p:cNvPr id="59394" name="Rectangle 3"/>
          <p:cNvSpPr>
            <a:spLocks noGrp="1" noChangeArrowheads="1"/>
          </p:cNvSpPr>
          <p:nvPr>
            <p:ph type="dt" sz="quarter" idx="1"/>
          </p:nvPr>
        </p:nvSpPr>
        <p:spPr>
          <a:xfrm>
            <a:off x="654050" y="95250"/>
            <a:ext cx="2736850" cy="215900"/>
          </a:xfrm>
        </p:spPr>
        <p:txBody>
          <a:bodyPr/>
          <a:lstStyle/>
          <a:p>
            <a:pPr>
              <a:defRPr/>
            </a:pPr>
            <a:r>
              <a:rPr lang="en-GB" altLang="zh-CN" smtClean="0">
                <a:solidFill>
                  <a:srgbClr val="000000"/>
                </a:solidFill>
              </a:rPr>
              <a:t>&lt;month year&gt;</a:t>
            </a:r>
          </a:p>
        </p:txBody>
      </p:sp>
      <p:sp>
        <p:nvSpPr>
          <p:cNvPr id="59395" name="Rectangle 6"/>
          <p:cNvSpPr>
            <a:spLocks noGrp="1" noChangeArrowheads="1"/>
          </p:cNvSpPr>
          <p:nvPr>
            <p:ph type="ftr" sz="quarter" idx="4"/>
          </p:nvPr>
        </p:nvSpPr>
        <p:spPr>
          <a:xfrm>
            <a:off x="3771900" y="8985250"/>
            <a:ext cx="2509838" cy="184150"/>
          </a:xfrm>
        </p:spPr>
        <p:txBody>
          <a:bodyPr/>
          <a:lstStyle/>
          <a:p>
            <a:pPr lvl="4">
              <a:defRPr/>
            </a:pPr>
            <a:r>
              <a:rPr lang="en-GB" altLang="zh-CN" smtClean="0">
                <a:solidFill>
                  <a:srgbClr val="000000"/>
                </a:solidFill>
              </a:rPr>
              <a:t>&lt;author&gt;, &lt;company&gt;</a:t>
            </a:r>
          </a:p>
        </p:txBody>
      </p:sp>
      <p:sp>
        <p:nvSpPr>
          <p:cNvPr id="59396" name="Rectangle 7"/>
          <p:cNvSpPr>
            <a:spLocks noGrp="1" noChangeArrowheads="1"/>
          </p:cNvSpPr>
          <p:nvPr>
            <p:ph type="sldNum" sz="quarter" idx="5"/>
          </p:nvPr>
        </p:nvSpPr>
        <p:spPr>
          <a:xfrm>
            <a:off x="2933700" y="8985250"/>
            <a:ext cx="801688" cy="184150"/>
          </a:xfrm>
        </p:spPr>
        <p:txBody>
          <a:bodyPr/>
          <a:lstStyle/>
          <a:p>
            <a:pPr>
              <a:defRPr/>
            </a:pPr>
            <a:r>
              <a:rPr lang="en-GB" altLang="zh-CN" smtClean="0">
                <a:solidFill>
                  <a:srgbClr val="000000"/>
                </a:solidFill>
              </a:rPr>
              <a:t>Page </a:t>
            </a:r>
            <a:fld id="{8C00E264-2351-4051-89A7-DA9789200CE4}" type="slidenum">
              <a:rPr lang="en-GB" altLang="zh-CN" smtClean="0">
                <a:solidFill>
                  <a:srgbClr val="000000"/>
                </a:solidFill>
              </a:rPr>
              <a:pPr>
                <a:defRPr/>
              </a:pPr>
              <a:t>3</a:t>
            </a:fld>
            <a:endParaRPr lang="en-GB" altLang="zh-CN" smtClean="0">
              <a:solidFill>
                <a:srgbClr val="000000"/>
              </a:solidFill>
            </a:endParaRPr>
          </a:p>
        </p:txBody>
      </p:sp>
      <p:sp>
        <p:nvSpPr>
          <p:cNvPr id="22534" name="Rectangle 2"/>
          <p:cNvSpPr>
            <a:spLocks noGrp="1" noRot="1" noChangeAspect="1" noChangeArrowheads="1" noTextEdit="1"/>
          </p:cNvSpPr>
          <p:nvPr>
            <p:ph type="sldImg"/>
          </p:nvPr>
        </p:nvSpPr>
        <p:spPr>
          <a:xfrm>
            <a:off x="1155700" y="701675"/>
            <a:ext cx="4622800" cy="3468688"/>
          </a:xfrm>
          <a:ln/>
        </p:spPr>
      </p:sp>
      <p:sp>
        <p:nvSpPr>
          <p:cNvPr id="22535" name="Rectangle 3"/>
          <p:cNvSpPr>
            <a:spLocks noGrp="1" noChangeArrowheads="1"/>
          </p:cNvSpPr>
          <p:nvPr>
            <p:ph type="body" idx="1"/>
          </p:nvPr>
        </p:nvSpPr>
        <p:spPr>
          <a:noFill/>
          <a:ln/>
        </p:spPr>
        <p:txBody>
          <a:bodyPr/>
          <a:lstStyle/>
          <a:p>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xfrm>
            <a:off x="3467100" y="95250"/>
            <a:ext cx="2814638" cy="215900"/>
          </a:xfrm>
        </p:spPr>
        <p:txBody>
          <a:bodyPr/>
          <a:lstStyle/>
          <a:p>
            <a:pPr>
              <a:defRPr/>
            </a:pPr>
            <a:r>
              <a:rPr lang="en-GB" altLang="zh-CN" smtClean="0">
                <a:solidFill>
                  <a:srgbClr val="000000"/>
                </a:solidFill>
              </a:rPr>
              <a:t>doc.: IEEE 802.15-&lt;doc#&gt;</a:t>
            </a:r>
          </a:p>
        </p:txBody>
      </p:sp>
      <p:sp>
        <p:nvSpPr>
          <p:cNvPr id="59394" name="Rectangle 3"/>
          <p:cNvSpPr>
            <a:spLocks noGrp="1" noChangeArrowheads="1"/>
          </p:cNvSpPr>
          <p:nvPr>
            <p:ph type="dt" sz="quarter" idx="1"/>
          </p:nvPr>
        </p:nvSpPr>
        <p:spPr>
          <a:xfrm>
            <a:off x="654050" y="95250"/>
            <a:ext cx="2736850" cy="215900"/>
          </a:xfrm>
        </p:spPr>
        <p:txBody>
          <a:bodyPr/>
          <a:lstStyle/>
          <a:p>
            <a:pPr>
              <a:defRPr/>
            </a:pPr>
            <a:r>
              <a:rPr lang="en-GB" altLang="zh-CN" smtClean="0">
                <a:solidFill>
                  <a:srgbClr val="000000"/>
                </a:solidFill>
              </a:rPr>
              <a:t>&lt;month year&gt;</a:t>
            </a:r>
          </a:p>
        </p:txBody>
      </p:sp>
      <p:sp>
        <p:nvSpPr>
          <p:cNvPr id="59395" name="Rectangle 6"/>
          <p:cNvSpPr>
            <a:spLocks noGrp="1" noChangeArrowheads="1"/>
          </p:cNvSpPr>
          <p:nvPr>
            <p:ph type="ftr" sz="quarter" idx="4"/>
          </p:nvPr>
        </p:nvSpPr>
        <p:spPr>
          <a:xfrm>
            <a:off x="3771900" y="8985250"/>
            <a:ext cx="2509838" cy="184150"/>
          </a:xfrm>
        </p:spPr>
        <p:txBody>
          <a:bodyPr/>
          <a:lstStyle/>
          <a:p>
            <a:pPr lvl="4">
              <a:defRPr/>
            </a:pPr>
            <a:r>
              <a:rPr lang="en-GB" altLang="zh-CN" smtClean="0">
                <a:solidFill>
                  <a:srgbClr val="000000"/>
                </a:solidFill>
              </a:rPr>
              <a:t>&lt;author&gt;, &lt;company&gt;</a:t>
            </a:r>
          </a:p>
        </p:txBody>
      </p:sp>
      <p:sp>
        <p:nvSpPr>
          <p:cNvPr id="59396" name="Rectangle 7"/>
          <p:cNvSpPr>
            <a:spLocks noGrp="1" noChangeArrowheads="1"/>
          </p:cNvSpPr>
          <p:nvPr>
            <p:ph type="sldNum" sz="quarter" idx="5"/>
          </p:nvPr>
        </p:nvSpPr>
        <p:spPr>
          <a:xfrm>
            <a:off x="2933700" y="8985250"/>
            <a:ext cx="801688" cy="184150"/>
          </a:xfrm>
        </p:spPr>
        <p:txBody>
          <a:bodyPr/>
          <a:lstStyle/>
          <a:p>
            <a:pPr>
              <a:defRPr/>
            </a:pPr>
            <a:r>
              <a:rPr lang="en-GB" altLang="zh-CN" smtClean="0">
                <a:solidFill>
                  <a:srgbClr val="000000"/>
                </a:solidFill>
              </a:rPr>
              <a:t>Page </a:t>
            </a:r>
            <a:fld id="{8C00E264-2351-4051-89A7-DA9789200CE4}" type="slidenum">
              <a:rPr lang="en-GB" altLang="zh-CN" smtClean="0">
                <a:solidFill>
                  <a:srgbClr val="000000"/>
                </a:solidFill>
              </a:rPr>
              <a:pPr>
                <a:defRPr/>
              </a:pPr>
              <a:t>4</a:t>
            </a:fld>
            <a:endParaRPr lang="en-GB" altLang="zh-CN" smtClean="0">
              <a:solidFill>
                <a:srgbClr val="000000"/>
              </a:solidFill>
            </a:endParaRPr>
          </a:p>
        </p:txBody>
      </p:sp>
      <p:sp>
        <p:nvSpPr>
          <p:cNvPr id="22534" name="Rectangle 2"/>
          <p:cNvSpPr>
            <a:spLocks noGrp="1" noRot="1" noChangeAspect="1" noChangeArrowheads="1" noTextEdit="1"/>
          </p:cNvSpPr>
          <p:nvPr>
            <p:ph type="sldImg"/>
          </p:nvPr>
        </p:nvSpPr>
        <p:spPr>
          <a:xfrm>
            <a:off x="1155700" y="701675"/>
            <a:ext cx="4622800" cy="3468688"/>
          </a:xfrm>
          <a:ln/>
        </p:spPr>
      </p:sp>
      <p:sp>
        <p:nvSpPr>
          <p:cNvPr id="22535" name="Rectangle 3"/>
          <p:cNvSpPr>
            <a:spLocks noGrp="1" noChangeArrowheads="1"/>
          </p:cNvSpPr>
          <p:nvPr>
            <p:ph type="body" idx="1"/>
          </p:nvPr>
        </p:nvSpPr>
        <p:spPr>
          <a:noFill/>
          <a:ln/>
        </p:spPr>
        <p:txBody>
          <a:bodyPr/>
          <a:lstStyle/>
          <a:p>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xfrm>
            <a:off x="3467100" y="95250"/>
            <a:ext cx="2814638" cy="215900"/>
          </a:xfrm>
        </p:spPr>
        <p:txBody>
          <a:bodyPr/>
          <a:lstStyle/>
          <a:p>
            <a:pPr>
              <a:defRPr/>
            </a:pPr>
            <a:r>
              <a:rPr lang="en-GB" altLang="zh-CN" smtClean="0">
                <a:solidFill>
                  <a:srgbClr val="000000"/>
                </a:solidFill>
              </a:rPr>
              <a:t>doc.: IEEE 802.15-&lt;doc#&gt;</a:t>
            </a:r>
          </a:p>
        </p:txBody>
      </p:sp>
      <p:sp>
        <p:nvSpPr>
          <p:cNvPr id="59394" name="Rectangle 3"/>
          <p:cNvSpPr>
            <a:spLocks noGrp="1" noChangeArrowheads="1"/>
          </p:cNvSpPr>
          <p:nvPr>
            <p:ph type="dt" sz="quarter" idx="1"/>
          </p:nvPr>
        </p:nvSpPr>
        <p:spPr>
          <a:xfrm>
            <a:off x="654050" y="95250"/>
            <a:ext cx="2736850" cy="215900"/>
          </a:xfrm>
        </p:spPr>
        <p:txBody>
          <a:bodyPr/>
          <a:lstStyle/>
          <a:p>
            <a:pPr>
              <a:defRPr/>
            </a:pPr>
            <a:r>
              <a:rPr lang="en-GB" altLang="zh-CN" smtClean="0">
                <a:solidFill>
                  <a:srgbClr val="000000"/>
                </a:solidFill>
              </a:rPr>
              <a:t>&lt;month year&gt;</a:t>
            </a:r>
          </a:p>
        </p:txBody>
      </p:sp>
      <p:sp>
        <p:nvSpPr>
          <p:cNvPr id="59395" name="Rectangle 6"/>
          <p:cNvSpPr>
            <a:spLocks noGrp="1" noChangeArrowheads="1"/>
          </p:cNvSpPr>
          <p:nvPr>
            <p:ph type="ftr" sz="quarter" idx="4"/>
          </p:nvPr>
        </p:nvSpPr>
        <p:spPr>
          <a:xfrm>
            <a:off x="3771900" y="8985250"/>
            <a:ext cx="2509838" cy="184150"/>
          </a:xfrm>
        </p:spPr>
        <p:txBody>
          <a:bodyPr/>
          <a:lstStyle/>
          <a:p>
            <a:pPr lvl="4">
              <a:defRPr/>
            </a:pPr>
            <a:r>
              <a:rPr lang="en-GB" altLang="zh-CN" smtClean="0">
                <a:solidFill>
                  <a:srgbClr val="000000"/>
                </a:solidFill>
              </a:rPr>
              <a:t>&lt;author&gt;, &lt;company&gt;</a:t>
            </a:r>
          </a:p>
        </p:txBody>
      </p:sp>
      <p:sp>
        <p:nvSpPr>
          <p:cNvPr id="59396" name="Rectangle 7"/>
          <p:cNvSpPr>
            <a:spLocks noGrp="1" noChangeArrowheads="1"/>
          </p:cNvSpPr>
          <p:nvPr>
            <p:ph type="sldNum" sz="quarter" idx="5"/>
          </p:nvPr>
        </p:nvSpPr>
        <p:spPr>
          <a:xfrm>
            <a:off x="2933700" y="8985250"/>
            <a:ext cx="801688" cy="184150"/>
          </a:xfrm>
        </p:spPr>
        <p:txBody>
          <a:bodyPr/>
          <a:lstStyle/>
          <a:p>
            <a:pPr>
              <a:defRPr/>
            </a:pPr>
            <a:r>
              <a:rPr lang="en-GB" altLang="zh-CN" smtClean="0">
                <a:solidFill>
                  <a:srgbClr val="000000"/>
                </a:solidFill>
              </a:rPr>
              <a:t>Page </a:t>
            </a:r>
            <a:fld id="{8C00E264-2351-4051-89A7-DA9789200CE4}" type="slidenum">
              <a:rPr lang="en-GB" altLang="zh-CN" smtClean="0">
                <a:solidFill>
                  <a:srgbClr val="000000"/>
                </a:solidFill>
              </a:rPr>
              <a:pPr>
                <a:defRPr/>
              </a:pPr>
              <a:t>5</a:t>
            </a:fld>
            <a:endParaRPr lang="en-GB" altLang="zh-CN" smtClean="0">
              <a:solidFill>
                <a:srgbClr val="000000"/>
              </a:solidFill>
            </a:endParaRPr>
          </a:p>
        </p:txBody>
      </p:sp>
      <p:sp>
        <p:nvSpPr>
          <p:cNvPr id="22534" name="Rectangle 2"/>
          <p:cNvSpPr>
            <a:spLocks noGrp="1" noRot="1" noChangeAspect="1" noChangeArrowheads="1" noTextEdit="1"/>
          </p:cNvSpPr>
          <p:nvPr>
            <p:ph type="sldImg"/>
          </p:nvPr>
        </p:nvSpPr>
        <p:spPr>
          <a:xfrm>
            <a:off x="1155700" y="701675"/>
            <a:ext cx="4622800" cy="3468688"/>
          </a:xfrm>
          <a:ln/>
        </p:spPr>
      </p:sp>
      <p:sp>
        <p:nvSpPr>
          <p:cNvPr id="22535" name="Rectangle 3"/>
          <p:cNvSpPr>
            <a:spLocks noGrp="1" noChangeArrowheads="1"/>
          </p:cNvSpPr>
          <p:nvPr>
            <p:ph type="body" idx="1"/>
          </p:nvPr>
        </p:nvSpPr>
        <p:spPr>
          <a:noFill/>
          <a:ln/>
        </p:spPr>
        <p:txBody>
          <a:bodyPr/>
          <a:lstStyle/>
          <a:p>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xfrm>
            <a:off x="3467100" y="95250"/>
            <a:ext cx="2814638" cy="215900"/>
          </a:xfrm>
        </p:spPr>
        <p:txBody>
          <a:bodyPr/>
          <a:lstStyle/>
          <a:p>
            <a:pPr>
              <a:defRPr/>
            </a:pPr>
            <a:r>
              <a:rPr lang="en-GB" altLang="zh-CN" smtClean="0">
                <a:solidFill>
                  <a:srgbClr val="000000"/>
                </a:solidFill>
              </a:rPr>
              <a:t>doc.: IEEE 802.15-&lt;doc#&gt;</a:t>
            </a:r>
          </a:p>
        </p:txBody>
      </p:sp>
      <p:sp>
        <p:nvSpPr>
          <p:cNvPr id="59394" name="Rectangle 3"/>
          <p:cNvSpPr>
            <a:spLocks noGrp="1" noChangeArrowheads="1"/>
          </p:cNvSpPr>
          <p:nvPr>
            <p:ph type="dt" sz="quarter" idx="1"/>
          </p:nvPr>
        </p:nvSpPr>
        <p:spPr>
          <a:xfrm>
            <a:off x="654050" y="95250"/>
            <a:ext cx="2736850" cy="215900"/>
          </a:xfrm>
        </p:spPr>
        <p:txBody>
          <a:bodyPr/>
          <a:lstStyle/>
          <a:p>
            <a:pPr>
              <a:defRPr/>
            </a:pPr>
            <a:r>
              <a:rPr lang="en-GB" altLang="zh-CN" smtClean="0">
                <a:solidFill>
                  <a:srgbClr val="000000"/>
                </a:solidFill>
              </a:rPr>
              <a:t>&lt;month year&gt;</a:t>
            </a:r>
          </a:p>
        </p:txBody>
      </p:sp>
      <p:sp>
        <p:nvSpPr>
          <p:cNvPr id="59395" name="Rectangle 6"/>
          <p:cNvSpPr>
            <a:spLocks noGrp="1" noChangeArrowheads="1"/>
          </p:cNvSpPr>
          <p:nvPr>
            <p:ph type="ftr" sz="quarter" idx="4"/>
          </p:nvPr>
        </p:nvSpPr>
        <p:spPr>
          <a:xfrm>
            <a:off x="3771900" y="8985250"/>
            <a:ext cx="2509838" cy="184150"/>
          </a:xfrm>
        </p:spPr>
        <p:txBody>
          <a:bodyPr/>
          <a:lstStyle/>
          <a:p>
            <a:pPr lvl="4">
              <a:defRPr/>
            </a:pPr>
            <a:r>
              <a:rPr lang="en-GB" altLang="zh-CN" smtClean="0">
                <a:solidFill>
                  <a:srgbClr val="000000"/>
                </a:solidFill>
              </a:rPr>
              <a:t>&lt;author&gt;, &lt;company&gt;</a:t>
            </a:r>
          </a:p>
        </p:txBody>
      </p:sp>
      <p:sp>
        <p:nvSpPr>
          <p:cNvPr id="59396" name="Rectangle 7"/>
          <p:cNvSpPr>
            <a:spLocks noGrp="1" noChangeArrowheads="1"/>
          </p:cNvSpPr>
          <p:nvPr>
            <p:ph type="sldNum" sz="quarter" idx="5"/>
          </p:nvPr>
        </p:nvSpPr>
        <p:spPr>
          <a:xfrm>
            <a:off x="2933700" y="8985250"/>
            <a:ext cx="801688" cy="184150"/>
          </a:xfrm>
        </p:spPr>
        <p:txBody>
          <a:bodyPr/>
          <a:lstStyle/>
          <a:p>
            <a:pPr>
              <a:defRPr/>
            </a:pPr>
            <a:r>
              <a:rPr lang="en-GB" altLang="zh-CN" smtClean="0">
                <a:solidFill>
                  <a:srgbClr val="000000"/>
                </a:solidFill>
              </a:rPr>
              <a:t>Page </a:t>
            </a:r>
            <a:fld id="{8C00E264-2351-4051-89A7-DA9789200CE4}" type="slidenum">
              <a:rPr lang="en-GB" altLang="zh-CN" smtClean="0">
                <a:solidFill>
                  <a:srgbClr val="000000"/>
                </a:solidFill>
              </a:rPr>
              <a:pPr>
                <a:defRPr/>
              </a:pPr>
              <a:t>6</a:t>
            </a:fld>
            <a:endParaRPr lang="en-GB" altLang="zh-CN" smtClean="0">
              <a:solidFill>
                <a:srgbClr val="000000"/>
              </a:solidFill>
            </a:endParaRPr>
          </a:p>
        </p:txBody>
      </p:sp>
      <p:sp>
        <p:nvSpPr>
          <p:cNvPr id="22534" name="Rectangle 2"/>
          <p:cNvSpPr>
            <a:spLocks noGrp="1" noRot="1" noChangeAspect="1" noChangeArrowheads="1" noTextEdit="1"/>
          </p:cNvSpPr>
          <p:nvPr>
            <p:ph type="sldImg"/>
          </p:nvPr>
        </p:nvSpPr>
        <p:spPr>
          <a:xfrm>
            <a:off x="1155700" y="701675"/>
            <a:ext cx="4622800" cy="3468688"/>
          </a:xfrm>
          <a:ln/>
        </p:spPr>
      </p:sp>
      <p:sp>
        <p:nvSpPr>
          <p:cNvPr id="22535" name="Rectangle 3"/>
          <p:cNvSpPr>
            <a:spLocks noGrp="1" noChangeArrowheads="1"/>
          </p:cNvSpPr>
          <p:nvPr>
            <p:ph type="body" idx="1"/>
          </p:nvPr>
        </p:nvSpPr>
        <p:spPr>
          <a:noFill/>
          <a:ln/>
        </p:spPr>
        <p:txBody>
          <a:bodyPr/>
          <a:lstStyle/>
          <a:p>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a:effectLst/>
        </p:spPr>
        <p:txBody>
          <a:bodyPr wrap="square" lIns="0" tIns="0" rIns="0" bIns="0" anchor="b">
            <a:spAutoFit/>
          </a:bodyPr>
          <a:lstStyle/>
          <a:p>
            <a:pPr lvl="4" algn="r">
              <a:defRPr/>
            </a:pPr>
            <a:r>
              <a:rPr lang="en-US" sz="1400" b="1" dirty="0"/>
              <a:t>IEEE </a:t>
            </a:r>
            <a:r>
              <a:rPr lang="en-US" sz="1400" b="1" dirty="0" smtClean="0"/>
              <a:t>802.15-12-0342-00-004N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Raymond Krasinski, Philips</a:t>
            </a:r>
          </a:p>
        </p:txBody>
      </p:sp>
      <p:sp>
        <p:nvSpPr>
          <p:cNvPr id="13315" name="Slide Number Placeholder 3"/>
          <p:cNvSpPr>
            <a:spLocks noGrp="1"/>
          </p:cNvSpPr>
          <p:nvPr>
            <p:ph type="sldNum" sz="quarter" idx="12"/>
          </p:nvPr>
        </p:nvSpPr>
        <p:spPr>
          <a:noFill/>
        </p:spPr>
        <p:txBody>
          <a:bodyPr/>
          <a:lstStyle/>
          <a:p>
            <a:r>
              <a:rPr lang="en-US"/>
              <a:t>Slide </a:t>
            </a:r>
            <a:fld id="{F0C8E83C-15CE-4370-A010-F5923907A931}" type="slidenum">
              <a:rPr lang="en-US"/>
              <a:pPr/>
              <a:t>1</a:t>
            </a:fld>
            <a:endParaRPr lang="en-US"/>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Title:</a:t>
            </a:r>
            <a:r>
              <a:rPr lang="en-US" sz="1800" dirty="0">
                <a:solidFill>
                  <a:schemeClr val="tx2"/>
                </a:solidFill>
              </a:rPr>
              <a:t>	</a:t>
            </a:r>
            <a:r>
              <a:rPr lang="en-US" sz="1800" dirty="0" smtClean="0"/>
              <a:t>CWPAN-CBAN Actives in </a:t>
            </a:r>
            <a:r>
              <a:rPr lang="en-US" sz="1800" dirty="0" smtClean="0"/>
              <a:t>2012</a:t>
            </a:r>
            <a:r>
              <a:rPr lang="en-US" sz="1800" dirty="0">
                <a:solidFill>
                  <a:schemeClr val="tx2"/>
                </a:solidFill>
              </a:rPr>
              <a:t>	</a:t>
            </a:r>
          </a:p>
          <a:p>
            <a:r>
              <a:rPr lang="en-US" sz="1800" b="1" dirty="0">
                <a:solidFill>
                  <a:schemeClr val="tx2"/>
                </a:solidFill>
              </a:rPr>
              <a:t>Date Submitted:	</a:t>
            </a:r>
            <a:r>
              <a:rPr lang="en-US" sz="1800" dirty="0" smtClean="0">
                <a:solidFill>
                  <a:schemeClr val="tx2"/>
                </a:solidFill>
              </a:rPr>
              <a:t>July 12, 2012</a:t>
            </a:r>
            <a:r>
              <a:rPr lang="en-US" sz="1800" dirty="0">
                <a:solidFill>
                  <a:schemeClr val="tx2"/>
                </a:solidFill>
              </a:rPr>
              <a:t>	</a:t>
            </a:r>
          </a:p>
          <a:p>
            <a:r>
              <a:rPr lang="en-US" sz="1800" b="1" dirty="0">
                <a:solidFill>
                  <a:schemeClr val="tx2"/>
                </a:solidFill>
              </a:rPr>
              <a:t>Source:</a:t>
            </a:r>
            <a:r>
              <a:rPr lang="en-US" sz="1800" dirty="0">
                <a:solidFill>
                  <a:schemeClr val="tx2"/>
                </a:solidFill>
              </a:rPr>
              <a:t> 		</a:t>
            </a:r>
            <a:r>
              <a:rPr lang="en-US" sz="1800" dirty="0" smtClean="0">
                <a:solidFill>
                  <a:schemeClr val="tx2"/>
                </a:solidFill>
              </a:rPr>
              <a:t> Liang Li,  </a:t>
            </a:r>
            <a:r>
              <a:rPr lang="en-US" sz="1800" dirty="0" err="1" smtClean="0">
                <a:solidFill>
                  <a:schemeClr val="tx2"/>
                </a:solidFill>
              </a:rPr>
              <a:t>Vinno</a:t>
            </a:r>
            <a:r>
              <a:rPr lang="en-US" sz="1800" dirty="0" smtClean="0">
                <a:solidFill>
                  <a:schemeClr val="tx2"/>
                </a:solidFill>
              </a:rPr>
              <a:t>; </a:t>
            </a:r>
            <a:endParaRPr lang="en-US" sz="1800" dirty="0">
              <a:solidFill>
                <a:schemeClr val="tx2"/>
              </a:solidFill>
            </a:endParaRPr>
          </a:p>
          <a:p>
            <a:r>
              <a:rPr lang="en-US" sz="1800" dirty="0" smtClean="0">
                <a:solidFill>
                  <a:schemeClr val="tx2"/>
                </a:solidFill>
              </a:rPr>
              <a:t>		Suite 202, Building D, No.2 </a:t>
            </a:r>
            <a:r>
              <a:rPr lang="en-US" sz="1800" dirty="0" err="1" smtClean="0">
                <a:solidFill>
                  <a:schemeClr val="tx2"/>
                </a:solidFill>
              </a:rPr>
              <a:t>Xinxi</a:t>
            </a:r>
            <a:r>
              <a:rPr lang="en-US" sz="1800" dirty="0" smtClean="0">
                <a:solidFill>
                  <a:schemeClr val="tx2"/>
                </a:solidFill>
              </a:rPr>
              <a:t> Lu, Beijing, China, </a:t>
            </a:r>
            <a:endParaRPr lang="en-US" sz="1800" dirty="0">
              <a:solidFill>
                <a:schemeClr val="tx2"/>
              </a:solidFill>
            </a:endParaRPr>
          </a:p>
          <a:p>
            <a:r>
              <a:rPr lang="en-US" sz="1800" dirty="0">
                <a:solidFill>
                  <a:schemeClr val="tx2"/>
                </a:solidFill>
              </a:rPr>
              <a:t>		Voice:	1-914-333-9687, FAX: 1-914-332-0615, </a:t>
            </a:r>
          </a:p>
          <a:p>
            <a:r>
              <a:rPr lang="en-US" sz="1800" dirty="0">
                <a:solidFill>
                  <a:schemeClr val="tx2"/>
                </a:solidFill>
              </a:rPr>
              <a:t>		E-Mail: 	</a:t>
            </a:r>
            <a:r>
              <a:rPr lang="en-US" sz="1800" dirty="0" smtClean="0">
                <a:solidFill>
                  <a:schemeClr val="tx2"/>
                </a:solidFill>
              </a:rPr>
              <a:t>liangli@vinnotech.com</a:t>
            </a:r>
            <a:r>
              <a:rPr lang="en-US" sz="1800" dirty="0">
                <a:solidFill>
                  <a:schemeClr val="tx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dirty="0">
                <a:solidFill>
                  <a:schemeClr val="tx2"/>
                </a:solidFill>
              </a:rPr>
              <a:t> Opening report for </a:t>
            </a:r>
            <a:r>
              <a:rPr lang="en-US" sz="1800" dirty="0" smtClean="0">
                <a:solidFill>
                  <a:schemeClr val="tx2"/>
                </a:solidFill>
              </a:rPr>
              <a:t>TG4n(MBAN</a:t>
            </a:r>
            <a:r>
              <a:rPr lang="en-US" sz="1800" dirty="0">
                <a:solidFill>
                  <a:schemeClr val="tx2"/>
                </a:solidFill>
              </a:rPr>
              <a:t>) Task Group</a:t>
            </a:r>
          </a:p>
          <a:p>
            <a:pPr>
              <a:spcBef>
                <a:spcPts val="600"/>
              </a:spcBef>
              <a:spcAft>
                <a:spcPts val="600"/>
              </a:spcAft>
            </a:pPr>
            <a:r>
              <a:rPr lang="en-US" sz="1800" b="1" dirty="0">
                <a:solidFill>
                  <a:schemeClr val="tx2"/>
                </a:solidFill>
              </a:rPr>
              <a:t>Purpose:</a:t>
            </a:r>
            <a:r>
              <a:rPr lang="en-US" sz="1800" dirty="0">
                <a:solidFill>
                  <a:schemeClr val="tx2"/>
                </a:solidFill>
              </a:rPr>
              <a:t>	 Outline accomplishments from the </a:t>
            </a:r>
            <a:r>
              <a:rPr lang="en-US" sz="1800" dirty="0" smtClean="0">
                <a:solidFill>
                  <a:schemeClr val="tx2"/>
                </a:solidFill>
              </a:rPr>
              <a:t>March 2012 </a:t>
            </a:r>
            <a:r>
              <a:rPr lang="en-US" sz="1800" dirty="0">
                <a:solidFill>
                  <a:schemeClr val="tx2"/>
                </a:solidFill>
              </a:rPr>
              <a:t>meeting and planned tasks for this meeting.</a:t>
            </a: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dirty="0" smtClean="0"/>
              <a:t>July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3"/>
          <p:cNvGrpSpPr>
            <a:grpSpLocks/>
          </p:cNvGrpSpPr>
          <p:nvPr/>
        </p:nvGrpSpPr>
        <p:grpSpPr bwMode="auto">
          <a:xfrm>
            <a:off x="1116013" y="1125538"/>
            <a:ext cx="7345362" cy="792162"/>
            <a:chOff x="703" y="754"/>
            <a:chExt cx="4627" cy="545"/>
          </a:xfrm>
        </p:grpSpPr>
        <p:sp>
          <p:nvSpPr>
            <p:cNvPr id="2" name="AutoShape 238"/>
            <p:cNvSpPr>
              <a:spLocks noChangeArrowheads="1"/>
            </p:cNvSpPr>
            <p:nvPr/>
          </p:nvSpPr>
          <p:spPr bwMode="gray">
            <a:xfrm>
              <a:off x="703" y="754"/>
              <a:ext cx="4627" cy="545"/>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3" name="AutoShape 240"/>
            <p:cNvSpPr>
              <a:spLocks noChangeArrowheads="1"/>
            </p:cNvSpPr>
            <p:nvPr/>
          </p:nvSpPr>
          <p:spPr bwMode="gray">
            <a:xfrm>
              <a:off x="813" y="799"/>
              <a:ext cx="890" cy="447"/>
            </a:xfrm>
            <a:prstGeom prst="roundRect">
              <a:avLst>
                <a:gd name="adj" fmla="val 11921"/>
              </a:avLst>
            </a:prstGeom>
            <a:gradFill rotWithShape="1">
              <a:gsLst>
                <a:gs pos="0">
                  <a:srgbClr val="728CCE"/>
                </a:gs>
                <a:gs pos="100000">
                  <a:srgbClr val="506290"/>
                </a:gs>
              </a:gsLst>
              <a:lin ang="5400000" scaled="1"/>
            </a:gradFill>
            <a:ln w="38100">
              <a:solidFill>
                <a:srgbClr val="FFFFFF"/>
              </a:solidFill>
              <a:round/>
              <a:headEnd/>
              <a:tailEnd/>
            </a:ln>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4" name="Freeform 241"/>
            <p:cNvSpPr>
              <a:spLocks/>
            </p:cNvSpPr>
            <p:nvPr/>
          </p:nvSpPr>
          <p:spPr bwMode="gray">
            <a:xfrm>
              <a:off x="868" y="827"/>
              <a:ext cx="444" cy="224"/>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728CCE">
                    <a:gamma/>
                    <a:tint val="54510"/>
                    <a:invGamma/>
                  </a:srgbClr>
                </a:gs>
                <a:gs pos="50000">
                  <a:srgbClr val="728CCE">
                    <a:alpha val="0"/>
                  </a:srgbClr>
                </a:gs>
                <a:gs pos="100000">
                  <a:srgbClr val="728CCE">
                    <a:gamma/>
                    <a:tint val="54510"/>
                    <a:invGamma/>
                  </a:srgbClr>
                </a:gs>
              </a:gsLst>
              <a:lin ang="2700000" scaled="1"/>
            </a:gradFill>
            <a:ln w="0">
              <a:noFill/>
              <a:prstDash val="solid"/>
              <a:round/>
              <a:headEnd/>
              <a:tailEnd/>
            </a:ln>
          </p:spPr>
          <p:txBody>
            <a:bodyP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5" name="Text Box 242"/>
            <p:cNvSpPr txBox="1">
              <a:spLocks noChangeArrowheads="1"/>
            </p:cNvSpPr>
            <p:nvPr/>
          </p:nvSpPr>
          <p:spPr bwMode="gray">
            <a:xfrm>
              <a:off x="745" y="845"/>
              <a:ext cx="1010" cy="234"/>
            </a:xfrm>
            <a:prstGeom prst="rect">
              <a:avLst/>
            </a:prstGeom>
            <a:noFill/>
            <a:ln w="9525" algn="ctr">
              <a:noFill/>
              <a:miter lim="800000"/>
              <a:headEnd/>
              <a:tailEnd/>
            </a:ln>
            <a:effectLst/>
          </p:spPr>
          <p:txBody>
            <a:bodyPr wrap="none">
              <a:spAutoFit/>
            </a:bodyPr>
            <a:lstStyle/>
            <a:p>
              <a:pPr algn="ctr" eaLnBrk="0" latinLnBrk="0" hangingPunct="0">
                <a:defRPr/>
              </a:pPr>
              <a:r>
                <a:rPr kumimoji="0" lang="en-US" altLang="zh-CN" sz="1600" b="1" dirty="0">
                  <a:solidFill>
                    <a:schemeClr val="bg1"/>
                  </a:solidFill>
                  <a:effectLst>
                    <a:outerShdw blurRad="38100" dist="38100" dir="2700000" algn="tl">
                      <a:srgbClr val="C0C0C0"/>
                    </a:outerShdw>
                  </a:effectLst>
                  <a:latin typeface="Times New Roman" pitchFamily="18" charset="0"/>
                  <a:ea typeface="宋体" pitchFamily="2" charset="-122"/>
                </a:rPr>
                <a:t>PG1:LR-WPAN</a:t>
              </a:r>
              <a:endParaRPr kumimoji="0" lang="zh-CN" altLang="en-US" sz="1600" b="1" dirty="0">
                <a:solidFill>
                  <a:schemeClr val="bg1"/>
                </a:solidFill>
                <a:effectLst>
                  <a:outerShdw blurRad="38100" dist="38100" dir="2700000" algn="tl">
                    <a:srgbClr val="C0C0C0"/>
                  </a:outerShdw>
                </a:effectLst>
                <a:latin typeface="Times New Roman" pitchFamily="18" charset="0"/>
                <a:ea typeface="宋体" pitchFamily="2" charset="-122"/>
              </a:endParaRPr>
            </a:p>
          </p:txBody>
        </p:sp>
        <p:sp>
          <p:nvSpPr>
            <p:cNvPr id="14390" name="Text Box 243"/>
            <p:cNvSpPr txBox="1">
              <a:spLocks noChangeArrowheads="1"/>
            </p:cNvSpPr>
            <p:nvPr/>
          </p:nvSpPr>
          <p:spPr bwMode="gray">
            <a:xfrm>
              <a:off x="1780" y="940"/>
              <a:ext cx="3401" cy="233"/>
            </a:xfrm>
            <a:prstGeom prst="rect">
              <a:avLst/>
            </a:prstGeom>
            <a:noFill/>
            <a:ln w="9525" algn="ctr">
              <a:noFill/>
              <a:miter lim="800000"/>
              <a:headEnd/>
              <a:tailEnd/>
            </a:ln>
          </p:spPr>
          <p:txBody>
            <a:bodyPr>
              <a:spAutoFit/>
            </a:bodyPr>
            <a:lstStyle/>
            <a:p>
              <a:pPr eaLnBrk="0" latinLnBrk="0" hangingPunct="0"/>
              <a:r>
                <a:rPr kumimoji="0" lang="en-US" altLang="zh-CN" sz="1600">
                  <a:solidFill>
                    <a:srgbClr val="000000"/>
                  </a:solidFill>
                  <a:latin typeface="Times New Roman" pitchFamily="18" charset="0"/>
                  <a:ea typeface="宋体" pitchFamily="2" charset="-122"/>
                </a:rPr>
                <a:t>Low Rate-WPAN Std Development</a:t>
              </a:r>
              <a:endParaRPr kumimoji="0" lang="zh-CN" altLang="en-US" sz="1600">
                <a:solidFill>
                  <a:srgbClr val="000000"/>
                </a:solidFill>
                <a:latin typeface="Times New Roman" pitchFamily="18" charset="0"/>
                <a:ea typeface="宋体" pitchFamily="2" charset="-122"/>
              </a:endParaRPr>
            </a:p>
          </p:txBody>
        </p:sp>
      </p:grpSp>
      <p:grpSp>
        <p:nvGrpSpPr>
          <p:cNvPr id="11" name="Group 31"/>
          <p:cNvGrpSpPr>
            <a:grpSpLocks/>
          </p:cNvGrpSpPr>
          <p:nvPr/>
        </p:nvGrpSpPr>
        <p:grpSpPr bwMode="auto">
          <a:xfrm>
            <a:off x="1143000" y="1752600"/>
            <a:ext cx="7345362" cy="792162"/>
            <a:chOff x="249" y="1797"/>
            <a:chExt cx="5262" cy="664"/>
          </a:xfrm>
        </p:grpSpPr>
        <p:sp>
          <p:nvSpPr>
            <p:cNvPr id="7" name="AutoShape 238"/>
            <p:cNvSpPr>
              <a:spLocks noChangeArrowheads="1"/>
            </p:cNvSpPr>
            <p:nvPr/>
          </p:nvSpPr>
          <p:spPr bwMode="gray">
            <a:xfrm>
              <a:off x="249" y="1797"/>
              <a:ext cx="5262" cy="664"/>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grpSp>
          <p:nvGrpSpPr>
            <p:cNvPr id="16" name="Group 239"/>
            <p:cNvGrpSpPr>
              <a:grpSpLocks/>
            </p:cNvGrpSpPr>
            <p:nvPr/>
          </p:nvGrpSpPr>
          <p:grpSpPr bwMode="auto">
            <a:xfrm>
              <a:off x="283" y="1858"/>
              <a:ext cx="1167" cy="543"/>
              <a:chOff x="938" y="1092"/>
              <a:chExt cx="884" cy="746"/>
            </a:xfrm>
          </p:grpSpPr>
          <p:sp>
            <p:nvSpPr>
              <p:cNvPr id="8" name="AutoShape 240"/>
              <p:cNvSpPr>
                <a:spLocks noChangeArrowheads="1"/>
              </p:cNvSpPr>
              <p:nvPr/>
            </p:nvSpPr>
            <p:spPr bwMode="gray">
              <a:xfrm>
                <a:off x="999" y="1092"/>
                <a:ext cx="768" cy="746"/>
              </a:xfrm>
              <a:prstGeom prst="roundRect">
                <a:avLst>
                  <a:gd name="adj" fmla="val 11921"/>
                </a:avLst>
              </a:prstGeom>
              <a:gradFill rotWithShape="1">
                <a:gsLst>
                  <a:gs pos="0">
                    <a:srgbClr val="728CCE"/>
                  </a:gs>
                  <a:gs pos="100000">
                    <a:srgbClr val="506290"/>
                  </a:gs>
                </a:gsLst>
                <a:lin ang="5400000" scaled="1"/>
              </a:gradFill>
              <a:ln w="38100">
                <a:solidFill>
                  <a:srgbClr val="FFFFFF"/>
                </a:solidFill>
                <a:round/>
                <a:headEnd/>
                <a:tailEnd/>
              </a:ln>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9" name="Freeform 241"/>
              <p:cNvSpPr>
                <a:spLocks/>
              </p:cNvSpPr>
              <p:nvPr/>
            </p:nvSpPr>
            <p:spPr bwMode="gray">
              <a:xfrm>
                <a:off x="1047" y="1140"/>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728CCE">
                      <a:gamma/>
                      <a:tint val="54510"/>
                      <a:invGamma/>
                    </a:srgbClr>
                  </a:gs>
                  <a:gs pos="50000">
                    <a:srgbClr val="728CCE">
                      <a:alpha val="0"/>
                    </a:srgbClr>
                  </a:gs>
                  <a:gs pos="100000">
                    <a:srgbClr val="728CCE">
                      <a:gamma/>
                      <a:tint val="54510"/>
                      <a:invGamma/>
                    </a:srgbClr>
                  </a:gs>
                </a:gsLst>
                <a:lin ang="2700000" scaled="1"/>
              </a:gradFill>
              <a:ln w="0">
                <a:noFill/>
                <a:prstDash val="solid"/>
                <a:round/>
                <a:headEnd/>
                <a:tailEnd/>
              </a:ln>
            </p:spPr>
            <p:txBody>
              <a:bodyP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10" name="Text Box 242"/>
              <p:cNvSpPr txBox="1">
                <a:spLocks noChangeArrowheads="1"/>
              </p:cNvSpPr>
              <p:nvPr/>
            </p:nvSpPr>
            <p:spPr bwMode="gray">
              <a:xfrm>
                <a:off x="938" y="1295"/>
                <a:ext cx="884" cy="389"/>
              </a:xfrm>
              <a:prstGeom prst="rect">
                <a:avLst/>
              </a:prstGeom>
              <a:noFill/>
              <a:ln w="9525" algn="ctr">
                <a:noFill/>
                <a:miter lim="800000"/>
                <a:headEnd/>
                <a:tailEnd/>
              </a:ln>
              <a:effectLst/>
            </p:spPr>
            <p:txBody>
              <a:bodyPr wrap="none">
                <a:spAutoFit/>
              </a:bodyPr>
              <a:lstStyle/>
              <a:p>
                <a:pPr algn="ctr" eaLnBrk="0" latinLnBrk="0" hangingPunct="0">
                  <a:defRPr/>
                </a:pPr>
                <a:r>
                  <a:rPr kumimoji="0" lang="en-US" altLang="zh-CN" sz="1600" b="1" dirty="0">
                    <a:solidFill>
                      <a:schemeClr val="bg1"/>
                    </a:solidFill>
                    <a:effectLst>
                      <a:outerShdw blurRad="38100" dist="38100" dir="2700000" algn="tl">
                        <a:srgbClr val="C0C0C0"/>
                      </a:outerShdw>
                    </a:effectLst>
                    <a:latin typeface="Times New Roman" pitchFamily="18" charset="0"/>
                    <a:ea typeface="宋体" pitchFamily="2" charset="-122"/>
                  </a:rPr>
                  <a:t>PG2:HR-WPAN</a:t>
                </a:r>
                <a:endParaRPr kumimoji="0" lang="zh-CN" altLang="en-US" sz="1600" b="1" dirty="0">
                  <a:solidFill>
                    <a:schemeClr val="bg1"/>
                  </a:solidFill>
                  <a:effectLst>
                    <a:outerShdw blurRad="38100" dist="38100" dir="2700000" algn="tl">
                      <a:srgbClr val="C0C0C0"/>
                    </a:outerShdw>
                  </a:effectLst>
                  <a:latin typeface="Times New Roman" pitchFamily="18" charset="0"/>
                  <a:ea typeface="宋体" pitchFamily="2" charset="-122"/>
                </a:endParaRPr>
              </a:p>
            </p:txBody>
          </p:sp>
        </p:grpSp>
        <p:sp>
          <p:nvSpPr>
            <p:cNvPr id="14378" name="Text Box 243"/>
            <p:cNvSpPr txBox="1">
              <a:spLocks noChangeArrowheads="1"/>
            </p:cNvSpPr>
            <p:nvPr/>
          </p:nvSpPr>
          <p:spPr bwMode="gray">
            <a:xfrm>
              <a:off x="1474" y="2025"/>
              <a:ext cx="3868" cy="284"/>
            </a:xfrm>
            <a:prstGeom prst="rect">
              <a:avLst/>
            </a:prstGeom>
            <a:noFill/>
            <a:ln w="9525" algn="ctr">
              <a:noFill/>
              <a:miter lim="800000"/>
              <a:headEnd/>
              <a:tailEnd/>
            </a:ln>
          </p:spPr>
          <p:txBody>
            <a:bodyPr>
              <a:spAutoFit/>
            </a:bodyPr>
            <a:lstStyle/>
            <a:p>
              <a:pPr eaLnBrk="0" latinLnBrk="0" hangingPunct="0"/>
              <a:r>
                <a:rPr kumimoji="0" lang="en-US" altLang="zh-CN" sz="1600">
                  <a:solidFill>
                    <a:srgbClr val="000000"/>
                  </a:solidFill>
                  <a:latin typeface="Times New Roman" pitchFamily="18" charset="0"/>
                  <a:ea typeface="宋体" pitchFamily="2" charset="-122"/>
                </a:rPr>
                <a:t>HP (UWB) WPAN Std Development</a:t>
              </a:r>
              <a:endParaRPr kumimoji="0" lang="zh-CN" altLang="en-US" sz="1600">
                <a:solidFill>
                  <a:srgbClr val="000000"/>
                </a:solidFill>
                <a:latin typeface="Times New Roman" pitchFamily="18" charset="0"/>
                <a:ea typeface="宋体" pitchFamily="2" charset="-122"/>
              </a:endParaRPr>
            </a:p>
          </p:txBody>
        </p:sp>
      </p:grpSp>
      <p:grpSp>
        <p:nvGrpSpPr>
          <p:cNvPr id="21" name="Group 61"/>
          <p:cNvGrpSpPr>
            <a:grpSpLocks/>
          </p:cNvGrpSpPr>
          <p:nvPr/>
        </p:nvGrpSpPr>
        <p:grpSpPr bwMode="auto">
          <a:xfrm>
            <a:off x="1143000" y="2362200"/>
            <a:ext cx="7345362" cy="720725"/>
            <a:chOff x="702" y="1933"/>
            <a:chExt cx="4627" cy="454"/>
          </a:xfrm>
        </p:grpSpPr>
        <p:sp>
          <p:nvSpPr>
            <p:cNvPr id="12" name="AutoShape 238"/>
            <p:cNvSpPr>
              <a:spLocks noChangeArrowheads="1"/>
            </p:cNvSpPr>
            <p:nvPr/>
          </p:nvSpPr>
          <p:spPr bwMode="gray">
            <a:xfrm>
              <a:off x="702" y="1933"/>
              <a:ext cx="4627" cy="454"/>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grpSp>
          <p:nvGrpSpPr>
            <p:cNvPr id="26" name="Group 239"/>
            <p:cNvGrpSpPr>
              <a:grpSpLocks/>
            </p:cNvGrpSpPr>
            <p:nvPr/>
          </p:nvGrpSpPr>
          <p:grpSpPr bwMode="auto">
            <a:xfrm>
              <a:off x="803" y="1975"/>
              <a:ext cx="892" cy="371"/>
              <a:chOff x="999" y="1092"/>
              <a:chExt cx="768" cy="746"/>
            </a:xfrm>
          </p:grpSpPr>
          <p:sp>
            <p:nvSpPr>
              <p:cNvPr id="13" name="AutoShape 240"/>
              <p:cNvSpPr>
                <a:spLocks noChangeArrowheads="1"/>
              </p:cNvSpPr>
              <p:nvPr/>
            </p:nvSpPr>
            <p:spPr bwMode="gray">
              <a:xfrm>
                <a:off x="999" y="1092"/>
                <a:ext cx="768" cy="746"/>
              </a:xfrm>
              <a:prstGeom prst="roundRect">
                <a:avLst>
                  <a:gd name="adj" fmla="val 11921"/>
                </a:avLst>
              </a:prstGeom>
              <a:gradFill rotWithShape="1">
                <a:gsLst>
                  <a:gs pos="0">
                    <a:srgbClr val="728CCE"/>
                  </a:gs>
                  <a:gs pos="100000">
                    <a:srgbClr val="506290"/>
                  </a:gs>
                </a:gsLst>
                <a:lin ang="5400000" scaled="1"/>
              </a:gradFill>
              <a:ln w="38100">
                <a:solidFill>
                  <a:srgbClr val="FFFFFF"/>
                </a:solidFill>
                <a:round/>
                <a:headEnd/>
                <a:tailEnd/>
              </a:ln>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14" name="Freeform 241"/>
              <p:cNvSpPr>
                <a:spLocks/>
              </p:cNvSpPr>
              <p:nvPr/>
            </p:nvSpPr>
            <p:spPr bwMode="gray">
              <a:xfrm>
                <a:off x="1047" y="1140"/>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728CCE">
                      <a:gamma/>
                      <a:tint val="54510"/>
                      <a:invGamma/>
                    </a:srgbClr>
                  </a:gs>
                  <a:gs pos="50000">
                    <a:srgbClr val="728CCE">
                      <a:alpha val="0"/>
                    </a:srgbClr>
                  </a:gs>
                  <a:gs pos="100000">
                    <a:srgbClr val="728CCE">
                      <a:gamma/>
                      <a:tint val="54510"/>
                      <a:invGamma/>
                    </a:srgbClr>
                  </a:gs>
                </a:gsLst>
                <a:lin ang="2700000" scaled="1"/>
              </a:gradFill>
              <a:ln w="0">
                <a:noFill/>
                <a:prstDash val="solid"/>
                <a:round/>
                <a:headEnd/>
                <a:tailEnd/>
              </a:ln>
            </p:spPr>
            <p:txBody>
              <a:bodyP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15" name="Text Box 242"/>
              <p:cNvSpPr txBox="1">
                <a:spLocks noChangeArrowheads="1"/>
              </p:cNvSpPr>
              <p:nvPr/>
            </p:nvSpPr>
            <p:spPr bwMode="gray">
              <a:xfrm>
                <a:off x="1019" y="1295"/>
                <a:ext cx="716" cy="428"/>
              </a:xfrm>
              <a:prstGeom prst="rect">
                <a:avLst/>
              </a:prstGeom>
              <a:noFill/>
              <a:ln w="9525" algn="ctr">
                <a:noFill/>
                <a:miter lim="800000"/>
                <a:headEnd/>
                <a:tailEnd/>
              </a:ln>
              <a:effectLst/>
            </p:spPr>
            <p:txBody>
              <a:bodyPr wrap="none">
                <a:spAutoFit/>
              </a:bodyPr>
              <a:lstStyle/>
              <a:p>
                <a:pPr algn="ctr" eaLnBrk="0" latinLnBrk="0" hangingPunct="0">
                  <a:defRPr/>
                </a:pPr>
                <a:r>
                  <a:rPr kumimoji="0" lang="en-US" altLang="zh-CN" sz="1600" b="1" dirty="0">
                    <a:solidFill>
                      <a:schemeClr val="bg1"/>
                    </a:solidFill>
                    <a:effectLst>
                      <a:outerShdw blurRad="38100" dist="38100" dir="2700000" algn="tl">
                        <a:srgbClr val="C0C0C0"/>
                      </a:outerShdw>
                    </a:effectLst>
                    <a:latin typeface="Times New Roman" pitchFamily="18" charset="0"/>
                    <a:ea typeface="宋体" pitchFamily="2" charset="-122"/>
                  </a:rPr>
                  <a:t>PG3:</a:t>
                </a:r>
                <a:r>
                  <a:rPr kumimoji="0" lang="zh-CN" altLang="en-US" sz="1600" b="1" dirty="0">
                    <a:solidFill>
                      <a:schemeClr val="bg1"/>
                    </a:solidFill>
                    <a:effectLst>
                      <a:outerShdw blurRad="38100" dist="38100" dir="2700000" algn="tl">
                        <a:srgbClr val="C0C0C0"/>
                      </a:outerShdw>
                    </a:effectLst>
                    <a:latin typeface="Times New Roman" pitchFamily="18" charset="0"/>
                    <a:ea typeface="宋体" pitchFamily="2" charset="-122"/>
                  </a:rPr>
                  <a:t> </a:t>
                </a:r>
                <a:r>
                  <a:rPr kumimoji="0" lang="en-US" altLang="zh-CN" sz="1600" b="1" dirty="0">
                    <a:solidFill>
                      <a:schemeClr val="bg1"/>
                    </a:solidFill>
                    <a:effectLst>
                      <a:outerShdw blurRad="38100" dist="38100" dir="2700000" algn="tl">
                        <a:srgbClr val="C0C0C0"/>
                      </a:outerShdw>
                    </a:effectLst>
                    <a:latin typeface="Times New Roman" pitchFamily="18" charset="0"/>
                    <a:ea typeface="宋体" pitchFamily="2" charset="-122"/>
                  </a:rPr>
                  <a:t>Testing</a:t>
                </a:r>
                <a:endParaRPr kumimoji="0" lang="zh-CN" altLang="en-US" sz="1600" b="1" dirty="0">
                  <a:solidFill>
                    <a:schemeClr val="bg1"/>
                  </a:solidFill>
                  <a:effectLst>
                    <a:outerShdw blurRad="38100" dist="38100" dir="2700000" algn="tl">
                      <a:srgbClr val="C0C0C0"/>
                    </a:outerShdw>
                  </a:effectLst>
                  <a:latin typeface="Times New Roman" pitchFamily="18" charset="0"/>
                  <a:ea typeface="宋体" pitchFamily="2" charset="-122"/>
                </a:endParaRPr>
              </a:p>
            </p:txBody>
          </p:sp>
        </p:grpSp>
        <p:sp>
          <p:nvSpPr>
            <p:cNvPr id="14370" name="Text Box 243"/>
            <p:cNvSpPr txBox="1">
              <a:spLocks noChangeArrowheads="1"/>
            </p:cNvSpPr>
            <p:nvPr/>
          </p:nvSpPr>
          <p:spPr bwMode="gray">
            <a:xfrm>
              <a:off x="1779" y="1979"/>
              <a:ext cx="3401" cy="213"/>
            </a:xfrm>
            <a:prstGeom prst="rect">
              <a:avLst/>
            </a:prstGeom>
            <a:noFill/>
            <a:ln w="9525" algn="ctr">
              <a:noFill/>
              <a:miter lim="800000"/>
              <a:headEnd/>
              <a:tailEnd/>
            </a:ln>
          </p:spPr>
          <p:txBody>
            <a:bodyPr>
              <a:spAutoFit/>
            </a:bodyPr>
            <a:lstStyle/>
            <a:p>
              <a:pPr eaLnBrk="0" latinLnBrk="0" hangingPunct="0"/>
              <a:r>
                <a:rPr kumimoji="0" lang="en-US" altLang="zh-CN" sz="1600" dirty="0">
                  <a:solidFill>
                    <a:srgbClr val="000000"/>
                  </a:solidFill>
                  <a:latin typeface="Times New Roman" pitchFamily="18" charset="0"/>
                  <a:ea typeface="宋体" pitchFamily="2" charset="-122"/>
                </a:rPr>
                <a:t>WPAN Test and Certification Std Development</a:t>
              </a:r>
              <a:endParaRPr kumimoji="0" lang="zh-CN" altLang="en-US" sz="1600" dirty="0">
                <a:solidFill>
                  <a:srgbClr val="000000"/>
                </a:solidFill>
                <a:latin typeface="Times New Roman" pitchFamily="18" charset="0"/>
                <a:ea typeface="宋体" pitchFamily="2" charset="-122"/>
              </a:endParaRPr>
            </a:p>
          </p:txBody>
        </p:sp>
      </p:grpSp>
      <p:grpSp>
        <p:nvGrpSpPr>
          <p:cNvPr id="27" name="Group 63"/>
          <p:cNvGrpSpPr>
            <a:grpSpLocks/>
          </p:cNvGrpSpPr>
          <p:nvPr/>
        </p:nvGrpSpPr>
        <p:grpSpPr bwMode="auto">
          <a:xfrm>
            <a:off x="1189038" y="2971800"/>
            <a:ext cx="7345362" cy="720725"/>
            <a:chOff x="703" y="2523"/>
            <a:chExt cx="4627" cy="454"/>
          </a:xfrm>
        </p:grpSpPr>
        <p:sp>
          <p:nvSpPr>
            <p:cNvPr id="17" name="AutoShape 238"/>
            <p:cNvSpPr>
              <a:spLocks noChangeArrowheads="1"/>
            </p:cNvSpPr>
            <p:nvPr/>
          </p:nvSpPr>
          <p:spPr bwMode="gray">
            <a:xfrm>
              <a:off x="703" y="2523"/>
              <a:ext cx="4627" cy="454"/>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grpSp>
          <p:nvGrpSpPr>
            <p:cNvPr id="28" name="Group 239"/>
            <p:cNvGrpSpPr>
              <a:grpSpLocks/>
            </p:cNvGrpSpPr>
            <p:nvPr/>
          </p:nvGrpSpPr>
          <p:grpSpPr bwMode="auto">
            <a:xfrm>
              <a:off x="804" y="2565"/>
              <a:ext cx="892" cy="371"/>
              <a:chOff x="999" y="1092"/>
              <a:chExt cx="768" cy="746"/>
            </a:xfrm>
          </p:grpSpPr>
          <p:sp>
            <p:nvSpPr>
              <p:cNvPr id="18" name="AutoShape 240"/>
              <p:cNvSpPr>
                <a:spLocks noChangeArrowheads="1"/>
              </p:cNvSpPr>
              <p:nvPr/>
            </p:nvSpPr>
            <p:spPr bwMode="gray">
              <a:xfrm>
                <a:off x="999" y="1092"/>
                <a:ext cx="768" cy="746"/>
              </a:xfrm>
              <a:prstGeom prst="roundRect">
                <a:avLst>
                  <a:gd name="adj" fmla="val 11921"/>
                </a:avLst>
              </a:prstGeom>
              <a:gradFill rotWithShape="1">
                <a:gsLst>
                  <a:gs pos="0">
                    <a:srgbClr val="728CCE"/>
                  </a:gs>
                  <a:gs pos="100000">
                    <a:srgbClr val="506290"/>
                  </a:gs>
                </a:gsLst>
                <a:lin ang="5400000" scaled="1"/>
              </a:gradFill>
              <a:ln w="38100">
                <a:solidFill>
                  <a:srgbClr val="FFFFFF"/>
                </a:solidFill>
                <a:round/>
                <a:headEnd/>
                <a:tailEnd/>
              </a:ln>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19" name="Freeform 241"/>
              <p:cNvSpPr>
                <a:spLocks/>
              </p:cNvSpPr>
              <p:nvPr/>
            </p:nvSpPr>
            <p:spPr bwMode="gray">
              <a:xfrm>
                <a:off x="1047" y="1140"/>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728CCE">
                      <a:gamma/>
                      <a:tint val="54510"/>
                      <a:invGamma/>
                    </a:srgbClr>
                  </a:gs>
                  <a:gs pos="50000">
                    <a:srgbClr val="728CCE">
                      <a:alpha val="0"/>
                    </a:srgbClr>
                  </a:gs>
                  <a:gs pos="100000">
                    <a:srgbClr val="728CCE">
                      <a:gamma/>
                      <a:tint val="54510"/>
                      <a:invGamma/>
                    </a:srgbClr>
                  </a:gs>
                </a:gsLst>
                <a:lin ang="2700000" scaled="1"/>
              </a:gradFill>
              <a:ln w="0">
                <a:noFill/>
                <a:prstDash val="solid"/>
                <a:round/>
                <a:headEnd/>
                <a:tailEnd/>
              </a:ln>
            </p:spPr>
            <p:txBody>
              <a:bodyP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20" name="Text Box 242"/>
              <p:cNvSpPr txBox="1">
                <a:spLocks noChangeArrowheads="1"/>
              </p:cNvSpPr>
              <p:nvPr/>
            </p:nvSpPr>
            <p:spPr bwMode="gray">
              <a:xfrm>
                <a:off x="1039" y="1295"/>
                <a:ext cx="678" cy="426"/>
              </a:xfrm>
              <a:prstGeom prst="rect">
                <a:avLst/>
              </a:prstGeom>
              <a:noFill/>
              <a:ln w="9525" algn="ctr">
                <a:noFill/>
                <a:miter lim="800000"/>
                <a:headEnd/>
                <a:tailEnd/>
              </a:ln>
              <a:effectLst/>
            </p:spPr>
            <p:txBody>
              <a:bodyPr wrap="none">
                <a:spAutoFit/>
              </a:bodyPr>
              <a:lstStyle/>
              <a:p>
                <a:pPr algn="ctr" eaLnBrk="0" latinLnBrk="0" hangingPunct="0">
                  <a:defRPr/>
                </a:pPr>
                <a:r>
                  <a:rPr kumimoji="0" lang="en-US" altLang="zh-CN" sz="1600" b="1">
                    <a:solidFill>
                      <a:schemeClr val="bg1"/>
                    </a:solidFill>
                    <a:effectLst>
                      <a:outerShdw blurRad="38100" dist="38100" dir="2700000" algn="tl">
                        <a:srgbClr val="C0C0C0"/>
                      </a:outerShdw>
                    </a:effectLst>
                    <a:latin typeface="Times New Roman" pitchFamily="18" charset="0"/>
                    <a:ea typeface="宋体" pitchFamily="2" charset="-122"/>
                  </a:rPr>
                  <a:t>PG4:60GHz</a:t>
                </a:r>
                <a:endParaRPr kumimoji="0" lang="zh-CN" altLang="en-US" sz="1600" b="1">
                  <a:solidFill>
                    <a:schemeClr val="bg1"/>
                  </a:solidFill>
                  <a:effectLst>
                    <a:outerShdw blurRad="38100" dist="38100" dir="2700000" algn="tl">
                      <a:srgbClr val="C0C0C0"/>
                    </a:outerShdw>
                  </a:effectLst>
                  <a:latin typeface="Times New Roman" pitchFamily="18" charset="0"/>
                  <a:ea typeface="宋体" pitchFamily="2" charset="-122"/>
                </a:endParaRPr>
              </a:p>
            </p:txBody>
          </p:sp>
        </p:grpSp>
        <p:sp>
          <p:nvSpPr>
            <p:cNvPr id="14362" name="Text Box 243"/>
            <p:cNvSpPr txBox="1">
              <a:spLocks noChangeArrowheads="1"/>
            </p:cNvSpPr>
            <p:nvPr/>
          </p:nvSpPr>
          <p:spPr bwMode="gray">
            <a:xfrm>
              <a:off x="1792" y="2614"/>
              <a:ext cx="3401" cy="213"/>
            </a:xfrm>
            <a:prstGeom prst="rect">
              <a:avLst/>
            </a:prstGeom>
            <a:noFill/>
            <a:ln w="9525" algn="ctr">
              <a:noFill/>
              <a:miter lim="800000"/>
              <a:headEnd/>
              <a:tailEnd/>
            </a:ln>
          </p:spPr>
          <p:txBody>
            <a:bodyPr>
              <a:spAutoFit/>
            </a:bodyPr>
            <a:lstStyle/>
            <a:p>
              <a:pPr eaLnBrk="0" latinLnBrk="0" hangingPunct="0"/>
              <a:r>
                <a:rPr kumimoji="0" lang="en-US" altLang="zh-CN" sz="1600">
                  <a:solidFill>
                    <a:srgbClr val="000000"/>
                  </a:solidFill>
                  <a:latin typeface="Times New Roman" pitchFamily="18" charset="0"/>
                  <a:ea typeface="宋体" pitchFamily="2" charset="-122"/>
                </a:rPr>
                <a:t>MM (60GHz) WPAN Std Development </a:t>
              </a:r>
              <a:endParaRPr kumimoji="0" lang="zh-CN" altLang="en-US" sz="1600">
                <a:solidFill>
                  <a:srgbClr val="000000"/>
                </a:solidFill>
                <a:latin typeface="Times New Roman" pitchFamily="18" charset="0"/>
                <a:ea typeface="宋体" pitchFamily="2" charset="-122"/>
              </a:endParaRPr>
            </a:p>
          </p:txBody>
        </p:sp>
      </p:grpSp>
      <p:sp>
        <p:nvSpPr>
          <p:cNvPr id="83" name="AutoShape 238"/>
          <p:cNvSpPr>
            <a:spLocks noChangeArrowheads="1"/>
          </p:cNvSpPr>
          <p:nvPr/>
        </p:nvSpPr>
        <p:spPr bwMode="gray">
          <a:xfrm>
            <a:off x="1143000" y="3657600"/>
            <a:ext cx="7345362" cy="720725"/>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grpSp>
        <p:nvGrpSpPr>
          <p:cNvPr id="29" name="Group 64"/>
          <p:cNvGrpSpPr>
            <a:grpSpLocks/>
          </p:cNvGrpSpPr>
          <p:nvPr/>
        </p:nvGrpSpPr>
        <p:grpSpPr bwMode="auto">
          <a:xfrm>
            <a:off x="1219200" y="3733800"/>
            <a:ext cx="1417637" cy="588962"/>
            <a:chOff x="793" y="3158"/>
            <a:chExt cx="893" cy="371"/>
          </a:xfrm>
        </p:grpSpPr>
        <p:sp>
          <p:nvSpPr>
            <p:cNvPr id="22" name="AutoShape 240"/>
            <p:cNvSpPr>
              <a:spLocks noChangeArrowheads="1"/>
            </p:cNvSpPr>
            <p:nvPr/>
          </p:nvSpPr>
          <p:spPr bwMode="gray">
            <a:xfrm>
              <a:off x="793" y="3158"/>
              <a:ext cx="893" cy="371"/>
            </a:xfrm>
            <a:prstGeom prst="roundRect">
              <a:avLst>
                <a:gd name="adj" fmla="val 11921"/>
              </a:avLst>
            </a:prstGeom>
            <a:gradFill rotWithShape="1">
              <a:gsLst>
                <a:gs pos="0">
                  <a:srgbClr val="728CCE"/>
                </a:gs>
                <a:gs pos="100000">
                  <a:srgbClr val="506290"/>
                </a:gs>
              </a:gsLst>
              <a:lin ang="5400000" scaled="1"/>
            </a:gradFill>
            <a:ln w="38100">
              <a:solidFill>
                <a:srgbClr val="FFFFFF"/>
              </a:solidFill>
              <a:round/>
              <a:headEnd/>
              <a:tailEnd/>
            </a:ln>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23" name="Freeform 241"/>
            <p:cNvSpPr>
              <a:spLocks/>
            </p:cNvSpPr>
            <p:nvPr/>
          </p:nvSpPr>
          <p:spPr bwMode="gray">
            <a:xfrm>
              <a:off x="849" y="3181"/>
              <a:ext cx="445" cy="18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728CCE">
                    <a:gamma/>
                    <a:tint val="54510"/>
                    <a:invGamma/>
                  </a:srgbClr>
                </a:gs>
                <a:gs pos="50000">
                  <a:srgbClr val="728CCE">
                    <a:alpha val="0"/>
                  </a:srgbClr>
                </a:gs>
                <a:gs pos="100000">
                  <a:srgbClr val="728CCE">
                    <a:gamma/>
                    <a:tint val="54510"/>
                    <a:invGamma/>
                  </a:srgbClr>
                </a:gs>
              </a:gsLst>
              <a:lin ang="2700000" scaled="1"/>
            </a:gradFill>
            <a:ln w="0">
              <a:noFill/>
              <a:prstDash val="solid"/>
              <a:round/>
              <a:headEnd/>
              <a:tailEnd/>
            </a:ln>
          </p:spPr>
          <p:txBody>
            <a:bodyP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24" name="Text Box 242"/>
            <p:cNvSpPr txBox="1">
              <a:spLocks noChangeArrowheads="1"/>
            </p:cNvSpPr>
            <p:nvPr/>
          </p:nvSpPr>
          <p:spPr bwMode="gray">
            <a:xfrm>
              <a:off x="842" y="3158"/>
              <a:ext cx="785" cy="366"/>
            </a:xfrm>
            <a:prstGeom prst="rect">
              <a:avLst/>
            </a:prstGeom>
            <a:noFill/>
            <a:ln w="9525" algn="ctr">
              <a:noFill/>
              <a:miter lim="800000"/>
              <a:headEnd/>
              <a:tailEnd/>
            </a:ln>
            <a:effectLst/>
          </p:spPr>
          <p:txBody>
            <a:bodyPr wrap="none">
              <a:spAutoFit/>
            </a:bodyPr>
            <a:lstStyle/>
            <a:p>
              <a:pPr algn="ctr" eaLnBrk="0" latinLnBrk="0" hangingPunct="0">
                <a:defRPr/>
              </a:pPr>
              <a:r>
                <a:rPr kumimoji="0" lang="en-US" altLang="zh-CN" sz="1600" b="1">
                  <a:solidFill>
                    <a:schemeClr val="bg1"/>
                  </a:solidFill>
                  <a:effectLst>
                    <a:outerShdw blurRad="38100" dist="38100" dir="2700000" algn="tl">
                      <a:srgbClr val="C0C0C0"/>
                    </a:outerShdw>
                  </a:effectLst>
                  <a:latin typeface="Times New Roman" pitchFamily="18" charset="0"/>
                  <a:ea typeface="宋体" pitchFamily="2" charset="-122"/>
                </a:rPr>
                <a:t>PG3:</a:t>
              </a:r>
            </a:p>
            <a:p>
              <a:pPr algn="ctr" eaLnBrk="0" latinLnBrk="0" hangingPunct="0">
                <a:defRPr/>
              </a:pPr>
              <a:r>
                <a:rPr kumimoji="0" lang="en-US" altLang="zh-CN" sz="1600" b="1">
                  <a:solidFill>
                    <a:schemeClr val="bg1"/>
                  </a:solidFill>
                  <a:effectLst>
                    <a:outerShdw blurRad="38100" dist="38100" dir="2700000" algn="tl">
                      <a:srgbClr val="C0C0C0"/>
                    </a:outerShdw>
                  </a:effectLst>
                  <a:latin typeface="Times New Roman" pitchFamily="18" charset="0"/>
                  <a:ea typeface="宋体" pitchFamily="2" charset="-122"/>
                </a:rPr>
                <a:t>Q-LinkPAN</a:t>
              </a:r>
              <a:endParaRPr kumimoji="0" lang="zh-CN" altLang="en-US" sz="1600" b="1">
                <a:solidFill>
                  <a:schemeClr val="bg1"/>
                </a:solidFill>
                <a:effectLst>
                  <a:outerShdw blurRad="38100" dist="38100" dir="2700000" algn="tl">
                    <a:srgbClr val="C0C0C0"/>
                  </a:outerShdw>
                </a:effectLst>
                <a:latin typeface="Times New Roman" pitchFamily="18" charset="0"/>
                <a:ea typeface="宋体" pitchFamily="2" charset="-122"/>
              </a:endParaRPr>
            </a:p>
          </p:txBody>
        </p:sp>
      </p:grpSp>
      <p:sp>
        <p:nvSpPr>
          <p:cNvPr id="14344" name="Text Box 243"/>
          <p:cNvSpPr txBox="1">
            <a:spLocks noChangeArrowheads="1"/>
          </p:cNvSpPr>
          <p:nvPr/>
        </p:nvSpPr>
        <p:spPr bwMode="gray">
          <a:xfrm>
            <a:off x="2743200" y="3886200"/>
            <a:ext cx="5688012" cy="338137"/>
          </a:xfrm>
          <a:prstGeom prst="rect">
            <a:avLst/>
          </a:prstGeom>
          <a:noFill/>
          <a:ln w="9525" algn="ctr">
            <a:noFill/>
            <a:miter lim="800000"/>
            <a:headEnd/>
            <a:tailEnd/>
          </a:ln>
        </p:spPr>
        <p:txBody>
          <a:bodyPr>
            <a:spAutoFit/>
          </a:bodyPr>
          <a:lstStyle/>
          <a:p>
            <a:pPr eaLnBrk="0" latinLnBrk="0" hangingPunct="0"/>
            <a:r>
              <a:rPr kumimoji="0" lang="en-US" altLang="zh-CN" sz="1600" dirty="0">
                <a:solidFill>
                  <a:srgbClr val="000000"/>
                </a:solidFill>
                <a:latin typeface="Times New Roman" pitchFamily="18" charset="0"/>
                <a:ea typeface="宋体" pitchFamily="2" charset="-122"/>
              </a:rPr>
              <a:t>MM (New Band) WPAN Std Development</a:t>
            </a:r>
            <a:endParaRPr kumimoji="0" lang="zh-CN" altLang="en-US" dirty="0"/>
          </a:p>
        </p:txBody>
      </p:sp>
      <p:grpSp>
        <p:nvGrpSpPr>
          <p:cNvPr id="30" name="Group 65"/>
          <p:cNvGrpSpPr>
            <a:grpSpLocks/>
          </p:cNvGrpSpPr>
          <p:nvPr/>
        </p:nvGrpSpPr>
        <p:grpSpPr bwMode="auto">
          <a:xfrm>
            <a:off x="1066800" y="4800600"/>
            <a:ext cx="7345363" cy="863600"/>
            <a:chOff x="748" y="3612"/>
            <a:chExt cx="4627" cy="544"/>
          </a:xfrm>
        </p:grpSpPr>
        <p:sp>
          <p:nvSpPr>
            <p:cNvPr id="25" name="AutoShape 238"/>
            <p:cNvSpPr>
              <a:spLocks noChangeArrowheads="1"/>
            </p:cNvSpPr>
            <p:nvPr/>
          </p:nvSpPr>
          <p:spPr bwMode="gray">
            <a:xfrm>
              <a:off x="748" y="3612"/>
              <a:ext cx="4627" cy="544"/>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grpSp>
          <p:nvGrpSpPr>
            <p:cNvPr id="31" name="Group 239"/>
            <p:cNvGrpSpPr>
              <a:grpSpLocks/>
            </p:cNvGrpSpPr>
            <p:nvPr/>
          </p:nvGrpSpPr>
          <p:grpSpPr bwMode="auto">
            <a:xfrm>
              <a:off x="849" y="3654"/>
              <a:ext cx="892" cy="446"/>
              <a:chOff x="999" y="1092"/>
              <a:chExt cx="768" cy="746"/>
            </a:xfrm>
          </p:grpSpPr>
          <p:sp>
            <p:nvSpPr>
              <p:cNvPr id="86" name="AutoShape 240"/>
              <p:cNvSpPr>
                <a:spLocks noChangeArrowheads="1"/>
              </p:cNvSpPr>
              <p:nvPr/>
            </p:nvSpPr>
            <p:spPr bwMode="gray">
              <a:xfrm>
                <a:off x="999" y="1092"/>
                <a:ext cx="768" cy="746"/>
              </a:xfrm>
              <a:prstGeom prst="roundRect">
                <a:avLst>
                  <a:gd name="adj" fmla="val 11921"/>
                </a:avLst>
              </a:prstGeom>
              <a:gradFill rotWithShape="1">
                <a:gsLst>
                  <a:gs pos="0">
                    <a:srgbClr val="728CCE"/>
                  </a:gs>
                  <a:gs pos="100000">
                    <a:srgbClr val="506290"/>
                  </a:gs>
                </a:gsLst>
                <a:lin ang="5400000" scaled="1"/>
              </a:gradFill>
              <a:ln w="38100">
                <a:solidFill>
                  <a:srgbClr val="FFFFFF"/>
                </a:solidFill>
                <a:round/>
                <a:headEnd/>
                <a:tailEnd/>
              </a:ln>
            </p:spPr>
            <p:txBody>
              <a:bodyPr wrap="none" anchor="ct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87" name="Freeform 241"/>
              <p:cNvSpPr>
                <a:spLocks/>
              </p:cNvSpPr>
              <p:nvPr/>
            </p:nvSpPr>
            <p:spPr bwMode="gray">
              <a:xfrm>
                <a:off x="1047" y="1140"/>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728CCE">
                      <a:gamma/>
                      <a:tint val="54510"/>
                      <a:invGamma/>
                    </a:srgbClr>
                  </a:gs>
                  <a:gs pos="50000">
                    <a:srgbClr val="728CCE">
                      <a:alpha val="0"/>
                    </a:srgbClr>
                  </a:gs>
                  <a:gs pos="100000">
                    <a:srgbClr val="728CCE">
                      <a:gamma/>
                      <a:tint val="54510"/>
                      <a:invGamma/>
                    </a:srgbClr>
                  </a:gs>
                </a:gsLst>
                <a:lin ang="2700000" scaled="1"/>
              </a:gradFill>
              <a:ln w="0">
                <a:noFill/>
                <a:prstDash val="solid"/>
                <a:round/>
                <a:headEnd/>
                <a:tailEnd/>
              </a:ln>
            </p:spPr>
            <p:txBody>
              <a:bodyPr/>
              <a:lstStyle/>
              <a:p>
                <a:pPr fontAlgn="auto" latinLnBrk="0">
                  <a:spcBef>
                    <a:spcPts val="0"/>
                  </a:spcBef>
                  <a:spcAft>
                    <a:spcPts val="0"/>
                  </a:spcAft>
                  <a:defRPr/>
                </a:pPr>
                <a:endParaRPr kumimoji="0" lang="zh-CN" altLang="en-US" sz="1800" kern="0">
                  <a:solidFill>
                    <a:sysClr val="windowText" lastClr="000000"/>
                  </a:solidFill>
                  <a:latin typeface="Times New Roman" pitchFamily="18" charset="0"/>
                  <a:ea typeface="Gulim" pitchFamily="34" charset="-127"/>
                </a:endParaRPr>
              </a:p>
            </p:txBody>
          </p:sp>
          <p:sp>
            <p:nvSpPr>
              <p:cNvPr id="88" name="Text Box 242"/>
              <p:cNvSpPr txBox="1">
                <a:spLocks noChangeArrowheads="1"/>
              </p:cNvSpPr>
              <p:nvPr/>
            </p:nvSpPr>
            <p:spPr bwMode="gray">
              <a:xfrm>
                <a:off x="1037" y="1294"/>
                <a:ext cx="681" cy="356"/>
              </a:xfrm>
              <a:prstGeom prst="rect">
                <a:avLst/>
              </a:prstGeom>
              <a:noFill/>
              <a:ln w="9525" algn="ctr">
                <a:noFill/>
                <a:miter lim="800000"/>
                <a:headEnd/>
                <a:tailEnd/>
              </a:ln>
              <a:effectLst/>
            </p:spPr>
            <p:txBody>
              <a:bodyPr wrap="none">
                <a:spAutoFit/>
              </a:bodyPr>
              <a:lstStyle/>
              <a:p>
                <a:pPr algn="ctr" eaLnBrk="0" latinLnBrk="0" hangingPunct="0">
                  <a:defRPr/>
                </a:pPr>
                <a:r>
                  <a:rPr kumimoji="0" lang="en-US" altLang="zh-CN" sz="1600" b="1" dirty="0">
                    <a:solidFill>
                      <a:schemeClr val="bg1"/>
                    </a:solidFill>
                    <a:effectLst>
                      <a:outerShdw blurRad="38100" dist="38100" dir="2700000" algn="tl">
                        <a:srgbClr val="C0C0C0"/>
                      </a:outerShdw>
                    </a:effectLst>
                    <a:latin typeface="Times New Roman" pitchFamily="18" charset="0"/>
                    <a:ea typeface="宋体" pitchFamily="2" charset="-122"/>
                  </a:rPr>
                  <a:t>SG6:MBAN</a:t>
                </a:r>
                <a:endParaRPr kumimoji="0" lang="zh-CN" altLang="en-US" sz="1600" b="1" dirty="0">
                  <a:solidFill>
                    <a:schemeClr val="bg1"/>
                  </a:solidFill>
                  <a:effectLst>
                    <a:outerShdw blurRad="38100" dist="38100" dir="2700000" algn="tl">
                      <a:srgbClr val="C0C0C0"/>
                    </a:outerShdw>
                  </a:effectLst>
                  <a:latin typeface="Times New Roman" pitchFamily="18" charset="0"/>
                  <a:ea typeface="宋体" pitchFamily="2" charset="-122"/>
                </a:endParaRPr>
              </a:p>
            </p:txBody>
          </p:sp>
        </p:grpSp>
        <p:sp>
          <p:nvSpPr>
            <p:cNvPr id="14349" name="Text Box 243"/>
            <p:cNvSpPr txBox="1">
              <a:spLocks noChangeArrowheads="1"/>
            </p:cNvSpPr>
            <p:nvPr/>
          </p:nvSpPr>
          <p:spPr bwMode="gray">
            <a:xfrm>
              <a:off x="1825" y="3744"/>
              <a:ext cx="3401" cy="213"/>
            </a:xfrm>
            <a:prstGeom prst="rect">
              <a:avLst/>
            </a:prstGeom>
            <a:noFill/>
            <a:ln w="9525" algn="ctr">
              <a:noFill/>
              <a:miter lim="800000"/>
              <a:headEnd/>
              <a:tailEnd/>
            </a:ln>
          </p:spPr>
          <p:txBody>
            <a:bodyPr>
              <a:spAutoFit/>
            </a:bodyPr>
            <a:lstStyle/>
            <a:p>
              <a:pPr eaLnBrk="0" latinLnBrk="0" hangingPunct="0"/>
              <a:r>
                <a:rPr kumimoji="0" lang="en-US" altLang="zh-CN" sz="1600">
                  <a:solidFill>
                    <a:srgbClr val="000000"/>
                  </a:solidFill>
                  <a:latin typeface="Times New Roman" pitchFamily="18" charset="0"/>
                  <a:ea typeface="宋体" pitchFamily="2" charset="-122"/>
                </a:rPr>
                <a:t>Medical and Body WPAN Std Development</a:t>
              </a:r>
              <a:endParaRPr kumimoji="0" lang="zh-CN" altLang="en-US" sz="1600">
                <a:solidFill>
                  <a:srgbClr val="000000"/>
                </a:solidFill>
                <a:latin typeface="Times New Roman" pitchFamily="18" charset="0"/>
                <a:ea typeface="宋体" pitchFamily="2" charset="-122"/>
              </a:endParaRPr>
            </a:p>
          </p:txBody>
        </p:sp>
      </p:grpSp>
      <p:sp>
        <p:nvSpPr>
          <p:cNvPr id="43" name="Rectangle 42"/>
          <p:cNvSpPr/>
          <p:nvPr/>
        </p:nvSpPr>
        <p:spPr>
          <a:xfrm>
            <a:off x="1066800" y="533400"/>
            <a:ext cx="7391400" cy="523220"/>
          </a:xfrm>
          <a:prstGeom prst="rect">
            <a:avLst/>
          </a:prstGeom>
        </p:spPr>
        <p:txBody>
          <a:bodyPr wrap="square">
            <a:spAutoFit/>
          </a:bodyPr>
          <a:lstStyle/>
          <a:p>
            <a:r>
              <a:rPr lang="en-US" sz="2800" dirty="0" smtClean="0"/>
              <a:t> </a:t>
            </a:r>
            <a:r>
              <a:rPr lang="en-US" sz="2800" dirty="0" smtClean="0"/>
              <a:t> PG and SG Groups in CWPAN</a:t>
            </a:r>
            <a:r>
              <a:rPr lang="en-US" sz="2800" dirty="0" smtClean="0"/>
              <a:t>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xfrm>
            <a:off x="4394200" y="6475413"/>
            <a:ext cx="431800" cy="184150"/>
          </a:xfrm>
          <a:noFill/>
        </p:spPr>
        <p:txBody>
          <a:bodyPr/>
          <a:lstStyle/>
          <a:p>
            <a:r>
              <a:rPr lang="en-GB" altLang="zh-CN" smtClean="0">
                <a:ea typeface="宋体" pitchFamily="2" charset="-122"/>
              </a:rPr>
              <a:t>Slide 2</a:t>
            </a:r>
          </a:p>
        </p:txBody>
      </p:sp>
      <p:sp>
        <p:nvSpPr>
          <p:cNvPr id="14341" name="Rectangle 2"/>
          <p:cNvSpPr>
            <a:spLocks noGrp="1" noChangeArrowheads="1"/>
          </p:cNvSpPr>
          <p:nvPr>
            <p:ph type="title"/>
          </p:nvPr>
        </p:nvSpPr>
        <p:spPr>
          <a:xfrm>
            <a:off x="7938" y="615950"/>
            <a:ext cx="8964612" cy="1066800"/>
          </a:xfrm>
        </p:spPr>
        <p:txBody>
          <a:bodyPr/>
          <a:lstStyle/>
          <a:p>
            <a:pPr eaLnBrk="1" hangingPunct="1">
              <a:defRPr/>
            </a:pPr>
            <a:r>
              <a:rPr lang="en-US" altLang="zh-CN" kern="1200" dirty="0" smtClean="0">
                <a:solidFill>
                  <a:schemeClr val="tx1"/>
                </a:solidFill>
                <a:ea typeface="宋体" pitchFamily="2" charset="-122"/>
              </a:rPr>
              <a:t>CWPAN </a:t>
            </a:r>
            <a:r>
              <a:rPr lang="en-US" altLang="zh-CN" kern="1200" dirty="0" smtClean="0">
                <a:solidFill>
                  <a:schemeClr val="tx1"/>
                </a:solidFill>
                <a:ea typeface="宋体" pitchFamily="2" charset="-122"/>
              </a:rPr>
              <a:t> June Conference</a:t>
            </a:r>
            <a:endParaRPr lang="zh-CN" altLang="en-US" kern="1200" dirty="0">
              <a:solidFill>
                <a:schemeClr val="tx1"/>
              </a:solidFill>
              <a:latin typeface="+mj-lt"/>
              <a:ea typeface="宋体" pitchFamily="2" charset="-122"/>
            </a:endParaRPr>
          </a:p>
        </p:txBody>
      </p:sp>
      <p:sp>
        <p:nvSpPr>
          <p:cNvPr id="11268" name="Rectangle 2"/>
          <p:cNvSpPr>
            <a:spLocks noChangeArrowheads="1"/>
          </p:cNvSpPr>
          <p:nvPr/>
        </p:nvSpPr>
        <p:spPr bwMode="auto">
          <a:xfrm>
            <a:off x="609600" y="2514600"/>
            <a:ext cx="8534400" cy="4343400"/>
          </a:xfrm>
          <a:prstGeom prst="rect">
            <a:avLst/>
          </a:prstGeom>
          <a:noFill/>
          <a:ln w="9525">
            <a:noFill/>
            <a:miter lim="800000"/>
            <a:headEnd/>
            <a:tailEnd/>
          </a:ln>
        </p:spPr>
        <p:txBody>
          <a:bodyPr lIns="92075" tIns="46038" rIns="92075" bIns="46038" anchor="ctr"/>
          <a:lstStyle/>
          <a:p>
            <a:pPr>
              <a:buFont typeface="Arial" pitchFamily="34" charset="0"/>
              <a:buChar char="•"/>
            </a:pPr>
            <a:r>
              <a:rPr lang="en-US" altLang="zh-CN" sz="2400" dirty="0" smtClean="0"/>
              <a:t> On </a:t>
            </a:r>
            <a:r>
              <a:rPr lang="en-US" altLang="zh-CN" sz="2400" dirty="0" smtClean="0"/>
              <a:t>June 13 – 15, CWPAN held a plenty conference. </a:t>
            </a:r>
          </a:p>
          <a:p>
            <a:pPr>
              <a:buFont typeface="Arial" pitchFamily="34" charset="0"/>
              <a:buChar char="•"/>
            </a:pPr>
            <a:endParaRPr lang="en-US" altLang="zh-CN" sz="2400" dirty="0" smtClean="0"/>
          </a:p>
          <a:p>
            <a:pPr>
              <a:buFont typeface="Arial" pitchFamily="34" charset="0"/>
              <a:buChar char="•"/>
            </a:pPr>
            <a:r>
              <a:rPr lang="en-US" altLang="zh-CN" sz="2400" dirty="0" smtClean="0"/>
              <a:t>  Issues related to </a:t>
            </a:r>
            <a:r>
              <a:rPr lang="en-US" altLang="zh-CN" sz="2400" dirty="0" smtClean="0"/>
              <a:t>CBAN:</a:t>
            </a:r>
            <a:endParaRPr lang="en-US" altLang="zh-CN" sz="2400" dirty="0" smtClean="0"/>
          </a:p>
          <a:p>
            <a:pPr>
              <a:buFont typeface="Arial" pitchFamily="34" charset="0"/>
              <a:buChar char="•"/>
            </a:pPr>
            <a:endParaRPr lang="en-US" altLang="zh-CN" sz="2400" dirty="0" smtClean="0"/>
          </a:p>
          <a:p>
            <a:pPr lvl="1">
              <a:buFont typeface="Arial" pitchFamily="34" charset="0"/>
              <a:buChar char="•"/>
            </a:pPr>
            <a:r>
              <a:rPr lang="en-US" altLang="zh-CN" sz="2400" dirty="0" smtClean="0"/>
              <a:t> Six </a:t>
            </a:r>
            <a:r>
              <a:rPr lang="en-US" altLang="zh-CN" sz="2400" dirty="0" smtClean="0"/>
              <a:t>proposals are presented and </a:t>
            </a:r>
            <a:r>
              <a:rPr lang="en-US" altLang="zh-CN" sz="2400" dirty="0" smtClean="0"/>
              <a:t>discussed</a:t>
            </a:r>
          </a:p>
          <a:p>
            <a:pPr lvl="1">
              <a:buFont typeface="Arial" pitchFamily="34" charset="0"/>
              <a:buChar char="•"/>
            </a:pPr>
            <a:endParaRPr lang="en-US" altLang="zh-CN" sz="2400" dirty="0" smtClean="0"/>
          </a:p>
          <a:p>
            <a:pPr lvl="1">
              <a:buFont typeface="Arial" pitchFamily="34" charset="0"/>
              <a:buChar char="•"/>
            </a:pPr>
            <a:r>
              <a:rPr lang="en-US" altLang="zh-CN" sz="2400" dirty="0" smtClean="0"/>
              <a:t> Report the progresses of IEEE802.15.4N</a:t>
            </a:r>
          </a:p>
          <a:p>
            <a:pPr lvl="2">
              <a:buFont typeface="Arial" pitchFamily="34" charset="0"/>
              <a:buChar char="•"/>
            </a:pPr>
            <a:r>
              <a:rPr lang="en-US" altLang="zh-CN" sz="2400" dirty="0" smtClean="0"/>
              <a:t> </a:t>
            </a:r>
            <a:r>
              <a:rPr lang="en-US" altLang="zh-CN" sz="2400" dirty="0" smtClean="0"/>
              <a:t>PAR, 5C and TimeLine</a:t>
            </a:r>
          </a:p>
          <a:p>
            <a:pPr lvl="2">
              <a:buFont typeface="Arial" pitchFamily="34" charset="0"/>
              <a:buChar char="•"/>
            </a:pPr>
            <a:r>
              <a:rPr lang="en-US" altLang="zh-CN" sz="2400" dirty="0" smtClean="0"/>
              <a:t> </a:t>
            </a:r>
            <a:r>
              <a:rPr lang="en-US" altLang="zh-CN" sz="2400" dirty="0" smtClean="0"/>
              <a:t>Call of Applications</a:t>
            </a:r>
            <a:endParaRPr lang="en-US" altLang="zh-CN" sz="2400" dirty="0" smtClean="0"/>
          </a:p>
          <a:p>
            <a:pPr>
              <a:buFont typeface="Arial" pitchFamily="34" charset="0"/>
              <a:buChar char="•"/>
            </a:pPr>
            <a:endParaRPr lang="en-US" altLang="zh-CN" sz="2400" dirty="0" smtClean="0"/>
          </a:p>
          <a:p>
            <a:pPr>
              <a:buFont typeface="Arial" pitchFamily="34" charset="0"/>
              <a:buChar char="•"/>
            </a:pPr>
            <a:r>
              <a:rPr lang="en-US" altLang="zh-CN" sz="2400" dirty="0" smtClean="0"/>
              <a:t>	</a:t>
            </a:r>
            <a:r>
              <a:rPr lang="en-US" altLang="zh-CN" sz="2400" dirty="0" smtClean="0"/>
              <a:t>Chinese </a:t>
            </a:r>
            <a:r>
              <a:rPr lang="en-US" altLang="zh-CN" sz="2400" dirty="0" smtClean="0"/>
              <a:t>Info standard Committee approved </a:t>
            </a:r>
            <a:r>
              <a:rPr lang="en-US" altLang="zh-CN" sz="2400" dirty="0" smtClean="0"/>
              <a:t>  CBAN Study Group to  CBAN Task Group.</a:t>
            </a:r>
            <a:endParaRPr lang="en-US" altLang="zh-CN" sz="2400" dirty="0" smtClean="0"/>
          </a:p>
          <a:p>
            <a:endParaRPr lang="en-US" altLang="zh-CN" sz="2400" dirty="0" smtClean="0"/>
          </a:p>
          <a:p>
            <a:endParaRPr lang="en-US" altLang="zh-CN" sz="2400" dirty="0" smtClean="0"/>
          </a:p>
          <a:p>
            <a:endParaRPr lang="en-US" altLang="zh-CN" sz="2400" dirty="0" smtClean="0"/>
          </a:p>
          <a:p>
            <a:endParaRPr lang="en-US" altLang="zh-CN" sz="2400" dirty="0" smtClean="0"/>
          </a:p>
          <a:p>
            <a:endParaRPr lang="en-US" altLang="zh-CN" sz="24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xfrm>
            <a:off x="4394200" y="6475413"/>
            <a:ext cx="431800" cy="184150"/>
          </a:xfrm>
          <a:noFill/>
        </p:spPr>
        <p:txBody>
          <a:bodyPr/>
          <a:lstStyle/>
          <a:p>
            <a:r>
              <a:rPr lang="en-GB" altLang="zh-CN" smtClean="0">
                <a:ea typeface="宋体" pitchFamily="2" charset="-122"/>
              </a:rPr>
              <a:t>Slide 2</a:t>
            </a:r>
          </a:p>
        </p:txBody>
      </p:sp>
      <p:sp>
        <p:nvSpPr>
          <p:cNvPr id="14341" name="Rectangle 2"/>
          <p:cNvSpPr>
            <a:spLocks noGrp="1" noChangeArrowheads="1"/>
          </p:cNvSpPr>
          <p:nvPr>
            <p:ph type="title"/>
          </p:nvPr>
        </p:nvSpPr>
        <p:spPr>
          <a:xfrm>
            <a:off x="7938" y="615950"/>
            <a:ext cx="8964612" cy="1066800"/>
          </a:xfrm>
        </p:spPr>
        <p:txBody>
          <a:bodyPr/>
          <a:lstStyle/>
          <a:p>
            <a:pPr eaLnBrk="1" hangingPunct="1">
              <a:defRPr/>
            </a:pPr>
            <a:r>
              <a:rPr lang="en-US" altLang="zh-CN" kern="1200" dirty="0" smtClean="0">
                <a:solidFill>
                  <a:schemeClr val="tx1"/>
                </a:solidFill>
                <a:ea typeface="宋体" pitchFamily="2" charset="-122"/>
              </a:rPr>
              <a:t> First Sino-Japan </a:t>
            </a:r>
            <a:r>
              <a:rPr lang="en-US" altLang="zh-CN" kern="1200" dirty="0" smtClean="0">
                <a:solidFill>
                  <a:schemeClr val="tx1"/>
                </a:solidFill>
                <a:ea typeface="宋体" pitchFamily="2" charset="-122"/>
              </a:rPr>
              <a:t>BAN Standard </a:t>
            </a:r>
            <a:r>
              <a:rPr lang="en-US" altLang="zh-CN" kern="1200" dirty="0" smtClean="0">
                <a:solidFill>
                  <a:schemeClr val="tx1"/>
                </a:solidFill>
                <a:ea typeface="宋体" pitchFamily="2" charset="-122"/>
              </a:rPr>
              <a:t>Workshop (1)</a:t>
            </a:r>
            <a:endParaRPr lang="zh-CN" altLang="en-US" kern="1200" dirty="0">
              <a:solidFill>
                <a:schemeClr val="tx1"/>
              </a:solidFill>
              <a:latin typeface="+mj-lt"/>
              <a:ea typeface="宋体" pitchFamily="2" charset="-122"/>
            </a:endParaRPr>
          </a:p>
        </p:txBody>
      </p:sp>
      <p:sp>
        <p:nvSpPr>
          <p:cNvPr id="11268" name="Rectangle 2"/>
          <p:cNvSpPr>
            <a:spLocks noChangeArrowheads="1"/>
          </p:cNvSpPr>
          <p:nvPr/>
        </p:nvSpPr>
        <p:spPr bwMode="auto">
          <a:xfrm>
            <a:off x="228600" y="2133600"/>
            <a:ext cx="8534400" cy="4343400"/>
          </a:xfrm>
          <a:prstGeom prst="rect">
            <a:avLst/>
          </a:prstGeom>
          <a:noFill/>
          <a:ln w="9525">
            <a:noFill/>
            <a:miter lim="800000"/>
            <a:headEnd/>
            <a:tailEnd/>
          </a:ln>
        </p:spPr>
        <p:txBody>
          <a:bodyPr lIns="92075" tIns="46038" rIns="92075" bIns="46038" anchor="ctr"/>
          <a:lstStyle/>
          <a:p>
            <a:endParaRPr lang="en-US" altLang="zh-CN" sz="2400" dirty="0" smtClean="0"/>
          </a:p>
          <a:p>
            <a:endParaRPr lang="en-US" altLang="zh-CN" sz="2400" dirty="0" smtClean="0"/>
          </a:p>
          <a:p>
            <a:r>
              <a:rPr lang="en-US" altLang="zh-CN" sz="2400" dirty="0" smtClean="0"/>
              <a:t>On </a:t>
            </a:r>
            <a:r>
              <a:rPr lang="en-US" altLang="zh-CN" sz="2400" dirty="0" smtClean="0"/>
              <a:t>June 11,  first Sino-Japan BAN Standard workshop held at Beijing</a:t>
            </a:r>
            <a:r>
              <a:rPr lang="en-US" altLang="zh-CN" sz="2400" dirty="0" smtClean="0"/>
              <a:t>.  </a:t>
            </a:r>
            <a:r>
              <a:rPr lang="en-US" sz="2400" dirty="0" smtClean="0"/>
              <a:t>Chinese Wireless Personal Networking Standard Working Group and the Quality-of-Life Sensing Network (</a:t>
            </a:r>
            <a:r>
              <a:rPr lang="en-US" sz="2400" dirty="0" err="1" smtClean="0"/>
              <a:t>QoL</a:t>
            </a:r>
            <a:r>
              <a:rPr lang="en-US" sz="2400" dirty="0" smtClean="0"/>
              <a:t>-SN) association in Japan</a:t>
            </a:r>
            <a:r>
              <a:rPr lang="en-US" sz="2400" dirty="0" smtClean="0"/>
              <a:t>.</a:t>
            </a:r>
            <a:endParaRPr lang="en-US" altLang="zh-CN" sz="2400" dirty="0" smtClean="0"/>
          </a:p>
          <a:p>
            <a:endParaRPr lang="en-US" altLang="zh-CN" sz="2400" dirty="0" smtClean="0"/>
          </a:p>
          <a:p>
            <a:pPr>
              <a:buFont typeface="Arial" pitchFamily="34" charset="0"/>
              <a:buChar char="•"/>
            </a:pPr>
            <a:r>
              <a:rPr lang="en-US" altLang="zh-CN" sz="2400" dirty="0" smtClean="0"/>
              <a:t> </a:t>
            </a:r>
            <a:r>
              <a:rPr lang="en-US" altLang="zh-CN" sz="2400" dirty="0" smtClean="0"/>
              <a:t> Total </a:t>
            </a:r>
            <a:r>
              <a:rPr lang="en-US" altLang="zh-CN" sz="2400" dirty="0" smtClean="0"/>
              <a:t>over 50 </a:t>
            </a:r>
            <a:r>
              <a:rPr lang="en-US" altLang="zh-CN" sz="2400" dirty="0" smtClean="0"/>
              <a:t>attendants  </a:t>
            </a:r>
            <a:r>
              <a:rPr lang="en-US" altLang="zh-CN" sz="2400" dirty="0" smtClean="0"/>
              <a:t>from </a:t>
            </a:r>
            <a:r>
              <a:rPr lang="en-US" altLang="zh-CN" sz="2400" dirty="0" smtClean="0"/>
              <a:t> Japan, Singapore, US and China. J</a:t>
            </a:r>
          </a:p>
          <a:p>
            <a:endParaRPr lang="en-US" altLang="zh-CN" sz="2400" dirty="0" smtClean="0"/>
          </a:p>
          <a:p>
            <a:pPr>
              <a:buFont typeface="Arial" pitchFamily="34" charset="0"/>
              <a:buChar char="•"/>
            </a:pPr>
            <a:r>
              <a:rPr lang="en-US" altLang="zh-CN" sz="2400" dirty="0" smtClean="0"/>
              <a:t> Dr. Bob Heile gave a honor presentation about </a:t>
            </a:r>
            <a:r>
              <a:rPr lang="en-US" altLang="zh-CN" sz="2400" dirty="0" err="1" smtClean="0"/>
              <a:t>Zigbee</a:t>
            </a:r>
            <a:r>
              <a:rPr lang="en-US" altLang="zh-CN" sz="2400" dirty="0" smtClean="0"/>
              <a:t> Health </a:t>
            </a:r>
            <a:r>
              <a:rPr lang="en-US" altLang="zh-CN" sz="2400" dirty="0" smtClean="0"/>
              <a:t>Applications. “ </a:t>
            </a:r>
            <a:r>
              <a:rPr lang="en-US" altLang="zh-CN" sz="2400" dirty="0" err="1" smtClean="0"/>
              <a:t>Zigbee</a:t>
            </a:r>
            <a:r>
              <a:rPr lang="en-US" altLang="zh-CN" sz="2400" dirty="0" smtClean="0"/>
              <a:t> Health Care”</a:t>
            </a:r>
            <a:endParaRPr lang="en-US" altLang="zh-CN" sz="2400" dirty="0" smtClean="0"/>
          </a:p>
          <a:p>
            <a:pPr>
              <a:buFont typeface="Arial" pitchFamily="34" charset="0"/>
              <a:buChar char="•"/>
            </a:pPr>
            <a:endParaRPr lang="en-US" altLang="zh-CN" sz="2400" dirty="0" smtClean="0"/>
          </a:p>
          <a:p>
            <a:pPr>
              <a:buFont typeface="Arial" pitchFamily="34" charset="0"/>
              <a:buChar char="•"/>
            </a:pPr>
            <a:r>
              <a:rPr lang="en-US" altLang="zh-CN" sz="2400" dirty="0" smtClean="0"/>
              <a:t> Dr. </a:t>
            </a:r>
            <a:r>
              <a:rPr lang="en-US" altLang="zh-CN" sz="2400" dirty="0" err="1" smtClean="0"/>
              <a:t>HongBong</a:t>
            </a:r>
            <a:r>
              <a:rPr lang="en-US" altLang="zh-CN" sz="2400" dirty="0" smtClean="0"/>
              <a:t> Li gave other honor presentation about </a:t>
            </a:r>
            <a:r>
              <a:rPr lang="en-US" altLang="zh-CN" sz="2400" dirty="0" smtClean="0"/>
              <a:t>IEEE802.15.6. “Introduction of  IEEE Std 802.15.6 for Body Area Network”</a:t>
            </a:r>
            <a:endParaRPr lang="en-US" altLang="zh-CN" sz="2400" dirty="0" smtClean="0"/>
          </a:p>
          <a:p>
            <a:endParaRPr lang="en-US" altLang="zh-CN" sz="2400" dirty="0" smtClean="0"/>
          </a:p>
          <a:p>
            <a:endParaRPr lang="en-US" altLang="zh-CN" sz="2400" dirty="0" smtClean="0"/>
          </a:p>
          <a:p>
            <a:endParaRPr lang="en-US" altLang="zh-CN" sz="24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xfrm>
            <a:off x="4394200" y="6475413"/>
            <a:ext cx="431800" cy="184150"/>
          </a:xfrm>
          <a:noFill/>
        </p:spPr>
        <p:txBody>
          <a:bodyPr/>
          <a:lstStyle/>
          <a:p>
            <a:r>
              <a:rPr lang="en-GB" altLang="zh-CN" smtClean="0">
                <a:ea typeface="宋体" pitchFamily="2" charset="-122"/>
              </a:rPr>
              <a:t>Slide 2</a:t>
            </a:r>
          </a:p>
        </p:txBody>
      </p:sp>
      <p:sp>
        <p:nvSpPr>
          <p:cNvPr id="14341" name="Rectangle 2"/>
          <p:cNvSpPr>
            <a:spLocks noGrp="1" noChangeArrowheads="1"/>
          </p:cNvSpPr>
          <p:nvPr>
            <p:ph type="title"/>
          </p:nvPr>
        </p:nvSpPr>
        <p:spPr>
          <a:xfrm>
            <a:off x="7938" y="615950"/>
            <a:ext cx="8964612" cy="1066800"/>
          </a:xfrm>
        </p:spPr>
        <p:txBody>
          <a:bodyPr/>
          <a:lstStyle/>
          <a:p>
            <a:pPr eaLnBrk="1" hangingPunct="1">
              <a:defRPr/>
            </a:pPr>
            <a:r>
              <a:rPr lang="en-US" altLang="zh-CN" kern="1200" dirty="0" smtClean="0">
                <a:solidFill>
                  <a:schemeClr val="tx1"/>
                </a:solidFill>
                <a:ea typeface="宋体" pitchFamily="2" charset="-122"/>
              </a:rPr>
              <a:t>Sino-Japan BAN Standard </a:t>
            </a:r>
            <a:r>
              <a:rPr lang="en-US" altLang="zh-CN" kern="1200" dirty="0" smtClean="0">
                <a:solidFill>
                  <a:schemeClr val="tx1"/>
                </a:solidFill>
                <a:ea typeface="宋体" pitchFamily="2" charset="-122"/>
              </a:rPr>
              <a:t>Workshop (2)</a:t>
            </a:r>
            <a:endParaRPr lang="zh-CN" altLang="en-US" kern="1200" dirty="0">
              <a:solidFill>
                <a:schemeClr val="tx1"/>
              </a:solidFill>
              <a:latin typeface="+mj-lt"/>
              <a:ea typeface="宋体" pitchFamily="2" charset="-122"/>
            </a:endParaRPr>
          </a:p>
        </p:txBody>
      </p:sp>
      <p:sp>
        <p:nvSpPr>
          <p:cNvPr id="11268" name="Rectangle 2"/>
          <p:cNvSpPr>
            <a:spLocks noChangeArrowheads="1"/>
          </p:cNvSpPr>
          <p:nvPr/>
        </p:nvSpPr>
        <p:spPr bwMode="auto">
          <a:xfrm>
            <a:off x="609600" y="3657600"/>
            <a:ext cx="8534400" cy="4343400"/>
          </a:xfrm>
          <a:prstGeom prst="rect">
            <a:avLst/>
          </a:prstGeom>
          <a:noFill/>
          <a:ln w="9525">
            <a:noFill/>
            <a:miter lim="800000"/>
            <a:headEnd/>
            <a:tailEnd/>
          </a:ln>
        </p:spPr>
        <p:txBody>
          <a:bodyPr lIns="92075" tIns="46038" rIns="92075" bIns="46038" anchor="ctr"/>
          <a:lstStyle/>
          <a:p>
            <a:pPr>
              <a:buFont typeface="Arial" pitchFamily="34" charset="0"/>
              <a:buChar char="•"/>
            </a:pPr>
            <a:r>
              <a:rPr lang="en-US" altLang="zh-CN" sz="2400" dirty="0" smtClean="0"/>
              <a:t> </a:t>
            </a:r>
            <a:r>
              <a:rPr lang="en-US" altLang="zh-CN" sz="2400" dirty="0" smtClean="0"/>
              <a:t> Japanese Research Institutes, Companies and Universities gave over 8 presentations. Parts are listed here:</a:t>
            </a:r>
          </a:p>
          <a:p>
            <a:pPr>
              <a:buFont typeface="Arial" pitchFamily="34" charset="0"/>
              <a:buChar char="•"/>
            </a:pPr>
            <a:endParaRPr lang="en-US" altLang="zh-CN" sz="2400" dirty="0" smtClean="0"/>
          </a:p>
          <a:p>
            <a:pPr lvl="1">
              <a:buFont typeface="Arial" pitchFamily="34" charset="0"/>
              <a:buChar char="•"/>
            </a:pPr>
            <a:r>
              <a:rPr lang="en-US" altLang="zh-CN" sz="2400" dirty="0" smtClean="0"/>
              <a:t>  Masahiro Kuroda, “BAN and Preventive Medicine”</a:t>
            </a:r>
          </a:p>
          <a:p>
            <a:pPr lvl="1">
              <a:buFont typeface="Arial" pitchFamily="34" charset="0"/>
              <a:buChar char="•"/>
            </a:pPr>
            <a:r>
              <a:rPr lang="en-US" altLang="zh-CN" sz="2400" dirty="0" smtClean="0"/>
              <a:t> </a:t>
            </a:r>
            <a:r>
              <a:rPr lang="en-US" altLang="zh-CN" sz="2400" dirty="0" smtClean="0"/>
              <a:t> </a:t>
            </a:r>
            <a:r>
              <a:rPr lang="en-US" altLang="zh-CN" sz="2400" dirty="0" err="1" smtClean="0"/>
              <a:t>Takahir</a:t>
            </a:r>
            <a:r>
              <a:rPr lang="en-US" altLang="zh-CN" sz="2400" dirty="0" smtClean="0"/>
              <a:t> Aoyagi,  “Designing Channel Models for Wireless Body Area Networks”</a:t>
            </a:r>
          </a:p>
          <a:p>
            <a:pPr lvl="1">
              <a:buFont typeface="Arial" pitchFamily="34" charset="0"/>
              <a:buChar char="•"/>
            </a:pPr>
            <a:r>
              <a:rPr lang="en-US" altLang="zh-CN" sz="2400" dirty="0" smtClean="0"/>
              <a:t> </a:t>
            </a:r>
            <a:r>
              <a:rPr lang="en-US" altLang="zh-CN" sz="2400" dirty="0" smtClean="0"/>
              <a:t>Shinsuke Hara, “ Difference and Commonality of Narrowband PHY between 802.15.4 and 802.15.6”</a:t>
            </a:r>
          </a:p>
          <a:p>
            <a:pPr lvl="1">
              <a:buFont typeface="Arial" pitchFamily="34" charset="0"/>
              <a:buChar char="•"/>
            </a:pPr>
            <a:r>
              <a:rPr lang="en-US" altLang="zh-CN" sz="2400" dirty="0" smtClean="0"/>
              <a:t>  </a:t>
            </a:r>
            <a:r>
              <a:rPr lang="en-US" altLang="zh-CN" sz="2400" dirty="0" smtClean="0"/>
              <a:t>Panasonic,  “ Introduction of Low Power Wireless Device– MN 87400 “</a:t>
            </a:r>
          </a:p>
          <a:p>
            <a:pPr lvl="1">
              <a:buFont typeface="Arial" pitchFamily="34" charset="0"/>
              <a:buChar char="•"/>
            </a:pPr>
            <a:endParaRPr lang="en-US" altLang="zh-CN" sz="2400" dirty="0" smtClean="0"/>
          </a:p>
          <a:p>
            <a:pPr lvl="1">
              <a:buFont typeface="Arial" pitchFamily="34" charset="0"/>
              <a:buChar char="•"/>
            </a:pPr>
            <a:endParaRPr lang="en-US" altLang="zh-CN" sz="2400" dirty="0" smtClean="0"/>
          </a:p>
          <a:p>
            <a:pPr lvl="1"/>
            <a:endParaRPr lang="en-US" altLang="zh-CN" sz="2400" dirty="0" smtClean="0"/>
          </a:p>
          <a:p>
            <a:pPr>
              <a:buFont typeface="Arial" pitchFamily="34" charset="0"/>
              <a:buChar char="•"/>
            </a:pPr>
            <a:endParaRPr lang="en-US" altLang="zh-CN" sz="2400" dirty="0" smtClean="0"/>
          </a:p>
          <a:p>
            <a:pPr>
              <a:buFont typeface="Arial" pitchFamily="34" charset="0"/>
              <a:buChar char="•"/>
            </a:pPr>
            <a:endParaRPr lang="en-US" altLang="zh-CN" sz="2400" dirty="0" smtClean="0"/>
          </a:p>
          <a:p>
            <a:pPr>
              <a:buFont typeface="Arial" pitchFamily="34" charset="0"/>
              <a:buChar char="•"/>
            </a:pPr>
            <a:endParaRPr lang="en-US" altLang="zh-CN" sz="2400" dirty="0" smtClean="0"/>
          </a:p>
          <a:p>
            <a:pPr>
              <a:buFont typeface="Arial" pitchFamily="34" charset="0"/>
              <a:buChar char="•"/>
            </a:pPr>
            <a:r>
              <a:rPr lang="en-US" altLang="zh-CN" sz="2400" dirty="0" smtClean="0"/>
              <a:t> </a:t>
            </a:r>
            <a:endParaRPr lang="en-US" altLang="zh-CN" sz="2400" dirty="0" smtClean="0"/>
          </a:p>
          <a:p>
            <a:pPr>
              <a:buFont typeface="Arial" pitchFamily="34" charset="0"/>
              <a:buChar char="•"/>
            </a:pPr>
            <a:endParaRPr lang="en-US" altLang="zh-CN" sz="2400" dirty="0" smtClean="0"/>
          </a:p>
          <a:p>
            <a:pPr>
              <a:buFont typeface="Arial" pitchFamily="34" charset="0"/>
              <a:buChar char="•"/>
            </a:pPr>
            <a:endParaRPr lang="en-US" altLang="zh-CN" sz="2400" dirty="0" smtClean="0"/>
          </a:p>
          <a:p>
            <a:endParaRPr lang="en-US" altLang="zh-CN" sz="2400" dirty="0" smtClean="0"/>
          </a:p>
          <a:p>
            <a:endParaRPr lang="en-US" altLang="zh-CN" sz="2400" dirty="0" smtClean="0"/>
          </a:p>
          <a:p>
            <a:endParaRPr lang="en-US" altLang="zh-CN" sz="24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xfrm>
            <a:off x="4394200" y="6475413"/>
            <a:ext cx="431800" cy="184150"/>
          </a:xfrm>
          <a:noFill/>
        </p:spPr>
        <p:txBody>
          <a:bodyPr/>
          <a:lstStyle/>
          <a:p>
            <a:r>
              <a:rPr lang="en-GB" altLang="zh-CN" smtClean="0">
                <a:ea typeface="宋体" pitchFamily="2" charset="-122"/>
              </a:rPr>
              <a:t>Slide 2</a:t>
            </a:r>
          </a:p>
        </p:txBody>
      </p:sp>
      <p:sp>
        <p:nvSpPr>
          <p:cNvPr id="14341" name="Rectangle 2"/>
          <p:cNvSpPr>
            <a:spLocks noGrp="1" noChangeArrowheads="1"/>
          </p:cNvSpPr>
          <p:nvPr>
            <p:ph type="title"/>
          </p:nvPr>
        </p:nvSpPr>
        <p:spPr>
          <a:xfrm>
            <a:off x="7938" y="615950"/>
            <a:ext cx="8964612" cy="1066800"/>
          </a:xfrm>
        </p:spPr>
        <p:txBody>
          <a:bodyPr/>
          <a:lstStyle/>
          <a:p>
            <a:pPr eaLnBrk="1" hangingPunct="1">
              <a:defRPr/>
            </a:pPr>
            <a:r>
              <a:rPr lang="en-US" altLang="zh-CN" kern="1200" dirty="0" smtClean="0">
                <a:solidFill>
                  <a:schemeClr val="tx1"/>
                </a:solidFill>
                <a:ea typeface="宋体" pitchFamily="2" charset="-122"/>
              </a:rPr>
              <a:t>Sino-Japan BAN Standard </a:t>
            </a:r>
            <a:r>
              <a:rPr lang="en-US" altLang="zh-CN" kern="1200" dirty="0" smtClean="0">
                <a:solidFill>
                  <a:schemeClr val="tx1"/>
                </a:solidFill>
                <a:ea typeface="宋体" pitchFamily="2" charset="-122"/>
              </a:rPr>
              <a:t>Workshop (3)</a:t>
            </a:r>
            <a:endParaRPr lang="zh-CN" altLang="en-US" kern="1200" dirty="0">
              <a:solidFill>
                <a:schemeClr val="tx1"/>
              </a:solidFill>
              <a:latin typeface="+mj-lt"/>
              <a:ea typeface="宋体" pitchFamily="2" charset="-122"/>
            </a:endParaRPr>
          </a:p>
        </p:txBody>
      </p:sp>
      <p:sp>
        <p:nvSpPr>
          <p:cNvPr id="11268" name="Rectangle 2"/>
          <p:cNvSpPr>
            <a:spLocks noChangeArrowheads="1"/>
          </p:cNvSpPr>
          <p:nvPr/>
        </p:nvSpPr>
        <p:spPr bwMode="auto">
          <a:xfrm>
            <a:off x="381000" y="4191000"/>
            <a:ext cx="8534400" cy="4343400"/>
          </a:xfrm>
          <a:prstGeom prst="rect">
            <a:avLst/>
          </a:prstGeom>
          <a:noFill/>
          <a:ln w="9525">
            <a:noFill/>
            <a:miter lim="800000"/>
            <a:headEnd/>
            <a:tailEnd/>
          </a:ln>
        </p:spPr>
        <p:txBody>
          <a:bodyPr lIns="92075" tIns="46038" rIns="92075" bIns="46038" anchor="ctr"/>
          <a:lstStyle/>
          <a:p>
            <a:pPr>
              <a:buFont typeface="Arial" pitchFamily="34" charset="0"/>
              <a:buChar char="•"/>
            </a:pPr>
            <a:r>
              <a:rPr lang="en-US" altLang="zh-CN" sz="2400" dirty="0" smtClean="0"/>
              <a:t> </a:t>
            </a:r>
            <a:r>
              <a:rPr lang="en-US" altLang="zh-CN" sz="2400" dirty="0" smtClean="0"/>
              <a:t> Chinese Std associations, Hospitals, Companies</a:t>
            </a:r>
            <a:r>
              <a:rPr lang="en-US" altLang="zh-CN" sz="2400" dirty="0" smtClean="0"/>
              <a:t>, </a:t>
            </a:r>
            <a:r>
              <a:rPr lang="en-US" altLang="zh-CN" sz="2400" dirty="0" smtClean="0"/>
              <a:t>and Universities gave 10 presentations. Parts are listed here:</a:t>
            </a:r>
          </a:p>
          <a:p>
            <a:pPr lvl="1">
              <a:buFont typeface="Arial" pitchFamily="34" charset="0"/>
              <a:buChar char="•"/>
            </a:pPr>
            <a:r>
              <a:rPr lang="en-US" altLang="zh-CN" sz="2400" dirty="0" smtClean="0"/>
              <a:t>  </a:t>
            </a:r>
            <a:r>
              <a:rPr lang="en-US" altLang="zh-CN" sz="2400" dirty="0" err="1" smtClean="0"/>
              <a:t>Zhi</a:t>
            </a:r>
            <a:r>
              <a:rPr lang="en-US" altLang="zh-CN" sz="2400" dirty="0" smtClean="0"/>
              <a:t>-Gong Wang, “Network-</a:t>
            </a:r>
            <a:r>
              <a:rPr lang="en-US" altLang="zh-CN" sz="2400" dirty="0" smtClean="0"/>
              <a:t>base Micro-Electronic Neural Bridges for Body Function Rebuilding</a:t>
            </a:r>
            <a:r>
              <a:rPr lang="en-US" altLang="zh-CN" sz="2400" dirty="0" smtClean="0"/>
              <a:t>”</a:t>
            </a:r>
          </a:p>
          <a:p>
            <a:pPr lvl="1">
              <a:buFont typeface="Arial" pitchFamily="34" charset="0"/>
              <a:buChar char="•"/>
            </a:pPr>
            <a:r>
              <a:rPr lang="en-US" altLang="zh-CN" sz="2400" dirty="0" smtClean="0"/>
              <a:t> </a:t>
            </a:r>
            <a:r>
              <a:rPr lang="en-US" altLang="zh-CN" sz="2400" dirty="0" smtClean="0"/>
              <a:t> </a:t>
            </a:r>
            <a:r>
              <a:rPr lang="en-US" altLang="zh-CN" sz="2400" dirty="0" err="1" smtClean="0"/>
              <a:t>XinXia</a:t>
            </a:r>
            <a:r>
              <a:rPr lang="en-US" altLang="zh-CN" sz="2400" dirty="0" smtClean="0"/>
              <a:t> Wang,  “Thoughts on IOT Development from Industrial Association perspective”</a:t>
            </a:r>
          </a:p>
          <a:p>
            <a:pPr lvl="1">
              <a:buFont typeface="Arial" pitchFamily="34" charset="0"/>
              <a:buChar char="•"/>
            </a:pPr>
            <a:r>
              <a:rPr lang="en-US" altLang="zh-CN" sz="2400" dirty="0" smtClean="0"/>
              <a:t> </a:t>
            </a:r>
            <a:r>
              <a:rPr lang="en-US" altLang="zh-CN" sz="2400" dirty="0" err="1" smtClean="0"/>
              <a:t>SuMei</a:t>
            </a:r>
            <a:r>
              <a:rPr lang="en-US" altLang="zh-CN" sz="2400" dirty="0" smtClean="0"/>
              <a:t> Sun, “ Overview of I2R Wireless Transceiver design for MBAN Activities”</a:t>
            </a:r>
          </a:p>
          <a:p>
            <a:pPr lvl="1">
              <a:buFont typeface="Arial" pitchFamily="34" charset="0"/>
              <a:buChar char="•"/>
            </a:pPr>
            <a:r>
              <a:rPr lang="en-US" altLang="zh-CN" sz="2400" dirty="0" smtClean="0"/>
              <a:t>  </a:t>
            </a:r>
            <a:r>
              <a:rPr lang="en-US" altLang="zh-CN" sz="2400" dirty="0" smtClean="0"/>
              <a:t>Xin Wang,  “ International Standardization of Z-Park”</a:t>
            </a:r>
          </a:p>
          <a:p>
            <a:pPr lvl="1">
              <a:buFont typeface="Arial" pitchFamily="34" charset="0"/>
              <a:buChar char="•"/>
            </a:pPr>
            <a:r>
              <a:rPr lang="en-US" altLang="zh-CN" sz="2400" dirty="0" smtClean="0"/>
              <a:t> </a:t>
            </a:r>
            <a:r>
              <a:rPr lang="en-US" altLang="zh-CN" sz="2400" dirty="0" err="1" smtClean="0"/>
              <a:t>Weixia</a:t>
            </a:r>
            <a:r>
              <a:rPr lang="en-US" altLang="zh-CN" sz="2400" dirty="0" smtClean="0"/>
              <a:t> Zou, “ Research Interesting of  IEEE802.15.4N</a:t>
            </a:r>
          </a:p>
          <a:p>
            <a:pPr lvl="1">
              <a:buFont typeface="Arial" pitchFamily="34" charset="0"/>
              <a:buChar char="•"/>
            </a:pPr>
            <a:r>
              <a:rPr lang="en-US" altLang="zh-CN" sz="2400" dirty="0" smtClean="0"/>
              <a:t> </a:t>
            </a:r>
            <a:r>
              <a:rPr lang="en-US" altLang="zh-CN" sz="2400" dirty="0" err="1" smtClean="0"/>
              <a:t>ShuiTu</a:t>
            </a:r>
            <a:r>
              <a:rPr lang="en-US" altLang="zh-CN" sz="2400" dirty="0" smtClean="0"/>
              <a:t>: “Interference Issue in IEEE802.15.4n standard</a:t>
            </a:r>
          </a:p>
          <a:p>
            <a:pPr lvl="1">
              <a:buFont typeface="Arial" pitchFamily="34" charset="0"/>
              <a:buChar char="•"/>
            </a:pPr>
            <a:r>
              <a:rPr lang="en-US" altLang="zh-CN" sz="2400" dirty="0" smtClean="0"/>
              <a:t> </a:t>
            </a:r>
            <a:r>
              <a:rPr lang="en-US" altLang="zh-CN" sz="2400" dirty="0" smtClean="0"/>
              <a:t>Liang Li: “ Working Direction and Plan for IEEE802.15.4N Task Group”</a:t>
            </a:r>
          </a:p>
          <a:p>
            <a:pPr lvl="1">
              <a:buFont typeface="Arial" pitchFamily="34" charset="0"/>
              <a:buChar char="•"/>
            </a:pPr>
            <a:endParaRPr lang="en-US" altLang="zh-CN" sz="2400" dirty="0" smtClean="0"/>
          </a:p>
          <a:p>
            <a:pPr lvl="1">
              <a:buFont typeface="Arial" pitchFamily="34" charset="0"/>
              <a:buChar char="•"/>
            </a:pPr>
            <a:endParaRPr lang="en-US" altLang="zh-CN" sz="2400" dirty="0" smtClean="0"/>
          </a:p>
          <a:p>
            <a:pPr lvl="1">
              <a:buFont typeface="Arial" pitchFamily="34" charset="0"/>
              <a:buChar char="•"/>
            </a:pPr>
            <a:endParaRPr lang="en-US" altLang="zh-CN" sz="2400" dirty="0" smtClean="0"/>
          </a:p>
          <a:p>
            <a:pPr lvl="1"/>
            <a:endParaRPr lang="en-US" altLang="zh-CN" sz="2400" dirty="0" smtClean="0"/>
          </a:p>
          <a:p>
            <a:pPr>
              <a:buFont typeface="Arial" pitchFamily="34" charset="0"/>
              <a:buChar char="•"/>
            </a:pPr>
            <a:endParaRPr lang="en-US" altLang="zh-CN" sz="2400" dirty="0" smtClean="0"/>
          </a:p>
          <a:p>
            <a:pPr>
              <a:buFont typeface="Arial" pitchFamily="34" charset="0"/>
              <a:buChar char="•"/>
            </a:pPr>
            <a:endParaRPr lang="en-US" altLang="zh-CN" sz="2400" dirty="0" smtClean="0"/>
          </a:p>
          <a:p>
            <a:pPr>
              <a:buFont typeface="Arial" pitchFamily="34" charset="0"/>
              <a:buChar char="•"/>
            </a:pPr>
            <a:endParaRPr lang="en-US" altLang="zh-CN" sz="2400" dirty="0" smtClean="0"/>
          </a:p>
          <a:p>
            <a:pPr>
              <a:buFont typeface="Arial" pitchFamily="34" charset="0"/>
              <a:buChar char="•"/>
            </a:pPr>
            <a:r>
              <a:rPr lang="en-US" altLang="zh-CN" sz="2400" dirty="0" smtClean="0"/>
              <a:t> </a:t>
            </a:r>
            <a:endParaRPr lang="en-US" altLang="zh-CN" sz="2400" dirty="0" smtClean="0"/>
          </a:p>
          <a:p>
            <a:pPr>
              <a:buFont typeface="Arial" pitchFamily="34" charset="0"/>
              <a:buChar char="•"/>
            </a:pPr>
            <a:endParaRPr lang="en-US" altLang="zh-CN" sz="2400" dirty="0" smtClean="0"/>
          </a:p>
          <a:p>
            <a:pPr>
              <a:buFont typeface="Arial" pitchFamily="34" charset="0"/>
              <a:buChar char="•"/>
            </a:pPr>
            <a:endParaRPr lang="en-US" altLang="zh-CN" sz="2400" dirty="0" smtClean="0"/>
          </a:p>
          <a:p>
            <a:endParaRPr lang="en-US" altLang="zh-CN" sz="2400" dirty="0" smtClean="0"/>
          </a:p>
          <a:p>
            <a:endParaRPr lang="en-US" altLang="zh-CN" sz="2400" dirty="0" smtClean="0"/>
          </a:p>
          <a:p>
            <a:endParaRPr lang="en-US" altLang="zh-CN" sz="24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1636</TotalTime>
  <Words>500</Words>
  <Application>Microsoft Office PowerPoint</Application>
  <PresentationFormat>On-screen Show (4:3)</PresentationFormat>
  <Paragraphs>112</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CWPAN  June Conference</vt:lpstr>
      <vt:lpstr> First Sino-Japan BAN Standard Workshop (1)</vt:lpstr>
      <vt:lpstr>Sino-Japan BAN Standard Workshop (2)</vt:lpstr>
      <vt:lpstr>Sino-Japan BAN Standard Workshop (3)</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85</cp:revision>
  <cp:lastPrinted>1998-02-10T13:28:06Z</cp:lastPrinted>
  <dcterms:created xsi:type="dcterms:W3CDTF">1999-11-08T18:59:45Z</dcterms:created>
  <dcterms:modified xsi:type="dcterms:W3CDTF">2012-07-12T17:39:03Z</dcterms:modified>
  <cp:contentStatus>Final</cp:contentStatus>
</cp:coreProperties>
</file>