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70" r:id="rId3"/>
    <p:sldId id="271" r:id="rId4"/>
    <p:sldId id="273" r:id="rId5"/>
    <p:sldId id="274" r:id="rId6"/>
    <p:sldId id="275" r:id="rId7"/>
    <p:sldId id="276" r:id="rId8"/>
    <p:sldId id="277" r:id="rId9"/>
    <p:sldId id="278" r:id="rId10"/>
    <p:sldId id="279"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6" autoAdjust="0"/>
    <p:restoredTop sz="94660"/>
  </p:normalViewPr>
  <p:slideViewPr>
    <p:cSldViewPr>
      <p:cViewPr>
        <p:scale>
          <a:sx n="60" d="100"/>
          <a:sy n="60" d="100"/>
        </p:scale>
        <p:origin x="-444" y="-21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890"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187337C0-638E-49A0-94AA-AA9552086AE2}"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21508" name="Rectangle 4"/>
          <p:cNvSpPr>
            <a:spLocks noGrp="1" noRot="1" noChangeAspect="1" noChangeArrowheads="1" noTextEdit="1"/>
          </p:cNvSpPr>
          <p:nvPr>
            <p:ph type="sldImg" idx="2"/>
          </p:nvPr>
        </p:nvSpPr>
        <p:spPr bwMode="auto">
          <a:xfrm>
            <a:off x="7200900" y="220662"/>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16666130-E583-4D46-B6E6-BA3B466A240E}"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smtClean="0"/>
              <a:t>&lt;May 2012&gt;</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A349BE03-B544-46EE-8745-DFC666659EB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6872227A-BACD-48AB-80EF-962D91E09DC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2B805302-0294-4ED6-90C3-410C20D6671C}"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ltLang="zh-CN"/>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ltLang="zh-CN"/>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2CB58865-2B63-40D4-B29F-F9EC341A0D53}"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smtClean="0"/>
              <a:t>&lt;May 2012&gt;</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6B2B1F81-A402-4449-A776-DCA5A53C5A6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a:lvl1pPr>
          </a:lstStyle>
          <a:p>
            <a:r>
              <a:rPr lang="en-US"/>
              <a:t>Slide </a:t>
            </a:r>
            <a:fld id="{C738C20F-FF53-4053-AA97-170A74E52AE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a:lvl1pPr>
          </a:lstStyle>
          <a:p>
            <a:r>
              <a:rPr lang="en-US"/>
              <a:t>Slide </a:t>
            </a:r>
            <a:fld id="{C760F03E-D21B-41BF-8BF6-341591C4EC9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p:txBody>
          <a:bodyPr/>
          <a:lstStyle>
            <a:lvl1pPr>
              <a:defRPr/>
            </a:lvl1pPr>
          </a:lstStyle>
          <a:p>
            <a:r>
              <a:rPr lang="en-US"/>
              <a:t>Slide </a:t>
            </a:r>
            <a:fld id="{9379593C-6391-43F4-90BA-C57DEFE7C6B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p:txBody>
          <a:bodyPr/>
          <a:lstStyle>
            <a:lvl1pPr>
              <a:defRPr/>
            </a:lvl1pPr>
          </a:lstStyle>
          <a:p>
            <a:r>
              <a:rPr lang="en-US"/>
              <a:t>Slide </a:t>
            </a:r>
            <a:fld id="{CF652FB1-1DAD-4277-831E-5C5B1977C1E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p:txBody>
          <a:bodyPr/>
          <a:lstStyle>
            <a:lvl1pPr>
              <a:defRPr/>
            </a:lvl1pPr>
          </a:lstStyle>
          <a:p>
            <a:r>
              <a:rPr lang="en-US"/>
              <a:t>Slide </a:t>
            </a:r>
            <a:fld id="{69E26902-FB2B-4B14-90F1-F59516B7717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a:lvl1pPr>
          </a:lstStyle>
          <a:p>
            <a:r>
              <a:rPr lang="en-US"/>
              <a:t>Slide </a:t>
            </a:r>
            <a:fld id="{5B000F77-F870-42A0-B637-5A1E4D288E3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a:lvl1pPr>
          </a:lstStyle>
          <a:p>
            <a:r>
              <a:rPr lang="en-US"/>
              <a:t>Slide </a:t>
            </a:r>
            <a:fld id="{0FCD55C8-444A-4CE5-AC58-0D4B0792A58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July, 2012</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CC5FFF02-D3F2-436C-9514-E2D18BF70CE7}" type="slidenum">
              <a:rPr lang="en-US"/>
              <a:pPr/>
              <a:t>‹#›</a:t>
            </a:fld>
            <a:endParaRPr lang="en-US"/>
          </a:p>
        </p:txBody>
      </p:sp>
      <p:sp>
        <p:nvSpPr>
          <p:cNvPr id="1031" name="Rectangle 7"/>
          <p:cNvSpPr>
            <a:spLocks noChangeArrowheads="1"/>
          </p:cNvSpPr>
          <p:nvPr/>
        </p:nvSpPr>
        <p:spPr bwMode="auto">
          <a:xfrm>
            <a:off x="3581400" y="394156"/>
            <a:ext cx="4876800" cy="215444"/>
          </a:xfrm>
          <a:prstGeom prst="rect">
            <a:avLst/>
          </a:prstGeom>
          <a:noFill/>
          <a:ln w="9525">
            <a:noFill/>
            <a:miter lim="800000"/>
            <a:headEnd/>
            <a:tailEnd/>
          </a:ln>
          <a:effectLst/>
        </p:spPr>
        <p:txBody>
          <a:bodyPr wrap="square" lIns="0" tIns="0" rIns="0" bIns="0" anchor="b">
            <a:spAutoFit/>
          </a:bodyPr>
          <a:lstStyle/>
          <a:p>
            <a:pPr lvl="4" algn="r">
              <a:defRPr/>
            </a:pPr>
            <a:r>
              <a:rPr lang="en-US" sz="1400" b="1" dirty="0"/>
              <a:t>IEEE </a:t>
            </a:r>
            <a:r>
              <a:rPr lang="en-US" sz="1400" b="1" dirty="0" smtClean="0"/>
              <a:t>802.15-12-0339-00-004N</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935" r:id="rId1"/>
    <p:sldLayoutId id="2147483936" r:id="rId2"/>
    <p:sldLayoutId id="2147483937" r:id="rId3"/>
    <p:sldLayoutId id="2147483938" r:id="rId4"/>
    <p:sldLayoutId id="2147483939" r:id="rId5"/>
    <p:sldLayoutId id="2147483940" r:id="rId6"/>
    <p:sldLayoutId id="2147483941" r:id="rId7"/>
    <p:sldLayoutId id="2147483942" r:id="rId8"/>
    <p:sldLayoutId id="2147483943" r:id="rId9"/>
    <p:sldLayoutId id="2147483944" r:id="rId10"/>
    <p:sldLayoutId id="2147483945" r:id="rId11"/>
    <p:sldLayoutId id="2147483946" r:id="rId12"/>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noFill/>
        </p:spPr>
        <p:txBody>
          <a:bodyPr/>
          <a:lstStyle/>
          <a:p>
            <a:r>
              <a:rPr lang="en-US" smtClean="0"/>
              <a:t>Raymond Krasinski, Philips</a:t>
            </a:r>
          </a:p>
        </p:txBody>
      </p:sp>
      <p:sp>
        <p:nvSpPr>
          <p:cNvPr id="13315" name="Slide Number Placeholder 3"/>
          <p:cNvSpPr>
            <a:spLocks noGrp="1"/>
          </p:cNvSpPr>
          <p:nvPr>
            <p:ph type="sldNum" sz="quarter" idx="12"/>
          </p:nvPr>
        </p:nvSpPr>
        <p:spPr>
          <a:noFill/>
        </p:spPr>
        <p:txBody>
          <a:bodyPr/>
          <a:lstStyle/>
          <a:p>
            <a:r>
              <a:rPr lang="en-US"/>
              <a:t>Slide </a:t>
            </a:r>
            <a:fld id="{F0C8E83C-15CE-4370-A010-F5923907A931}" type="slidenum">
              <a:rPr lang="en-US"/>
              <a:pPr/>
              <a:t>1</a:t>
            </a:fld>
            <a:endParaRPr lang="en-US"/>
          </a:p>
        </p:txBody>
      </p:sp>
      <p:sp>
        <p:nvSpPr>
          <p:cNvPr id="27651" name="Rectangle 3"/>
          <p:cNvSpPr>
            <a:spLocks noChangeArrowheads="1"/>
          </p:cNvSpPr>
          <p:nvPr/>
        </p:nvSpPr>
        <p:spPr bwMode="auto">
          <a:xfrm>
            <a:off x="152400" y="609600"/>
            <a:ext cx="8991600" cy="5724644"/>
          </a:xfrm>
          <a:prstGeom prst="rect">
            <a:avLst/>
          </a:prstGeom>
          <a:noFill/>
          <a:ln w="12700">
            <a:noFill/>
            <a:miter lim="800000"/>
            <a:headEnd type="none" w="sm" len="sm"/>
            <a:tailEnd type="none" w="sm" len="sm"/>
          </a:ln>
          <a:effectLst/>
        </p:spPr>
        <p:txBody>
          <a:bodyPr>
            <a:spAutoFit/>
          </a:bodyPr>
          <a:lstStyle/>
          <a:p>
            <a:pPr algn="ctr"/>
            <a:r>
              <a:rPr 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sz="1800" b="1" dirty="0">
              <a:solidFill>
                <a:schemeClr val="tx2"/>
              </a:solidFill>
            </a:endParaRPr>
          </a:p>
          <a:p>
            <a:endParaRPr lang="en-US" sz="1800" dirty="0">
              <a:solidFill>
                <a:schemeClr val="tx2"/>
              </a:solidFill>
            </a:endParaRPr>
          </a:p>
          <a:p>
            <a:r>
              <a:rPr lang="en-US" sz="1800" b="1" dirty="0">
                <a:solidFill>
                  <a:schemeClr val="tx2"/>
                </a:solidFill>
              </a:rPr>
              <a:t>Submission Title:</a:t>
            </a:r>
            <a:r>
              <a:rPr lang="en-US" sz="1800" dirty="0">
                <a:solidFill>
                  <a:schemeClr val="tx2"/>
                </a:solidFill>
              </a:rPr>
              <a:t>	</a:t>
            </a:r>
            <a:r>
              <a:rPr lang="en-US" sz="1800" dirty="0" smtClean="0"/>
              <a:t>Human </a:t>
            </a:r>
            <a:r>
              <a:rPr lang="en-US" sz="1800" dirty="0" smtClean="0"/>
              <a:t>Physiological Parameter </a:t>
            </a:r>
            <a:r>
              <a:rPr lang="en-US" sz="1800" dirty="0" smtClean="0"/>
              <a:t>M</a:t>
            </a:r>
            <a:r>
              <a:rPr lang="en-US" sz="1800" dirty="0" smtClean="0"/>
              <a:t>onitoring</a:t>
            </a:r>
            <a:r>
              <a:rPr lang="en-US" sz="1800" dirty="0" smtClean="0">
                <a:solidFill>
                  <a:schemeClr val="tx2"/>
                </a:solidFill>
              </a:rPr>
              <a:t> (Application of IEEE802.15.4N)</a:t>
            </a:r>
            <a:endParaRPr lang="en-US" sz="1800" dirty="0">
              <a:solidFill>
                <a:schemeClr val="tx2"/>
              </a:solidFill>
            </a:endParaRPr>
          </a:p>
          <a:p>
            <a:r>
              <a:rPr lang="en-US" sz="1800" b="1" dirty="0">
                <a:solidFill>
                  <a:schemeClr val="tx2"/>
                </a:solidFill>
              </a:rPr>
              <a:t>Date Submitted:	</a:t>
            </a:r>
            <a:r>
              <a:rPr lang="en-US" sz="1800" dirty="0" smtClean="0">
                <a:solidFill>
                  <a:schemeClr val="tx2"/>
                </a:solidFill>
              </a:rPr>
              <a:t>July 12, 2012</a:t>
            </a:r>
            <a:r>
              <a:rPr lang="en-US" sz="1800" dirty="0">
                <a:solidFill>
                  <a:schemeClr val="tx2"/>
                </a:solidFill>
              </a:rPr>
              <a:t>	</a:t>
            </a:r>
          </a:p>
          <a:p>
            <a:r>
              <a:rPr lang="en-US" sz="1800" b="1" dirty="0">
                <a:solidFill>
                  <a:schemeClr val="tx2"/>
                </a:solidFill>
              </a:rPr>
              <a:t>Source:</a:t>
            </a:r>
            <a:r>
              <a:rPr lang="en-US" sz="1800" dirty="0">
                <a:solidFill>
                  <a:schemeClr val="tx2"/>
                </a:solidFill>
              </a:rPr>
              <a:t> 		</a:t>
            </a:r>
            <a:r>
              <a:rPr lang="en-US" sz="1800" dirty="0" smtClean="0">
                <a:solidFill>
                  <a:schemeClr val="tx2"/>
                </a:solidFill>
              </a:rPr>
              <a:t> Ning Li, </a:t>
            </a:r>
            <a:r>
              <a:rPr lang="en-US" sz="1800" dirty="0" err="1" smtClean="0">
                <a:solidFill>
                  <a:schemeClr val="tx2"/>
                </a:solidFill>
              </a:rPr>
              <a:t>Tu</a:t>
            </a:r>
            <a:r>
              <a:rPr lang="en-US" sz="1800" dirty="0" smtClean="0">
                <a:solidFill>
                  <a:schemeClr val="tx2"/>
                </a:solidFill>
              </a:rPr>
              <a:t> </a:t>
            </a:r>
            <a:r>
              <a:rPr lang="en-US" sz="1800" dirty="0" err="1" smtClean="0">
                <a:solidFill>
                  <a:schemeClr val="tx2"/>
                </a:solidFill>
              </a:rPr>
              <a:t>Shu</a:t>
            </a:r>
            <a:r>
              <a:rPr lang="en-US" sz="1800" dirty="0" smtClean="0">
                <a:solidFill>
                  <a:schemeClr val="tx2"/>
                </a:solidFill>
              </a:rPr>
              <a:t> </a:t>
            </a:r>
            <a:r>
              <a:rPr lang="en-US" sz="1800" dirty="0" smtClean="0">
                <a:solidFill>
                  <a:schemeClr val="tx2"/>
                </a:solidFill>
              </a:rPr>
              <a:t>(BUPT)  </a:t>
            </a:r>
            <a:r>
              <a:rPr lang="en-US" sz="1800" dirty="0" smtClean="0">
                <a:solidFill>
                  <a:schemeClr val="tx2"/>
                </a:solidFill>
              </a:rPr>
              <a:t>; Liang </a:t>
            </a:r>
            <a:r>
              <a:rPr lang="en-US" sz="1800" dirty="0" smtClean="0">
                <a:solidFill>
                  <a:schemeClr val="tx2"/>
                </a:solidFill>
              </a:rPr>
              <a:t>Li</a:t>
            </a:r>
            <a:r>
              <a:rPr lang="en-US" sz="1800" dirty="0" smtClean="0">
                <a:solidFill>
                  <a:schemeClr val="tx2"/>
                </a:solidFill>
              </a:rPr>
              <a:t> </a:t>
            </a:r>
            <a:r>
              <a:rPr lang="en-US" sz="1800" dirty="0" smtClean="0">
                <a:solidFill>
                  <a:schemeClr val="tx2"/>
                </a:solidFill>
              </a:rPr>
              <a:t>(</a:t>
            </a:r>
            <a:r>
              <a:rPr lang="en-US" sz="1800" dirty="0" err="1" smtClean="0">
                <a:solidFill>
                  <a:schemeClr val="tx2"/>
                </a:solidFill>
              </a:rPr>
              <a:t>Vinno</a:t>
            </a:r>
            <a:r>
              <a:rPr lang="en-US" sz="1800" dirty="0" smtClean="0">
                <a:solidFill>
                  <a:schemeClr val="tx2"/>
                </a:solidFill>
              </a:rPr>
              <a:t>)</a:t>
            </a:r>
            <a:r>
              <a:rPr lang="en-US" sz="1800" dirty="0" smtClean="0">
                <a:solidFill>
                  <a:schemeClr val="tx2"/>
                </a:solidFill>
              </a:rPr>
              <a:t> </a:t>
            </a:r>
            <a:endParaRPr lang="en-US" sz="1800" dirty="0">
              <a:solidFill>
                <a:schemeClr val="tx2"/>
              </a:solidFill>
            </a:endParaRPr>
          </a:p>
          <a:p>
            <a:r>
              <a:rPr lang="en-US" sz="1800" dirty="0" smtClean="0">
                <a:solidFill>
                  <a:schemeClr val="tx2"/>
                </a:solidFill>
              </a:rPr>
              <a:t>		Suite 202, Building D, No.2 </a:t>
            </a:r>
            <a:r>
              <a:rPr lang="en-US" sz="1800" dirty="0" err="1" smtClean="0">
                <a:solidFill>
                  <a:schemeClr val="tx2"/>
                </a:solidFill>
              </a:rPr>
              <a:t>Xinxi</a:t>
            </a:r>
            <a:r>
              <a:rPr lang="en-US" sz="1800" dirty="0" smtClean="0">
                <a:solidFill>
                  <a:schemeClr val="tx2"/>
                </a:solidFill>
              </a:rPr>
              <a:t> Lu, Beijing, China, </a:t>
            </a:r>
            <a:endParaRPr lang="en-US" sz="1800" dirty="0">
              <a:solidFill>
                <a:schemeClr val="tx2"/>
              </a:solidFill>
            </a:endParaRPr>
          </a:p>
          <a:p>
            <a:r>
              <a:rPr lang="en-US" sz="1800" dirty="0">
                <a:solidFill>
                  <a:schemeClr val="tx2"/>
                </a:solidFill>
              </a:rPr>
              <a:t>		Voice:	1-914-333-9687, FAX: 1-914-332-0615, </a:t>
            </a:r>
          </a:p>
          <a:p>
            <a:r>
              <a:rPr lang="en-US" sz="1800" dirty="0">
                <a:solidFill>
                  <a:schemeClr val="tx2"/>
                </a:solidFill>
              </a:rPr>
              <a:t>		E-Mail: 	</a:t>
            </a:r>
            <a:r>
              <a:rPr lang="en-US" sz="1800" dirty="0" smtClean="0">
                <a:solidFill>
                  <a:schemeClr val="tx2"/>
                </a:solidFill>
              </a:rPr>
              <a:t>liangli@vinnotech.com</a:t>
            </a:r>
            <a:r>
              <a:rPr lang="en-US" sz="1800" dirty="0">
                <a:solidFill>
                  <a:schemeClr val="tx2"/>
                </a:solidFill>
              </a:rPr>
              <a:t>	</a:t>
            </a:r>
            <a:endParaRPr lang="en-US" sz="1400" dirty="0">
              <a:solidFill>
                <a:schemeClr val="tx2"/>
              </a:solidFill>
            </a:endParaRPr>
          </a:p>
          <a:p>
            <a:pPr>
              <a:spcBef>
                <a:spcPts val="600"/>
              </a:spcBef>
              <a:spcAft>
                <a:spcPts val="600"/>
              </a:spcAft>
            </a:pPr>
            <a:r>
              <a:rPr lang="en-US" sz="1800" b="1" dirty="0">
                <a:solidFill>
                  <a:schemeClr val="tx2"/>
                </a:solidFill>
              </a:rPr>
              <a:t>Abstract:</a:t>
            </a:r>
            <a:r>
              <a:rPr lang="en-US" sz="1800" dirty="0">
                <a:solidFill>
                  <a:schemeClr val="tx2"/>
                </a:solidFill>
              </a:rPr>
              <a:t> Opening report for </a:t>
            </a:r>
            <a:r>
              <a:rPr lang="en-US" sz="1800" dirty="0" smtClean="0">
                <a:solidFill>
                  <a:schemeClr val="tx2"/>
                </a:solidFill>
              </a:rPr>
              <a:t>TG4n(MBAN</a:t>
            </a:r>
            <a:r>
              <a:rPr lang="en-US" sz="1800" dirty="0">
                <a:solidFill>
                  <a:schemeClr val="tx2"/>
                </a:solidFill>
              </a:rPr>
              <a:t>) Task Group</a:t>
            </a:r>
          </a:p>
          <a:p>
            <a:pPr>
              <a:spcBef>
                <a:spcPts val="600"/>
              </a:spcBef>
              <a:spcAft>
                <a:spcPts val="600"/>
              </a:spcAft>
            </a:pPr>
            <a:r>
              <a:rPr lang="en-US" sz="1800" b="1" dirty="0">
                <a:solidFill>
                  <a:schemeClr val="tx2"/>
                </a:solidFill>
              </a:rPr>
              <a:t>Purpose:</a:t>
            </a:r>
            <a:r>
              <a:rPr lang="en-US" sz="1800" dirty="0">
                <a:solidFill>
                  <a:schemeClr val="tx2"/>
                </a:solidFill>
              </a:rPr>
              <a:t>	 Outline accomplishments from the </a:t>
            </a:r>
            <a:r>
              <a:rPr lang="en-US" sz="1800" dirty="0" smtClean="0">
                <a:solidFill>
                  <a:schemeClr val="tx2"/>
                </a:solidFill>
              </a:rPr>
              <a:t>March 2012 </a:t>
            </a:r>
            <a:r>
              <a:rPr lang="en-US" sz="1800" dirty="0">
                <a:solidFill>
                  <a:schemeClr val="tx2"/>
                </a:solidFill>
              </a:rPr>
              <a:t>meeting and planned tasks for this meeting.</a:t>
            </a:r>
          </a:p>
          <a:p>
            <a:r>
              <a:rPr lang="en-US" sz="1800" b="1" dirty="0">
                <a:solidFill>
                  <a:schemeClr val="tx2"/>
                </a:solidFill>
              </a:rPr>
              <a:t>Notice:</a:t>
            </a:r>
            <a:r>
              <a:rPr lang="en-US"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800" b="1" dirty="0">
                <a:solidFill>
                  <a:schemeClr val="tx2"/>
                </a:solidFill>
              </a:rPr>
              <a:t>Release:</a:t>
            </a:r>
            <a:r>
              <a:rPr lang="en-US" sz="1800" dirty="0">
                <a:solidFill>
                  <a:schemeClr val="tx2"/>
                </a:solidFill>
              </a:rPr>
              <a:t>	The contributor acknowledges and accepts that this contribution becomes the property of IEEE and may be made publicly available by P802.15.	</a:t>
            </a:r>
          </a:p>
        </p:txBody>
      </p:sp>
      <p:sp>
        <p:nvSpPr>
          <p:cNvPr id="13317" name="Date Placeholder 3"/>
          <p:cNvSpPr>
            <a:spLocks noGrp="1"/>
          </p:cNvSpPr>
          <p:nvPr>
            <p:ph type="dt" sz="quarter" idx="10"/>
          </p:nvPr>
        </p:nvSpPr>
        <p:spPr>
          <a:noFill/>
        </p:spPr>
        <p:txBody>
          <a:bodyPr/>
          <a:lstStyle/>
          <a:p>
            <a:r>
              <a:rPr lang="en-US" dirty="0" smtClean="0"/>
              <a:t>July  2012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ChangeArrowheads="1"/>
          </p:cNvSpPr>
          <p:nvPr/>
        </p:nvSpPr>
        <p:spPr bwMode="auto">
          <a:xfrm>
            <a:off x="1143000" y="2362200"/>
            <a:ext cx="7010400" cy="1261884"/>
          </a:xfrm>
          <a:prstGeom prst="rect">
            <a:avLst/>
          </a:prstGeom>
          <a:noFill/>
          <a:ln w="9525">
            <a:noFill/>
            <a:miter lim="800000"/>
            <a:headEnd/>
            <a:tailEnd/>
          </a:ln>
          <a:effectLst/>
        </p:spPr>
        <p:txBody>
          <a:bodyPr wrap="square">
            <a:spAutoFit/>
          </a:bodyPr>
          <a:lstStyle/>
          <a:p>
            <a:endParaRPr lang="en-US" altLang="zh-CN" sz="1600" b="1" dirty="0" smtClean="0">
              <a:solidFill>
                <a:srgbClr val="0000FF"/>
              </a:solidFill>
              <a:ea typeface="宋体" pitchFamily="2" charset="-122"/>
            </a:endParaRPr>
          </a:p>
          <a:p>
            <a:endParaRPr lang="en-US" altLang="zh-CN" sz="1600" b="1" dirty="0" smtClean="0">
              <a:solidFill>
                <a:srgbClr val="0000FF"/>
              </a:solidFill>
              <a:ea typeface="宋体" pitchFamily="2" charset="-122"/>
            </a:endParaRPr>
          </a:p>
          <a:p>
            <a:pPr algn="ctr"/>
            <a:r>
              <a:rPr lang="en-US" altLang="zh-CN" sz="4400" b="1" dirty="0" smtClean="0">
                <a:solidFill>
                  <a:srgbClr val="0000FF"/>
                </a:solidFill>
                <a:ea typeface="宋体" pitchFamily="2" charset="-122"/>
              </a:rPr>
              <a:t>Thank you </a:t>
            </a:r>
            <a:endParaRPr lang="zh-CN" altLang="en-US" sz="4400" dirty="0">
              <a:ea typeface="宋体"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81000" y="457200"/>
            <a:ext cx="8229600" cy="1143000"/>
          </a:xfrm>
        </p:spPr>
        <p:txBody>
          <a:bodyPr/>
          <a:lstStyle/>
          <a:p>
            <a:r>
              <a:rPr lang="en-US" altLang="zh-CN" sz="3200" b="1" dirty="0" smtClean="0"/>
              <a:t/>
            </a:r>
            <a:br>
              <a:rPr lang="en-US" altLang="zh-CN" sz="3200" b="1" dirty="0" smtClean="0"/>
            </a:br>
            <a:r>
              <a:rPr lang="en-US" altLang="zh-CN" sz="3200" b="1" dirty="0" smtClean="0"/>
              <a:t>Human physiological parameter </a:t>
            </a:r>
            <a:r>
              <a:rPr lang="en-US" altLang="zh-CN" sz="3200" b="1" dirty="0" smtClean="0"/>
              <a:t>monitoring </a:t>
            </a:r>
            <a:br>
              <a:rPr lang="en-US" altLang="zh-CN" sz="3200" b="1" dirty="0" smtClean="0"/>
            </a:br>
            <a:r>
              <a:rPr lang="en-US" altLang="zh-CN" sz="3200" b="1" dirty="0" smtClean="0"/>
              <a:t>at Different Sites (1)</a:t>
            </a:r>
            <a:endParaRPr lang="zh-CN" altLang="en-US" sz="3200" b="1" dirty="0"/>
          </a:p>
        </p:txBody>
      </p:sp>
      <p:sp>
        <p:nvSpPr>
          <p:cNvPr id="32771" name="Rectangle 3"/>
          <p:cNvSpPr>
            <a:spLocks noGrp="1" noChangeArrowheads="1"/>
          </p:cNvSpPr>
          <p:nvPr>
            <p:ph type="body" idx="1"/>
          </p:nvPr>
        </p:nvSpPr>
        <p:spPr>
          <a:xfrm>
            <a:off x="381000" y="1905000"/>
            <a:ext cx="8229600" cy="4754563"/>
          </a:xfrm>
        </p:spPr>
        <p:txBody>
          <a:bodyPr/>
          <a:lstStyle/>
          <a:p>
            <a:pPr>
              <a:buFontTx/>
              <a:buNone/>
            </a:pPr>
            <a:r>
              <a:rPr lang="en-US" altLang="zh-CN" sz="2800" dirty="0"/>
              <a:t>     </a:t>
            </a:r>
          </a:p>
          <a:p>
            <a:pPr>
              <a:buFontTx/>
              <a:buNone/>
            </a:pPr>
            <a:endParaRPr lang="en-US" altLang="zh-CN" sz="2800" dirty="0"/>
          </a:p>
          <a:p>
            <a:pPr>
              <a:buFontTx/>
              <a:buNone/>
            </a:pPr>
            <a:endParaRPr lang="en-US" altLang="zh-CN" dirty="0"/>
          </a:p>
          <a:p>
            <a:pPr>
              <a:buFontTx/>
              <a:buNone/>
            </a:pPr>
            <a:endParaRPr lang="en-US" altLang="zh-CN" dirty="0"/>
          </a:p>
          <a:p>
            <a:pPr>
              <a:buFontTx/>
              <a:buNone/>
            </a:pPr>
            <a:endParaRPr lang="en-US" altLang="zh-CN" dirty="0"/>
          </a:p>
          <a:p>
            <a:pPr>
              <a:buFontTx/>
              <a:buNone/>
            </a:pPr>
            <a:endParaRPr lang="en-US" altLang="zh-CN" dirty="0"/>
          </a:p>
          <a:p>
            <a:pPr>
              <a:buFontTx/>
              <a:buNone/>
            </a:pPr>
            <a:endParaRPr lang="en-US" altLang="zh-CN" dirty="0"/>
          </a:p>
          <a:p>
            <a:pPr>
              <a:buFontTx/>
              <a:buNone/>
            </a:pPr>
            <a:endParaRPr lang="en-US" altLang="zh-CN" dirty="0"/>
          </a:p>
        </p:txBody>
      </p:sp>
      <p:pic>
        <p:nvPicPr>
          <p:cNvPr id="32772" name="Picture 4" descr="医院1"/>
          <p:cNvPicPr>
            <a:picLocks noChangeAspect="1" noChangeArrowheads="1"/>
          </p:cNvPicPr>
          <p:nvPr/>
        </p:nvPicPr>
        <p:blipFill>
          <a:blip r:embed="rId2" cstate="print"/>
          <a:srcRect/>
          <a:stretch>
            <a:fillRect/>
          </a:stretch>
        </p:blipFill>
        <p:spPr bwMode="auto">
          <a:xfrm>
            <a:off x="533400" y="2743200"/>
            <a:ext cx="4191000" cy="3613150"/>
          </a:xfrm>
          <a:prstGeom prst="rect">
            <a:avLst/>
          </a:prstGeom>
          <a:noFill/>
        </p:spPr>
      </p:pic>
      <p:sp>
        <p:nvSpPr>
          <p:cNvPr id="32776" name="Rectangle 8"/>
          <p:cNvSpPr>
            <a:spLocks noChangeArrowheads="1"/>
          </p:cNvSpPr>
          <p:nvPr/>
        </p:nvSpPr>
        <p:spPr bwMode="auto">
          <a:xfrm>
            <a:off x="5105400" y="1981200"/>
            <a:ext cx="3810000" cy="3293209"/>
          </a:xfrm>
          <a:prstGeom prst="rect">
            <a:avLst/>
          </a:prstGeom>
          <a:noFill/>
          <a:ln w="9525">
            <a:noFill/>
            <a:miter lim="800000"/>
            <a:headEnd/>
            <a:tailEnd/>
          </a:ln>
          <a:effectLst/>
        </p:spPr>
        <p:txBody>
          <a:bodyPr>
            <a:spAutoFit/>
          </a:bodyPr>
          <a:lstStyle/>
          <a:p>
            <a:r>
              <a:rPr lang="en-US" altLang="zh-CN" sz="1600" b="1" dirty="0">
                <a:solidFill>
                  <a:srgbClr val="0000FF"/>
                </a:solidFill>
                <a:ea typeface="宋体" pitchFamily="2" charset="-122"/>
              </a:rPr>
              <a:t>☆ </a:t>
            </a:r>
            <a:r>
              <a:rPr lang="en-US" altLang="zh-CN" sz="1600" b="1" dirty="0" smtClean="0">
                <a:solidFill>
                  <a:srgbClr val="0000FF"/>
                </a:solidFill>
                <a:ea typeface="宋体" pitchFamily="2" charset="-122"/>
              </a:rPr>
              <a:t>ICU Room</a:t>
            </a:r>
            <a:r>
              <a:rPr lang="zh-CN" altLang="en-US" sz="1600" b="1" dirty="0" smtClean="0">
                <a:solidFill>
                  <a:srgbClr val="0000FF"/>
                </a:solidFill>
                <a:ea typeface="宋体" pitchFamily="2" charset="-122"/>
              </a:rPr>
              <a:t>：</a:t>
            </a:r>
            <a:r>
              <a:rPr lang="zh-CN" altLang="en-US" sz="1600" b="1" dirty="0" smtClean="0">
                <a:ea typeface="宋体" pitchFamily="2" charset="-122"/>
              </a:rPr>
              <a:t> </a:t>
            </a:r>
            <a:endParaRPr lang="zh-CN" altLang="en-US" sz="1600" b="1" dirty="0">
              <a:ea typeface="宋体" pitchFamily="2" charset="-122"/>
            </a:endParaRPr>
          </a:p>
          <a:p>
            <a:pPr>
              <a:buFont typeface="Arial" pitchFamily="34" charset="0"/>
              <a:buChar char="•"/>
            </a:pPr>
            <a:r>
              <a:rPr lang="zh-CN" altLang="en-US" sz="1600" dirty="0">
                <a:ea typeface="宋体" pitchFamily="2" charset="-122"/>
              </a:rPr>
              <a:t>      </a:t>
            </a:r>
            <a:r>
              <a:rPr lang="en-US" altLang="zh-CN" sz="1600" dirty="0" smtClean="0">
                <a:ea typeface="宋体" pitchFamily="2" charset="-122"/>
              </a:rPr>
              <a:t>Continue and High  Accurate Physiological Parameter Monitoring</a:t>
            </a:r>
            <a:endParaRPr lang="zh-CN" altLang="en-US" sz="1600" dirty="0">
              <a:ea typeface="宋体" pitchFamily="2" charset="-122"/>
            </a:endParaRPr>
          </a:p>
          <a:p>
            <a:pPr>
              <a:buFont typeface="Arial" pitchFamily="34" charset="0"/>
              <a:buChar char="•"/>
            </a:pPr>
            <a:r>
              <a:rPr lang="zh-CN" altLang="en-US" sz="1600" dirty="0">
                <a:ea typeface="宋体" pitchFamily="2" charset="-122"/>
              </a:rPr>
              <a:t>      </a:t>
            </a:r>
            <a:r>
              <a:rPr lang="en-US" altLang="zh-CN" sz="1600" dirty="0" smtClean="0">
                <a:ea typeface="宋体" pitchFamily="2" charset="-122"/>
              </a:rPr>
              <a:t>Crown Staff and  Medical devices (complex EM environment) </a:t>
            </a:r>
          </a:p>
          <a:p>
            <a:pPr>
              <a:buFont typeface="Arial" pitchFamily="34" charset="0"/>
              <a:buChar char="•"/>
            </a:pPr>
            <a:r>
              <a:rPr lang="en-US" altLang="zh-CN" sz="1600" dirty="0" smtClean="0">
                <a:ea typeface="宋体" pitchFamily="2" charset="-122"/>
              </a:rPr>
              <a:t> </a:t>
            </a:r>
            <a:r>
              <a:rPr lang="en-US" altLang="zh-CN" sz="1600" dirty="0" smtClean="0">
                <a:ea typeface="宋体" pitchFamily="2" charset="-122"/>
              </a:rPr>
              <a:t>     few Patients in one ICU room</a:t>
            </a:r>
            <a:endParaRPr lang="zh-CN" altLang="en-US" sz="1600" dirty="0">
              <a:ea typeface="宋体" pitchFamily="2" charset="-122"/>
            </a:endParaRPr>
          </a:p>
          <a:p>
            <a:r>
              <a:rPr lang="zh-CN" altLang="en-US" sz="1600" dirty="0">
                <a:ea typeface="宋体" pitchFamily="2" charset="-122"/>
              </a:rPr>
              <a:t> </a:t>
            </a:r>
          </a:p>
          <a:p>
            <a:r>
              <a:rPr lang="zh-CN" altLang="en-US" sz="1600" b="1" dirty="0" smtClean="0">
                <a:solidFill>
                  <a:srgbClr val="0000FF"/>
                </a:solidFill>
                <a:ea typeface="宋体" pitchFamily="2" charset="-122"/>
              </a:rPr>
              <a:t>☆  </a:t>
            </a:r>
            <a:r>
              <a:rPr lang="en-US" altLang="zh-CN" sz="1600" b="1" dirty="0" smtClean="0">
                <a:solidFill>
                  <a:srgbClr val="0000FF"/>
                </a:solidFill>
                <a:ea typeface="宋体" pitchFamily="2" charset="-122"/>
              </a:rPr>
              <a:t>Ward</a:t>
            </a:r>
            <a:r>
              <a:rPr lang="zh-CN" altLang="en-US" sz="1600" b="1" dirty="0" smtClean="0">
                <a:solidFill>
                  <a:srgbClr val="0000FF"/>
                </a:solidFill>
                <a:ea typeface="宋体" pitchFamily="2" charset="-122"/>
              </a:rPr>
              <a:t>：</a:t>
            </a:r>
            <a:r>
              <a:rPr lang="zh-CN" altLang="en-US" sz="1600" dirty="0" smtClean="0">
                <a:ea typeface="宋体" pitchFamily="2" charset="-122"/>
              </a:rPr>
              <a:t> </a:t>
            </a:r>
            <a:endParaRPr lang="zh-CN" altLang="en-US" sz="1600" dirty="0">
              <a:ea typeface="宋体" pitchFamily="2" charset="-122"/>
            </a:endParaRPr>
          </a:p>
          <a:p>
            <a:pPr>
              <a:buFont typeface="Arial" pitchFamily="34" charset="0"/>
              <a:buChar char="•"/>
            </a:pPr>
            <a:r>
              <a:rPr lang="zh-CN" altLang="en-US" sz="1600" dirty="0">
                <a:ea typeface="宋体" pitchFamily="2" charset="-122"/>
              </a:rPr>
              <a:t> </a:t>
            </a:r>
            <a:r>
              <a:rPr lang="en-US" altLang="zh-CN" sz="1600" dirty="0" smtClean="0">
                <a:ea typeface="宋体" pitchFamily="2" charset="-122"/>
              </a:rPr>
              <a:t> </a:t>
            </a:r>
            <a:r>
              <a:rPr lang="en-US" altLang="zh-CN" sz="1600" dirty="0" smtClean="0">
                <a:ea typeface="宋体" pitchFamily="2" charset="-122"/>
              </a:rPr>
              <a:t>    Continual Physiological </a:t>
            </a:r>
            <a:r>
              <a:rPr lang="en-US" altLang="zh-CN" sz="1600" dirty="0" smtClean="0">
                <a:ea typeface="宋体" pitchFamily="2" charset="-122"/>
              </a:rPr>
              <a:t>Parameter Monitoring</a:t>
            </a:r>
            <a:endParaRPr lang="zh-CN" altLang="en-US" sz="1600" dirty="0" smtClean="0">
              <a:ea typeface="宋体" pitchFamily="2" charset="-122"/>
            </a:endParaRPr>
          </a:p>
          <a:p>
            <a:pPr>
              <a:buFont typeface="Arial" pitchFamily="34" charset="0"/>
              <a:buChar char="•"/>
            </a:pPr>
            <a:r>
              <a:rPr lang="zh-CN" altLang="en-US" sz="1600" dirty="0" smtClean="0">
                <a:ea typeface="宋体" pitchFamily="2" charset="-122"/>
              </a:rPr>
              <a:t>      </a:t>
            </a:r>
            <a:r>
              <a:rPr lang="en-US" altLang="zh-CN" sz="1600" dirty="0" smtClean="0">
                <a:ea typeface="宋体" pitchFamily="2" charset="-122"/>
              </a:rPr>
              <a:t>Few Medical </a:t>
            </a:r>
            <a:r>
              <a:rPr lang="en-US" altLang="zh-CN" sz="1600" dirty="0" smtClean="0">
                <a:ea typeface="宋体" pitchFamily="2" charset="-122"/>
              </a:rPr>
              <a:t>devices </a:t>
            </a:r>
            <a:r>
              <a:rPr lang="en-US" altLang="zh-CN" sz="1600" dirty="0" smtClean="0">
                <a:ea typeface="宋体" pitchFamily="2" charset="-122"/>
              </a:rPr>
              <a:t>(simple </a:t>
            </a:r>
            <a:r>
              <a:rPr lang="en-US" altLang="zh-CN" sz="1600" dirty="0" smtClean="0">
                <a:ea typeface="宋体" pitchFamily="2" charset="-122"/>
              </a:rPr>
              <a:t>EM environment) </a:t>
            </a:r>
          </a:p>
          <a:p>
            <a:pPr>
              <a:buFont typeface="Arial" pitchFamily="34" charset="0"/>
              <a:buChar char="•"/>
            </a:pPr>
            <a:r>
              <a:rPr lang="en-US" altLang="zh-CN" sz="1600" dirty="0" smtClean="0">
                <a:ea typeface="宋体" pitchFamily="2" charset="-122"/>
              </a:rPr>
              <a:t>      </a:t>
            </a:r>
            <a:r>
              <a:rPr lang="en-US" altLang="zh-CN" sz="1600" dirty="0" smtClean="0">
                <a:ea typeface="宋体" pitchFamily="2" charset="-122"/>
              </a:rPr>
              <a:t>Over 10 Patients </a:t>
            </a:r>
            <a:r>
              <a:rPr lang="en-US" altLang="zh-CN" sz="1600" dirty="0" smtClean="0">
                <a:ea typeface="宋体" pitchFamily="2" charset="-122"/>
              </a:rPr>
              <a:t>in one </a:t>
            </a:r>
            <a:r>
              <a:rPr lang="en-US" altLang="zh-CN" sz="1600" dirty="0" smtClean="0">
                <a:ea typeface="宋体" pitchFamily="2" charset="-122"/>
              </a:rPr>
              <a:t>ward</a:t>
            </a:r>
            <a:r>
              <a:rPr lang="zh-CN" altLang="en-US" sz="1600" dirty="0" smtClean="0">
                <a:ea typeface="宋体" pitchFamily="2" charset="-122"/>
              </a:rPr>
              <a:t> </a:t>
            </a:r>
            <a:endParaRPr lang="zh-CN" altLang="en-US" sz="1600" dirty="0">
              <a:ea typeface="宋体" pitchFamily="2"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914400" y="457200"/>
            <a:ext cx="8229600" cy="1143000"/>
          </a:xfrm>
        </p:spPr>
        <p:txBody>
          <a:bodyPr/>
          <a:lstStyle/>
          <a:p>
            <a:r>
              <a:rPr lang="en-US" altLang="zh-CN" sz="3200" b="1" dirty="0" smtClean="0"/>
              <a:t>Human physiological parameter monitoring </a:t>
            </a:r>
            <a:br>
              <a:rPr lang="en-US" altLang="zh-CN" sz="3200" b="1" dirty="0" smtClean="0"/>
            </a:br>
            <a:r>
              <a:rPr lang="en-US" altLang="zh-CN" sz="3200" b="1" dirty="0" smtClean="0"/>
              <a:t>at Different Sites </a:t>
            </a:r>
            <a:r>
              <a:rPr lang="en-US" altLang="zh-CN" sz="3200" b="1" dirty="0" smtClean="0"/>
              <a:t>(2)</a:t>
            </a:r>
            <a:endParaRPr lang="zh-CN" altLang="en-US" sz="3200" dirty="0"/>
          </a:p>
        </p:txBody>
      </p:sp>
      <p:pic>
        <p:nvPicPr>
          <p:cNvPr id="34820" name="Picture 4" descr="homed"/>
          <p:cNvPicPr>
            <a:picLocks noChangeAspect="1" noChangeArrowheads="1"/>
          </p:cNvPicPr>
          <p:nvPr/>
        </p:nvPicPr>
        <p:blipFill>
          <a:blip r:embed="rId2" cstate="print"/>
          <a:srcRect/>
          <a:stretch>
            <a:fillRect/>
          </a:stretch>
        </p:blipFill>
        <p:spPr bwMode="auto">
          <a:xfrm>
            <a:off x="381000" y="1828800"/>
            <a:ext cx="3810000" cy="2819400"/>
          </a:xfrm>
          <a:prstGeom prst="rect">
            <a:avLst/>
          </a:prstGeom>
          <a:noFill/>
        </p:spPr>
      </p:pic>
      <p:sp>
        <p:nvSpPr>
          <p:cNvPr id="34822" name="Rectangle 6"/>
          <p:cNvSpPr>
            <a:spLocks noChangeArrowheads="1"/>
          </p:cNvSpPr>
          <p:nvPr/>
        </p:nvSpPr>
        <p:spPr bwMode="auto">
          <a:xfrm>
            <a:off x="4419600" y="1905000"/>
            <a:ext cx="4724400" cy="3046988"/>
          </a:xfrm>
          <a:prstGeom prst="rect">
            <a:avLst/>
          </a:prstGeom>
          <a:noFill/>
          <a:ln w="9525">
            <a:noFill/>
            <a:miter lim="800000"/>
            <a:headEnd/>
            <a:tailEnd/>
          </a:ln>
          <a:effectLst/>
        </p:spPr>
        <p:txBody>
          <a:bodyPr wrap="square">
            <a:spAutoFit/>
          </a:bodyPr>
          <a:lstStyle/>
          <a:p>
            <a:r>
              <a:rPr lang="en-US" altLang="zh-CN" b="1" dirty="0">
                <a:solidFill>
                  <a:srgbClr val="0000FF"/>
                </a:solidFill>
                <a:ea typeface="宋体" pitchFamily="2" charset="-122"/>
              </a:rPr>
              <a:t>☆ </a:t>
            </a:r>
            <a:r>
              <a:rPr lang="en-US" altLang="zh-CN" sz="1600" b="1" dirty="0" smtClean="0">
                <a:solidFill>
                  <a:srgbClr val="0000FF"/>
                </a:solidFill>
                <a:ea typeface="宋体" pitchFamily="2" charset="-122"/>
              </a:rPr>
              <a:t>Family Ward for Patients and Seniors</a:t>
            </a:r>
          </a:p>
          <a:p>
            <a:endParaRPr lang="en-US" altLang="zh-CN" sz="1600" b="1" dirty="0" smtClean="0">
              <a:solidFill>
                <a:srgbClr val="0000FF"/>
              </a:solidFill>
              <a:ea typeface="宋体" pitchFamily="2" charset="-122"/>
            </a:endParaRPr>
          </a:p>
          <a:p>
            <a:pPr>
              <a:buFont typeface="Arial" pitchFamily="34" charset="0"/>
              <a:buChar char="•"/>
            </a:pPr>
            <a:r>
              <a:rPr lang="en-US" altLang="zh-CN" sz="1600" dirty="0" smtClean="0">
                <a:ea typeface="宋体" pitchFamily="2" charset="-122"/>
              </a:rPr>
              <a:t>   Less medical devices and Staff</a:t>
            </a:r>
          </a:p>
          <a:p>
            <a:pPr>
              <a:buFont typeface="Arial" pitchFamily="34" charset="0"/>
              <a:buChar char="•"/>
            </a:pPr>
            <a:r>
              <a:rPr lang="en-US" altLang="zh-CN" sz="1600" dirty="0" smtClean="0">
                <a:ea typeface="宋体" pitchFamily="2" charset="-122"/>
              </a:rPr>
              <a:t> </a:t>
            </a:r>
            <a:r>
              <a:rPr lang="en-US" altLang="zh-CN" sz="1600" dirty="0" smtClean="0">
                <a:ea typeface="宋体" pitchFamily="2" charset="-122"/>
              </a:rPr>
              <a:t>  Complex EM environment</a:t>
            </a:r>
            <a:endParaRPr lang="zh-CN" altLang="en-US" sz="1600" dirty="0">
              <a:ea typeface="宋体" pitchFamily="2" charset="-122"/>
            </a:endParaRPr>
          </a:p>
          <a:p>
            <a:r>
              <a:rPr lang="zh-CN" altLang="en-US" sz="1600" dirty="0">
                <a:ea typeface="宋体" pitchFamily="2" charset="-122"/>
              </a:rPr>
              <a:t>     </a:t>
            </a:r>
          </a:p>
          <a:p>
            <a:endParaRPr lang="zh-CN" altLang="en-US" sz="1600" dirty="0">
              <a:ea typeface="宋体" pitchFamily="2" charset="-122"/>
            </a:endParaRPr>
          </a:p>
          <a:p>
            <a:r>
              <a:rPr lang="zh-CN" altLang="en-US" sz="1600" b="1" dirty="0">
                <a:solidFill>
                  <a:srgbClr val="0000FF"/>
                </a:solidFill>
                <a:ea typeface="宋体" pitchFamily="2" charset="-122"/>
              </a:rPr>
              <a:t>☆ </a:t>
            </a:r>
            <a:r>
              <a:rPr lang="en-US" altLang="zh-CN" sz="1600" b="1" dirty="0" smtClean="0">
                <a:solidFill>
                  <a:srgbClr val="0000FF"/>
                </a:solidFill>
                <a:ea typeface="宋体" pitchFamily="2" charset="-122"/>
              </a:rPr>
              <a:t>Long-Term Chronic </a:t>
            </a:r>
            <a:r>
              <a:rPr lang="en-US" altLang="zh-CN" sz="1600" b="1" dirty="0" smtClean="0">
                <a:solidFill>
                  <a:srgbClr val="0000FF"/>
                </a:solidFill>
                <a:ea typeface="宋体" pitchFamily="2" charset="-122"/>
              </a:rPr>
              <a:t>Monitoring</a:t>
            </a:r>
          </a:p>
          <a:p>
            <a:endParaRPr lang="zh-CN" altLang="en-US" sz="1600" b="1" dirty="0">
              <a:solidFill>
                <a:srgbClr val="0000FF"/>
              </a:solidFill>
              <a:ea typeface="宋体" pitchFamily="2" charset="-122"/>
            </a:endParaRPr>
          </a:p>
          <a:p>
            <a:pPr>
              <a:buFont typeface="Arial" pitchFamily="34" charset="0"/>
              <a:buChar char="•"/>
            </a:pPr>
            <a:r>
              <a:rPr lang="zh-CN" altLang="en-US" sz="1600" b="1" dirty="0">
                <a:ea typeface="宋体" pitchFamily="2" charset="-122"/>
              </a:rPr>
              <a:t>   </a:t>
            </a:r>
            <a:r>
              <a:rPr lang="en-US" altLang="zh-CN" sz="1600" b="1" dirty="0" smtClean="0">
                <a:ea typeface="宋体" pitchFamily="2" charset="-122"/>
              </a:rPr>
              <a:t>Mobility for indoor and outdoor applications</a:t>
            </a:r>
            <a:endParaRPr lang="en-US" altLang="zh-CN" sz="1600" dirty="0" smtClean="0">
              <a:ea typeface="宋体" pitchFamily="2" charset="-122"/>
            </a:endParaRPr>
          </a:p>
          <a:p>
            <a:pPr>
              <a:buFont typeface="Arial" pitchFamily="34" charset="0"/>
              <a:buChar char="•"/>
            </a:pPr>
            <a:r>
              <a:rPr lang="en-US" altLang="zh-CN" sz="1600" dirty="0" smtClean="0">
                <a:ea typeface="宋体" pitchFamily="2" charset="-122"/>
              </a:rPr>
              <a:t>   </a:t>
            </a:r>
            <a:r>
              <a:rPr lang="en-US" altLang="zh-CN" sz="1600" dirty="0" smtClean="0">
                <a:ea typeface="宋体" pitchFamily="2" charset="-122"/>
              </a:rPr>
              <a:t>Easy connecting to Internet</a:t>
            </a:r>
            <a:endParaRPr lang="zh-CN" altLang="en-US" sz="1600" dirty="0" smtClean="0">
              <a:ea typeface="宋体" pitchFamily="2" charset="-122"/>
            </a:endParaRPr>
          </a:p>
          <a:p>
            <a:r>
              <a:rPr lang="zh-CN" altLang="en-US" sz="1600" dirty="0" smtClean="0">
                <a:ea typeface="宋体" pitchFamily="2" charset="-122"/>
              </a:rPr>
              <a:t>     </a:t>
            </a:r>
            <a:endParaRPr lang="zh-CN" altLang="en-US" sz="1600" dirty="0">
              <a:ea typeface="宋体" pitchFamily="2" charset="-122"/>
            </a:endParaRPr>
          </a:p>
          <a:p>
            <a:endParaRPr lang="zh-CN" altLang="en-US" sz="1600" dirty="0">
              <a:ea typeface="宋体" pitchFamily="2" charset="-122"/>
            </a:endParaRPr>
          </a:p>
        </p:txBody>
      </p:sp>
      <p:sp>
        <p:nvSpPr>
          <p:cNvPr id="34823" name="Rectangle 7"/>
          <p:cNvSpPr>
            <a:spLocks noChangeArrowheads="1"/>
          </p:cNvSpPr>
          <p:nvPr/>
        </p:nvSpPr>
        <p:spPr bwMode="auto">
          <a:xfrm>
            <a:off x="609600" y="4495800"/>
            <a:ext cx="3886200" cy="461665"/>
          </a:xfrm>
          <a:prstGeom prst="rect">
            <a:avLst/>
          </a:prstGeom>
          <a:noFill/>
          <a:ln w="9525">
            <a:noFill/>
            <a:miter lim="800000"/>
            <a:headEnd/>
            <a:tailEnd/>
          </a:ln>
          <a:effectLst/>
        </p:spPr>
        <p:txBody>
          <a:bodyPr>
            <a:spAutoFit/>
          </a:bodyPr>
          <a:lstStyle/>
          <a:p>
            <a:r>
              <a:rPr lang="en-US" altLang="zh-CN" sz="2400" dirty="0"/>
              <a:t>    </a:t>
            </a:r>
            <a:r>
              <a:rPr lang="en-US" altLang="zh-CN" sz="2400" dirty="0" smtClean="0"/>
              <a:t>g</a:t>
            </a:r>
            <a:endParaRPr lang="zh-CN" alt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228600" y="914400"/>
            <a:ext cx="8229600" cy="792163"/>
          </a:xfrm>
        </p:spPr>
        <p:txBody>
          <a:bodyPr/>
          <a:lstStyle/>
          <a:p>
            <a:r>
              <a:rPr lang="en-US" altLang="zh-CN" sz="3200" b="1" dirty="0" smtClean="0"/>
              <a:t>Monitoring and Tech Requirement (1)</a:t>
            </a:r>
            <a:r>
              <a:rPr lang="en-US" altLang="zh-CN" sz="3200" b="1" dirty="0" smtClean="0"/>
              <a:t/>
            </a:r>
            <a:br>
              <a:rPr lang="en-US" altLang="zh-CN" sz="3200" b="1" dirty="0" smtClean="0"/>
            </a:br>
            <a:endParaRPr lang="en-US" altLang="zh-CN" sz="3200" dirty="0"/>
          </a:p>
        </p:txBody>
      </p:sp>
      <p:graphicFrame>
        <p:nvGraphicFramePr>
          <p:cNvPr id="39124" name="Group 212"/>
          <p:cNvGraphicFramePr>
            <a:graphicFrameLocks noGrp="1"/>
          </p:cNvGraphicFramePr>
          <p:nvPr>
            <p:ph idx="1"/>
          </p:nvPr>
        </p:nvGraphicFramePr>
        <p:xfrm>
          <a:off x="304800" y="1600200"/>
          <a:ext cx="7543800" cy="3881755"/>
        </p:xfrm>
        <a:graphic>
          <a:graphicData uri="http://schemas.openxmlformats.org/drawingml/2006/table">
            <a:tbl>
              <a:tblPr/>
              <a:tblGrid>
                <a:gridCol w="914400"/>
                <a:gridCol w="1143000"/>
                <a:gridCol w="1028700"/>
                <a:gridCol w="800100"/>
                <a:gridCol w="838200"/>
                <a:gridCol w="1143000"/>
                <a:gridCol w="838200"/>
                <a:gridCol w="838200"/>
              </a:tblGrid>
              <a:tr h="4095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Project</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Data Rate</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Topology</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Distance</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duty cycle</a:t>
                      </a:r>
                      <a:r>
                        <a:rPr kumimoji="0" lang="zh-CN" altLang="en-US" sz="1200" b="0" i="0" u="none" strike="noStrike" cap="none" normalizeH="0" baseline="0" dirty="0" smtClean="0">
                          <a:ln>
                            <a:noFill/>
                          </a:ln>
                          <a:solidFill>
                            <a:schemeClr val="tx1"/>
                          </a:solidFill>
                          <a:effectLst/>
                          <a:latin typeface="宋体" pitchFamily="2" charset="-122"/>
                          <a:ea typeface="宋体" pitchFamily="2" charset="-12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Sensor Power consumption</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SAR</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Sensor Number</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EEG</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TBD</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Star</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宋体" pitchFamily="2" charset="-122"/>
                          <a:ea typeface="宋体" pitchFamily="2" charset="-122"/>
                        </a:rPr>
                        <a:t>&lt;5m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宋体" pitchFamily="2" charset="-122"/>
                          <a:ea typeface="宋体" pitchFamily="2" charset="-122"/>
                        </a:rPr>
                        <a:t>&lt;10%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Low</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Max</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&gt;24</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38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ECG</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&lt;36kbps</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Star or P2P</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&lt;5m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宋体" pitchFamily="2" charset="-122"/>
                          <a:ea typeface="宋体" pitchFamily="2" charset="-122"/>
                        </a:rPr>
                        <a:t>&lt;10%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zh-CN" sz="1200" b="0" i="0" u="none" strike="noStrike" cap="none" normalizeH="0" baseline="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Low</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High</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&lt;24</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EMG</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TBD</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Star</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宋体" pitchFamily="2" charset="-122"/>
                          <a:ea typeface="宋体" pitchFamily="2" charset="-122"/>
                        </a:rPr>
                        <a:t>&lt;5m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宋体" pitchFamily="2" charset="-122"/>
                          <a:ea typeface="宋体" pitchFamily="2" charset="-122"/>
                        </a:rPr>
                        <a:t>&lt;10%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zh-CN" sz="1200" b="0" i="0" u="none" strike="noStrike" cap="none" normalizeH="0" baseline="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Low</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High</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&lt;12</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Temp</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宋体" pitchFamily="2" charset="-122"/>
                          <a:ea typeface="宋体" pitchFamily="2" charset="-122"/>
                        </a:rPr>
                        <a:t>&lt;16bps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Star or P2P</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&lt;5m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宋体" pitchFamily="2" charset="-122"/>
                          <a:ea typeface="宋体" pitchFamily="2" charset="-122"/>
                        </a:rPr>
                        <a:t>&lt;1%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zh-CN" sz="1200" b="0" i="0" u="none" strike="noStrike" cap="none" normalizeH="0" baseline="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Low</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High</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&lt;12</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Breath</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TBD</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Star</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宋体" pitchFamily="2" charset="-122"/>
                          <a:ea typeface="宋体" pitchFamily="2" charset="-122"/>
                        </a:rPr>
                        <a:t>&lt;5m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宋体" pitchFamily="2" charset="-122"/>
                          <a:ea typeface="宋体" pitchFamily="2" charset="-122"/>
                        </a:rPr>
                        <a:t>&lt;1%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zh-CN" sz="1200" b="0" i="0" u="none" strike="noStrike" cap="none" normalizeH="0" baseline="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Low</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High</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&lt;12</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Heart Rate</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TBD</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Star or Tree</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宋体" pitchFamily="2" charset="-122"/>
                          <a:ea typeface="宋体" pitchFamily="2" charset="-122"/>
                        </a:rPr>
                        <a:t>&lt;5m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宋体" pitchFamily="2" charset="-122"/>
                          <a:ea typeface="宋体" pitchFamily="2" charset="-122"/>
                        </a:rPr>
                        <a:t>&lt;1%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zh-CN" sz="1200" b="0" i="0" u="none" strike="noStrike" cap="none" normalizeH="0" baseline="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Low</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High</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&lt;12</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Oxygen Content</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32kbps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Start, Tree or P2P</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宋体" pitchFamily="2" charset="-122"/>
                          <a:ea typeface="宋体" pitchFamily="2" charset="-122"/>
                        </a:rPr>
                        <a:t>&lt;5m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宋体" pitchFamily="2" charset="-122"/>
                          <a:ea typeface="宋体" pitchFamily="2" charset="-122"/>
                        </a:rPr>
                        <a:t>&lt;1%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zh-CN" sz="1200" b="0" i="0" u="none" strike="noStrike" cap="none" normalizeH="0" baseline="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&lt;50mW</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High</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&lt;12</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129" name="Group 145"/>
          <p:cNvGraphicFramePr>
            <a:graphicFrameLocks noGrp="1"/>
          </p:cNvGraphicFramePr>
          <p:nvPr>
            <p:ph idx="1"/>
          </p:nvPr>
        </p:nvGraphicFramePr>
        <p:xfrm>
          <a:off x="457200" y="1752600"/>
          <a:ext cx="7273925" cy="1968627"/>
        </p:xfrm>
        <a:graphic>
          <a:graphicData uri="http://schemas.openxmlformats.org/drawingml/2006/table">
            <a:tbl>
              <a:tblPr/>
              <a:tblGrid>
                <a:gridCol w="881063"/>
                <a:gridCol w="1103312"/>
                <a:gridCol w="992188"/>
                <a:gridCol w="696912"/>
                <a:gridCol w="882650"/>
                <a:gridCol w="1101725"/>
                <a:gridCol w="808038"/>
                <a:gridCol w="808037"/>
              </a:tblGrid>
              <a:tr h="1809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Project</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Data Rate</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Topology</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Distance</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duty cycle</a:t>
                      </a:r>
                      <a:r>
                        <a:rPr kumimoji="0" lang="zh-CN" altLang="en-US" sz="1200" b="0" i="0" u="none" strike="noStrike" cap="none" normalizeH="0" baseline="0" dirty="0" smtClean="0">
                          <a:ln>
                            <a:noFill/>
                          </a:ln>
                          <a:solidFill>
                            <a:schemeClr val="tx1"/>
                          </a:solidFill>
                          <a:effectLst/>
                          <a:latin typeface="宋体" pitchFamily="2" charset="-122"/>
                          <a:ea typeface="宋体" pitchFamily="2" charset="-12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Sensor Power consumption</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SAR</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Sensor Number</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89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Blood Pressure</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宋体" pitchFamily="2" charset="-122"/>
                          <a:ea typeface="宋体" pitchFamily="2" charset="-122"/>
                        </a:rPr>
                        <a:t>&lt;10bps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Star or Tree</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宋体" pitchFamily="2" charset="-122"/>
                          <a:ea typeface="宋体" pitchFamily="2" charset="-122"/>
                        </a:rPr>
                        <a:t>&lt;5m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宋体" pitchFamily="2" charset="-122"/>
                          <a:ea typeface="宋体" pitchFamily="2" charset="-122"/>
                        </a:rPr>
                        <a:t>&lt;1%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zh-CN" sz="1200" b="0" i="0" u="none" strike="noStrike" cap="none" normalizeH="0" baseline="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1.5W</a:t>
                      </a:r>
                      <a:r>
                        <a:rPr kumimoji="0" lang="zh-CN" altLang="en-US" sz="1200" b="0" i="0" u="none" strike="noStrike" cap="none" normalizeH="0" baseline="0" dirty="0" smtClean="0">
                          <a:ln>
                            <a:noFill/>
                          </a:ln>
                          <a:solidFill>
                            <a:schemeClr val="tx1"/>
                          </a:solidFill>
                          <a:effectLst/>
                          <a:latin typeface="宋体" pitchFamily="2" charset="-122"/>
                          <a:ea typeface="宋体" pitchFamily="2" charset="-122"/>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High</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&lt;12</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89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pH</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TBD</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Star or Tree</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&lt;5m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宋体" pitchFamily="2" charset="-122"/>
                          <a:ea typeface="宋体" pitchFamily="2" charset="-122"/>
                        </a:rPr>
                        <a:t>&lt;1%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zh-CN" sz="1200" b="0" i="0" u="none" strike="noStrike" cap="none" normalizeH="0" baseline="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low</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High</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&lt;12</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38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Glucose content</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TBD</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Star or Tree</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宋体" pitchFamily="2" charset="-122"/>
                          <a:ea typeface="宋体" pitchFamily="2" charset="-122"/>
                        </a:rPr>
                        <a:t>&lt;5m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宋体" pitchFamily="2" charset="-122"/>
                          <a:ea typeface="宋体" pitchFamily="2" charset="-122"/>
                        </a:rPr>
                        <a:t>&lt;1%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zh-CN" sz="1200" b="0" i="0" u="none" strike="noStrike" cap="none" normalizeH="0" baseline="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Low</a:t>
                      </a:r>
                      <a:r>
                        <a:rPr kumimoji="0" lang="zh-CN" altLang="en-US" sz="1200" b="0" i="0" u="none" strike="noStrike" cap="none" normalizeH="0" baseline="0" dirty="0" smtClean="0">
                          <a:ln>
                            <a:noFill/>
                          </a:ln>
                          <a:solidFill>
                            <a:schemeClr val="tx1"/>
                          </a:solidFill>
                          <a:effectLst/>
                          <a:latin typeface="宋体" pitchFamily="2" charset="-122"/>
                          <a:ea typeface="宋体" pitchFamily="2" charset="-122"/>
                        </a:rPr>
                        <a:t>低</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High</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宋体" pitchFamily="2" charset="-122"/>
                          <a:ea typeface="宋体" pitchFamily="2" charset="-122"/>
                        </a:rPr>
                        <a:t>&lt;12</a:t>
                      </a:r>
                      <a:endParaRPr kumimoji="0" lang="zh-CN" altLang="en-US" sz="1200" b="0" i="0" u="none" strike="noStrike" cap="none" normalizeH="0" baseline="0" dirty="0" smtClean="0">
                        <a:ln>
                          <a:noFill/>
                        </a:ln>
                        <a:solidFill>
                          <a:schemeClr val="tx1"/>
                        </a:solidFill>
                        <a:effectLst/>
                        <a:latin typeface="宋体" pitchFamily="2" charset="-122"/>
                        <a:ea typeface="宋体"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2103" name="Rectangle 119"/>
          <p:cNvSpPr>
            <a:spLocks noGrp="1" noChangeArrowheads="1"/>
          </p:cNvSpPr>
          <p:nvPr>
            <p:ph type="title"/>
          </p:nvPr>
        </p:nvSpPr>
        <p:spPr>
          <a:xfrm>
            <a:off x="457200" y="609600"/>
            <a:ext cx="8229600" cy="1143000"/>
          </a:xfrm>
          <a:noFill/>
          <a:ln/>
        </p:spPr>
        <p:txBody>
          <a:bodyPr/>
          <a:lstStyle/>
          <a:p>
            <a:r>
              <a:rPr lang="en-US" altLang="zh-CN" sz="3200" b="1" dirty="0" smtClean="0"/>
              <a:t>Monitoring and Tech Requirement (1)</a:t>
            </a:r>
            <a:br>
              <a:rPr lang="en-US" altLang="zh-CN" sz="3200" b="1" dirty="0" smtClean="0"/>
            </a:br>
            <a:endParaRPr lang="en-US" altLang="zh-CN"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152400"/>
            <a:ext cx="8229600" cy="1143000"/>
          </a:xfrm>
        </p:spPr>
        <p:txBody>
          <a:bodyPr/>
          <a:lstStyle/>
          <a:p>
            <a:r>
              <a:rPr lang="en-US" altLang="zh-CN" sz="3200" dirty="0" smtClean="0"/>
              <a:t>Example (1)</a:t>
            </a:r>
            <a:endParaRPr lang="zh-CN" altLang="en-US" sz="3200" dirty="0"/>
          </a:p>
        </p:txBody>
      </p:sp>
      <p:pic>
        <p:nvPicPr>
          <p:cNvPr id="47109" name="Picture 5" descr="4@}59}AR$J]ST2G}(SQ7P5H"/>
          <p:cNvPicPr>
            <a:picLocks noChangeAspect="1" noChangeArrowheads="1"/>
          </p:cNvPicPr>
          <p:nvPr/>
        </p:nvPicPr>
        <p:blipFill>
          <a:blip r:embed="rId2" cstate="print"/>
          <a:srcRect/>
          <a:stretch>
            <a:fillRect/>
          </a:stretch>
        </p:blipFill>
        <p:spPr bwMode="auto">
          <a:xfrm>
            <a:off x="990600" y="1066800"/>
            <a:ext cx="7123508" cy="48768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152400"/>
            <a:ext cx="8229600" cy="1143000"/>
          </a:xfrm>
        </p:spPr>
        <p:txBody>
          <a:bodyPr/>
          <a:lstStyle/>
          <a:p>
            <a:r>
              <a:rPr lang="en-US" altLang="zh-CN" sz="3200" dirty="0" smtClean="0"/>
              <a:t>Example </a:t>
            </a:r>
            <a:r>
              <a:rPr lang="en-US" altLang="zh-CN" sz="3200" dirty="0" smtClean="0"/>
              <a:t>(2)</a:t>
            </a:r>
            <a:endParaRPr lang="zh-CN" altLang="en-US" sz="3200" dirty="0"/>
          </a:p>
        </p:txBody>
      </p:sp>
      <p:pic>
        <p:nvPicPr>
          <p:cNvPr id="44039" name="Picture 7" descr="L_RS747OCRZ4[%R96TXE[GU"/>
          <p:cNvPicPr>
            <a:picLocks noChangeAspect="1" noChangeArrowheads="1"/>
          </p:cNvPicPr>
          <p:nvPr/>
        </p:nvPicPr>
        <p:blipFill>
          <a:blip r:embed="rId2" cstate="print"/>
          <a:srcRect/>
          <a:stretch>
            <a:fillRect/>
          </a:stretch>
        </p:blipFill>
        <p:spPr bwMode="auto">
          <a:xfrm>
            <a:off x="457200" y="1219200"/>
            <a:ext cx="7689806" cy="4881563"/>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152400"/>
            <a:ext cx="8229600" cy="1143000"/>
          </a:xfrm>
        </p:spPr>
        <p:txBody>
          <a:bodyPr/>
          <a:lstStyle/>
          <a:p>
            <a:r>
              <a:rPr lang="en-US" altLang="zh-CN" sz="3200" dirty="0" smtClean="0"/>
              <a:t>Example (3)</a:t>
            </a:r>
            <a:endParaRPr lang="zh-CN" altLang="en-US" sz="3200" dirty="0"/>
          </a:p>
        </p:txBody>
      </p:sp>
      <p:pic>
        <p:nvPicPr>
          <p:cNvPr id="48134" name="Picture 6" descr="A[_C)(M~TN6W1K564}~~[Q6"/>
          <p:cNvPicPr>
            <a:picLocks noChangeAspect="1" noChangeArrowheads="1"/>
          </p:cNvPicPr>
          <p:nvPr/>
        </p:nvPicPr>
        <p:blipFill>
          <a:blip r:embed="rId2" cstate="print"/>
          <a:srcRect/>
          <a:stretch>
            <a:fillRect/>
          </a:stretch>
        </p:blipFill>
        <p:spPr bwMode="auto">
          <a:xfrm>
            <a:off x="379826" y="914400"/>
            <a:ext cx="7140162" cy="503555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533400" y="304800"/>
            <a:ext cx="8229600" cy="1143000"/>
          </a:xfrm>
        </p:spPr>
        <p:txBody>
          <a:bodyPr/>
          <a:lstStyle/>
          <a:p>
            <a:r>
              <a:rPr lang="en-US" altLang="zh-CN" sz="3200" dirty="0" smtClean="0"/>
              <a:t>Example </a:t>
            </a:r>
            <a:r>
              <a:rPr lang="en-US" altLang="zh-CN" sz="3200" dirty="0" smtClean="0"/>
              <a:t>(4)</a:t>
            </a:r>
            <a:endParaRPr lang="zh-CN" altLang="en-US" sz="3200" dirty="0"/>
          </a:p>
        </p:txBody>
      </p:sp>
      <p:pic>
        <p:nvPicPr>
          <p:cNvPr id="49158" name="Picture 6" descr="5{%4R~)][~7%GP9@G0OHG3K"/>
          <p:cNvPicPr>
            <a:picLocks noChangeAspect="1" noChangeArrowheads="1"/>
          </p:cNvPicPr>
          <p:nvPr/>
        </p:nvPicPr>
        <p:blipFill>
          <a:blip r:embed="rId2" cstate="print"/>
          <a:srcRect/>
          <a:stretch>
            <a:fillRect/>
          </a:stretch>
        </p:blipFill>
        <p:spPr bwMode="auto">
          <a:xfrm>
            <a:off x="609600" y="1123704"/>
            <a:ext cx="7424738" cy="4580184"/>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1508</TotalTime>
  <Words>328</Words>
  <Application>Microsoft Office PowerPoint</Application>
  <PresentationFormat>On-screen Show (4:3)</PresentationFormat>
  <Paragraphs>150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 Human physiological parameter monitoring  at Different Sites (1)</vt:lpstr>
      <vt:lpstr>Human physiological parameter monitoring  at Different Sites (2)</vt:lpstr>
      <vt:lpstr>Monitoring and Tech Requirement (1) </vt:lpstr>
      <vt:lpstr>Monitoring and Tech Requirement (1) </vt:lpstr>
      <vt:lpstr>Example (1)</vt:lpstr>
      <vt:lpstr>Example (2)</vt:lpstr>
      <vt:lpstr>Example (3)</vt:lpstr>
      <vt:lpstr>Example (4)</vt:lpstr>
      <vt:lpstr>Slide 10</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TG4j Opening report</dc:title>
  <dc:subject>IEEE 802.15.4j</dc:subject>
  <dc:creator>Raymond Krasinski (Philips)</dc:creator>
  <cp:keywords>TG4j Report Opening</cp:keywords>
  <dc:description>Opening report for the MBAN Task Group</dc:description>
  <cp:lastModifiedBy>Liang</cp:lastModifiedBy>
  <cp:revision>81</cp:revision>
  <cp:lastPrinted>1998-02-10T13:28:06Z</cp:lastPrinted>
  <dcterms:created xsi:type="dcterms:W3CDTF">1999-11-08T18:59:45Z</dcterms:created>
  <dcterms:modified xsi:type="dcterms:W3CDTF">2012-07-09T21:32:28Z</dcterms:modified>
  <cp:contentStatus>Final</cp:contentStatus>
</cp:coreProperties>
</file>