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42" r:id="rId2"/>
    <p:sldId id="334" r:id="rId3"/>
    <p:sldId id="376" r:id="rId4"/>
    <p:sldId id="343" r:id="rId5"/>
    <p:sldId id="374" r:id="rId6"/>
    <p:sldId id="366" r:id="rId7"/>
    <p:sldId id="371" r:id="rId8"/>
    <p:sldId id="344" r:id="rId9"/>
    <p:sldId id="345" r:id="rId10"/>
    <p:sldId id="348" r:id="rId11"/>
    <p:sldId id="363" r:id="rId12"/>
    <p:sldId id="377" r:id="rId13"/>
    <p:sldId id="341" r:id="rId14"/>
    <p:sldId id="360" r:id="rId15"/>
    <p:sldId id="375" r:id="rId16"/>
    <p:sldId id="359" r:id="rId17"/>
    <p:sldId id="358" r:id="rId18"/>
    <p:sldId id="373" r:id="rId19"/>
    <p:sldId id="367" r:id="rId20"/>
    <p:sldId id="368" r:id="rId21"/>
    <p:sldId id="369" r:id="rId22"/>
    <p:sldId id="372" r:id="rId23"/>
    <p:sldId id="370" r:id="rId24"/>
    <p:sldId id="355" r:id="rId25"/>
    <p:sldId id="361" r:id="rId26"/>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48" autoAdjust="0"/>
    <p:restoredTop sz="96889" autoAdjust="0"/>
  </p:normalViewPr>
  <p:slideViewPr>
    <p:cSldViewPr>
      <p:cViewPr varScale="1">
        <p:scale>
          <a:sx n="71" d="100"/>
          <a:sy n="71" d="100"/>
        </p:scale>
        <p:origin x="-1140" y="-90"/>
      </p:cViewPr>
      <p:guideLst>
        <p:guide orient="horz" pos="2160"/>
        <p:guide pos="2880"/>
      </p:guideLst>
    </p:cSldViewPr>
  </p:slideViewPr>
  <p:notesTextViewPr>
    <p:cViewPr>
      <p:scale>
        <a:sx n="100" d="100"/>
        <a:sy n="100" d="100"/>
      </p:scale>
      <p:origin x="0" y="0"/>
    </p:cViewPr>
  </p:notesTextViewPr>
  <p:sorterViewPr>
    <p:cViewPr>
      <p:scale>
        <a:sx n="160" d="100"/>
        <a:sy n="16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smtClean="0">
                <a:ea typeface="굴림" pitchFamily="34" charset="-127"/>
              </a:rPr>
              <a:t>Emmanuel Monnerie,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슬라이드 이미지 개체 틀 1"/>
          <p:cNvSpPr>
            <a:spLocks noGrp="1" noRot="1" noChangeAspect="1" noTextEdit="1"/>
          </p:cNvSpPr>
          <p:nvPr>
            <p:ph type="sldImg"/>
          </p:nvPr>
        </p:nvSpPr>
        <p:spPr>
          <a:ln/>
        </p:spPr>
      </p:sp>
      <p:sp>
        <p:nvSpPr>
          <p:cNvPr id="34819" name="슬라이드 노트 개체 틀 2"/>
          <p:cNvSpPr>
            <a:spLocks noGrp="1"/>
          </p:cNvSpPr>
          <p:nvPr>
            <p:ph type="body" idx="1"/>
          </p:nvPr>
        </p:nvSpPr>
        <p:spPr>
          <a:noFill/>
          <a:ln/>
        </p:spPr>
        <p:txBody>
          <a:bodyPr/>
          <a:lstStyle/>
          <a:p>
            <a:endParaRPr lang="ko-KR" altLang="en-US" smtClean="0"/>
          </a:p>
        </p:txBody>
      </p:sp>
      <p:sp>
        <p:nvSpPr>
          <p:cNvPr id="34820" name="머리글 개체 틀 3"/>
          <p:cNvSpPr>
            <a:spLocks noGrp="1"/>
          </p:cNvSpPr>
          <p:nvPr>
            <p:ph type="hdr" sz="quarter"/>
          </p:nvPr>
        </p:nvSpPr>
        <p:spPr>
          <a:noFill/>
        </p:spPr>
        <p:txBody>
          <a:bodyPr/>
          <a:lstStyle/>
          <a:p>
            <a:r>
              <a:rPr lang="en-US" altLang="ko-KR" smtClean="0">
                <a:ea typeface="굴림" pitchFamily="34" charset="-127"/>
              </a:rPr>
              <a:t>doc.: IEEE 802.15-&lt;doc#&gt;</a:t>
            </a:r>
          </a:p>
        </p:txBody>
      </p:sp>
      <p:sp>
        <p:nvSpPr>
          <p:cNvPr id="34821" name="날짜 개체 틀 4"/>
          <p:cNvSpPr>
            <a:spLocks noGrp="1"/>
          </p:cNvSpPr>
          <p:nvPr>
            <p:ph type="dt" sz="quarter" idx="1"/>
          </p:nvPr>
        </p:nvSpPr>
        <p:spPr>
          <a:noFill/>
        </p:spPr>
        <p:txBody>
          <a:bodyPr/>
          <a:lstStyle/>
          <a:p>
            <a:r>
              <a:rPr lang="en-US" altLang="ko-KR" smtClean="0">
                <a:ea typeface="굴림" pitchFamily="34" charset="-127"/>
              </a:rPr>
              <a:t>&lt;month year&gt;</a:t>
            </a:r>
          </a:p>
        </p:txBody>
      </p:sp>
      <p:sp>
        <p:nvSpPr>
          <p:cNvPr id="34822" name="바닥글 개체 틀 5"/>
          <p:cNvSpPr>
            <a:spLocks noGrp="1"/>
          </p:cNvSpPr>
          <p:nvPr>
            <p:ph type="ftr" sz="quarter" idx="4"/>
          </p:nvPr>
        </p:nvSpPr>
        <p:spPr>
          <a:noFill/>
        </p:spPr>
        <p:txBody>
          <a:bodyPr/>
          <a:lstStyle/>
          <a:p>
            <a:pPr lvl="4"/>
            <a:r>
              <a:rPr lang="en-US" altLang="ko-KR" smtClean="0">
                <a:ea typeface="굴림" pitchFamily="34" charset="-127"/>
              </a:rPr>
              <a:t>&lt;author&gt;, &lt;company&gt;</a:t>
            </a:r>
          </a:p>
        </p:txBody>
      </p:sp>
      <p:sp>
        <p:nvSpPr>
          <p:cNvPr id="34823" name="슬라이드 번호 개체 틀 6"/>
          <p:cNvSpPr>
            <a:spLocks noGrp="1"/>
          </p:cNvSpPr>
          <p:nvPr>
            <p:ph type="sldNum" sz="quarter" idx="5"/>
          </p:nvPr>
        </p:nvSpPr>
        <p:spPr>
          <a:noFill/>
        </p:spPr>
        <p:txBody>
          <a:bodyPr/>
          <a:lstStyle/>
          <a:p>
            <a:r>
              <a:rPr lang="en-US" altLang="ko-KR" smtClean="0">
                <a:ea typeface="굴림" pitchFamily="34" charset="-127"/>
              </a:rPr>
              <a:t>Page </a:t>
            </a:r>
            <a:fld id="{206564C9-9897-444B-A459-E4CF869B9F7D}" type="slidenum">
              <a:rPr lang="en-US" altLang="ko-KR" smtClean="0">
                <a:ea typeface="굴림" pitchFamily="34" charset="-127"/>
              </a:rPr>
              <a:pPr/>
              <a:t>2</a:t>
            </a:fld>
            <a:endParaRPr lang="en-US" altLang="ko-KR" smtClean="0">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슬라이드 이미지 개체 틀 1"/>
          <p:cNvSpPr>
            <a:spLocks noGrp="1" noRot="1" noChangeAspect="1" noTextEdit="1"/>
          </p:cNvSpPr>
          <p:nvPr>
            <p:ph type="sldImg"/>
          </p:nvPr>
        </p:nvSpPr>
        <p:spPr>
          <a:ln/>
        </p:spPr>
      </p:sp>
      <p:sp>
        <p:nvSpPr>
          <p:cNvPr id="35843" name="슬라이드 노트 개체 틀 2"/>
          <p:cNvSpPr>
            <a:spLocks noGrp="1"/>
          </p:cNvSpPr>
          <p:nvPr>
            <p:ph type="body" idx="1"/>
          </p:nvPr>
        </p:nvSpPr>
        <p:spPr>
          <a:noFill/>
          <a:ln/>
        </p:spPr>
        <p:txBody>
          <a:bodyPr/>
          <a:lstStyle/>
          <a:p>
            <a:endParaRPr lang="ko-KR" altLang="en-US" smtClean="0"/>
          </a:p>
        </p:txBody>
      </p:sp>
      <p:sp>
        <p:nvSpPr>
          <p:cNvPr id="35844" name="머리글 개체 틀 3"/>
          <p:cNvSpPr>
            <a:spLocks noGrp="1"/>
          </p:cNvSpPr>
          <p:nvPr>
            <p:ph type="hdr" sz="quarter"/>
          </p:nvPr>
        </p:nvSpPr>
        <p:spPr>
          <a:noFill/>
        </p:spPr>
        <p:txBody>
          <a:bodyPr/>
          <a:lstStyle/>
          <a:p>
            <a:r>
              <a:rPr lang="en-US" altLang="ko-KR" smtClean="0">
                <a:ea typeface="굴림" pitchFamily="34" charset="-127"/>
              </a:rPr>
              <a:t>doc.: IEEE 802.15-&lt;doc#&gt;</a:t>
            </a:r>
          </a:p>
        </p:txBody>
      </p:sp>
      <p:sp>
        <p:nvSpPr>
          <p:cNvPr id="35845" name="날짜 개체 틀 4"/>
          <p:cNvSpPr>
            <a:spLocks noGrp="1"/>
          </p:cNvSpPr>
          <p:nvPr>
            <p:ph type="dt" sz="quarter" idx="1"/>
          </p:nvPr>
        </p:nvSpPr>
        <p:spPr>
          <a:noFill/>
        </p:spPr>
        <p:txBody>
          <a:bodyPr/>
          <a:lstStyle/>
          <a:p>
            <a:r>
              <a:rPr lang="en-US" altLang="ko-KR" smtClean="0">
                <a:ea typeface="굴림" pitchFamily="34" charset="-127"/>
              </a:rPr>
              <a:t>&lt;month year&gt;</a:t>
            </a:r>
          </a:p>
        </p:txBody>
      </p:sp>
      <p:sp>
        <p:nvSpPr>
          <p:cNvPr id="35846" name="바닥글 개체 틀 5"/>
          <p:cNvSpPr>
            <a:spLocks noGrp="1"/>
          </p:cNvSpPr>
          <p:nvPr>
            <p:ph type="ftr" sz="quarter" idx="4"/>
          </p:nvPr>
        </p:nvSpPr>
        <p:spPr>
          <a:noFill/>
        </p:spPr>
        <p:txBody>
          <a:bodyPr/>
          <a:lstStyle/>
          <a:p>
            <a:pPr lvl="4"/>
            <a:r>
              <a:rPr lang="en-US" altLang="ko-KR" smtClean="0">
                <a:ea typeface="굴림" pitchFamily="34" charset="-127"/>
              </a:rPr>
              <a:t>&lt;author&gt;, &lt;company&gt;</a:t>
            </a:r>
          </a:p>
        </p:txBody>
      </p:sp>
      <p:sp>
        <p:nvSpPr>
          <p:cNvPr id="35847" name="슬라이드 번호 개체 틀 6"/>
          <p:cNvSpPr>
            <a:spLocks noGrp="1"/>
          </p:cNvSpPr>
          <p:nvPr>
            <p:ph type="sldNum" sz="quarter" idx="5"/>
          </p:nvPr>
        </p:nvSpPr>
        <p:spPr>
          <a:noFill/>
        </p:spPr>
        <p:txBody>
          <a:bodyPr/>
          <a:lstStyle/>
          <a:p>
            <a:r>
              <a:rPr lang="en-US" altLang="ko-KR" smtClean="0">
                <a:ea typeface="굴림" pitchFamily="34" charset="-127"/>
              </a:rPr>
              <a:t>Page </a:t>
            </a:r>
            <a:fld id="{D10C46B1-1E7B-4FAD-8935-615E682F1AB1}" type="slidenum">
              <a:rPr lang="en-US" altLang="ko-KR" smtClean="0">
                <a:ea typeface="굴림" pitchFamily="34" charset="-127"/>
              </a:rPr>
              <a:pPr/>
              <a:t>9</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May 2012</a:t>
            </a:r>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1C4C526-B88F-4253-9C39-08268384D749}"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A73D005-CE81-4F89-9703-50B7762BD7D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28BF172-4F44-44AB-9405-F804A105C8D0}"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p:txBody>
          <a:bodyPr/>
          <a:lstStyle>
            <a:lvl1pPr>
              <a:defRPr/>
            </a:lvl1pPr>
          </a:lstStyle>
          <a:p>
            <a:pPr>
              <a:defRPr/>
            </a:pPr>
            <a:r>
              <a:rPr lang="en-US" altLang="ko-KR"/>
              <a:t>May 2012</a:t>
            </a:r>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6927531C-B25A-4DB7-AB6C-E8E9D1FF76E5}"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p:txBody>
          <a:bodyPr/>
          <a:lstStyle>
            <a:lvl1pPr>
              <a:defRPr/>
            </a:lvl1pPr>
          </a:lstStyle>
          <a:p>
            <a:pPr>
              <a:defRPr/>
            </a:pPr>
            <a:r>
              <a:rPr lang="en-US" altLang="ko-KR"/>
              <a:t>May 2012</a:t>
            </a:r>
          </a:p>
        </p:txBody>
      </p:sp>
      <p:sp>
        <p:nvSpPr>
          <p:cNvPr id="5" name="Rectangle 5"/>
          <p:cNvSpPr>
            <a:spLocks noGrp="1" noChangeArrowheads="1"/>
          </p:cNvSpPr>
          <p:nvPr>
            <p:ph type="ftr" sz="quarter" idx="11"/>
          </p:nvPr>
        </p:nvSpPr>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463CB73B-FC21-4FFD-A902-7B40FCADA3AA}"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a:t>May 2012</a:t>
            </a:r>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8972A43F-2162-46EB-96C3-7718049671C8}"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p:txBody>
          <a:bodyPr/>
          <a:lstStyle>
            <a:lvl1pPr>
              <a:defRPr/>
            </a:lvl1pPr>
          </a:lstStyle>
          <a:p>
            <a:pPr>
              <a:defRPr/>
            </a:pPr>
            <a:r>
              <a:rPr lang="en-US" altLang="ko-KR"/>
              <a:t>May 2012</a:t>
            </a:r>
          </a:p>
        </p:txBody>
      </p:sp>
      <p:sp>
        <p:nvSpPr>
          <p:cNvPr id="8" name="Rectangle 5"/>
          <p:cNvSpPr>
            <a:spLocks noGrp="1" noChangeArrowheads="1"/>
          </p:cNvSpPr>
          <p:nvPr>
            <p:ph type="ftr" sz="quarter" idx="11"/>
          </p:nvPr>
        </p:nvSpPr>
        <p:spPr/>
        <p:txBody>
          <a:bodyPr/>
          <a:lstStyle>
            <a:lvl1pPr>
              <a:defRPr/>
            </a:lvl1pPr>
          </a:lstStyle>
          <a:p>
            <a:pPr>
              <a:defRPr/>
            </a:pPr>
            <a:r>
              <a:rPr lang="de-DE" altLang="ko-KR"/>
              <a:t>(ETRI)</a:t>
            </a:r>
            <a:endParaRPr lang="en-US" altLang="ko-KR" dirty="0"/>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983983FC-8BE3-4399-B32F-3934F0107ABE}"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p:txBody>
          <a:bodyPr/>
          <a:lstStyle>
            <a:lvl1pPr>
              <a:defRPr/>
            </a:lvl1pPr>
          </a:lstStyle>
          <a:p>
            <a:pPr>
              <a:defRPr/>
            </a:pPr>
            <a:r>
              <a:rPr lang="en-US" altLang="ko-KR"/>
              <a:t>May 2012</a:t>
            </a:r>
          </a:p>
        </p:txBody>
      </p:sp>
      <p:sp>
        <p:nvSpPr>
          <p:cNvPr id="4" name="Rectangle 5"/>
          <p:cNvSpPr>
            <a:spLocks noGrp="1" noChangeArrowheads="1"/>
          </p:cNvSpPr>
          <p:nvPr>
            <p:ph type="ftr" sz="quarter" idx="11"/>
          </p:nvPr>
        </p:nvSpPr>
        <p:spPr/>
        <p:txBody>
          <a:bodyPr/>
          <a:lstStyle>
            <a:lvl1pPr>
              <a:defRPr/>
            </a:lvl1pPr>
          </a:lstStyle>
          <a:p>
            <a:pPr>
              <a:defRPr/>
            </a:pPr>
            <a:r>
              <a:rPr lang="de-DE" altLang="ko-KR"/>
              <a:t>(ETRI)</a:t>
            </a:r>
            <a:endParaRPr lang="en-US" altLang="ko-KR" dirty="0"/>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C07E19F5-A410-44BD-98D1-6D0A35D51A5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July 2012</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A1E8524D-688D-4127-BC01-8FB36B63CEE7}"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D28BCD1C-C6BA-426C-AC8C-D6A1564C7E3D}"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May 2012</a:t>
            </a:r>
          </a:p>
        </p:txBody>
      </p:sp>
      <p:sp>
        <p:nvSpPr>
          <p:cNvPr id="6" name="Rectangle 5"/>
          <p:cNvSpPr>
            <a:spLocks noGrp="1" noChangeArrowheads="1"/>
          </p:cNvSpPr>
          <p:nvPr>
            <p:ph type="ftr" sz="quarter" idx="11"/>
          </p:nvPr>
        </p:nvSpPr>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F2AF6C35-01ED-42E7-B087-F10974AAD532}"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a:t>July 2012</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a:t>(ETRI)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B3C28211-F722-4F1B-8F70-B84EF646FFFC}"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r>
              <a:rPr lang="en-US" altLang="ko-KR" sz="1400" b="1">
                <a:ea typeface="굴림" pitchFamily="34" charset="-127"/>
              </a:rPr>
              <a:t>doc.: IEEE 802.15-12-0333-01-004m</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6DD7A717-E1F8-4A77-91A1-D728BCA59605}" type="slidenum">
              <a:rPr lang="en-US" altLang="ko-KR">
                <a:ea typeface="MS PGothic" pitchFamily="34" charset="-128"/>
              </a:rPr>
              <a:pPr algn="ctr"/>
              <a:t>1</a:t>
            </a:fld>
            <a:endParaRPr lang="en-US" altLang="ko-KR">
              <a:ea typeface="MS PGothic" pitchFamily="34" charset="-128"/>
            </a:endParaRPr>
          </a:p>
        </p:txBody>
      </p:sp>
      <p:sp>
        <p:nvSpPr>
          <p:cNvPr id="9219" name="Rectangle 4"/>
          <p:cNvSpPr>
            <a:spLocks noGrp="1" noChangeArrowheads="1"/>
          </p:cNvSpPr>
          <p:nvPr>
            <p:ph type="dt" sz="quarter" idx="10"/>
          </p:nvPr>
        </p:nvSpPr>
        <p:spPr>
          <a:noFill/>
        </p:spPr>
        <p:txBody>
          <a:bodyPr/>
          <a:lstStyle/>
          <a:p>
            <a:r>
              <a:rPr lang="en-US" altLang="ko-KR" smtClean="0">
                <a:ea typeface="MS PGothic" pitchFamily="34" charset="-128"/>
              </a:rPr>
              <a:t>July 2012</a:t>
            </a:r>
          </a:p>
        </p:txBody>
      </p:sp>
      <p:sp>
        <p:nvSpPr>
          <p:cNvPr id="6" name="Rectangle 4"/>
          <p:cNvSpPr>
            <a:spLocks noChangeArrowheads="1"/>
          </p:cNvSpPr>
          <p:nvPr/>
        </p:nvSpPr>
        <p:spPr bwMode="auto">
          <a:xfrm>
            <a:off x="228600" y="765175"/>
            <a:ext cx="8610600" cy="5801588"/>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800" b="1" dirty="0">
                <a:ea typeface="굴림" pitchFamily="50" charset="-127"/>
              </a:rPr>
              <a:t>Submission Title: </a:t>
            </a:r>
            <a:r>
              <a:rPr lang="en-US" altLang="ko-KR" sz="1800" b="1" dirty="0">
                <a:solidFill>
                  <a:schemeClr val="tx2"/>
                </a:solidFill>
                <a:ea typeface="굴림" charset="-127"/>
              </a:rPr>
              <a:t>IEEE802.15.4m MAC Proposal: TVWS Multi-Channel Utilization (TMCU)</a:t>
            </a:r>
          </a:p>
          <a:p>
            <a:pPr marL="914400" indent="-914400">
              <a:spcBef>
                <a:spcPts val="600"/>
              </a:spcBef>
              <a:defRPr/>
            </a:pPr>
            <a:r>
              <a:rPr lang="en-US" altLang="ko-KR" sz="1800" b="1" dirty="0">
                <a:ea typeface="굴림" pitchFamily="50" charset="-127"/>
              </a:rPr>
              <a:t>Date Submitted: </a:t>
            </a:r>
            <a:r>
              <a:rPr lang="en-US" altLang="ko-KR" sz="1800" dirty="0" smtClean="0">
                <a:ea typeface="굴림" pitchFamily="50" charset="-127"/>
              </a:rPr>
              <a:t>July 17, </a:t>
            </a:r>
            <a:r>
              <a:rPr lang="en-US" altLang="ko-KR" sz="1800" dirty="0">
                <a:ea typeface="굴림" pitchFamily="50" charset="-127"/>
              </a:rPr>
              <a:t>2012</a:t>
            </a:r>
          </a:p>
          <a:p>
            <a:pPr marL="914400" indent="-914400">
              <a:spcBef>
                <a:spcPts val="600"/>
              </a:spcBef>
              <a:defRPr/>
            </a:pPr>
            <a:r>
              <a:rPr lang="en-US" altLang="ko-KR" sz="1800" b="1" dirty="0">
                <a:ea typeface="굴림" pitchFamily="50" charset="-127"/>
              </a:rPr>
              <a:t>Source:</a:t>
            </a:r>
            <a:r>
              <a:rPr lang="en-US" altLang="ko-KR" sz="1800" dirty="0">
                <a:ea typeface="굴림" pitchFamily="50" charset="-127"/>
              </a:rPr>
              <a:t>  </a:t>
            </a:r>
            <a:r>
              <a:rPr lang="en-US" altLang="ko-KR" sz="1600" dirty="0">
                <a:ea typeface="굴림" pitchFamily="50" charset="-127"/>
              </a:rPr>
              <a:t>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800" b="1" dirty="0">
                <a:ea typeface="굴림" pitchFamily="50" charset="-127"/>
              </a:rPr>
              <a:t>Contact: </a:t>
            </a:r>
            <a:r>
              <a:rPr lang="en-US" altLang="ko-KR" sz="1800" dirty="0">
                <a:ea typeface="굴림" pitchFamily="50" charset="-127"/>
              </a:rPr>
              <a:t>yajeon@etri.re.kr</a:t>
            </a:r>
          </a:p>
          <a:p>
            <a:pPr marL="914400" indent="-914400">
              <a:spcBef>
                <a:spcPts val="600"/>
              </a:spcBef>
              <a:defRPr/>
            </a:pPr>
            <a:r>
              <a:rPr lang="en-US" altLang="ko-KR" sz="1800" b="1" dirty="0">
                <a:ea typeface="굴림" pitchFamily="50" charset="-127"/>
              </a:rPr>
              <a:t>Voice:</a:t>
            </a:r>
            <a:r>
              <a:rPr lang="en-US" altLang="ko-KR" sz="1800" dirty="0">
                <a:ea typeface="굴림" pitchFamily="50" charset="-127"/>
              </a:rPr>
              <a:t> </a:t>
            </a:r>
            <a:r>
              <a:rPr lang="en-US" altLang="ko-KR" sz="1800" dirty="0">
                <a:solidFill>
                  <a:schemeClr val="tx2"/>
                </a:solidFill>
                <a:ea typeface="굴림" pitchFamily="50" charset="-127"/>
              </a:rPr>
              <a:t>+82 42 860 6497</a:t>
            </a:r>
            <a:r>
              <a:rPr lang="en-US" altLang="ko-KR" sz="1800" dirty="0">
                <a:ea typeface="굴림" pitchFamily="50" charset="-127"/>
              </a:rPr>
              <a:t>, E-Mail: yajeon@etri.re.kr 	</a:t>
            </a:r>
          </a:p>
          <a:p>
            <a:pPr marL="914400" indent="-914400">
              <a:spcBef>
                <a:spcPts val="600"/>
              </a:spcBef>
              <a:defRPr/>
            </a:pPr>
            <a:r>
              <a:rPr lang="en-US" altLang="ko-KR" sz="1800" b="1" dirty="0">
                <a:ea typeface="굴림" pitchFamily="50" charset="-127"/>
              </a:rPr>
              <a:t>Re:</a:t>
            </a:r>
            <a:r>
              <a:rPr lang="en-US" altLang="ko-KR" sz="1800" dirty="0">
                <a:ea typeface="굴림" pitchFamily="50" charset="-127"/>
              </a:rPr>
              <a:t> </a:t>
            </a:r>
            <a:r>
              <a:rPr lang="en-US" altLang="ko-KR" sz="1800" dirty="0"/>
              <a:t>Call for proposals</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Abstract: </a:t>
            </a:r>
            <a:r>
              <a:rPr lang="en-US" altLang="ko-KR" sz="1800" dirty="0"/>
              <a:t>This contribution presents a MAC proposal for the TG4m</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Purpose: </a:t>
            </a:r>
            <a:r>
              <a:rPr lang="en-US" altLang="ko-KR" sz="1800" dirty="0"/>
              <a:t>Preliminary proposal to 802.15m</a:t>
            </a:r>
            <a:endParaRPr lang="en-US" altLang="ko-KR" sz="1800" dirty="0">
              <a:ea typeface="굴림" pitchFamily="50" charset="-127"/>
            </a:endParaRPr>
          </a:p>
          <a:p>
            <a:pPr marL="811213" indent="-811213">
              <a:spcBef>
                <a:spcPts val="600"/>
              </a:spcBef>
              <a:defRPr/>
            </a:pPr>
            <a:r>
              <a:rPr lang="en-US" altLang="ko-KR" sz="1800" b="1" dirty="0">
                <a:ea typeface="굴림" pitchFamily="50" charset="-127"/>
              </a:rPr>
              <a:t>Notice: </a:t>
            </a:r>
            <a:r>
              <a:rPr lang="en-US" altLang="ko-KR" sz="18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800" dirty="0">
              <a:ea typeface="굴림" pitchFamily="50" charset="-127"/>
            </a:endParaRPr>
          </a:p>
          <a:p>
            <a:pPr marL="914400" indent="-914400">
              <a:spcBef>
                <a:spcPts val="600"/>
              </a:spcBef>
              <a:defRPr/>
            </a:pPr>
            <a:r>
              <a:rPr lang="en-US" altLang="ko-KR" sz="1800" b="1" dirty="0">
                <a:ea typeface="굴림" pitchFamily="50" charset="-127"/>
              </a:rPr>
              <a:t>Release:</a:t>
            </a:r>
            <a:r>
              <a:rPr lang="en-US" altLang="ko-KR" sz="18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제목 1"/>
          <p:cNvSpPr>
            <a:spLocks noGrp="1"/>
          </p:cNvSpPr>
          <p:nvPr>
            <p:ph type="title"/>
          </p:nvPr>
        </p:nvSpPr>
        <p:spPr>
          <a:xfrm>
            <a:off x="685800" y="620713"/>
            <a:ext cx="7772400" cy="576262"/>
          </a:xfrm>
        </p:spPr>
        <p:txBody>
          <a:bodyPr/>
          <a:lstStyle/>
          <a:p>
            <a:r>
              <a:rPr lang="en-US" altLang="ko-KR" smtClean="0">
                <a:ea typeface="굴림" pitchFamily="34" charset="-127"/>
              </a:rPr>
              <a:t>Message Sequence Chart (1/2)</a:t>
            </a:r>
            <a:endParaRPr lang="ko-KR" altLang="en-US" smtClean="0">
              <a:ea typeface="굴림" pitchFamily="34" charset="-127"/>
            </a:endParaRPr>
          </a:p>
        </p:txBody>
      </p:sp>
      <p:sp>
        <p:nvSpPr>
          <p:cNvPr id="17411"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17412"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7413"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652C6AB1-526E-45F2-BAA2-54BB3BB9B9CC}" type="slidenum">
              <a:rPr lang="en-US" altLang="ko-KR" smtClean="0">
                <a:ea typeface="굴림" pitchFamily="34" charset="-127"/>
              </a:rPr>
              <a:pPr/>
              <a:t>10</a:t>
            </a:fld>
            <a:endParaRPr lang="en-US" altLang="ko-KR" smtClean="0">
              <a:ea typeface="굴림" pitchFamily="34" charset="-127"/>
            </a:endParaRPr>
          </a:p>
        </p:txBody>
      </p:sp>
      <p:pic>
        <p:nvPicPr>
          <p:cNvPr id="17414" name="Picture 7"/>
          <p:cNvPicPr>
            <a:picLocks noGrp="1" noChangeAspect="1" noChangeArrowheads="1"/>
          </p:cNvPicPr>
          <p:nvPr>
            <p:ph idx="1"/>
          </p:nvPr>
        </p:nvPicPr>
        <p:blipFill>
          <a:blip r:embed="rId2" cstate="print"/>
          <a:srcRect/>
          <a:stretch>
            <a:fillRect/>
          </a:stretch>
        </p:blipFill>
        <p:spPr>
          <a:xfrm>
            <a:off x="899592" y="1196975"/>
            <a:ext cx="7344816" cy="5311775"/>
          </a:xfr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제목 1"/>
          <p:cNvSpPr>
            <a:spLocks noGrp="1"/>
          </p:cNvSpPr>
          <p:nvPr>
            <p:ph type="title"/>
          </p:nvPr>
        </p:nvSpPr>
        <p:spPr>
          <a:xfrm>
            <a:off x="685800" y="620713"/>
            <a:ext cx="7772400" cy="576262"/>
          </a:xfrm>
        </p:spPr>
        <p:txBody>
          <a:bodyPr/>
          <a:lstStyle/>
          <a:p>
            <a:r>
              <a:rPr lang="en-US" altLang="ko-KR" smtClean="0">
                <a:ea typeface="굴림" pitchFamily="34" charset="-127"/>
              </a:rPr>
              <a:t>Message Sequence Chart (2/2)</a:t>
            </a:r>
            <a:endParaRPr lang="ko-KR" altLang="en-US" smtClean="0">
              <a:ea typeface="굴림" pitchFamily="34" charset="-127"/>
            </a:endParaRPr>
          </a:p>
        </p:txBody>
      </p:sp>
      <p:sp>
        <p:nvSpPr>
          <p:cNvPr id="18435" name="날짜 개체 틀 3"/>
          <p:cNvSpPr>
            <a:spLocks noGrp="1"/>
          </p:cNvSpPr>
          <p:nvPr>
            <p:ph type="dt" sz="quarter" idx="10"/>
          </p:nvPr>
        </p:nvSpPr>
        <p:spPr>
          <a:noFill/>
        </p:spPr>
        <p:txBody>
          <a:bodyPr/>
          <a:lstStyle/>
          <a:p>
            <a:r>
              <a:rPr lang="en-US" altLang="ko-KR" smtClean="0">
                <a:ea typeface="굴림" pitchFamily="34" charset="-127"/>
              </a:rPr>
              <a:t>May 2012</a:t>
            </a:r>
          </a:p>
        </p:txBody>
      </p:sp>
      <p:sp>
        <p:nvSpPr>
          <p:cNvPr id="18436"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8437"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413E3748-98E8-46E6-8596-FC2E63007A89}" type="slidenum">
              <a:rPr lang="en-US" altLang="ko-KR" smtClean="0">
                <a:ea typeface="굴림" pitchFamily="34" charset="-127"/>
              </a:rPr>
              <a:pPr/>
              <a:t>11</a:t>
            </a:fld>
            <a:endParaRPr lang="en-US" altLang="ko-KR" smtClean="0">
              <a:ea typeface="굴림" pitchFamily="34" charset="-127"/>
            </a:endParaRPr>
          </a:p>
        </p:txBody>
      </p:sp>
      <p:pic>
        <p:nvPicPr>
          <p:cNvPr id="18438" name="Picture 2"/>
          <p:cNvPicPr>
            <a:picLocks noGrp="1" noChangeAspect="1" noChangeArrowheads="1"/>
          </p:cNvPicPr>
          <p:nvPr>
            <p:ph idx="1"/>
          </p:nvPr>
        </p:nvPicPr>
        <p:blipFill>
          <a:blip r:embed="rId2" cstate="print"/>
          <a:srcRect/>
          <a:stretch>
            <a:fillRect/>
          </a:stretch>
        </p:blipFill>
        <p:spPr>
          <a:xfrm>
            <a:off x="899592" y="1246188"/>
            <a:ext cx="7344816" cy="5218112"/>
          </a:xfrm>
          <a:noFill/>
        </p:spPr>
      </p:pic>
      <p:sp>
        <p:nvSpPr>
          <p:cNvPr id="7" name="TextBox 6"/>
          <p:cNvSpPr txBox="1"/>
          <p:nvPr/>
        </p:nvSpPr>
        <p:spPr>
          <a:xfrm>
            <a:off x="6444208" y="3140968"/>
            <a:ext cx="2519362" cy="1600200"/>
          </a:xfrm>
          <a:prstGeom prst="rect">
            <a:avLst/>
          </a:prstGeom>
          <a:solidFill>
            <a:srgbClr val="92D050"/>
          </a:solidFill>
        </p:spPr>
        <p:txBody>
          <a:bodyPr>
            <a:spAutoFit/>
          </a:bodyPr>
          <a:lstStyle/>
          <a:p>
            <a:pPr marL="285750" indent="-285750">
              <a:buFont typeface="Arial" pitchFamily="34" charset="0"/>
              <a:buChar char="•"/>
              <a:defRPr/>
            </a:pPr>
            <a:r>
              <a:rPr lang="en-US" altLang="ko-KR" sz="1800" b="1" dirty="0">
                <a:ea typeface="굴림" pitchFamily="50" charset="-127"/>
              </a:rPr>
              <a:t>Multi-hop Extension</a:t>
            </a:r>
            <a:endParaRPr lang="en-US" sz="1800" b="1" dirty="0">
              <a:ea typeface="굴림" pitchFamily="50" charset="-127"/>
            </a:endParaRPr>
          </a:p>
          <a:p>
            <a:pPr>
              <a:defRPr/>
            </a:pPr>
            <a:r>
              <a:rPr lang="en-US" sz="1600" dirty="0"/>
              <a:t>For the case that a PC is connected to an SPC through another PC. For example,  PC 5 is connected through PC 4 in Slide 4.</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제목 1"/>
          <p:cNvSpPr>
            <a:spLocks noGrp="1"/>
          </p:cNvSpPr>
          <p:nvPr>
            <p:ph type="title"/>
          </p:nvPr>
        </p:nvSpPr>
        <p:spPr>
          <a:xfrm>
            <a:off x="683568" y="692696"/>
            <a:ext cx="7772400" cy="863600"/>
          </a:xfrm>
        </p:spPr>
        <p:txBody>
          <a:bodyPr/>
          <a:lstStyle/>
          <a:p>
            <a:r>
              <a:rPr lang="en-US" altLang="ko-KR" dirty="0" smtClean="0">
                <a:ea typeface="굴림" pitchFamily="34" charset="-127"/>
              </a:rPr>
              <a:t>Benefits of TMCU</a:t>
            </a:r>
            <a:endParaRPr lang="ko-KR" altLang="en-US" dirty="0" smtClean="0">
              <a:ea typeface="굴림" pitchFamily="34" charset="-127"/>
            </a:endParaRPr>
          </a:p>
        </p:txBody>
      </p:sp>
      <p:sp>
        <p:nvSpPr>
          <p:cNvPr id="19459" name="내용 개체 틀 2"/>
          <p:cNvSpPr>
            <a:spLocks noGrp="1"/>
          </p:cNvSpPr>
          <p:nvPr>
            <p:ph idx="1"/>
          </p:nvPr>
        </p:nvSpPr>
        <p:spPr>
          <a:xfrm>
            <a:off x="685800" y="1628800"/>
            <a:ext cx="7772400" cy="4106838"/>
          </a:xfrm>
        </p:spPr>
        <p:txBody>
          <a:bodyPr/>
          <a:lstStyle/>
          <a:p>
            <a:r>
              <a:rPr lang="en-US" altLang="ko-KR" dirty="0" smtClean="0">
                <a:ea typeface="굴림" pitchFamily="34" charset="-127"/>
              </a:rPr>
              <a:t>Provides </a:t>
            </a:r>
            <a:r>
              <a:rPr lang="en-US" altLang="ko-KR" dirty="0" smtClean="0">
                <a:ea typeface="굴림" pitchFamily="34" charset="-127"/>
              </a:rPr>
              <a:t>an efficient beacon scheduling among coordinators (cluster headers) to facilitate multi-hop enabled WPAN </a:t>
            </a:r>
            <a:r>
              <a:rPr lang="en-US" altLang="ko-KR" dirty="0" smtClean="0">
                <a:ea typeface="굴림" pitchFamily="34" charset="-127"/>
              </a:rPr>
              <a:t>operation.</a:t>
            </a:r>
            <a:endParaRPr lang="en-US" altLang="ko-KR" dirty="0" smtClean="0">
              <a:ea typeface="굴림" pitchFamily="34" charset="-127"/>
            </a:endParaRPr>
          </a:p>
          <a:p>
            <a:r>
              <a:rPr lang="en-US" altLang="ko-KR" dirty="0" smtClean="0">
                <a:ea typeface="굴림" pitchFamily="34" charset="-127"/>
              </a:rPr>
              <a:t>Enables each cluster to operate independently at the same </a:t>
            </a:r>
            <a:r>
              <a:rPr lang="en-US" altLang="ko-KR" dirty="0" smtClean="0">
                <a:ea typeface="굴림" pitchFamily="34" charset="-127"/>
              </a:rPr>
              <a:t>time.</a:t>
            </a:r>
            <a:endParaRPr lang="en-US" altLang="ko-KR" dirty="0" smtClean="0">
              <a:ea typeface="굴림" pitchFamily="34" charset="-127"/>
            </a:endParaRPr>
          </a:p>
          <a:p>
            <a:r>
              <a:rPr lang="en-US" altLang="ko-KR" dirty="0" smtClean="0">
                <a:ea typeface="굴림" pitchFamily="34" charset="-127"/>
              </a:rPr>
              <a:t>Minimizes </a:t>
            </a:r>
            <a:r>
              <a:rPr lang="en-US" altLang="ko-KR" dirty="0" smtClean="0">
                <a:ea typeface="굴림" pitchFamily="34" charset="-127"/>
              </a:rPr>
              <a:t>time to gather data from all descendants since TMCU allows each cluster to concurrently gather data from its devices on different </a:t>
            </a:r>
            <a:r>
              <a:rPr lang="en-US" altLang="ko-KR" dirty="0" smtClean="0">
                <a:ea typeface="굴림" pitchFamily="34" charset="-127"/>
              </a:rPr>
              <a:t>channels.</a:t>
            </a:r>
            <a:endParaRPr lang="en-US" altLang="ko-KR" dirty="0" smtClean="0">
              <a:ea typeface="굴림" pitchFamily="34" charset="-127"/>
            </a:endParaRPr>
          </a:p>
          <a:p>
            <a:pPr lvl="1"/>
            <a:r>
              <a:rPr lang="en-US" altLang="ko-KR" dirty="0" smtClean="0">
                <a:ea typeface="굴림" pitchFamily="34" charset="-127"/>
              </a:rPr>
              <a:t>e.g., metering data in SUN</a:t>
            </a:r>
          </a:p>
        </p:txBody>
      </p:sp>
      <p:sp>
        <p:nvSpPr>
          <p:cNvPr id="19460"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19461"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9462"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D76AF5FB-0417-428A-A660-0B017C4396B8}" type="slidenum">
              <a:rPr lang="en-US" altLang="ko-KR" smtClean="0">
                <a:ea typeface="굴림" pitchFamily="34" charset="-127"/>
              </a:rPr>
              <a:pPr/>
              <a:t>12</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제목 1"/>
          <p:cNvSpPr>
            <a:spLocks noGrp="1"/>
          </p:cNvSpPr>
          <p:nvPr>
            <p:ph type="title"/>
          </p:nvPr>
        </p:nvSpPr>
        <p:spPr>
          <a:xfrm>
            <a:off x="683568" y="620688"/>
            <a:ext cx="7772400" cy="863600"/>
          </a:xfrm>
        </p:spPr>
        <p:txBody>
          <a:bodyPr/>
          <a:lstStyle/>
          <a:p>
            <a:r>
              <a:rPr lang="en-US" altLang="ko-KR" dirty="0" smtClean="0">
                <a:ea typeface="굴림" pitchFamily="34" charset="-127"/>
              </a:rPr>
              <a:t>Required Modifications</a:t>
            </a:r>
            <a:endParaRPr lang="ko-KR" altLang="en-US" dirty="0" smtClean="0">
              <a:ea typeface="굴림" pitchFamily="34" charset="-127"/>
            </a:endParaRPr>
          </a:p>
        </p:txBody>
      </p:sp>
      <p:sp>
        <p:nvSpPr>
          <p:cNvPr id="20483" name="내용 개체 틀 2"/>
          <p:cNvSpPr>
            <a:spLocks noGrp="1"/>
          </p:cNvSpPr>
          <p:nvPr>
            <p:ph idx="1"/>
          </p:nvPr>
        </p:nvSpPr>
        <p:spPr>
          <a:xfrm>
            <a:off x="685800" y="1773238"/>
            <a:ext cx="8062913" cy="4322762"/>
          </a:xfrm>
        </p:spPr>
        <p:txBody>
          <a:bodyPr/>
          <a:lstStyle/>
          <a:p>
            <a:r>
              <a:rPr lang="en-US" altLang="ko-KR" dirty="0" smtClean="0">
                <a:ea typeface="굴림" pitchFamily="34" charset="-127"/>
              </a:rPr>
              <a:t>For the frames, </a:t>
            </a:r>
          </a:p>
          <a:p>
            <a:pPr lvl="1"/>
            <a:r>
              <a:rPr lang="en-US" altLang="ko-KR" dirty="0" smtClean="0">
                <a:ea typeface="굴림" pitchFamily="34" charset="-127"/>
              </a:rPr>
              <a:t>existing frames can be reused with the addition of sub fields and </a:t>
            </a:r>
          </a:p>
          <a:p>
            <a:pPr lvl="1"/>
            <a:r>
              <a:rPr lang="en-US" altLang="ko-KR" dirty="0" smtClean="0">
                <a:ea typeface="굴림" pitchFamily="34" charset="-127"/>
              </a:rPr>
              <a:t>new frames (DBS request and DBS response ) should be defined.</a:t>
            </a:r>
          </a:p>
          <a:p>
            <a:r>
              <a:rPr lang="en-US" altLang="ko-KR" dirty="0" smtClean="0">
                <a:ea typeface="굴림" pitchFamily="34" charset="-127"/>
              </a:rPr>
              <a:t>For the service primitives, </a:t>
            </a:r>
          </a:p>
          <a:p>
            <a:pPr lvl="1"/>
            <a:r>
              <a:rPr lang="en-US" altLang="ko-KR" dirty="0" smtClean="0">
                <a:ea typeface="굴림" pitchFamily="34" charset="-127"/>
              </a:rPr>
              <a:t>e</a:t>
            </a:r>
            <a:r>
              <a:rPr lang="en-US" altLang="ko-KR" dirty="0" smtClean="0">
                <a:ea typeface="굴림" pitchFamily="34" charset="-127"/>
              </a:rPr>
              <a:t>xisting </a:t>
            </a:r>
            <a:r>
              <a:rPr lang="en-US" altLang="ko-KR" dirty="0" smtClean="0">
                <a:ea typeface="굴림" pitchFamily="34" charset="-127"/>
              </a:rPr>
              <a:t>primitives can be reused with the addition of new parameters and new primitives with regard to DBS request and response.</a:t>
            </a:r>
          </a:p>
          <a:p>
            <a:r>
              <a:rPr lang="en-US" altLang="ko-KR" dirty="0" smtClean="0">
                <a:ea typeface="굴림" pitchFamily="34" charset="-127"/>
              </a:rPr>
              <a:t>For the </a:t>
            </a:r>
            <a:r>
              <a:rPr lang="en-US" altLang="ko-KR" dirty="0" err="1" smtClean="0">
                <a:ea typeface="굴림" pitchFamily="34" charset="-127"/>
              </a:rPr>
              <a:t>superframe</a:t>
            </a:r>
            <a:r>
              <a:rPr lang="en-US" altLang="ko-KR" dirty="0" smtClean="0">
                <a:ea typeface="굴림" pitchFamily="34" charset="-127"/>
              </a:rPr>
              <a:t> structure, </a:t>
            </a:r>
          </a:p>
          <a:p>
            <a:pPr lvl="1"/>
            <a:r>
              <a:rPr lang="en-US" altLang="ko-KR" dirty="0" smtClean="0">
                <a:ea typeface="굴림" pitchFamily="34" charset="-127"/>
              </a:rPr>
              <a:t>extended </a:t>
            </a:r>
            <a:r>
              <a:rPr lang="en-US" altLang="ko-KR" dirty="0" err="1" smtClean="0">
                <a:ea typeface="굴림" pitchFamily="34" charset="-127"/>
              </a:rPr>
              <a:t>superframe</a:t>
            </a:r>
            <a:r>
              <a:rPr lang="en-US" altLang="ko-KR" dirty="0" smtClean="0">
                <a:ea typeface="굴림" pitchFamily="34" charset="-127"/>
              </a:rPr>
              <a:t> structure should be applied.</a:t>
            </a:r>
            <a:endParaRPr lang="ko-KR" altLang="en-US" dirty="0" smtClean="0">
              <a:ea typeface="굴림" pitchFamily="34" charset="-127"/>
            </a:endParaRPr>
          </a:p>
        </p:txBody>
      </p:sp>
      <p:sp>
        <p:nvSpPr>
          <p:cNvPr id="20484"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0485"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0486"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F5A8F736-C6D2-4861-8203-2513E2E62A5F}" type="slidenum">
              <a:rPr lang="en-US" altLang="ko-KR" smtClean="0">
                <a:ea typeface="굴림" pitchFamily="34" charset="-127"/>
              </a:rPr>
              <a:pPr/>
              <a:t>13</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a:xfrm>
            <a:off x="757238" y="620713"/>
            <a:ext cx="7772400" cy="863600"/>
          </a:xfrm>
        </p:spPr>
        <p:txBody>
          <a:bodyPr/>
          <a:lstStyle/>
          <a:p>
            <a:r>
              <a:rPr lang="en-US" altLang="ko-KR" dirty="0" smtClean="0">
                <a:ea typeface="굴림" pitchFamily="34" charset="-127"/>
              </a:rPr>
              <a:t>Modified Beacon Frame (1/2)</a:t>
            </a:r>
            <a:endParaRPr lang="ko-KR" altLang="en-US" dirty="0" smtClean="0">
              <a:ea typeface="굴림" pitchFamily="34" charset="-127"/>
            </a:endParaRPr>
          </a:p>
        </p:txBody>
      </p:sp>
      <p:sp>
        <p:nvSpPr>
          <p:cNvPr id="21507" name="내용 개체 틀 2"/>
          <p:cNvSpPr>
            <a:spLocks noGrp="1"/>
          </p:cNvSpPr>
          <p:nvPr>
            <p:ph idx="1"/>
          </p:nvPr>
        </p:nvSpPr>
        <p:spPr>
          <a:xfrm>
            <a:off x="611560" y="1268760"/>
            <a:ext cx="8062913" cy="4248150"/>
          </a:xfrm>
        </p:spPr>
        <p:txBody>
          <a:bodyPr/>
          <a:lstStyle/>
          <a:p>
            <a:r>
              <a:rPr lang="en-US" altLang="ko-KR" dirty="0" smtClean="0">
                <a:ea typeface="굴림" pitchFamily="34" charset="-127"/>
              </a:rPr>
              <a:t>Beacon frame contains the following fields additionally:</a:t>
            </a:r>
          </a:p>
          <a:p>
            <a:pPr lvl="1"/>
            <a:r>
              <a:rPr lang="en-US" altLang="ko-KR" dirty="0" smtClean="0">
                <a:ea typeface="굴림" pitchFamily="34" charset="-127"/>
              </a:rPr>
              <a:t>Frame control field of MHR fields</a:t>
            </a:r>
            <a:endParaRPr lang="en-US" altLang="ko-KR" dirty="0" smtClean="0">
              <a:solidFill>
                <a:srgbClr val="00B050"/>
              </a:solidFill>
              <a:ea typeface="굴림" pitchFamily="34" charset="-127"/>
            </a:endParaRPr>
          </a:p>
          <a:p>
            <a:pPr lvl="2"/>
            <a:r>
              <a:rPr lang="en-US" altLang="ko-KR" sz="1800" dirty="0" smtClean="0">
                <a:ea typeface="굴림" pitchFamily="34" charset="-127"/>
              </a:rPr>
              <a:t>Change bit number 7 of Frame Control field</a:t>
            </a:r>
          </a:p>
          <a:p>
            <a:pPr lvl="3"/>
            <a:r>
              <a:rPr lang="en-US" altLang="ko-KR" sz="1600" dirty="0" smtClean="0">
                <a:ea typeface="굴림" pitchFamily="34" charset="-127"/>
              </a:rPr>
              <a:t>From Reserved to ESS (Extended </a:t>
            </a:r>
            <a:r>
              <a:rPr lang="en-US" altLang="ko-KR" sz="1600" dirty="0" err="1" smtClean="0">
                <a:ea typeface="굴림" pitchFamily="34" charset="-127"/>
              </a:rPr>
              <a:t>Superframe</a:t>
            </a:r>
            <a:r>
              <a:rPr lang="en-US" altLang="ko-KR" sz="1600" dirty="0" smtClean="0">
                <a:ea typeface="굴림" pitchFamily="34" charset="-127"/>
              </a:rPr>
              <a:t> Specification) Present</a:t>
            </a:r>
            <a:endParaRPr lang="en-US" altLang="ko-KR" sz="1800" dirty="0" smtClean="0">
              <a:ea typeface="굴림" pitchFamily="34" charset="-127"/>
            </a:endParaRPr>
          </a:p>
          <a:p>
            <a:pPr lvl="4"/>
            <a:r>
              <a:rPr lang="en-US" altLang="ko-KR" sz="1400" dirty="0" smtClean="0">
                <a:ea typeface="굴림" pitchFamily="34" charset="-127"/>
              </a:rPr>
              <a:t>0x1: if ESS Present field is contained, 0x0: otherwise</a:t>
            </a:r>
          </a:p>
          <a:p>
            <a:pPr lvl="2"/>
            <a:r>
              <a:rPr lang="en-US" altLang="ko-KR" sz="1800" dirty="0" smtClean="0">
                <a:ea typeface="굴림" pitchFamily="34" charset="-127"/>
              </a:rPr>
              <a:t>Change bit number 8 of Frame Control field</a:t>
            </a:r>
          </a:p>
          <a:p>
            <a:pPr lvl="3"/>
            <a:r>
              <a:rPr lang="en-US" altLang="ko-KR" sz="1600" dirty="0" smtClean="0">
                <a:ea typeface="굴림" pitchFamily="34" charset="-127"/>
              </a:rPr>
              <a:t>From Reserved to SPC (Super PAN Coordinator)</a:t>
            </a:r>
            <a:endParaRPr lang="en-US" altLang="ko-KR" sz="1800" dirty="0" smtClean="0">
              <a:ea typeface="굴림" pitchFamily="34" charset="-127"/>
            </a:endParaRPr>
          </a:p>
          <a:p>
            <a:pPr lvl="4"/>
            <a:r>
              <a:rPr lang="en-US" altLang="ko-KR" sz="1400" dirty="0" smtClean="0">
                <a:ea typeface="굴림" pitchFamily="34" charset="-127"/>
              </a:rPr>
              <a:t>0x1: If a device is an SPC, 0x0: otherwise</a:t>
            </a:r>
          </a:p>
        </p:txBody>
      </p:sp>
      <p:sp>
        <p:nvSpPr>
          <p:cNvPr id="21508"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1509"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1510"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22991BAB-DBBB-4FCB-93F1-1B3C0544CC33}" type="slidenum">
              <a:rPr lang="en-US" altLang="ko-KR" smtClean="0">
                <a:ea typeface="굴림" pitchFamily="34" charset="-127"/>
              </a:rPr>
              <a:pPr/>
              <a:t>14</a:t>
            </a:fld>
            <a:endParaRPr lang="en-US" altLang="ko-KR" smtClean="0">
              <a:ea typeface="굴림" pitchFamily="34" charset="-127"/>
            </a:endParaRPr>
          </a:p>
        </p:txBody>
      </p:sp>
      <p:graphicFrame>
        <p:nvGraphicFramePr>
          <p:cNvPr id="7" name="표 6"/>
          <p:cNvGraphicFramePr>
            <a:graphicFrameLocks noGrp="1"/>
          </p:cNvGraphicFramePr>
          <p:nvPr/>
        </p:nvGraphicFramePr>
        <p:xfrm>
          <a:off x="539552" y="3861048"/>
          <a:ext cx="8136905" cy="1403491"/>
        </p:xfrm>
        <a:graphic>
          <a:graphicData uri="http://schemas.openxmlformats.org/drawingml/2006/table">
            <a:tbl>
              <a:tblPr/>
              <a:tblGrid>
                <a:gridCol w="799274"/>
                <a:gridCol w="872956"/>
                <a:gridCol w="943432"/>
                <a:gridCol w="871353"/>
                <a:gridCol w="1018715"/>
                <a:gridCol w="725595"/>
                <a:gridCol w="727196"/>
                <a:gridCol w="1017112"/>
                <a:gridCol w="657215"/>
                <a:gridCol w="504057"/>
              </a:tblGrid>
              <a:tr h="432048">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FF"/>
                          </a:solidFill>
                          <a:effectLst/>
                          <a:latin typeface="Times New Roman" pitchFamily="18" charset="0"/>
                          <a:ea typeface="TimesNewRoman,Bold"/>
                          <a:cs typeface="TimesNewRoman,Bold"/>
                        </a:rPr>
                        <a:t>Octets: 2</a:t>
                      </a:r>
                      <a:endParaRPr kumimoji="0" lang="ko-KR" altLang="ko-KR" sz="1200" b="1" i="0" u="none" strike="noStrike" cap="none" normalizeH="0" baseline="0" dirty="0" smtClean="0">
                        <a:ln>
                          <a:noFill/>
                        </a:ln>
                        <a:solidFill>
                          <a:srgbClr val="0000FF"/>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1</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4/10</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0/5/6/10/14</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2</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variable</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variable</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FF0000"/>
                          </a:solidFill>
                          <a:effectLst/>
                          <a:latin typeface="Times New Roman" pitchFamily="18" charset="0"/>
                          <a:ea typeface="TimesNewRoman,Bold"/>
                          <a:cs typeface="TimesNewRoman,Bold"/>
                        </a:rPr>
                        <a:t>1</a:t>
                      </a:r>
                      <a:endParaRPr kumimoji="0" lang="ko-KR" altLang="ko-KR" sz="1100" b="1" i="0" u="none" strike="noStrike" cap="none" normalizeH="0" baseline="0" dirty="0" smtClean="0">
                        <a:ln>
                          <a:noFill/>
                        </a:ln>
                        <a:solidFill>
                          <a:srgbClr val="FF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variable</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2/4</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48073">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FF"/>
                          </a:solidFill>
                          <a:effectLst/>
                          <a:latin typeface="Times New Roman" pitchFamily="18" charset="0"/>
                          <a:ea typeface="TimesNewRoman,Bold"/>
                          <a:cs typeface="TimesNewRoman,Bold"/>
                        </a:rPr>
                        <a:t>Frame</a:t>
                      </a:r>
                      <a:endParaRPr kumimoji="0" lang="ko-KR" altLang="ko-KR" sz="1100" b="1" i="0" u="none" strike="noStrike" cap="none" normalizeH="0" baseline="0" dirty="0" smtClean="0">
                        <a:ln>
                          <a:noFill/>
                        </a:ln>
                        <a:solidFill>
                          <a:srgbClr val="0000FF"/>
                        </a:solidFill>
                        <a:effectLst/>
                        <a:latin typeface="Times New Roman" pitchFamily="18" charset="0"/>
                        <a:ea typeface="TimesNewRoman,Bold"/>
                        <a:cs typeface="TimesNewRoman,Bold"/>
                      </a:endParaRP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FF"/>
                          </a:solidFill>
                          <a:effectLst/>
                          <a:latin typeface="Times New Roman" pitchFamily="18" charset="0"/>
                          <a:ea typeface="TimesNewRoman,Bold"/>
                          <a:cs typeface="TimesNewRoman,Bold"/>
                        </a:rPr>
                        <a:t>Control</a:t>
                      </a:r>
                      <a:endParaRPr kumimoji="0" lang="ko-KR" altLang="ko-KR" sz="1100" b="1" i="0" u="none" strike="noStrike" cap="none" normalizeH="0" baseline="0" dirty="0" smtClean="0">
                        <a:ln>
                          <a:noFill/>
                        </a:ln>
                        <a:solidFill>
                          <a:srgbClr val="0000FF"/>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Sequence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Number</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Addressing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fields</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Auxiliary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Security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Header</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Superframe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Specification</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GTS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fields</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Pending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address</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fields</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FF0000"/>
                          </a:solidFill>
                          <a:effectLst/>
                          <a:latin typeface="Times New Roman" pitchFamily="18" charset="0"/>
                          <a:ea typeface="TimesNewRoman,Bold"/>
                          <a:cs typeface="TimesNewRoman,Bold"/>
                        </a:rPr>
                        <a:t>Extended Superframe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FF0000"/>
                          </a:solidFill>
                          <a:effectLst/>
                          <a:latin typeface="Times New Roman" pitchFamily="18" charset="0"/>
                          <a:ea typeface="TimesNewRoman,Bold"/>
                          <a:cs typeface="TimesNewRoman,Bold"/>
                        </a:rPr>
                        <a:t>Specification</a:t>
                      </a:r>
                      <a:endParaRPr kumimoji="0" lang="ko-KR" altLang="ko-KR" sz="1100" b="1" i="0" u="none" strike="noStrike" cap="none" normalizeH="0" baseline="0" dirty="0" smtClean="0">
                        <a:ln>
                          <a:noFill/>
                        </a:ln>
                        <a:solidFill>
                          <a:srgbClr val="FF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Beacon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Payload</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FCS</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r>
              <a:tr h="323370">
                <a:tc gridSpan="4">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FF"/>
                          </a:solidFill>
                          <a:effectLst/>
                          <a:latin typeface="Times New Roman" pitchFamily="18" charset="0"/>
                          <a:ea typeface="TimesNewRoman,Bold"/>
                          <a:cs typeface="TimesNewRoman,Bold"/>
                        </a:rPr>
                        <a:t>MHR</a:t>
                      </a:r>
                      <a:endParaRPr kumimoji="0" lang="ko-KR" altLang="ko-KR" sz="1100" b="1" i="0" u="none" strike="noStrike" cap="none" normalizeH="0" baseline="0" dirty="0" smtClean="0">
                        <a:ln>
                          <a:noFill/>
                        </a:ln>
                        <a:solidFill>
                          <a:srgbClr val="0000FF"/>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gridSpan="5">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MAC Payload</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FF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MFR</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pic>
        <p:nvPicPr>
          <p:cNvPr id="21546" name="Picture 42"/>
          <p:cNvPicPr>
            <a:picLocks noChangeAspect="1" noChangeArrowheads="1"/>
          </p:cNvPicPr>
          <p:nvPr/>
        </p:nvPicPr>
        <p:blipFill>
          <a:blip r:embed="rId2" cstate="print"/>
          <a:srcRect/>
          <a:stretch>
            <a:fillRect/>
          </a:stretch>
        </p:blipFill>
        <p:spPr bwMode="auto">
          <a:xfrm>
            <a:off x="467544" y="5373216"/>
            <a:ext cx="8208912" cy="1123950"/>
          </a:xfrm>
          <a:prstGeom prst="rect">
            <a:avLst/>
          </a:prstGeom>
          <a:noFill/>
          <a:ln w="12700" cap="flat" cmpd="sng">
            <a:noFill/>
            <a:prstDash val="solid"/>
            <a:miter lim="800000"/>
            <a:headEnd type="none" w="sm" len="sm"/>
            <a:tailEnd type="none" w="sm" len="sm"/>
          </a:ln>
        </p:spPr>
      </p:pic>
      <p:cxnSp>
        <p:nvCxnSpPr>
          <p:cNvPr id="10" name="Straight Connector 9"/>
          <p:cNvCxnSpPr/>
          <p:nvPr/>
        </p:nvCxnSpPr>
        <p:spPr bwMode="auto">
          <a:xfrm>
            <a:off x="539552" y="4941168"/>
            <a:ext cx="0" cy="432048"/>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1" name="Straight Connector 10"/>
          <p:cNvCxnSpPr/>
          <p:nvPr/>
        </p:nvCxnSpPr>
        <p:spPr bwMode="auto">
          <a:xfrm>
            <a:off x="1331640" y="4941168"/>
            <a:ext cx="7272808" cy="504056"/>
          </a:xfrm>
          <a:prstGeom prst="line">
            <a:avLst/>
          </a:prstGeom>
          <a:solidFill>
            <a:schemeClr val="accent1"/>
          </a:solidFill>
          <a:ln w="19050" cap="flat" cmpd="sng" algn="ctr">
            <a:solidFill>
              <a:srgbClr val="FF0000"/>
            </a:solidFill>
            <a:prstDash val="solid"/>
            <a:round/>
            <a:headEnd type="none" w="sm" len="sm"/>
            <a:tailEnd type="none" w="sm" len="sm"/>
          </a:ln>
          <a:effectLst/>
        </p:spPr>
      </p:cxnSp>
      <p:sp>
        <p:nvSpPr>
          <p:cNvPr id="14" name="Rectangle 13"/>
          <p:cNvSpPr/>
          <p:nvPr/>
        </p:nvSpPr>
        <p:spPr bwMode="auto">
          <a:xfrm>
            <a:off x="4788024" y="5373216"/>
            <a:ext cx="1080120" cy="1152128"/>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a:xfrm>
            <a:off x="757238" y="620713"/>
            <a:ext cx="7772400" cy="863600"/>
          </a:xfrm>
        </p:spPr>
        <p:txBody>
          <a:bodyPr/>
          <a:lstStyle/>
          <a:p>
            <a:r>
              <a:rPr lang="en-US" altLang="ko-KR" dirty="0" smtClean="0">
                <a:ea typeface="굴림" pitchFamily="34" charset="-127"/>
              </a:rPr>
              <a:t>Modified Beacon Frame (2/2)</a:t>
            </a:r>
            <a:endParaRPr lang="ko-KR" altLang="en-US" dirty="0" smtClean="0">
              <a:ea typeface="굴림" pitchFamily="34" charset="-127"/>
            </a:endParaRPr>
          </a:p>
        </p:txBody>
      </p:sp>
      <p:sp>
        <p:nvSpPr>
          <p:cNvPr id="21507" name="내용 개체 틀 2"/>
          <p:cNvSpPr>
            <a:spLocks noGrp="1"/>
          </p:cNvSpPr>
          <p:nvPr>
            <p:ph idx="1"/>
          </p:nvPr>
        </p:nvSpPr>
        <p:spPr>
          <a:xfrm>
            <a:off x="612775" y="1341438"/>
            <a:ext cx="8062913" cy="4248150"/>
          </a:xfrm>
        </p:spPr>
        <p:txBody>
          <a:bodyPr/>
          <a:lstStyle/>
          <a:p>
            <a:r>
              <a:rPr lang="en-US" altLang="ko-KR" dirty="0" smtClean="0">
                <a:ea typeface="굴림" pitchFamily="34" charset="-127"/>
              </a:rPr>
              <a:t>Beacon frame contains the following fields additionally:</a:t>
            </a:r>
          </a:p>
          <a:p>
            <a:pPr lvl="1"/>
            <a:r>
              <a:rPr lang="en-US" altLang="ko-KR" dirty="0" smtClean="0">
                <a:ea typeface="굴림" pitchFamily="34" charset="-127"/>
              </a:rPr>
              <a:t>Extended </a:t>
            </a:r>
            <a:r>
              <a:rPr lang="en-US" altLang="ko-KR" dirty="0" err="1" smtClean="0">
                <a:ea typeface="굴림" pitchFamily="34" charset="-127"/>
              </a:rPr>
              <a:t>Superframe</a:t>
            </a:r>
            <a:r>
              <a:rPr lang="en-US" altLang="ko-KR" dirty="0" smtClean="0">
                <a:ea typeface="굴림" pitchFamily="34" charset="-127"/>
              </a:rPr>
              <a:t> Specification fields</a:t>
            </a:r>
          </a:p>
          <a:p>
            <a:pPr lvl="2"/>
            <a:r>
              <a:rPr lang="en-US" altLang="ko-KR" sz="1800" dirty="0" smtClean="0">
                <a:ea typeface="굴림" pitchFamily="34" charset="-127"/>
              </a:rPr>
              <a:t>Beacon Only Period Order field (4bits)</a:t>
            </a:r>
          </a:p>
          <a:p>
            <a:pPr lvl="2"/>
            <a:r>
              <a:rPr lang="en-US" altLang="ko-KR" sz="1800" dirty="0" smtClean="0">
                <a:ea typeface="굴림" pitchFamily="34" charset="-127"/>
              </a:rPr>
              <a:t>Dedicated Beacon Slot Allocation Capability (1bit)</a:t>
            </a:r>
          </a:p>
          <a:p>
            <a:pPr lvl="2"/>
            <a:r>
              <a:rPr lang="en-US" altLang="ko-KR" sz="1800" dirty="0" smtClean="0">
                <a:ea typeface="굴림" pitchFamily="34" charset="-127"/>
              </a:rPr>
              <a:t>Channel Allocation Capability (1bit)</a:t>
            </a:r>
          </a:p>
          <a:p>
            <a:pPr lvl="2"/>
            <a:r>
              <a:rPr lang="en-US" altLang="ko-KR" sz="1800" dirty="0" smtClean="0">
                <a:ea typeface="굴림" pitchFamily="34" charset="-127"/>
              </a:rPr>
              <a:t>Channel Allocation Relay Capability (1bit</a:t>
            </a:r>
            <a:r>
              <a:rPr lang="en-US" altLang="ko-KR" sz="1800" dirty="0" smtClean="0">
                <a:ea typeface="굴림" pitchFamily="34" charset="-127"/>
              </a:rPr>
              <a:t>)</a:t>
            </a:r>
          </a:p>
          <a:p>
            <a:pPr lvl="2"/>
            <a:endParaRPr lang="en-US" altLang="ko-KR" sz="1800" dirty="0" smtClean="0">
              <a:ea typeface="굴림" pitchFamily="34" charset="-127"/>
            </a:endParaRPr>
          </a:p>
          <a:p>
            <a:pPr lvl="2"/>
            <a:endParaRPr lang="en-US" altLang="ko-KR" sz="1800" dirty="0" smtClean="0">
              <a:ea typeface="굴림" pitchFamily="34" charset="-127"/>
            </a:endParaRPr>
          </a:p>
          <a:p>
            <a:pPr lvl="2"/>
            <a:endParaRPr lang="en-US" altLang="ko-KR" sz="1800" dirty="0" smtClean="0">
              <a:ea typeface="굴림" pitchFamily="34" charset="-127"/>
            </a:endParaRPr>
          </a:p>
          <a:p>
            <a:pPr lvl="2"/>
            <a:endParaRPr lang="en-US" altLang="ko-KR" sz="1800" dirty="0" smtClean="0">
              <a:ea typeface="굴림" pitchFamily="34" charset="-127"/>
            </a:endParaRPr>
          </a:p>
          <a:p>
            <a:pPr lvl="2">
              <a:buNone/>
            </a:pPr>
            <a:endParaRPr lang="en-US" altLang="ko-KR" sz="1800" dirty="0" smtClean="0">
              <a:ea typeface="굴림" pitchFamily="34" charset="-127"/>
            </a:endParaRPr>
          </a:p>
          <a:p>
            <a:r>
              <a:rPr lang="en-US" altLang="ko-KR" sz="2000" dirty="0" smtClean="0">
                <a:latin typeface="Arial" pitchFamily="34" charset="0"/>
                <a:ea typeface="굴림" pitchFamily="34" charset="-127"/>
              </a:rPr>
              <a:t>Additional Contents in Beacon </a:t>
            </a:r>
            <a:r>
              <a:rPr lang="en-US" altLang="ko-KR" sz="2000" dirty="0" smtClean="0">
                <a:latin typeface="Arial" pitchFamily="34" charset="0"/>
                <a:ea typeface="굴림" pitchFamily="34" charset="-127"/>
              </a:rPr>
              <a:t>Frame (TBD)</a:t>
            </a:r>
            <a:endParaRPr lang="en-US" altLang="ko-KR" sz="2000" dirty="0" smtClean="0">
              <a:latin typeface="Arial" pitchFamily="34" charset="0"/>
              <a:ea typeface="굴림" pitchFamily="34" charset="-127"/>
            </a:endParaRPr>
          </a:p>
          <a:p>
            <a:pPr marL="800100" lvl="1" indent="-342900">
              <a:buNone/>
            </a:pPr>
            <a:r>
              <a:rPr lang="en-US" altLang="ko-KR" dirty="0" smtClean="0">
                <a:latin typeface="Arial" pitchFamily="34" charset="0"/>
                <a:ea typeface="굴림" pitchFamily="34" charset="-127"/>
              </a:rPr>
              <a:t>-	Channel </a:t>
            </a:r>
            <a:r>
              <a:rPr lang="en-US" altLang="ko-KR" dirty="0" smtClean="0">
                <a:latin typeface="Arial" pitchFamily="34" charset="0"/>
                <a:ea typeface="굴림" pitchFamily="34" charset="-127"/>
              </a:rPr>
              <a:t>allocation Status</a:t>
            </a:r>
          </a:p>
          <a:p>
            <a:pPr marL="800100" lvl="1" indent="-342900">
              <a:buNone/>
            </a:pPr>
            <a:r>
              <a:rPr lang="en-US" altLang="ko-KR" dirty="0" smtClean="0">
                <a:latin typeface="Arial" pitchFamily="34" charset="0"/>
                <a:ea typeface="굴림" pitchFamily="34" charset="-127"/>
              </a:rPr>
              <a:t>-	Dynamic </a:t>
            </a:r>
            <a:r>
              <a:rPr lang="en-US" altLang="ko-KR" dirty="0" smtClean="0">
                <a:latin typeface="Arial" pitchFamily="34" charset="0"/>
                <a:ea typeface="굴림" pitchFamily="34" charset="-127"/>
              </a:rPr>
              <a:t>Channel Switching </a:t>
            </a:r>
            <a:r>
              <a:rPr lang="en-US" altLang="ko-KR" dirty="0" smtClean="0">
                <a:latin typeface="Arial" pitchFamily="34" charset="0"/>
                <a:ea typeface="굴림" pitchFamily="34" charset="-127"/>
              </a:rPr>
              <a:t>information</a:t>
            </a:r>
            <a:endParaRPr lang="en-US" altLang="ko-KR" dirty="0" smtClean="0">
              <a:latin typeface="Arial" pitchFamily="34" charset="0"/>
              <a:ea typeface="굴림" pitchFamily="34" charset="-127"/>
            </a:endParaRPr>
          </a:p>
        </p:txBody>
      </p:sp>
      <p:sp>
        <p:nvSpPr>
          <p:cNvPr id="21508"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1509"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1510"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22991BAB-DBBB-4FCB-93F1-1B3C0544CC33}" type="slidenum">
              <a:rPr lang="en-US" altLang="ko-KR" smtClean="0">
                <a:ea typeface="굴림" pitchFamily="34" charset="-127"/>
              </a:rPr>
              <a:pPr/>
              <a:t>15</a:t>
            </a:fld>
            <a:endParaRPr lang="en-US" altLang="ko-KR" smtClean="0">
              <a:ea typeface="굴림" pitchFamily="34" charset="-127"/>
            </a:endParaRPr>
          </a:p>
        </p:txBody>
      </p:sp>
      <p:graphicFrame>
        <p:nvGraphicFramePr>
          <p:cNvPr id="8" name="표 6"/>
          <p:cNvGraphicFramePr>
            <a:graphicFrameLocks noGrp="1"/>
          </p:cNvGraphicFramePr>
          <p:nvPr/>
        </p:nvGraphicFramePr>
        <p:xfrm>
          <a:off x="539552" y="3582562"/>
          <a:ext cx="8136905" cy="1403491"/>
        </p:xfrm>
        <a:graphic>
          <a:graphicData uri="http://schemas.openxmlformats.org/drawingml/2006/table">
            <a:tbl>
              <a:tblPr/>
              <a:tblGrid>
                <a:gridCol w="799274"/>
                <a:gridCol w="872956"/>
                <a:gridCol w="943432"/>
                <a:gridCol w="871353"/>
                <a:gridCol w="1018715"/>
                <a:gridCol w="725595"/>
                <a:gridCol w="727196"/>
                <a:gridCol w="1017112"/>
                <a:gridCol w="657215"/>
                <a:gridCol w="504057"/>
              </a:tblGrid>
              <a:tr h="432048">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FF"/>
                          </a:solidFill>
                          <a:effectLst/>
                          <a:latin typeface="Times New Roman" pitchFamily="18" charset="0"/>
                          <a:ea typeface="TimesNewRoman,Bold"/>
                          <a:cs typeface="TimesNewRoman,Bold"/>
                        </a:rPr>
                        <a:t>Octets: 2</a:t>
                      </a:r>
                      <a:endParaRPr kumimoji="0" lang="ko-KR" altLang="ko-KR" sz="1200" b="1" i="0" u="none" strike="noStrike" cap="none" normalizeH="0" baseline="0" dirty="0" smtClean="0">
                        <a:ln>
                          <a:noFill/>
                        </a:ln>
                        <a:solidFill>
                          <a:srgbClr val="0000FF"/>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1</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4/10</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0/5/6/10/14</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2</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variable</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variable</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FF0000"/>
                          </a:solidFill>
                          <a:effectLst/>
                          <a:latin typeface="Times New Roman" pitchFamily="18" charset="0"/>
                          <a:ea typeface="TimesNewRoman,Bold"/>
                          <a:cs typeface="TimesNewRoman,Bold"/>
                        </a:rPr>
                        <a:t>1</a:t>
                      </a:r>
                      <a:endParaRPr kumimoji="0" lang="ko-KR" altLang="ko-KR" sz="1100" b="1" i="0" u="none" strike="noStrike" cap="none" normalizeH="0" baseline="0" dirty="0" smtClean="0">
                        <a:ln>
                          <a:noFill/>
                        </a:ln>
                        <a:solidFill>
                          <a:srgbClr val="FF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variable</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chemeClr val="bg1"/>
                          </a:solidFill>
                          <a:effectLst/>
                          <a:latin typeface="Times New Roman" pitchFamily="18" charset="0"/>
                          <a:ea typeface="TimesNewRoman,Bold"/>
                          <a:cs typeface="TimesNewRoman,Bold"/>
                        </a:rPr>
                        <a:t>2/4</a:t>
                      </a:r>
                      <a:endParaRPr kumimoji="0" lang="ko-KR" altLang="ko-KR" sz="1100" b="1" i="0" u="none" strike="noStrike"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48073">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FF"/>
                          </a:solidFill>
                          <a:effectLst/>
                          <a:latin typeface="Times New Roman" pitchFamily="18" charset="0"/>
                          <a:ea typeface="TimesNewRoman,Bold"/>
                          <a:cs typeface="TimesNewRoman,Bold"/>
                        </a:rPr>
                        <a:t>Frame</a:t>
                      </a:r>
                      <a:endParaRPr kumimoji="0" lang="ko-KR" altLang="ko-KR" sz="1100" b="1" i="0" u="none" strike="noStrike" cap="none" normalizeH="0" baseline="0" dirty="0" smtClean="0">
                        <a:ln>
                          <a:noFill/>
                        </a:ln>
                        <a:solidFill>
                          <a:srgbClr val="0000FF"/>
                        </a:solidFill>
                        <a:effectLst/>
                        <a:latin typeface="Times New Roman" pitchFamily="18" charset="0"/>
                        <a:ea typeface="TimesNewRoman,Bold"/>
                        <a:cs typeface="TimesNewRoman,Bold"/>
                      </a:endParaRP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FF"/>
                          </a:solidFill>
                          <a:effectLst/>
                          <a:latin typeface="Times New Roman" pitchFamily="18" charset="0"/>
                          <a:ea typeface="TimesNewRoman,Bold"/>
                          <a:cs typeface="TimesNewRoman,Bold"/>
                        </a:rPr>
                        <a:t>Control</a:t>
                      </a:r>
                      <a:endParaRPr kumimoji="0" lang="ko-KR" altLang="ko-KR" sz="1100" b="1" i="0" u="none" strike="noStrike" cap="none" normalizeH="0" baseline="0" dirty="0" smtClean="0">
                        <a:ln>
                          <a:noFill/>
                        </a:ln>
                        <a:solidFill>
                          <a:srgbClr val="0000FF"/>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Sequence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Number</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Addressing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fields</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Auxiliary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Security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Header</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Superframe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Specification</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GTS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fields</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Pending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address</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fields</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FF0000"/>
                          </a:solidFill>
                          <a:effectLst/>
                          <a:latin typeface="Times New Roman" pitchFamily="18" charset="0"/>
                          <a:ea typeface="TimesNewRoman,Bold"/>
                          <a:cs typeface="TimesNewRoman,Bold"/>
                        </a:rPr>
                        <a:t>Extended Superframe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FF0000"/>
                          </a:solidFill>
                          <a:effectLst/>
                          <a:latin typeface="Times New Roman" pitchFamily="18" charset="0"/>
                          <a:ea typeface="TimesNewRoman,Bold"/>
                          <a:cs typeface="TimesNewRoman,Bold"/>
                        </a:rPr>
                        <a:t>Specification</a:t>
                      </a:r>
                      <a:endParaRPr kumimoji="0" lang="ko-KR" altLang="ko-KR" sz="1100" b="1" i="0" u="none" strike="noStrike" cap="none" normalizeH="0" baseline="0" dirty="0" smtClean="0">
                        <a:ln>
                          <a:noFill/>
                        </a:ln>
                        <a:solidFill>
                          <a:srgbClr val="FF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Beacon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Payload</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FCS</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BECDE"/>
                    </a:solidFill>
                  </a:tcPr>
                </a:tc>
              </a:tr>
              <a:tr h="323370">
                <a:tc gridSpan="4">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FF"/>
                          </a:solidFill>
                          <a:effectLst/>
                          <a:latin typeface="Times New Roman" pitchFamily="18" charset="0"/>
                          <a:ea typeface="TimesNewRoman,Bold"/>
                          <a:cs typeface="TimesNewRoman,Bold"/>
                        </a:rPr>
                        <a:t>MHR</a:t>
                      </a:r>
                      <a:endParaRPr kumimoji="0" lang="ko-KR" altLang="ko-KR" sz="1100" b="1" i="0" u="none" strike="noStrike" cap="none" normalizeH="0" baseline="0" dirty="0" smtClean="0">
                        <a:ln>
                          <a:noFill/>
                        </a:ln>
                        <a:solidFill>
                          <a:srgbClr val="0000FF"/>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gridSpan="5">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MAC Payload</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FF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hMerge="1">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100" b="1" i="0" u="none" strike="noStrike" cap="none" normalizeH="0" baseline="0" dirty="0" smtClean="0">
                          <a:ln>
                            <a:noFill/>
                          </a:ln>
                          <a:solidFill>
                            <a:srgbClr val="000000"/>
                          </a:solidFill>
                          <a:effectLst/>
                          <a:latin typeface="Times New Roman" pitchFamily="18" charset="0"/>
                          <a:ea typeface="TimesNewRoman,Bold"/>
                          <a:cs typeface="TimesNewRoman,Bold"/>
                        </a:rPr>
                        <a:t>MFR</a:t>
                      </a:r>
                      <a:endParaRPr kumimoji="0" lang="ko-KR" altLang="ko-KR" sz="1100" b="1" i="0" u="none" strike="noStrike"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
        <p:nvSpPr>
          <p:cNvPr id="9" name="Rectangle 8"/>
          <p:cNvSpPr/>
          <p:nvPr/>
        </p:nvSpPr>
        <p:spPr bwMode="auto">
          <a:xfrm>
            <a:off x="6444208" y="3501008"/>
            <a:ext cx="1080120" cy="1224136"/>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제목 1"/>
          <p:cNvSpPr>
            <a:spLocks noGrp="1"/>
          </p:cNvSpPr>
          <p:nvPr>
            <p:ph type="title"/>
          </p:nvPr>
        </p:nvSpPr>
        <p:spPr>
          <a:xfrm>
            <a:off x="683568" y="620688"/>
            <a:ext cx="7772400" cy="863600"/>
          </a:xfrm>
        </p:spPr>
        <p:txBody>
          <a:bodyPr/>
          <a:lstStyle/>
          <a:p>
            <a:r>
              <a:rPr lang="en-US" altLang="ko-KR" dirty="0" smtClean="0">
                <a:ea typeface="굴림" pitchFamily="34" charset="-127"/>
              </a:rPr>
              <a:t>New DBS Request Frame</a:t>
            </a:r>
            <a:endParaRPr lang="ko-KR" altLang="en-US" dirty="0" smtClean="0">
              <a:ea typeface="굴림" pitchFamily="34" charset="-127"/>
            </a:endParaRPr>
          </a:p>
        </p:txBody>
      </p:sp>
      <p:sp>
        <p:nvSpPr>
          <p:cNvPr id="22531" name="내용 개체 틀 2"/>
          <p:cNvSpPr>
            <a:spLocks noGrp="1"/>
          </p:cNvSpPr>
          <p:nvPr>
            <p:ph idx="1"/>
          </p:nvPr>
        </p:nvSpPr>
        <p:spPr>
          <a:xfrm>
            <a:off x="685800" y="1773238"/>
            <a:ext cx="8062913" cy="4322762"/>
          </a:xfrm>
        </p:spPr>
        <p:txBody>
          <a:bodyPr/>
          <a:lstStyle/>
          <a:p>
            <a:r>
              <a:rPr lang="en-US" altLang="ko-KR" dirty="0" smtClean="0">
                <a:ea typeface="굴림" pitchFamily="34" charset="-127"/>
              </a:rPr>
              <a:t>DBS request frame contains the following fields:</a:t>
            </a:r>
          </a:p>
          <a:p>
            <a:pPr lvl="1"/>
            <a:r>
              <a:rPr lang="en-US" altLang="ko-KR" dirty="0" smtClean="0">
                <a:ea typeface="굴림" pitchFamily="34" charset="-127"/>
              </a:rPr>
              <a:t>MHR fields</a:t>
            </a:r>
          </a:p>
          <a:p>
            <a:pPr lvl="1"/>
            <a:r>
              <a:rPr lang="en-US" altLang="ko-KR" dirty="0" smtClean="0">
                <a:ea typeface="굴림" pitchFamily="34" charset="-127"/>
              </a:rPr>
              <a:t>Command Frame Identifier field (1byte)</a:t>
            </a:r>
          </a:p>
          <a:p>
            <a:pPr lvl="1"/>
            <a:r>
              <a:rPr lang="en-US" altLang="ko-KR" dirty="0" smtClean="0">
                <a:ea typeface="굴림" pitchFamily="34" charset="-127"/>
              </a:rPr>
              <a:t>DBS Request Information fields</a:t>
            </a:r>
          </a:p>
          <a:p>
            <a:pPr lvl="2"/>
            <a:r>
              <a:rPr lang="en-US" altLang="ko-KR" sz="1800" dirty="0" smtClean="0">
                <a:ea typeface="굴림" pitchFamily="34" charset="-127"/>
              </a:rPr>
              <a:t>Requester Short Address field (2bytes)</a:t>
            </a:r>
          </a:p>
          <a:p>
            <a:pPr lvl="2"/>
            <a:r>
              <a:rPr lang="en-US" altLang="ko-KR" sz="1800" dirty="0" smtClean="0">
                <a:ea typeface="굴림" pitchFamily="34" charset="-127"/>
              </a:rPr>
              <a:t>DBS Length field (4bits)</a:t>
            </a:r>
          </a:p>
          <a:p>
            <a:pPr lvl="2"/>
            <a:r>
              <a:rPr lang="en-US" altLang="ko-KR" sz="1800" dirty="0" smtClean="0">
                <a:ea typeface="굴림" pitchFamily="34" charset="-127"/>
              </a:rPr>
              <a:t>Characteristics Type field (1bit)</a:t>
            </a:r>
          </a:p>
          <a:p>
            <a:pPr lvl="3"/>
            <a:r>
              <a:rPr lang="en-US" altLang="ko-KR" sz="1600" dirty="0" smtClean="0">
                <a:ea typeface="굴림" pitchFamily="34" charset="-127"/>
              </a:rPr>
              <a:t>0x0: </a:t>
            </a:r>
            <a:r>
              <a:rPr lang="en-US" altLang="ko-KR" sz="1600" dirty="0" err="1" smtClean="0">
                <a:ea typeface="굴림" pitchFamily="34" charset="-127"/>
              </a:rPr>
              <a:t>Deallocation</a:t>
            </a:r>
            <a:r>
              <a:rPr lang="en-US" altLang="ko-KR" sz="1600" dirty="0" smtClean="0">
                <a:ea typeface="굴림" pitchFamily="34" charset="-127"/>
              </a:rPr>
              <a:t> of an existing DBS</a:t>
            </a:r>
          </a:p>
          <a:p>
            <a:pPr lvl="3"/>
            <a:r>
              <a:rPr lang="en-US" altLang="ko-KR" sz="1600" dirty="0" smtClean="0">
                <a:ea typeface="굴림" pitchFamily="34" charset="-127"/>
              </a:rPr>
              <a:t>0x1: Allocation of a new DBS</a:t>
            </a:r>
          </a:p>
          <a:p>
            <a:pPr lvl="1"/>
            <a:r>
              <a:rPr lang="en-US" altLang="ko-KR" dirty="0" smtClean="0">
                <a:ea typeface="굴림" pitchFamily="34" charset="-127"/>
              </a:rPr>
              <a:t>FCS</a:t>
            </a:r>
          </a:p>
        </p:txBody>
      </p:sp>
      <p:sp>
        <p:nvSpPr>
          <p:cNvPr id="22532"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2533"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2534"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1A7AB8BF-98FB-4373-8C4A-1DFD32E22C36}" type="slidenum">
              <a:rPr lang="en-US" altLang="ko-KR" smtClean="0">
                <a:ea typeface="굴림" pitchFamily="34" charset="-127"/>
              </a:rPr>
              <a:pPr/>
              <a:t>16</a:t>
            </a:fld>
            <a:endParaRPr lang="en-US" altLang="ko-KR" smtClean="0">
              <a:ea typeface="굴림" pitchFamily="34" charset="-127"/>
            </a:endParaRPr>
          </a:p>
        </p:txBody>
      </p:sp>
      <p:graphicFrame>
        <p:nvGraphicFramePr>
          <p:cNvPr id="8" name="표 7"/>
          <p:cNvGraphicFramePr>
            <a:graphicFrameLocks noGrp="1"/>
          </p:cNvGraphicFramePr>
          <p:nvPr/>
        </p:nvGraphicFramePr>
        <p:xfrm>
          <a:off x="755576" y="5373216"/>
          <a:ext cx="7632848" cy="820752"/>
        </p:xfrm>
        <a:graphic>
          <a:graphicData uri="http://schemas.openxmlformats.org/drawingml/2006/table">
            <a:tbl>
              <a:tblPr/>
              <a:tblGrid>
                <a:gridCol w="1908212"/>
                <a:gridCol w="1908212"/>
                <a:gridCol w="1908212"/>
                <a:gridCol w="1908212"/>
              </a:tblGrid>
              <a:tr h="370918">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chemeClr val="bg1"/>
                          </a:solidFill>
                          <a:effectLst/>
                          <a:latin typeface="Times New Roman" pitchFamily="18" charset="0"/>
                          <a:ea typeface="TimesNewRoman,Bold"/>
                          <a:cs typeface="TimesNewRoman,Bold"/>
                        </a:rPr>
                        <a:t>Octets: 11~25</a:t>
                      </a:r>
                      <a:endParaRPr kumimoji="0" lang="ko-KR" altLang="ko-KR" sz="1200" b="1" i="0" u="none" strike="noStrike" cap="none" normalizeH="0" baseline="0" dirty="0" smtClean="0">
                        <a:ln>
                          <a:noFill/>
                        </a:ln>
                        <a:solidFill>
                          <a:srgbClr val="FF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chemeClr val="bg1"/>
                          </a:solidFill>
                          <a:effectLst/>
                          <a:latin typeface="Times New Roman" pitchFamily="18" charset="0"/>
                          <a:ea typeface="TimesNewRoman,Bold"/>
                          <a:cs typeface="TimesNewRoman,Bold"/>
                        </a:rPr>
                        <a:t>1</a:t>
                      </a:r>
                      <a:endParaRPr kumimoji="0" lang="ko-KR" altLang="ko-KR" sz="1200" b="1" i="0" u="none" strike="noStrike" cap="none" normalizeH="0" baseline="0" dirty="0" smtClean="0">
                        <a:ln>
                          <a:noFill/>
                        </a:ln>
                        <a:solidFill>
                          <a:schemeClr val="bg1"/>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chemeClr val="bg1"/>
                          </a:solidFill>
                          <a:effectLst/>
                          <a:latin typeface="Times New Roman" pitchFamily="18" charset="0"/>
                          <a:ea typeface="TimesNewRoman,Bold"/>
                          <a:cs typeface="TimesNewRoman,Bold"/>
                        </a:rPr>
                        <a:t>3</a:t>
                      </a:r>
                      <a:endParaRPr kumimoji="0" lang="ko-KR" altLang="ko-KR" sz="1200" b="1" i="0" u="none" strike="noStrike" cap="none" normalizeH="0" baseline="0" dirty="0" smtClean="0">
                        <a:ln>
                          <a:noFill/>
                        </a:ln>
                        <a:solidFill>
                          <a:schemeClr val="bg1"/>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chemeClr val="bg1"/>
                          </a:solidFill>
                          <a:effectLst/>
                          <a:latin typeface="Times New Roman" pitchFamily="18" charset="0"/>
                          <a:ea typeface="TimesNewRoman,Bold"/>
                          <a:cs typeface="TimesNewRoman,Bold"/>
                        </a:rPr>
                        <a:t>2/4</a:t>
                      </a:r>
                      <a:endParaRPr kumimoji="0" lang="ko-KR" altLang="ko-KR" sz="1200" b="1" i="0" u="none" strike="noStrike" cap="none" normalizeH="0" baseline="0" dirty="0" smtClean="0">
                        <a:ln>
                          <a:noFill/>
                        </a:ln>
                        <a:solidFill>
                          <a:schemeClr val="bg1"/>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49819">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MHR fields</a:t>
                      </a:r>
                      <a:endParaRPr kumimoji="0" lang="ko-KR" altLang="ko-KR" sz="1200" b="0" i="0" u="none" strike="noStrike" cap="none" normalizeH="0" baseline="0" dirty="0" smtClean="0">
                        <a:ln>
                          <a:noFill/>
                        </a:ln>
                        <a:solidFill>
                          <a:srgbClr val="00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Command Frame </a:t>
                      </a:r>
                    </a:p>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Identifier</a:t>
                      </a:r>
                      <a:endParaRPr kumimoji="0" lang="ko-KR" altLang="ko-KR" sz="1200" b="0" i="0" u="none" strike="noStrike" cap="none" normalizeH="0" baseline="0" dirty="0" smtClean="0">
                        <a:ln>
                          <a:noFill/>
                        </a:ln>
                        <a:solidFill>
                          <a:srgbClr val="00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DBS Request </a:t>
                      </a:r>
                    </a:p>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Information fields</a:t>
                      </a:r>
                      <a:endParaRPr kumimoji="0" lang="ko-KR" altLang="ko-KR" sz="1200" b="0" i="0" u="none" strike="noStrike" cap="none" normalizeH="0" baseline="0" dirty="0" smtClean="0">
                        <a:ln>
                          <a:noFill/>
                        </a:ln>
                        <a:solidFill>
                          <a:srgbClr val="00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FCS</a:t>
                      </a:r>
                      <a:endParaRPr kumimoji="0" lang="ko-KR" altLang="ko-KR" sz="1200" b="0" i="0" u="none" strike="noStrike" cap="none" normalizeH="0" baseline="0" dirty="0" smtClean="0">
                        <a:ln>
                          <a:noFill/>
                        </a:ln>
                        <a:solidFill>
                          <a:srgbClr val="00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제목 1"/>
          <p:cNvSpPr>
            <a:spLocks noGrp="1"/>
          </p:cNvSpPr>
          <p:nvPr>
            <p:ph type="title"/>
          </p:nvPr>
        </p:nvSpPr>
        <p:spPr>
          <a:xfrm>
            <a:off x="683568" y="620688"/>
            <a:ext cx="7772400" cy="863600"/>
          </a:xfrm>
        </p:spPr>
        <p:txBody>
          <a:bodyPr/>
          <a:lstStyle/>
          <a:p>
            <a:r>
              <a:rPr lang="en-US" altLang="ko-KR" dirty="0" smtClean="0">
                <a:ea typeface="굴림" pitchFamily="34" charset="-127"/>
              </a:rPr>
              <a:t>New DBS Response Frame</a:t>
            </a:r>
            <a:endParaRPr lang="ko-KR" altLang="en-US" dirty="0" smtClean="0">
              <a:ea typeface="굴림" pitchFamily="34" charset="-127"/>
            </a:endParaRPr>
          </a:p>
        </p:txBody>
      </p:sp>
      <p:sp>
        <p:nvSpPr>
          <p:cNvPr id="23555" name="내용 개체 틀 2"/>
          <p:cNvSpPr>
            <a:spLocks noGrp="1"/>
          </p:cNvSpPr>
          <p:nvPr>
            <p:ph idx="1"/>
          </p:nvPr>
        </p:nvSpPr>
        <p:spPr>
          <a:xfrm>
            <a:off x="685800" y="1773238"/>
            <a:ext cx="8062913" cy="4322762"/>
          </a:xfrm>
        </p:spPr>
        <p:txBody>
          <a:bodyPr/>
          <a:lstStyle/>
          <a:p>
            <a:r>
              <a:rPr lang="en-US" altLang="ko-KR" dirty="0" smtClean="0">
                <a:ea typeface="굴림" pitchFamily="34" charset="-127"/>
              </a:rPr>
              <a:t>DBS response frame contains the following fields:</a:t>
            </a:r>
          </a:p>
          <a:p>
            <a:pPr lvl="1"/>
            <a:r>
              <a:rPr lang="en-US" altLang="ko-KR" dirty="0" smtClean="0">
                <a:ea typeface="굴림" pitchFamily="34" charset="-127"/>
              </a:rPr>
              <a:t>MHR fields</a:t>
            </a:r>
          </a:p>
          <a:p>
            <a:pPr lvl="1"/>
            <a:r>
              <a:rPr lang="en-US" altLang="ko-KR" dirty="0" smtClean="0">
                <a:ea typeface="굴림" pitchFamily="34" charset="-127"/>
              </a:rPr>
              <a:t>Command Frame Identifier field</a:t>
            </a:r>
          </a:p>
          <a:p>
            <a:pPr lvl="1"/>
            <a:r>
              <a:rPr lang="en-US" altLang="ko-KR" dirty="0" smtClean="0">
                <a:ea typeface="굴림" pitchFamily="34" charset="-127"/>
              </a:rPr>
              <a:t>DBS Response Information fields</a:t>
            </a:r>
          </a:p>
          <a:p>
            <a:pPr lvl="2"/>
            <a:r>
              <a:rPr lang="en-US" altLang="ko-KR" sz="1800" dirty="0" smtClean="0">
                <a:ea typeface="굴림" pitchFamily="34" charset="-127"/>
              </a:rPr>
              <a:t>Requester Short Address field (2bytes)</a:t>
            </a:r>
          </a:p>
          <a:p>
            <a:pPr lvl="2"/>
            <a:r>
              <a:rPr lang="en-US" altLang="ko-KR" sz="1800" dirty="0" smtClean="0">
                <a:ea typeface="굴림" pitchFamily="34" charset="-127"/>
              </a:rPr>
              <a:t>Allocated DBS Starting Slot field (1byte)</a:t>
            </a:r>
          </a:p>
          <a:p>
            <a:pPr lvl="2"/>
            <a:r>
              <a:rPr lang="en-US" altLang="ko-KR" sz="1800" dirty="0" smtClean="0">
                <a:ea typeface="굴림" pitchFamily="34" charset="-127"/>
              </a:rPr>
              <a:t>Allocated DBS Length field (1byte)</a:t>
            </a:r>
          </a:p>
          <a:p>
            <a:pPr lvl="2"/>
            <a:r>
              <a:rPr lang="en-US" altLang="ko-KR" sz="1800" dirty="0" smtClean="0">
                <a:ea typeface="굴림" pitchFamily="34" charset="-127"/>
              </a:rPr>
              <a:t>Allocated channel Number field (1byte)</a:t>
            </a:r>
          </a:p>
          <a:p>
            <a:pPr lvl="2"/>
            <a:r>
              <a:rPr lang="en-US" altLang="ko-KR" sz="1800" dirty="0" smtClean="0">
                <a:ea typeface="굴림" pitchFamily="34" charset="-127"/>
              </a:rPr>
              <a:t>Allocated channel Page field (1byte)</a:t>
            </a:r>
          </a:p>
          <a:p>
            <a:pPr lvl="1"/>
            <a:r>
              <a:rPr lang="en-US" altLang="ko-KR" dirty="0" smtClean="0">
                <a:ea typeface="굴림" pitchFamily="34" charset="-127"/>
              </a:rPr>
              <a:t>FCS</a:t>
            </a:r>
          </a:p>
        </p:txBody>
      </p:sp>
      <p:sp>
        <p:nvSpPr>
          <p:cNvPr id="23556"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3557"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3558"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B1D6587E-13F2-414D-9E25-1E0CB0DFD12F}" type="slidenum">
              <a:rPr lang="en-US" altLang="ko-KR" smtClean="0">
                <a:ea typeface="굴림" pitchFamily="34" charset="-127"/>
              </a:rPr>
              <a:pPr/>
              <a:t>17</a:t>
            </a:fld>
            <a:endParaRPr lang="en-US" altLang="ko-KR" smtClean="0">
              <a:ea typeface="굴림" pitchFamily="34" charset="-127"/>
            </a:endParaRPr>
          </a:p>
        </p:txBody>
      </p:sp>
      <p:graphicFrame>
        <p:nvGraphicFramePr>
          <p:cNvPr id="7" name="표 6"/>
          <p:cNvGraphicFramePr>
            <a:graphicFrameLocks noGrp="1"/>
          </p:cNvGraphicFramePr>
          <p:nvPr/>
        </p:nvGraphicFramePr>
        <p:xfrm>
          <a:off x="755576" y="5445224"/>
          <a:ext cx="7632848" cy="820752"/>
        </p:xfrm>
        <a:graphic>
          <a:graphicData uri="http://schemas.openxmlformats.org/drawingml/2006/table">
            <a:tbl>
              <a:tblPr/>
              <a:tblGrid>
                <a:gridCol w="1908212"/>
                <a:gridCol w="1908212"/>
                <a:gridCol w="1908212"/>
                <a:gridCol w="1908212"/>
              </a:tblGrid>
              <a:tr h="370918">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chemeClr val="bg1"/>
                          </a:solidFill>
                          <a:effectLst/>
                          <a:latin typeface="Times New Roman" pitchFamily="18" charset="0"/>
                          <a:ea typeface="TimesNewRoman,Bold"/>
                          <a:cs typeface="TimesNewRoman,Bold"/>
                        </a:rPr>
                        <a:t>Octets: 11~25</a:t>
                      </a:r>
                      <a:endParaRPr kumimoji="0" lang="ko-KR" altLang="ko-KR" sz="1200" b="1" i="0" u="none" strike="noStrike" cap="none" normalizeH="0" baseline="0" dirty="0" smtClean="0">
                        <a:ln>
                          <a:noFill/>
                        </a:ln>
                        <a:solidFill>
                          <a:srgbClr val="FF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chemeClr val="bg1"/>
                          </a:solidFill>
                          <a:effectLst/>
                          <a:latin typeface="Times New Roman" pitchFamily="18" charset="0"/>
                          <a:ea typeface="TimesNewRoman,Bold"/>
                          <a:cs typeface="TimesNewRoman,Bold"/>
                        </a:rPr>
                        <a:t>1</a:t>
                      </a:r>
                      <a:endParaRPr kumimoji="0" lang="ko-KR" altLang="ko-KR" sz="1200" b="1" i="0" u="none" strike="noStrike" cap="none" normalizeH="0" baseline="0" dirty="0" smtClean="0">
                        <a:ln>
                          <a:noFill/>
                        </a:ln>
                        <a:solidFill>
                          <a:schemeClr val="bg1"/>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chemeClr val="bg1"/>
                          </a:solidFill>
                          <a:effectLst/>
                          <a:latin typeface="Times New Roman" pitchFamily="18" charset="0"/>
                          <a:ea typeface="TimesNewRoman,Bold"/>
                          <a:cs typeface="TimesNewRoman,Bold"/>
                        </a:rPr>
                        <a:t>6</a:t>
                      </a:r>
                      <a:endParaRPr kumimoji="0" lang="ko-KR" altLang="ko-KR" sz="1200" b="1" i="0" u="none" strike="noStrike" cap="none" normalizeH="0" baseline="0" dirty="0" smtClean="0">
                        <a:ln>
                          <a:noFill/>
                        </a:ln>
                        <a:solidFill>
                          <a:schemeClr val="bg1"/>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chemeClr val="bg1"/>
                          </a:solidFill>
                          <a:effectLst/>
                          <a:latin typeface="Times New Roman" pitchFamily="18" charset="0"/>
                          <a:ea typeface="TimesNewRoman,Bold"/>
                          <a:cs typeface="TimesNewRoman,Bold"/>
                        </a:rPr>
                        <a:t>2/4</a:t>
                      </a:r>
                      <a:endParaRPr kumimoji="0" lang="ko-KR" altLang="ko-KR" sz="1200" b="1" i="0" u="none" strike="noStrike" cap="none" normalizeH="0" baseline="0" dirty="0" smtClean="0">
                        <a:ln>
                          <a:noFill/>
                        </a:ln>
                        <a:solidFill>
                          <a:schemeClr val="bg1"/>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49819">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MHR fields</a:t>
                      </a:r>
                      <a:endParaRPr kumimoji="0" lang="ko-KR" altLang="ko-KR" sz="1200" b="0" i="0" u="none" strike="noStrike" cap="none" normalizeH="0" baseline="0" dirty="0" smtClean="0">
                        <a:ln>
                          <a:noFill/>
                        </a:ln>
                        <a:solidFill>
                          <a:srgbClr val="00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Command Frame </a:t>
                      </a:r>
                    </a:p>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Identifier</a:t>
                      </a:r>
                      <a:endParaRPr kumimoji="0" lang="ko-KR" altLang="ko-KR" sz="1200" b="0" i="0" u="none" strike="noStrike" cap="none" normalizeH="0" baseline="0" dirty="0" smtClean="0">
                        <a:ln>
                          <a:noFill/>
                        </a:ln>
                        <a:solidFill>
                          <a:srgbClr val="00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DBS Response</a:t>
                      </a:r>
                    </a:p>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Information fields</a:t>
                      </a:r>
                      <a:endParaRPr kumimoji="0" lang="ko-KR" altLang="ko-KR" sz="1200" b="0" i="0" u="none" strike="noStrike" cap="none" normalizeH="0" baseline="0" dirty="0" smtClean="0">
                        <a:ln>
                          <a:noFill/>
                        </a:ln>
                        <a:solidFill>
                          <a:srgbClr val="00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200" b="1" i="0" u="none" strike="noStrike" cap="none" normalizeH="0" baseline="0" dirty="0" smtClean="0">
                          <a:ln>
                            <a:noFill/>
                          </a:ln>
                          <a:solidFill>
                            <a:srgbClr val="000000"/>
                          </a:solidFill>
                          <a:effectLst/>
                          <a:latin typeface="Times New Roman" pitchFamily="18" charset="0"/>
                          <a:ea typeface="TimesNewRoman,Bold"/>
                          <a:cs typeface="TimesNewRoman,Bold"/>
                        </a:rPr>
                        <a:t>FCS</a:t>
                      </a:r>
                      <a:endParaRPr kumimoji="0" lang="ko-KR" altLang="ko-KR" sz="1200" b="0" i="0" u="none" strike="noStrike" cap="none" normalizeH="0" baseline="0" dirty="0" smtClean="0">
                        <a:ln>
                          <a:noFill/>
                        </a:ln>
                        <a:solidFill>
                          <a:srgbClr val="00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제목 1"/>
          <p:cNvSpPr>
            <a:spLocks noGrp="1"/>
          </p:cNvSpPr>
          <p:nvPr>
            <p:ph type="title"/>
          </p:nvPr>
        </p:nvSpPr>
        <p:spPr>
          <a:xfrm>
            <a:off x="250825" y="620713"/>
            <a:ext cx="8642350" cy="719137"/>
          </a:xfrm>
        </p:spPr>
        <p:txBody>
          <a:bodyPr/>
          <a:lstStyle/>
          <a:p>
            <a:pPr marL="342900" indent="-342900"/>
            <a:r>
              <a:rPr lang="en-US" altLang="ko-KR" sz="3200" dirty="0" smtClean="0">
                <a:ea typeface="굴림" pitchFamily="34" charset="-127"/>
              </a:rPr>
              <a:t>Modified MLME-</a:t>
            </a:r>
            <a:r>
              <a:rPr lang="en-US" altLang="ko-KR" sz="3200" dirty="0" err="1" smtClean="0">
                <a:ea typeface="굴림" pitchFamily="34" charset="-127"/>
              </a:rPr>
              <a:t>START.request</a:t>
            </a:r>
            <a:r>
              <a:rPr lang="en-US" altLang="ko-KR" sz="3200" dirty="0" smtClean="0">
                <a:ea typeface="굴림" pitchFamily="34" charset="-127"/>
              </a:rPr>
              <a:t> Primitive</a:t>
            </a:r>
            <a:endParaRPr lang="ko-KR" altLang="en-US" sz="3200" dirty="0" smtClean="0">
              <a:ea typeface="굴림" pitchFamily="34" charset="-127"/>
            </a:endParaRPr>
          </a:p>
        </p:txBody>
      </p:sp>
      <p:sp>
        <p:nvSpPr>
          <p:cNvPr id="17411" name="내용 개체 틀 2"/>
          <p:cNvSpPr>
            <a:spLocks noGrp="1"/>
          </p:cNvSpPr>
          <p:nvPr>
            <p:ph idx="1"/>
          </p:nvPr>
        </p:nvSpPr>
        <p:spPr>
          <a:xfrm>
            <a:off x="685800" y="1412776"/>
            <a:ext cx="7990656" cy="5040412"/>
          </a:xfrm>
        </p:spPr>
        <p:txBody>
          <a:bodyPr/>
          <a:lstStyle/>
          <a:p>
            <a:pPr marL="342900" lvl="1" indent="-342900">
              <a:buFontTx/>
              <a:buChar char="•"/>
              <a:defRPr/>
            </a:pPr>
            <a:r>
              <a:rPr lang="en-US" altLang="ko-KR" sz="2400" dirty="0" smtClean="0">
                <a:ea typeface="굴림" pitchFamily="50" charset="-127"/>
              </a:rPr>
              <a:t>MLME-Start.request </a:t>
            </a:r>
            <a:r>
              <a:rPr lang="en-US" altLang="ko-KR" sz="2400" dirty="0">
                <a:ea typeface="굴림" pitchFamily="50" charset="-127"/>
              </a:rPr>
              <a:t>contains the following </a:t>
            </a:r>
            <a:r>
              <a:rPr lang="en-US" altLang="ko-KR" sz="2400" dirty="0" smtClean="0">
                <a:ea typeface="굴림" pitchFamily="50" charset="-127"/>
              </a:rPr>
              <a:t>parameters:</a:t>
            </a:r>
            <a:endParaRPr lang="en-US" altLang="ko-KR" sz="2400" dirty="0">
              <a:ea typeface="굴림" pitchFamily="50" charset="-127"/>
            </a:endParaRPr>
          </a:p>
          <a:p>
            <a:pPr lvl="1">
              <a:defRPr/>
            </a:pPr>
            <a:r>
              <a:rPr lang="en-US" altLang="ko-KR" dirty="0" smtClean="0">
                <a:ea typeface="굴림" pitchFamily="50" charset="-127"/>
              </a:rPr>
              <a:t>PANId</a:t>
            </a:r>
            <a:endParaRPr lang="en-US" altLang="ko-KR" dirty="0">
              <a:ea typeface="굴림" pitchFamily="50" charset="-127"/>
            </a:endParaRPr>
          </a:p>
          <a:p>
            <a:pPr lvl="1">
              <a:defRPr/>
            </a:pPr>
            <a:r>
              <a:rPr lang="en-US" altLang="ko-KR" dirty="0" smtClean="0">
                <a:ea typeface="굴림" pitchFamily="50" charset="-127"/>
              </a:rPr>
              <a:t>…</a:t>
            </a:r>
            <a:endParaRPr lang="en-US" altLang="ko-KR" dirty="0">
              <a:ea typeface="굴림" pitchFamily="50" charset="-127"/>
            </a:endParaRPr>
          </a:p>
          <a:p>
            <a:pPr lvl="1">
              <a:defRPr/>
            </a:pPr>
            <a:r>
              <a:rPr lang="en-US" altLang="ko-KR" dirty="0" smtClean="0">
                <a:ea typeface="굴림" pitchFamily="50" charset="-127"/>
              </a:rPr>
              <a:t>BeaconOrder</a:t>
            </a:r>
            <a:endParaRPr lang="en-US" altLang="ko-KR" dirty="0">
              <a:ea typeface="굴림" pitchFamily="50" charset="-127"/>
            </a:endParaRPr>
          </a:p>
          <a:p>
            <a:pPr lvl="1">
              <a:defRPr/>
            </a:pPr>
            <a:r>
              <a:rPr lang="en-US" altLang="ko-KR" dirty="0" smtClean="0">
                <a:ea typeface="굴림" pitchFamily="50" charset="-127"/>
              </a:rPr>
              <a:t>SuperframeOrder</a:t>
            </a:r>
          </a:p>
          <a:p>
            <a:pPr lvl="1">
              <a:defRPr/>
            </a:pPr>
            <a:r>
              <a:rPr lang="en-US" altLang="ko-KR" dirty="0" smtClean="0">
                <a:ea typeface="굴림" pitchFamily="50" charset="-127"/>
              </a:rPr>
              <a:t>ExtendedOrder </a:t>
            </a:r>
            <a:r>
              <a:rPr lang="en-US" altLang="ko-KR" i="1" dirty="0" smtClean="0">
                <a:solidFill>
                  <a:srgbClr val="0000FF"/>
                </a:solidFill>
                <a:ea typeface="굴림" pitchFamily="50" charset="-127"/>
              </a:rPr>
              <a:t>(added)</a:t>
            </a:r>
          </a:p>
          <a:p>
            <a:pPr lvl="2">
              <a:defRPr/>
            </a:pPr>
            <a:r>
              <a:rPr lang="en-US" altLang="ko-KR" sz="1800" dirty="0"/>
              <a:t>The length of the </a:t>
            </a:r>
            <a:r>
              <a:rPr lang="en-US" altLang="ko-KR" sz="1800" dirty="0" smtClean="0"/>
              <a:t>extended superframe, consisting of the DBS slots.</a:t>
            </a:r>
            <a:endParaRPr lang="en-US" altLang="ko-KR" sz="1800" i="1" dirty="0">
              <a:ea typeface="굴림" pitchFamily="50" charset="-127"/>
            </a:endParaRPr>
          </a:p>
          <a:p>
            <a:pPr lvl="1">
              <a:defRPr/>
            </a:pPr>
            <a:r>
              <a:rPr lang="en-US" altLang="ko-KR" dirty="0" smtClean="0">
                <a:ea typeface="굴림" pitchFamily="50" charset="-127"/>
              </a:rPr>
              <a:t>PANCoordinator</a:t>
            </a:r>
          </a:p>
          <a:p>
            <a:pPr lvl="1">
              <a:defRPr/>
            </a:pPr>
            <a:r>
              <a:rPr lang="en-US" altLang="ko-KR" dirty="0" smtClean="0">
                <a:ea typeface="굴림" pitchFamily="50" charset="-127"/>
              </a:rPr>
              <a:t>SuperPANCoordinator</a:t>
            </a:r>
            <a:r>
              <a:rPr lang="en-US" altLang="ko-KR" dirty="0" smtClean="0">
                <a:solidFill>
                  <a:srgbClr val="0000FF"/>
                </a:solidFill>
                <a:ea typeface="굴림" pitchFamily="50" charset="-127"/>
              </a:rPr>
              <a:t> </a:t>
            </a:r>
            <a:r>
              <a:rPr lang="en-US" altLang="ko-KR" i="1" dirty="0">
                <a:solidFill>
                  <a:srgbClr val="0000FF"/>
                </a:solidFill>
                <a:ea typeface="굴림" pitchFamily="50" charset="-127"/>
              </a:rPr>
              <a:t>(</a:t>
            </a:r>
            <a:r>
              <a:rPr lang="en-US" altLang="ko-KR" i="1" dirty="0" smtClean="0">
                <a:solidFill>
                  <a:srgbClr val="0000FF"/>
                </a:solidFill>
                <a:ea typeface="굴림" pitchFamily="50" charset="-127"/>
              </a:rPr>
              <a:t>added)</a:t>
            </a:r>
          </a:p>
          <a:p>
            <a:pPr lvl="2">
              <a:defRPr/>
            </a:pPr>
            <a:r>
              <a:rPr lang="en-US" altLang="ko-KR" sz="1800" dirty="0"/>
              <a:t>If this value is TRUE, the device </a:t>
            </a:r>
            <a:r>
              <a:rPr lang="en-US" altLang="ko-KR" sz="1800" dirty="0" smtClean="0"/>
              <a:t>will become </a:t>
            </a:r>
            <a:r>
              <a:rPr lang="en-US" altLang="ko-KR" sz="1800" dirty="0"/>
              <a:t>the </a:t>
            </a:r>
            <a:r>
              <a:rPr lang="en-US" altLang="ko-KR" sz="1800" dirty="0" smtClean="0"/>
              <a:t>Super PAN </a:t>
            </a:r>
            <a:r>
              <a:rPr lang="en-US" altLang="ko-KR" sz="1800" dirty="0"/>
              <a:t>coordinator of a </a:t>
            </a:r>
            <a:r>
              <a:rPr lang="en-US" altLang="ko-KR" sz="1800" dirty="0" smtClean="0"/>
              <a:t>PAN.</a:t>
            </a:r>
            <a:endParaRPr lang="en-US" altLang="ko-KR" dirty="0" smtClean="0">
              <a:solidFill>
                <a:srgbClr val="0000FF"/>
              </a:solidFill>
              <a:ea typeface="굴림" pitchFamily="50" charset="-127"/>
            </a:endParaRPr>
          </a:p>
          <a:p>
            <a:pPr lvl="1">
              <a:defRPr/>
            </a:pPr>
            <a:r>
              <a:rPr lang="en-US" altLang="ko-KR" dirty="0" smtClean="0">
                <a:ea typeface="굴림" pitchFamily="50" charset="-127"/>
              </a:rPr>
              <a:t>…</a:t>
            </a:r>
            <a:endParaRPr lang="en-US" altLang="ko-KR" dirty="0">
              <a:ea typeface="굴림" pitchFamily="50" charset="-127"/>
            </a:endParaRPr>
          </a:p>
          <a:p>
            <a:pPr lvl="1">
              <a:defRPr/>
            </a:pPr>
            <a:r>
              <a:rPr lang="en-US" altLang="ko-KR" dirty="0">
                <a:ea typeface="굴림" pitchFamily="50" charset="-127"/>
              </a:rPr>
              <a:t>KeyIndex</a:t>
            </a:r>
          </a:p>
        </p:txBody>
      </p:sp>
      <p:sp>
        <p:nvSpPr>
          <p:cNvPr id="24580"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4581"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4582"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BD943984-BC4F-4FB6-966A-4285F1B0D7B3}" type="slidenum">
              <a:rPr lang="en-US" altLang="ko-KR" smtClean="0">
                <a:ea typeface="굴림" pitchFamily="34" charset="-127"/>
              </a:rPr>
              <a:pPr/>
              <a:t>18</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제목 1"/>
          <p:cNvSpPr>
            <a:spLocks noGrp="1"/>
          </p:cNvSpPr>
          <p:nvPr>
            <p:ph type="title"/>
          </p:nvPr>
        </p:nvSpPr>
        <p:spPr>
          <a:xfrm>
            <a:off x="683568" y="620688"/>
            <a:ext cx="7772400" cy="863600"/>
          </a:xfrm>
        </p:spPr>
        <p:txBody>
          <a:bodyPr/>
          <a:lstStyle/>
          <a:p>
            <a:pPr marL="342900" indent="-342900"/>
            <a:r>
              <a:rPr lang="en-US" altLang="ko-KR" sz="3200" dirty="0" smtClean="0">
                <a:ea typeface="굴림" pitchFamily="34" charset="-127"/>
              </a:rPr>
              <a:t>New MLME-</a:t>
            </a:r>
            <a:r>
              <a:rPr lang="en-US" altLang="ko-KR" sz="3200" dirty="0" err="1" smtClean="0">
                <a:ea typeface="굴림" pitchFamily="34" charset="-127"/>
              </a:rPr>
              <a:t>DBS.request</a:t>
            </a:r>
            <a:r>
              <a:rPr lang="en-US" altLang="ko-KR" sz="3200" dirty="0" smtClean="0">
                <a:ea typeface="굴림" pitchFamily="34" charset="-127"/>
              </a:rPr>
              <a:t> Primitive</a:t>
            </a:r>
            <a:endParaRPr lang="ko-KR" altLang="en-US" sz="3200" dirty="0" smtClean="0">
              <a:ea typeface="굴림" pitchFamily="34" charset="-127"/>
            </a:endParaRPr>
          </a:p>
        </p:txBody>
      </p:sp>
      <p:sp>
        <p:nvSpPr>
          <p:cNvPr id="17411" name="내용 개체 틀 2"/>
          <p:cNvSpPr>
            <a:spLocks noGrp="1"/>
          </p:cNvSpPr>
          <p:nvPr>
            <p:ph idx="1"/>
          </p:nvPr>
        </p:nvSpPr>
        <p:spPr>
          <a:xfrm>
            <a:off x="685800" y="1773238"/>
            <a:ext cx="7772400" cy="4608512"/>
          </a:xfrm>
        </p:spPr>
        <p:txBody>
          <a:bodyPr/>
          <a:lstStyle/>
          <a:p>
            <a:pPr marL="342900" lvl="1" indent="-342900">
              <a:buFontTx/>
              <a:buChar char="•"/>
              <a:defRPr/>
            </a:pPr>
            <a:r>
              <a:rPr lang="en-US" altLang="ko-KR" sz="2400" dirty="0" smtClean="0">
                <a:ea typeface="굴림" pitchFamily="50" charset="-127"/>
              </a:rPr>
              <a:t>MLME-DBS.request </a:t>
            </a:r>
            <a:r>
              <a:rPr lang="en-US" altLang="ko-KR" sz="2400" dirty="0">
                <a:ea typeface="굴림" pitchFamily="50" charset="-127"/>
              </a:rPr>
              <a:t>contains the following </a:t>
            </a:r>
            <a:r>
              <a:rPr lang="en-US" altLang="ko-KR" sz="2400" dirty="0" smtClean="0">
                <a:ea typeface="굴림" pitchFamily="50" charset="-127"/>
              </a:rPr>
              <a:t>parameters:</a:t>
            </a:r>
            <a:endParaRPr lang="en-US" altLang="ko-KR" sz="2400" dirty="0">
              <a:ea typeface="굴림" pitchFamily="50" charset="-127"/>
            </a:endParaRPr>
          </a:p>
          <a:p>
            <a:pPr lvl="1">
              <a:defRPr/>
            </a:pPr>
            <a:r>
              <a:rPr lang="en-US" altLang="ko-KR" dirty="0" smtClean="0">
                <a:ea typeface="굴림" pitchFamily="50" charset="-127"/>
              </a:rPr>
              <a:t>DBSRequestInfo</a:t>
            </a:r>
            <a:endParaRPr lang="en-US" altLang="ko-KR" sz="1800" dirty="0" smtClean="0">
              <a:ea typeface="굴림" pitchFamily="50" charset="-127"/>
            </a:endParaRPr>
          </a:p>
          <a:p>
            <a:pPr lvl="2">
              <a:defRPr/>
            </a:pPr>
            <a:r>
              <a:rPr lang="en-US" altLang="ko-KR" sz="1800" dirty="0" smtClean="0">
                <a:ea typeface="굴림" pitchFamily="50" charset="-127"/>
              </a:rPr>
              <a:t>Requester Short Address</a:t>
            </a:r>
          </a:p>
          <a:p>
            <a:pPr lvl="3">
              <a:defRPr/>
            </a:pPr>
            <a:r>
              <a:rPr lang="en-US" altLang="ko-KR" sz="1600" dirty="0" smtClean="0">
                <a:ea typeface="굴림" pitchFamily="50" charset="-127"/>
              </a:rPr>
              <a:t>The short address of the Coordinator requesting DBS</a:t>
            </a:r>
          </a:p>
          <a:p>
            <a:pPr lvl="2">
              <a:defRPr/>
            </a:pPr>
            <a:r>
              <a:rPr lang="en-US" altLang="ko-KR" sz="1800" dirty="0" smtClean="0">
                <a:ea typeface="굴림" pitchFamily="50" charset="-127"/>
              </a:rPr>
              <a:t>DBS Length</a:t>
            </a:r>
          </a:p>
          <a:p>
            <a:pPr lvl="3">
              <a:defRPr/>
            </a:pPr>
            <a:r>
              <a:rPr lang="en-US" altLang="ko-KR" sz="1600" dirty="0" smtClean="0">
                <a:ea typeface="굴림" pitchFamily="50" charset="-127"/>
              </a:rPr>
              <a:t>The number of slots being requested for DBS</a:t>
            </a:r>
          </a:p>
          <a:p>
            <a:pPr lvl="2">
              <a:defRPr/>
            </a:pPr>
            <a:r>
              <a:rPr lang="en-US" altLang="ko-KR" sz="1800" dirty="0" smtClean="0">
                <a:ea typeface="굴림" pitchFamily="50" charset="-127"/>
              </a:rPr>
              <a:t>Characteristics Type</a:t>
            </a:r>
          </a:p>
          <a:p>
            <a:pPr lvl="3">
              <a:defRPr/>
            </a:pPr>
            <a:r>
              <a:rPr lang="en-US" altLang="ko-KR" sz="1600" dirty="0" smtClean="0">
                <a:ea typeface="굴림" pitchFamily="50" charset="-127"/>
              </a:rPr>
              <a:t>Allocation or Deallocation</a:t>
            </a:r>
          </a:p>
          <a:p>
            <a:pPr lvl="1">
              <a:defRPr/>
            </a:pPr>
            <a:r>
              <a:rPr lang="en-US" altLang="ko-KR" dirty="0" smtClean="0">
                <a:ea typeface="굴림" pitchFamily="50" charset="-127"/>
              </a:rPr>
              <a:t>SecurityLevel</a:t>
            </a:r>
            <a:endParaRPr lang="en-US" altLang="ko-KR" dirty="0">
              <a:ea typeface="굴림" pitchFamily="50" charset="-127"/>
            </a:endParaRPr>
          </a:p>
          <a:p>
            <a:pPr lvl="1">
              <a:defRPr/>
            </a:pPr>
            <a:r>
              <a:rPr lang="en-US" altLang="ko-KR" dirty="0" smtClean="0">
                <a:ea typeface="굴림" pitchFamily="50" charset="-127"/>
              </a:rPr>
              <a:t>KeyIdMode</a:t>
            </a:r>
            <a:endParaRPr lang="en-US" altLang="ko-KR" dirty="0">
              <a:ea typeface="굴림" pitchFamily="50" charset="-127"/>
            </a:endParaRPr>
          </a:p>
          <a:p>
            <a:pPr lvl="1">
              <a:defRPr/>
            </a:pPr>
            <a:r>
              <a:rPr lang="en-US" altLang="ko-KR" dirty="0" smtClean="0">
                <a:ea typeface="굴림" pitchFamily="50" charset="-127"/>
              </a:rPr>
              <a:t>KeySource</a:t>
            </a:r>
            <a:endParaRPr lang="en-US" altLang="ko-KR" dirty="0">
              <a:ea typeface="굴림" pitchFamily="50" charset="-127"/>
            </a:endParaRPr>
          </a:p>
          <a:p>
            <a:pPr lvl="1">
              <a:defRPr/>
            </a:pPr>
            <a:r>
              <a:rPr lang="en-US" altLang="ko-KR" dirty="0">
                <a:ea typeface="굴림" pitchFamily="50" charset="-127"/>
              </a:rPr>
              <a:t>KeyIndex</a:t>
            </a:r>
          </a:p>
        </p:txBody>
      </p:sp>
      <p:sp>
        <p:nvSpPr>
          <p:cNvPr id="25604"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5605"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5606"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46C14F6F-1F97-485E-9965-193B15EEF17C}" type="slidenum">
              <a:rPr lang="en-US" altLang="ko-KR" smtClean="0">
                <a:ea typeface="굴림" pitchFamily="34" charset="-127"/>
              </a:rPr>
              <a:pPr/>
              <a:t>19</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제목 1"/>
          <p:cNvSpPr>
            <a:spLocks noGrp="1"/>
          </p:cNvSpPr>
          <p:nvPr>
            <p:ph type="title"/>
          </p:nvPr>
        </p:nvSpPr>
        <p:spPr>
          <a:xfrm>
            <a:off x="683568" y="620688"/>
            <a:ext cx="7772400" cy="863600"/>
          </a:xfrm>
        </p:spPr>
        <p:txBody>
          <a:bodyPr/>
          <a:lstStyle/>
          <a:p>
            <a:r>
              <a:rPr lang="en-US" altLang="ko-KR" dirty="0" smtClean="0">
                <a:ea typeface="굴림" pitchFamily="34" charset="-127"/>
              </a:rPr>
              <a:t>Outline</a:t>
            </a:r>
            <a:endParaRPr lang="ko-KR" altLang="en-US" dirty="0" smtClean="0">
              <a:ea typeface="굴림" pitchFamily="34" charset="-127"/>
            </a:endParaRPr>
          </a:p>
        </p:txBody>
      </p:sp>
      <p:sp>
        <p:nvSpPr>
          <p:cNvPr id="10243" name="내용 개체 틀 2"/>
          <p:cNvSpPr>
            <a:spLocks noGrp="1"/>
          </p:cNvSpPr>
          <p:nvPr>
            <p:ph idx="1"/>
          </p:nvPr>
        </p:nvSpPr>
        <p:spPr>
          <a:xfrm>
            <a:off x="685800" y="1773238"/>
            <a:ext cx="7772400" cy="4322762"/>
          </a:xfrm>
        </p:spPr>
        <p:txBody>
          <a:bodyPr/>
          <a:lstStyle/>
          <a:p>
            <a:r>
              <a:rPr lang="en-US" altLang="ko-KR" dirty="0" smtClean="0">
                <a:latin typeface="+mj-lt"/>
                <a:ea typeface="굴림" pitchFamily="34" charset="-127"/>
              </a:rPr>
              <a:t>Motivation</a:t>
            </a:r>
          </a:p>
          <a:p>
            <a:r>
              <a:rPr lang="en-US" altLang="ko-KR" dirty="0" smtClean="0">
                <a:latin typeface="+mj-lt"/>
                <a:ea typeface="굴림" pitchFamily="34" charset="-127"/>
              </a:rPr>
              <a:t>Network Architecture</a:t>
            </a:r>
          </a:p>
          <a:p>
            <a:r>
              <a:rPr lang="en-US" altLang="ko-KR" dirty="0" smtClean="0">
                <a:latin typeface="+mj-lt"/>
                <a:ea typeface="굴림" pitchFamily="34" charset="-127"/>
              </a:rPr>
              <a:t>Basic Operational Procedure</a:t>
            </a:r>
          </a:p>
          <a:p>
            <a:r>
              <a:rPr lang="en-US" altLang="ko-KR" dirty="0" smtClean="0">
                <a:latin typeface="+mj-lt"/>
                <a:ea typeface="굴림" pitchFamily="34" charset="-127"/>
              </a:rPr>
              <a:t>Message Sequence Charts</a:t>
            </a:r>
          </a:p>
          <a:p>
            <a:r>
              <a:rPr lang="en-US" altLang="ko-KR" dirty="0" smtClean="0">
                <a:latin typeface="+mj-lt"/>
                <a:ea typeface="굴림" pitchFamily="34" charset="-127"/>
              </a:rPr>
              <a:t>Benefits of TMCU</a:t>
            </a:r>
          </a:p>
          <a:p>
            <a:r>
              <a:rPr lang="en-US" altLang="ko-KR" dirty="0" smtClean="0">
                <a:latin typeface="+mj-lt"/>
                <a:ea typeface="굴림" pitchFamily="34" charset="-127"/>
              </a:rPr>
              <a:t>Required Modifications</a:t>
            </a:r>
          </a:p>
          <a:p>
            <a:pPr lvl="1"/>
            <a:r>
              <a:rPr lang="en-US" altLang="ko-KR" dirty="0" smtClean="0">
                <a:latin typeface="+mj-lt"/>
                <a:ea typeface="굴림" pitchFamily="34" charset="-127"/>
              </a:rPr>
              <a:t>Modified and added Frames</a:t>
            </a:r>
          </a:p>
          <a:p>
            <a:pPr lvl="1"/>
            <a:r>
              <a:rPr lang="en-US" altLang="ko-KR" dirty="0" smtClean="0">
                <a:latin typeface="+mj-lt"/>
                <a:ea typeface="굴림" pitchFamily="34" charset="-127"/>
              </a:rPr>
              <a:t>Modified and added Service Primitives</a:t>
            </a:r>
          </a:p>
          <a:p>
            <a:pPr lvl="1"/>
            <a:r>
              <a:rPr lang="en-US" altLang="ko-KR" dirty="0" smtClean="0">
                <a:latin typeface="+mj-lt"/>
                <a:ea typeface="굴림" pitchFamily="34" charset="-127"/>
              </a:rPr>
              <a:t>Extended</a:t>
            </a:r>
            <a:r>
              <a:rPr lang="en-US" altLang="ko-KR" dirty="0" smtClean="0">
                <a:solidFill>
                  <a:srgbClr val="FF0000"/>
                </a:solidFill>
                <a:latin typeface="+mj-lt"/>
                <a:ea typeface="굴림" pitchFamily="34" charset="-127"/>
              </a:rPr>
              <a:t> </a:t>
            </a:r>
            <a:r>
              <a:rPr lang="en-US" altLang="ko-KR" dirty="0" err="1" smtClean="0">
                <a:latin typeface="+mj-lt"/>
                <a:ea typeface="굴림" pitchFamily="34" charset="-127"/>
              </a:rPr>
              <a:t>Superframe</a:t>
            </a:r>
            <a:r>
              <a:rPr lang="en-US" altLang="ko-KR" dirty="0" smtClean="0">
                <a:latin typeface="+mj-lt"/>
                <a:ea typeface="굴림" pitchFamily="34" charset="-127"/>
              </a:rPr>
              <a:t> Structure</a:t>
            </a:r>
            <a:endParaRPr lang="ko-KR" altLang="en-US" dirty="0" smtClean="0">
              <a:latin typeface="+mj-lt"/>
              <a:ea typeface="굴림" pitchFamily="34" charset="-127"/>
            </a:endParaRPr>
          </a:p>
        </p:txBody>
      </p:sp>
      <p:sp>
        <p:nvSpPr>
          <p:cNvPr id="10244" name="날짜 개체 틀 3"/>
          <p:cNvSpPr>
            <a:spLocks noGrp="1"/>
          </p:cNvSpPr>
          <p:nvPr>
            <p:ph type="dt" sz="quarter" idx="10"/>
          </p:nvPr>
        </p:nvSpPr>
        <p:spPr>
          <a:noFill/>
        </p:spPr>
        <p:txBody>
          <a:bodyPr/>
          <a:lstStyle/>
          <a:p>
            <a:r>
              <a:rPr lang="en-US" altLang="ko-KR" smtClean="0">
                <a:ea typeface="굴림" pitchFamily="34" charset="-127"/>
              </a:rPr>
              <a:t>July 2012</a:t>
            </a:r>
          </a:p>
        </p:txBody>
      </p:sp>
      <p:sp>
        <p:nvSpPr>
          <p:cNvPr id="10245"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0246"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a:ea typeface="MS PGothic" pitchFamily="34" charset="-128"/>
              </a:rPr>
              <a:t>Slide </a:t>
            </a:r>
            <a:fld id="{7AF665E1-16DC-4FE3-9946-35ED3B0831DB}" type="slidenum">
              <a:rPr lang="en-US" altLang="ko-KR">
                <a:ea typeface="MS PGothic" pitchFamily="34" charset="-128"/>
              </a:rPr>
              <a:pPr algn="ctr"/>
              <a:t>2</a:t>
            </a:fld>
            <a:endParaRPr lang="en-US" altLang="ko-KR">
              <a:ea typeface="MS PGothic"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제목 1"/>
          <p:cNvSpPr>
            <a:spLocks noGrp="1"/>
          </p:cNvSpPr>
          <p:nvPr>
            <p:ph type="title"/>
          </p:nvPr>
        </p:nvSpPr>
        <p:spPr>
          <a:xfrm>
            <a:off x="683568" y="620688"/>
            <a:ext cx="7772400" cy="863600"/>
          </a:xfrm>
        </p:spPr>
        <p:txBody>
          <a:bodyPr/>
          <a:lstStyle/>
          <a:p>
            <a:pPr marL="342900" indent="-342900"/>
            <a:r>
              <a:rPr lang="en-US" altLang="ko-KR" sz="3200" dirty="0" smtClean="0">
                <a:ea typeface="굴림" pitchFamily="34" charset="-127"/>
              </a:rPr>
              <a:t>New MLME-</a:t>
            </a:r>
            <a:r>
              <a:rPr lang="en-US" altLang="ko-KR" sz="3200" dirty="0" err="1" smtClean="0">
                <a:ea typeface="굴림" pitchFamily="34" charset="-127"/>
              </a:rPr>
              <a:t>DBS.indication</a:t>
            </a:r>
            <a:r>
              <a:rPr lang="en-US" altLang="ko-KR" sz="3200" dirty="0" smtClean="0">
                <a:ea typeface="굴림" pitchFamily="34" charset="-127"/>
              </a:rPr>
              <a:t> Primitive</a:t>
            </a:r>
            <a:endParaRPr lang="ko-KR" altLang="en-US" sz="3200" dirty="0" smtClean="0">
              <a:ea typeface="굴림" pitchFamily="34" charset="-127"/>
            </a:endParaRPr>
          </a:p>
        </p:txBody>
      </p:sp>
      <p:sp>
        <p:nvSpPr>
          <p:cNvPr id="17411" name="내용 개체 틀 2"/>
          <p:cNvSpPr>
            <a:spLocks noGrp="1"/>
          </p:cNvSpPr>
          <p:nvPr>
            <p:ph idx="1"/>
          </p:nvPr>
        </p:nvSpPr>
        <p:spPr>
          <a:xfrm>
            <a:off x="685800" y="1773238"/>
            <a:ext cx="7918648" cy="4322762"/>
          </a:xfrm>
        </p:spPr>
        <p:txBody>
          <a:bodyPr/>
          <a:lstStyle/>
          <a:p>
            <a:pPr marL="342900" lvl="1" indent="-342900">
              <a:buFontTx/>
              <a:buChar char="•"/>
              <a:defRPr/>
            </a:pPr>
            <a:r>
              <a:rPr lang="en-US" altLang="ko-KR" sz="2400" dirty="0" smtClean="0">
                <a:ea typeface="굴림" pitchFamily="50" charset="-127"/>
              </a:rPr>
              <a:t>MLME-DBS.indication </a:t>
            </a:r>
            <a:r>
              <a:rPr lang="en-US" altLang="ko-KR" sz="2400" dirty="0">
                <a:ea typeface="굴림" pitchFamily="50" charset="-127"/>
              </a:rPr>
              <a:t>contains the following </a:t>
            </a:r>
            <a:r>
              <a:rPr lang="en-US" altLang="ko-KR" sz="2400" dirty="0" smtClean="0">
                <a:ea typeface="굴림" pitchFamily="50" charset="-127"/>
              </a:rPr>
              <a:t>parameters:</a:t>
            </a:r>
            <a:endParaRPr lang="en-US" altLang="ko-KR" sz="2400" dirty="0">
              <a:ea typeface="굴림" pitchFamily="50" charset="-127"/>
            </a:endParaRPr>
          </a:p>
          <a:p>
            <a:pPr lvl="1">
              <a:defRPr/>
            </a:pPr>
            <a:r>
              <a:rPr lang="en-US" altLang="ko-KR" dirty="0" smtClean="0">
                <a:ea typeface="굴림" pitchFamily="50" charset="-127"/>
              </a:rPr>
              <a:t>CoordAddress</a:t>
            </a:r>
            <a:endParaRPr lang="en-US" altLang="ko-KR" dirty="0">
              <a:ea typeface="굴림" pitchFamily="50" charset="-127"/>
            </a:endParaRPr>
          </a:p>
          <a:p>
            <a:pPr lvl="2">
              <a:defRPr/>
            </a:pPr>
            <a:r>
              <a:rPr lang="en-US" altLang="ko-KR" sz="1800" dirty="0">
                <a:ea typeface="굴림" pitchFamily="50" charset="-127"/>
              </a:rPr>
              <a:t>The short address of the Coordinator requesting </a:t>
            </a:r>
            <a:r>
              <a:rPr lang="en-US" altLang="ko-KR" sz="1800" dirty="0" smtClean="0">
                <a:ea typeface="굴림" pitchFamily="50" charset="-127"/>
              </a:rPr>
              <a:t>DBS or relaying DBS request</a:t>
            </a:r>
          </a:p>
          <a:p>
            <a:pPr lvl="1">
              <a:defRPr/>
            </a:pPr>
            <a:r>
              <a:rPr lang="en-US" altLang="ko-KR" dirty="0" smtClean="0">
                <a:ea typeface="굴림" pitchFamily="50" charset="-127"/>
              </a:rPr>
              <a:t>DBSRequestInfo</a:t>
            </a:r>
            <a:endParaRPr lang="en-US" altLang="ko-KR" dirty="0">
              <a:ea typeface="굴림" pitchFamily="50" charset="-127"/>
            </a:endParaRPr>
          </a:p>
          <a:p>
            <a:pPr lvl="1">
              <a:defRPr/>
            </a:pPr>
            <a:r>
              <a:rPr lang="en-US" altLang="ko-KR" dirty="0" smtClean="0">
                <a:ea typeface="굴림" pitchFamily="50" charset="-127"/>
              </a:rPr>
              <a:t>SecurityLevel</a:t>
            </a:r>
            <a:endParaRPr lang="en-US" altLang="ko-KR" dirty="0">
              <a:ea typeface="굴림" pitchFamily="50" charset="-127"/>
            </a:endParaRPr>
          </a:p>
          <a:p>
            <a:pPr lvl="1">
              <a:defRPr/>
            </a:pPr>
            <a:r>
              <a:rPr lang="en-US" altLang="ko-KR" dirty="0" smtClean="0">
                <a:ea typeface="굴림" pitchFamily="50" charset="-127"/>
              </a:rPr>
              <a:t>KeyIdMode</a:t>
            </a:r>
            <a:endParaRPr lang="en-US" altLang="ko-KR" dirty="0">
              <a:ea typeface="굴림" pitchFamily="50" charset="-127"/>
            </a:endParaRPr>
          </a:p>
          <a:p>
            <a:pPr lvl="1">
              <a:defRPr/>
            </a:pPr>
            <a:r>
              <a:rPr lang="en-US" altLang="ko-KR" dirty="0" smtClean="0">
                <a:ea typeface="굴림" pitchFamily="50" charset="-127"/>
              </a:rPr>
              <a:t>KeySource</a:t>
            </a:r>
            <a:endParaRPr lang="en-US" altLang="ko-KR" dirty="0">
              <a:ea typeface="굴림" pitchFamily="50" charset="-127"/>
            </a:endParaRPr>
          </a:p>
          <a:p>
            <a:pPr lvl="1">
              <a:defRPr/>
            </a:pPr>
            <a:r>
              <a:rPr lang="en-US" altLang="ko-KR" dirty="0" smtClean="0">
                <a:ea typeface="굴림" pitchFamily="50" charset="-127"/>
              </a:rPr>
              <a:t>KeyIndex</a:t>
            </a:r>
            <a:endParaRPr lang="en-US" altLang="ko-KR" dirty="0">
              <a:ea typeface="굴림" pitchFamily="50" charset="-127"/>
            </a:endParaRPr>
          </a:p>
        </p:txBody>
      </p:sp>
      <p:sp>
        <p:nvSpPr>
          <p:cNvPr id="26628"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6629"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6630"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D6FCB5B4-8FB0-4328-A5BA-2130FBBF35AA}" type="slidenum">
              <a:rPr lang="en-US" altLang="ko-KR" smtClean="0">
                <a:ea typeface="굴림" pitchFamily="34" charset="-127"/>
              </a:rPr>
              <a:pPr/>
              <a:t>20</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제목 1"/>
          <p:cNvSpPr>
            <a:spLocks noGrp="1"/>
          </p:cNvSpPr>
          <p:nvPr>
            <p:ph type="title"/>
          </p:nvPr>
        </p:nvSpPr>
        <p:spPr>
          <a:xfrm>
            <a:off x="685800" y="692150"/>
            <a:ext cx="7772400" cy="720626"/>
          </a:xfrm>
        </p:spPr>
        <p:txBody>
          <a:bodyPr/>
          <a:lstStyle/>
          <a:p>
            <a:pPr marL="342900" indent="-342900"/>
            <a:r>
              <a:rPr lang="en-US" altLang="ko-KR" sz="3200" dirty="0" smtClean="0">
                <a:ea typeface="굴림" pitchFamily="34" charset="-127"/>
              </a:rPr>
              <a:t>New MLME-</a:t>
            </a:r>
            <a:r>
              <a:rPr lang="en-US" altLang="ko-KR" sz="3200" dirty="0" err="1" smtClean="0">
                <a:ea typeface="굴림" pitchFamily="34" charset="-127"/>
              </a:rPr>
              <a:t>DBS.response</a:t>
            </a:r>
            <a:r>
              <a:rPr lang="en-US" altLang="ko-KR" sz="3200" dirty="0" smtClean="0">
                <a:ea typeface="굴림" pitchFamily="34" charset="-127"/>
              </a:rPr>
              <a:t> Primitive (1/2)</a:t>
            </a:r>
            <a:endParaRPr lang="ko-KR" altLang="en-US" sz="3200" dirty="0" smtClean="0">
              <a:ea typeface="굴림" pitchFamily="34" charset="-127"/>
            </a:endParaRPr>
          </a:p>
        </p:txBody>
      </p:sp>
      <p:sp>
        <p:nvSpPr>
          <p:cNvPr id="17411" name="내용 개체 틀 2"/>
          <p:cNvSpPr>
            <a:spLocks noGrp="1"/>
          </p:cNvSpPr>
          <p:nvPr>
            <p:ph idx="1"/>
          </p:nvPr>
        </p:nvSpPr>
        <p:spPr>
          <a:xfrm>
            <a:off x="683568" y="1412776"/>
            <a:ext cx="8064252" cy="5111750"/>
          </a:xfrm>
        </p:spPr>
        <p:txBody>
          <a:bodyPr/>
          <a:lstStyle/>
          <a:p>
            <a:pPr marL="342900" lvl="1" indent="-342900">
              <a:buFontTx/>
              <a:buChar char="•"/>
              <a:defRPr/>
            </a:pPr>
            <a:r>
              <a:rPr lang="en-US" altLang="ko-KR" sz="2400" dirty="0" smtClean="0">
                <a:ea typeface="굴림" pitchFamily="50" charset="-127"/>
              </a:rPr>
              <a:t>MLME-DBS.response </a:t>
            </a:r>
            <a:r>
              <a:rPr lang="en-US" altLang="ko-KR" sz="2400" dirty="0">
                <a:ea typeface="굴림" pitchFamily="50" charset="-127"/>
              </a:rPr>
              <a:t>contains the following </a:t>
            </a:r>
            <a:r>
              <a:rPr lang="en-US" altLang="ko-KR" sz="2400" dirty="0" smtClean="0">
                <a:ea typeface="굴림" pitchFamily="50" charset="-127"/>
              </a:rPr>
              <a:t>parameters:</a:t>
            </a:r>
            <a:endParaRPr lang="en-US" altLang="ko-KR" sz="2400" dirty="0">
              <a:ea typeface="굴림" pitchFamily="50" charset="-127"/>
            </a:endParaRPr>
          </a:p>
          <a:p>
            <a:pPr lvl="1">
              <a:defRPr/>
            </a:pPr>
            <a:r>
              <a:rPr lang="en-US" altLang="ko-KR" dirty="0" smtClean="0">
                <a:ea typeface="굴림" pitchFamily="50" charset="-127"/>
              </a:rPr>
              <a:t>CoordAddress</a:t>
            </a:r>
          </a:p>
          <a:p>
            <a:pPr lvl="2">
              <a:defRPr/>
            </a:pPr>
            <a:r>
              <a:rPr lang="en-US" altLang="ko-KR" sz="1800" dirty="0">
                <a:ea typeface="굴림" pitchFamily="50" charset="-127"/>
              </a:rPr>
              <a:t>The short address of the Coordinator requesting DBS or relaying DBS </a:t>
            </a:r>
            <a:r>
              <a:rPr lang="en-US" altLang="ko-KR" sz="1800" dirty="0" smtClean="0">
                <a:ea typeface="굴림" pitchFamily="50" charset="-127"/>
              </a:rPr>
              <a:t>request</a:t>
            </a:r>
            <a:endParaRPr lang="en-US" altLang="ko-KR" sz="1800" dirty="0">
              <a:solidFill>
                <a:srgbClr val="FF0000"/>
              </a:solidFill>
              <a:ea typeface="굴림" pitchFamily="50" charset="-127"/>
            </a:endParaRPr>
          </a:p>
          <a:p>
            <a:pPr lvl="1">
              <a:defRPr/>
            </a:pPr>
            <a:r>
              <a:rPr lang="en-US" altLang="ko-KR" dirty="0" smtClean="0">
                <a:ea typeface="굴림" pitchFamily="50" charset="-127"/>
              </a:rPr>
              <a:t>DBSResponseInfo</a:t>
            </a:r>
          </a:p>
          <a:p>
            <a:pPr lvl="2">
              <a:defRPr/>
            </a:pPr>
            <a:r>
              <a:rPr lang="en-US" altLang="ko-KR" sz="1600" dirty="0" smtClean="0">
                <a:ea typeface="굴림" pitchFamily="50" charset="-127"/>
              </a:rPr>
              <a:t>Requester Short Address</a:t>
            </a:r>
          </a:p>
          <a:p>
            <a:pPr lvl="3">
              <a:defRPr/>
            </a:pPr>
            <a:r>
              <a:rPr lang="en-US" altLang="ko-KR" sz="1400" dirty="0" smtClean="0">
                <a:ea typeface="굴림" pitchFamily="50" charset="-127"/>
              </a:rPr>
              <a:t>The short address of the Coordinator requesting DBS</a:t>
            </a:r>
          </a:p>
          <a:p>
            <a:pPr lvl="2">
              <a:defRPr/>
            </a:pPr>
            <a:r>
              <a:rPr lang="en-US" altLang="ko-KR" sz="1600" dirty="0" smtClean="0">
                <a:ea typeface="굴림" pitchFamily="50" charset="-127"/>
              </a:rPr>
              <a:t>Allocated DBS Starting Slot</a:t>
            </a:r>
          </a:p>
          <a:p>
            <a:pPr lvl="3">
              <a:defRPr/>
            </a:pPr>
            <a:r>
              <a:rPr lang="en-US" altLang="ko-KR" sz="1400" dirty="0" smtClean="0">
                <a:ea typeface="굴림" pitchFamily="50" charset="-127"/>
              </a:rPr>
              <a:t>The slot at which the GTS is to begin</a:t>
            </a:r>
          </a:p>
          <a:p>
            <a:pPr lvl="2">
              <a:defRPr/>
            </a:pPr>
            <a:r>
              <a:rPr lang="en-US" altLang="ko-KR" sz="1600" dirty="0" smtClean="0">
                <a:ea typeface="굴림" pitchFamily="50" charset="-127"/>
              </a:rPr>
              <a:t>Allocated DBS Length</a:t>
            </a:r>
          </a:p>
          <a:p>
            <a:pPr lvl="3">
              <a:defRPr/>
            </a:pPr>
            <a:r>
              <a:rPr lang="en-US" altLang="ko-KR" sz="1400" dirty="0" smtClean="0">
                <a:ea typeface="굴림" pitchFamily="50" charset="-127"/>
              </a:rPr>
              <a:t>The</a:t>
            </a:r>
            <a:r>
              <a:rPr lang="en-US" altLang="ko-KR" sz="1400" dirty="0" smtClean="0"/>
              <a:t> </a:t>
            </a:r>
            <a:r>
              <a:rPr lang="en-US" altLang="ko-KR" sz="1400" dirty="0"/>
              <a:t>number of </a:t>
            </a:r>
            <a:r>
              <a:rPr lang="en-US" altLang="ko-KR" sz="1400" dirty="0" smtClean="0"/>
              <a:t>contiguous </a:t>
            </a:r>
            <a:r>
              <a:rPr lang="en-US" altLang="ko-KR" sz="1400" dirty="0"/>
              <a:t>slots over which the </a:t>
            </a:r>
            <a:r>
              <a:rPr lang="en-US" altLang="ko-KR" sz="1400" dirty="0" smtClean="0"/>
              <a:t>DBS </a:t>
            </a:r>
            <a:r>
              <a:rPr lang="en-US" altLang="ko-KR" sz="1400" dirty="0"/>
              <a:t>is active.</a:t>
            </a:r>
            <a:endParaRPr lang="en-US" altLang="ko-KR" sz="1400" dirty="0" smtClean="0">
              <a:ea typeface="굴림" pitchFamily="50" charset="-127"/>
            </a:endParaRPr>
          </a:p>
          <a:p>
            <a:pPr lvl="2">
              <a:defRPr/>
            </a:pPr>
            <a:r>
              <a:rPr lang="en-US" altLang="ko-KR" sz="1600" dirty="0" smtClean="0">
                <a:ea typeface="굴림" pitchFamily="50" charset="-127"/>
              </a:rPr>
              <a:t>Allocated channel Number</a:t>
            </a:r>
          </a:p>
          <a:p>
            <a:pPr lvl="3">
              <a:defRPr/>
            </a:pPr>
            <a:r>
              <a:rPr lang="en-US" altLang="ko-KR" sz="1400" dirty="0"/>
              <a:t>The channel number to </a:t>
            </a:r>
            <a:r>
              <a:rPr lang="en-US" altLang="ko-KR" sz="1400" dirty="0" smtClean="0"/>
              <a:t>be allocated </a:t>
            </a:r>
          </a:p>
          <a:p>
            <a:pPr lvl="2">
              <a:defRPr/>
            </a:pPr>
            <a:r>
              <a:rPr lang="en-US" altLang="ko-KR" sz="1600" dirty="0" smtClean="0">
                <a:ea typeface="굴림" pitchFamily="50" charset="-127"/>
              </a:rPr>
              <a:t>Allocated channel Page</a:t>
            </a:r>
          </a:p>
          <a:p>
            <a:pPr lvl="3">
              <a:defRPr/>
            </a:pPr>
            <a:r>
              <a:rPr lang="en-US" altLang="ko-KR" sz="1400" dirty="0"/>
              <a:t>The channel page </a:t>
            </a:r>
            <a:r>
              <a:rPr lang="en-US" altLang="ko-KR" sz="1400" dirty="0" smtClean="0"/>
              <a:t>to be allocated </a:t>
            </a:r>
          </a:p>
        </p:txBody>
      </p:sp>
      <p:sp>
        <p:nvSpPr>
          <p:cNvPr id="27652"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7653"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7654"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8BE20C30-AE16-40BE-852C-DC349AABDA41}" type="slidenum">
              <a:rPr lang="en-US" altLang="ko-KR" smtClean="0">
                <a:ea typeface="굴림" pitchFamily="34" charset="-127"/>
              </a:rPr>
              <a:pPr/>
              <a:t>21</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제목 1"/>
          <p:cNvSpPr>
            <a:spLocks noGrp="1"/>
          </p:cNvSpPr>
          <p:nvPr>
            <p:ph type="title"/>
          </p:nvPr>
        </p:nvSpPr>
        <p:spPr>
          <a:xfrm>
            <a:off x="683568" y="620689"/>
            <a:ext cx="7772400" cy="864096"/>
          </a:xfrm>
        </p:spPr>
        <p:txBody>
          <a:bodyPr/>
          <a:lstStyle/>
          <a:p>
            <a:pPr marL="342900" indent="-342900"/>
            <a:r>
              <a:rPr lang="en-US" altLang="ko-KR" sz="3200" dirty="0" smtClean="0">
                <a:ea typeface="굴림" pitchFamily="34" charset="-127"/>
              </a:rPr>
              <a:t>New MLME-</a:t>
            </a:r>
            <a:r>
              <a:rPr lang="en-US" altLang="ko-KR" sz="3200" dirty="0" err="1" smtClean="0">
                <a:ea typeface="굴림" pitchFamily="34" charset="-127"/>
              </a:rPr>
              <a:t>DBS.response</a:t>
            </a:r>
            <a:r>
              <a:rPr lang="en-US" altLang="ko-KR" sz="3200" dirty="0" smtClean="0">
                <a:ea typeface="굴림" pitchFamily="34" charset="-127"/>
              </a:rPr>
              <a:t> Primitive (2/2)</a:t>
            </a:r>
            <a:endParaRPr lang="ko-KR" altLang="en-US" sz="3200" dirty="0" smtClean="0">
              <a:ea typeface="굴림" pitchFamily="34" charset="-127"/>
            </a:endParaRPr>
          </a:p>
        </p:txBody>
      </p:sp>
      <p:sp>
        <p:nvSpPr>
          <p:cNvPr id="28675" name="내용 개체 틀 2"/>
          <p:cNvSpPr>
            <a:spLocks noGrp="1"/>
          </p:cNvSpPr>
          <p:nvPr>
            <p:ph idx="1"/>
          </p:nvPr>
        </p:nvSpPr>
        <p:spPr>
          <a:xfrm>
            <a:off x="684212" y="1773238"/>
            <a:ext cx="7920236" cy="4679950"/>
          </a:xfrm>
        </p:spPr>
        <p:txBody>
          <a:bodyPr/>
          <a:lstStyle/>
          <a:p>
            <a:pPr marL="342900" lvl="1" indent="-342900">
              <a:buFontTx/>
              <a:buChar char="•"/>
            </a:pPr>
            <a:r>
              <a:rPr lang="en-US" altLang="ko-KR" sz="2400" dirty="0" smtClean="0">
                <a:ea typeface="굴림" pitchFamily="34" charset="-127"/>
              </a:rPr>
              <a:t>MLME-</a:t>
            </a:r>
            <a:r>
              <a:rPr lang="en-US" altLang="ko-KR" sz="2400" dirty="0" err="1" smtClean="0">
                <a:ea typeface="굴림" pitchFamily="34" charset="-127"/>
              </a:rPr>
              <a:t>DBS.response</a:t>
            </a:r>
            <a:r>
              <a:rPr lang="en-US" altLang="ko-KR" sz="2400" dirty="0" smtClean="0">
                <a:ea typeface="굴림" pitchFamily="34" charset="-127"/>
              </a:rPr>
              <a:t> contains the following parameters (cont’d):</a:t>
            </a:r>
            <a:endParaRPr lang="en-US" altLang="ko-KR" sz="1400" dirty="0" smtClean="0">
              <a:ea typeface="굴림" pitchFamily="34" charset="-127"/>
            </a:endParaRPr>
          </a:p>
          <a:p>
            <a:pPr marL="685800" lvl="2" indent="-342900">
              <a:buNone/>
            </a:pPr>
            <a:r>
              <a:rPr lang="en-US" altLang="ko-KR" dirty="0" smtClean="0">
                <a:ea typeface="굴림" pitchFamily="34" charset="-127"/>
              </a:rPr>
              <a:t>-  	</a:t>
            </a:r>
            <a:r>
              <a:rPr lang="en-US" altLang="ko-KR" dirty="0" err="1" smtClean="0">
                <a:ea typeface="굴림" pitchFamily="34" charset="-127"/>
              </a:rPr>
              <a:t>SecurityLevel</a:t>
            </a:r>
            <a:endParaRPr lang="en-US" altLang="ko-KR" dirty="0" smtClean="0">
              <a:ea typeface="굴림" pitchFamily="34" charset="-127"/>
            </a:endParaRPr>
          </a:p>
          <a:p>
            <a:pPr marL="685800" lvl="2" indent="-342900">
              <a:buNone/>
            </a:pPr>
            <a:r>
              <a:rPr lang="en-US" altLang="ko-KR" dirty="0" smtClean="0">
                <a:ea typeface="굴림" pitchFamily="34" charset="-127"/>
              </a:rPr>
              <a:t>-	</a:t>
            </a:r>
            <a:r>
              <a:rPr lang="en-US" altLang="ko-KR" dirty="0" err="1" smtClean="0">
                <a:ea typeface="굴림" pitchFamily="34" charset="-127"/>
              </a:rPr>
              <a:t>KeyIdMode</a:t>
            </a:r>
            <a:endParaRPr lang="en-US" altLang="ko-KR" dirty="0" smtClean="0">
              <a:ea typeface="굴림" pitchFamily="34" charset="-127"/>
            </a:endParaRPr>
          </a:p>
          <a:p>
            <a:pPr marL="342900" lvl="1" indent="-342900">
              <a:buNone/>
            </a:pPr>
            <a:r>
              <a:rPr lang="en-US" altLang="ko-KR" dirty="0" smtClean="0">
                <a:ea typeface="굴림" pitchFamily="34" charset="-127"/>
              </a:rPr>
              <a:t>	-    </a:t>
            </a:r>
            <a:r>
              <a:rPr lang="en-US" altLang="ko-KR" dirty="0" err="1" smtClean="0">
                <a:ea typeface="굴림" pitchFamily="34" charset="-127"/>
              </a:rPr>
              <a:t>KeySource</a:t>
            </a:r>
            <a:endParaRPr lang="en-US" altLang="ko-KR" dirty="0" smtClean="0">
              <a:ea typeface="굴림" pitchFamily="34" charset="-127"/>
            </a:endParaRPr>
          </a:p>
          <a:p>
            <a:pPr marL="342900" lvl="1" indent="-342900">
              <a:buNone/>
            </a:pPr>
            <a:r>
              <a:rPr lang="en-US" altLang="ko-KR" dirty="0" smtClean="0">
                <a:ea typeface="굴림" pitchFamily="34" charset="-127"/>
              </a:rPr>
              <a:t>	-    </a:t>
            </a:r>
            <a:r>
              <a:rPr lang="en-US" altLang="ko-KR" dirty="0" err="1" smtClean="0">
                <a:ea typeface="굴림" pitchFamily="34" charset="-127"/>
              </a:rPr>
              <a:t>KeyIndex</a:t>
            </a:r>
            <a:endParaRPr lang="en-US" altLang="ko-KR" dirty="0" smtClean="0">
              <a:ea typeface="굴림" pitchFamily="34" charset="-127"/>
            </a:endParaRPr>
          </a:p>
        </p:txBody>
      </p:sp>
      <p:sp>
        <p:nvSpPr>
          <p:cNvPr id="28676"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8677"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8678"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38E135B9-18FE-4706-891D-8F17AB3DAFC3}" type="slidenum">
              <a:rPr lang="en-US" altLang="ko-KR" smtClean="0">
                <a:ea typeface="굴림" pitchFamily="34" charset="-127"/>
              </a:rPr>
              <a:pPr/>
              <a:t>22</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제목 1"/>
          <p:cNvSpPr>
            <a:spLocks noGrp="1"/>
          </p:cNvSpPr>
          <p:nvPr>
            <p:ph type="title"/>
          </p:nvPr>
        </p:nvSpPr>
        <p:spPr>
          <a:xfrm>
            <a:off x="683568" y="620688"/>
            <a:ext cx="7772400" cy="863600"/>
          </a:xfrm>
        </p:spPr>
        <p:txBody>
          <a:bodyPr/>
          <a:lstStyle/>
          <a:p>
            <a:pPr marL="342900" indent="-342900"/>
            <a:r>
              <a:rPr lang="en-US" altLang="ko-KR" sz="3200" dirty="0" smtClean="0">
                <a:ea typeface="굴림" pitchFamily="34" charset="-127"/>
              </a:rPr>
              <a:t>New MLME-</a:t>
            </a:r>
            <a:r>
              <a:rPr lang="en-US" altLang="ko-KR" sz="3200" dirty="0" err="1" smtClean="0">
                <a:ea typeface="굴림" pitchFamily="34" charset="-127"/>
              </a:rPr>
              <a:t>DBS.confirm</a:t>
            </a:r>
            <a:r>
              <a:rPr lang="en-US" altLang="ko-KR" sz="3200" dirty="0" smtClean="0">
                <a:ea typeface="굴림" pitchFamily="34" charset="-127"/>
              </a:rPr>
              <a:t> Primitive</a:t>
            </a:r>
            <a:endParaRPr lang="ko-KR" altLang="en-US" sz="3200" dirty="0" smtClean="0">
              <a:ea typeface="굴림" pitchFamily="34" charset="-127"/>
            </a:endParaRPr>
          </a:p>
        </p:txBody>
      </p:sp>
      <p:sp>
        <p:nvSpPr>
          <p:cNvPr id="29699" name="내용 개체 틀 2"/>
          <p:cNvSpPr>
            <a:spLocks noGrp="1"/>
          </p:cNvSpPr>
          <p:nvPr>
            <p:ph idx="1"/>
          </p:nvPr>
        </p:nvSpPr>
        <p:spPr>
          <a:xfrm>
            <a:off x="685800" y="1773238"/>
            <a:ext cx="7990656" cy="4535487"/>
          </a:xfrm>
        </p:spPr>
        <p:txBody>
          <a:bodyPr/>
          <a:lstStyle/>
          <a:p>
            <a:pPr marL="342900" lvl="1" indent="-342900">
              <a:buFontTx/>
              <a:buChar char="•"/>
            </a:pPr>
            <a:r>
              <a:rPr lang="en-US" altLang="ko-KR" sz="2400" dirty="0" smtClean="0">
                <a:ea typeface="굴림" pitchFamily="34" charset="-127"/>
              </a:rPr>
              <a:t>MLME-</a:t>
            </a:r>
            <a:r>
              <a:rPr lang="en-US" altLang="ko-KR" sz="2400" dirty="0" err="1" smtClean="0">
                <a:ea typeface="굴림" pitchFamily="34" charset="-127"/>
              </a:rPr>
              <a:t>DBS.confirm</a:t>
            </a:r>
            <a:r>
              <a:rPr lang="en-US" altLang="ko-KR" sz="2400" dirty="0" smtClean="0">
                <a:ea typeface="굴림" pitchFamily="34" charset="-127"/>
              </a:rPr>
              <a:t> contains the following parameters:</a:t>
            </a:r>
          </a:p>
          <a:p>
            <a:pPr marL="685800" lvl="2" indent="-342900">
              <a:buNone/>
            </a:pPr>
            <a:r>
              <a:rPr lang="en-US" altLang="ko-KR" dirty="0" smtClean="0">
                <a:ea typeface="굴림" pitchFamily="34" charset="-127"/>
              </a:rPr>
              <a:t>-	</a:t>
            </a:r>
            <a:r>
              <a:rPr lang="en-US" altLang="ko-KR" dirty="0" err="1" smtClean="0">
                <a:ea typeface="굴림" pitchFamily="34" charset="-127"/>
              </a:rPr>
              <a:t>DBSResponseInfo</a:t>
            </a:r>
            <a:endParaRPr lang="en-US" altLang="ko-KR" dirty="0" smtClean="0">
              <a:ea typeface="굴림" pitchFamily="34" charset="-127"/>
            </a:endParaRPr>
          </a:p>
          <a:p>
            <a:pPr marL="685800" lvl="2" indent="-342900">
              <a:buNone/>
            </a:pPr>
            <a:r>
              <a:rPr lang="en-US" altLang="ko-KR" dirty="0" smtClean="0">
                <a:ea typeface="굴림" pitchFamily="34" charset="-127"/>
              </a:rPr>
              <a:t>-	Status</a:t>
            </a:r>
          </a:p>
          <a:p>
            <a:pPr lvl="2"/>
            <a:r>
              <a:rPr lang="en-US" altLang="ko-KR" sz="1600" dirty="0" smtClean="0">
                <a:ea typeface="굴림" pitchFamily="34" charset="-127"/>
              </a:rPr>
              <a:t>SUCCESS</a:t>
            </a:r>
          </a:p>
          <a:p>
            <a:pPr lvl="2"/>
            <a:r>
              <a:rPr lang="en-US" altLang="ko-KR" sz="1600" dirty="0" smtClean="0">
                <a:ea typeface="굴림" pitchFamily="34" charset="-127"/>
              </a:rPr>
              <a:t>DENIED</a:t>
            </a:r>
          </a:p>
          <a:p>
            <a:pPr lvl="2"/>
            <a:r>
              <a:rPr lang="en-US" altLang="ko-KR" sz="1600" dirty="0" smtClean="0">
                <a:ea typeface="굴림" pitchFamily="34" charset="-127"/>
              </a:rPr>
              <a:t>NO_SHORT_ADDRESS</a:t>
            </a:r>
          </a:p>
          <a:p>
            <a:pPr lvl="2"/>
            <a:r>
              <a:rPr lang="en-US" altLang="ko-KR" sz="1600" dirty="0" smtClean="0">
                <a:ea typeface="굴림" pitchFamily="34" charset="-127"/>
              </a:rPr>
              <a:t>CHANNEL_ACCESS_FAILURE</a:t>
            </a:r>
          </a:p>
          <a:p>
            <a:pPr lvl="2"/>
            <a:r>
              <a:rPr lang="en-US" altLang="ko-KR" sz="1600" dirty="0" smtClean="0">
                <a:ea typeface="굴림" pitchFamily="34" charset="-127"/>
              </a:rPr>
              <a:t>NO_ACK</a:t>
            </a:r>
          </a:p>
          <a:p>
            <a:pPr lvl="2"/>
            <a:r>
              <a:rPr lang="en-US" altLang="ko-KR" sz="1600" dirty="0" smtClean="0">
                <a:ea typeface="굴림" pitchFamily="34" charset="-127"/>
              </a:rPr>
              <a:t>NO_DATA</a:t>
            </a:r>
          </a:p>
          <a:p>
            <a:pPr lvl="2"/>
            <a:r>
              <a:rPr lang="en-US" altLang="ko-KR" sz="1600" dirty="0" smtClean="0">
                <a:ea typeface="굴림" pitchFamily="34" charset="-127"/>
              </a:rPr>
              <a:t>…</a:t>
            </a:r>
          </a:p>
          <a:p>
            <a:pPr lvl="2"/>
            <a:r>
              <a:rPr lang="en-US" altLang="ko-KR" sz="1600" dirty="0" smtClean="0">
                <a:ea typeface="굴림" pitchFamily="34" charset="-127"/>
              </a:rPr>
              <a:t>UNAVAILABLE_KEY</a:t>
            </a:r>
          </a:p>
          <a:p>
            <a:pPr lvl="2"/>
            <a:r>
              <a:rPr lang="en-US" altLang="ko-KR" sz="1600" dirty="0" smtClean="0">
                <a:ea typeface="굴림" pitchFamily="34" charset="-127"/>
              </a:rPr>
              <a:t>UNSUPPORTED_SECURITY</a:t>
            </a:r>
          </a:p>
          <a:p>
            <a:pPr lvl="2"/>
            <a:r>
              <a:rPr lang="en-US" altLang="ko-KR" sz="1600" dirty="0" smtClean="0">
                <a:ea typeface="굴림" pitchFamily="34" charset="-127"/>
              </a:rPr>
              <a:t>INVALID_PARAMETER</a:t>
            </a:r>
          </a:p>
        </p:txBody>
      </p:sp>
      <p:sp>
        <p:nvSpPr>
          <p:cNvPr id="29700"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29701"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29702"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80E760AC-BE92-46B3-B5FE-64E31F29ED13}" type="slidenum">
              <a:rPr lang="en-US" altLang="ko-KR" smtClean="0">
                <a:ea typeface="굴림" pitchFamily="34" charset="-127"/>
              </a:rPr>
              <a:pPr/>
              <a:t>23</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30723" name="바닥글 개체 틀 4"/>
          <p:cNvSpPr>
            <a:spLocks noGrp="1"/>
          </p:cNvSpPr>
          <p:nvPr>
            <p:ph type="ftr" sz="quarter" idx="11"/>
          </p:nvPr>
        </p:nvSpPr>
        <p:spPr>
          <a:xfrm>
            <a:off x="6011863" y="6481763"/>
            <a:ext cx="2520950" cy="187325"/>
          </a:xfrm>
          <a:noFill/>
        </p:spPr>
        <p:txBody>
          <a:bodyPr/>
          <a:lstStyle/>
          <a:p>
            <a:r>
              <a:rPr lang="de-DE" altLang="ko-KR" smtClean="0">
                <a:ea typeface="굴림" pitchFamily="34" charset="-127"/>
              </a:rPr>
              <a:t>(ETRI)</a:t>
            </a:r>
            <a:endParaRPr lang="en-US" altLang="ko-KR" smtClean="0">
              <a:ea typeface="굴림" pitchFamily="34" charset="-127"/>
            </a:endParaRPr>
          </a:p>
        </p:txBody>
      </p:sp>
      <p:sp>
        <p:nvSpPr>
          <p:cNvPr id="30724" name="슬라이드 번호 개체 틀 5"/>
          <p:cNvSpPr>
            <a:spLocks noGrp="1"/>
          </p:cNvSpPr>
          <p:nvPr>
            <p:ph type="sldNum" sz="quarter" idx="12"/>
          </p:nvPr>
        </p:nvSpPr>
        <p:spPr>
          <a:xfrm>
            <a:off x="4500563" y="6475413"/>
            <a:ext cx="530225" cy="182562"/>
          </a:xfrm>
          <a:noFill/>
        </p:spPr>
        <p:txBody>
          <a:bodyPr/>
          <a:lstStyle/>
          <a:p>
            <a:r>
              <a:rPr lang="en-US" altLang="ko-KR" smtClean="0">
                <a:ea typeface="굴림" pitchFamily="34" charset="-127"/>
              </a:rPr>
              <a:t>Slide </a:t>
            </a:r>
            <a:fld id="{04DE61E3-DD57-4D33-B9F6-636E345DAE66}" type="slidenum">
              <a:rPr lang="en-US" altLang="ko-KR" smtClean="0">
                <a:ea typeface="굴림" pitchFamily="34" charset="-127"/>
              </a:rPr>
              <a:pPr/>
              <a:t>24</a:t>
            </a:fld>
            <a:endParaRPr lang="en-US" altLang="ko-KR" smtClean="0">
              <a:ea typeface="굴림" pitchFamily="34" charset="-127"/>
            </a:endParaRPr>
          </a:p>
        </p:txBody>
      </p:sp>
      <p:sp>
        <p:nvSpPr>
          <p:cNvPr id="7" name="직사각형 6"/>
          <p:cNvSpPr/>
          <p:nvPr/>
        </p:nvSpPr>
        <p:spPr>
          <a:xfrm>
            <a:off x="5146675" y="2722563"/>
            <a:ext cx="2643188" cy="357187"/>
          </a:xfrm>
          <a:prstGeom prst="rect">
            <a:avLst/>
          </a:prstGeom>
          <a:solidFill>
            <a:schemeClr val="bg1">
              <a:lumMod val="6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000" b="1" dirty="0">
                <a:solidFill>
                  <a:schemeClr val="tx1"/>
                </a:solidFill>
                <a:ea typeface="굴림" charset="-127"/>
              </a:rPr>
              <a:t>Inactive</a:t>
            </a:r>
            <a:endParaRPr lang="ko-KR" altLang="en-US" sz="1000" b="1" dirty="0">
              <a:solidFill>
                <a:schemeClr val="tx1"/>
              </a:solidFill>
              <a:ea typeface="굴림" charset="-127"/>
            </a:endParaRPr>
          </a:p>
        </p:txBody>
      </p:sp>
      <p:sp>
        <p:nvSpPr>
          <p:cNvPr id="8" name="직사각형 7"/>
          <p:cNvSpPr/>
          <p:nvPr/>
        </p:nvSpPr>
        <p:spPr>
          <a:xfrm>
            <a:off x="2357438" y="2722563"/>
            <a:ext cx="1573212" cy="357187"/>
          </a:xfrm>
          <a:prstGeom prst="re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000" b="1" dirty="0">
                <a:solidFill>
                  <a:schemeClr val="tx1"/>
                </a:solidFill>
                <a:ea typeface="굴림" charset="-127"/>
              </a:rPr>
              <a:t>CFP</a:t>
            </a:r>
            <a:endParaRPr lang="ko-KR" altLang="en-US" sz="1000" b="1" dirty="0">
              <a:solidFill>
                <a:schemeClr val="tx1"/>
              </a:solidFill>
              <a:ea typeface="굴림" charset="-127"/>
            </a:endParaRPr>
          </a:p>
        </p:txBody>
      </p:sp>
      <p:sp>
        <p:nvSpPr>
          <p:cNvPr id="10" name="직사각형 9"/>
          <p:cNvSpPr/>
          <p:nvPr/>
        </p:nvSpPr>
        <p:spPr>
          <a:xfrm>
            <a:off x="1146175" y="2722563"/>
            <a:ext cx="1216025" cy="357187"/>
          </a:xfrm>
          <a:prstGeom prst="rect">
            <a:avLst/>
          </a:prstGeom>
          <a:solidFill>
            <a:schemeClr val="bg1">
              <a:lumMod val="9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000" b="1" dirty="0">
                <a:solidFill>
                  <a:schemeClr val="tx1"/>
                </a:solidFill>
                <a:ea typeface="굴림" charset="-127"/>
              </a:rPr>
              <a:t>CAP</a:t>
            </a:r>
            <a:endParaRPr lang="ko-KR" altLang="en-US" sz="1000" b="1" dirty="0">
              <a:solidFill>
                <a:schemeClr val="tx1"/>
              </a:solidFill>
              <a:ea typeface="굴림" charset="-127"/>
            </a:endParaRPr>
          </a:p>
        </p:txBody>
      </p:sp>
      <p:cxnSp>
        <p:nvCxnSpPr>
          <p:cNvPr id="11" name="직선 연결선 10"/>
          <p:cNvCxnSpPr/>
          <p:nvPr/>
        </p:nvCxnSpPr>
        <p:spPr>
          <a:xfrm flipH="1">
            <a:off x="1146175" y="2060575"/>
            <a:ext cx="4763" cy="2687638"/>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직선 화살표 연결선 11"/>
          <p:cNvCxnSpPr/>
          <p:nvPr/>
        </p:nvCxnSpPr>
        <p:spPr>
          <a:xfrm>
            <a:off x="1146175" y="4651375"/>
            <a:ext cx="6643688"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30730" name="TextBox 12"/>
          <p:cNvSpPr txBox="1">
            <a:spLocks noChangeArrowheads="1"/>
          </p:cNvSpPr>
          <p:nvPr/>
        </p:nvSpPr>
        <p:spPr bwMode="auto">
          <a:xfrm>
            <a:off x="3884613" y="4365625"/>
            <a:ext cx="1166812" cy="277813"/>
          </a:xfrm>
          <a:prstGeom prst="rect">
            <a:avLst/>
          </a:prstGeom>
          <a:noFill/>
          <a:ln w="9525">
            <a:noFill/>
            <a:miter lim="800000"/>
            <a:headEnd/>
            <a:tailEnd/>
          </a:ln>
        </p:spPr>
        <p:txBody>
          <a:bodyPr wrap="none">
            <a:spAutoFit/>
          </a:bodyPr>
          <a:lstStyle/>
          <a:p>
            <a:pPr algn="ctr"/>
            <a:r>
              <a:rPr lang="en-US" altLang="ko-KR">
                <a:ea typeface="굴림" pitchFamily="34" charset="-127"/>
              </a:rPr>
              <a:t>Beacon Interval</a:t>
            </a:r>
            <a:endParaRPr lang="ko-KR" altLang="en-US">
              <a:ea typeface="굴림" pitchFamily="34" charset="-127"/>
            </a:endParaRPr>
          </a:p>
        </p:txBody>
      </p:sp>
      <p:grpSp>
        <p:nvGrpSpPr>
          <p:cNvPr id="30731" name="그룹 30"/>
          <p:cNvGrpSpPr>
            <a:grpSpLocks/>
          </p:cNvGrpSpPr>
          <p:nvPr/>
        </p:nvGrpSpPr>
        <p:grpSpPr bwMode="auto">
          <a:xfrm>
            <a:off x="1146175" y="3365500"/>
            <a:ext cx="4002088" cy="347663"/>
            <a:chOff x="1146175" y="3365500"/>
            <a:chExt cx="4002088" cy="348437"/>
          </a:xfrm>
        </p:grpSpPr>
        <p:cxnSp>
          <p:nvCxnSpPr>
            <p:cNvPr id="14" name="직선 화살표 연결선 13"/>
            <p:cNvCxnSpPr/>
            <p:nvPr/>
          </p:nvCxnSpPr>
          <p:spPr>
            <a:xfrm>
              <a:off x="1146175" y="3437097"/>
              <a:ext cx="2778125" cy="1591"/>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30762" name="TextBox 14"/>
            <p:cNvSpPr txBox="1">
              <a:spLocks noChangeArrowheads="1"/>
            </p:cNvSpPr>
            <p:nvPr/>
          </p:nvSpPr>
          <p:spPr bwMode="auto">
            <a:xfrm>
              <a:off x="2344935" y="3436938"/>
              <a:ext cx="380232" cy="276999"/>
            </a:xfrm>
            <a:prstGeom prst="rect">
              <a:avLst/>
            </a:prstGeom>
            <a:noFill/>
            <a:ln w="9525">
              <a:noFill/>
              <a:miter lim="800000"/>
              <a:headEnd/>
              <a:tailEnd/>
            </a:ln>
          </p:spPr>
          <p:txBody>
            <a:bodyPr wrap="none">
              <a:spAutoFit/>
            </a:bodyPr>
            <a:lstStyle/>
            <a:p>
              <a:pPr algn="ctr"/>
              <a:r>
                <a:rPr lang="en-US" altLang="ko-KR">
                  <a:ea typeface="굴림" pitchFamily="34" charset="-127"/>
                </a:rPr>
                <a:t>SD</a:t>
              </a:r>
              <a:endParaRPr lang="ko-KR" altLang="en-US">
                <a:ea typeface="굴림" pitchFamily="34" charset="-127"/>
              </a:endParaRPr>
            </a:p>
          </p:txBody>
        </p:sp>
        <p:cxnSp>
          <p:nvCxnSpPr>
            <p:cNvPr id="16" name="직선 화살표 연결선 15"/>
            <p:cNvCxnSpPr/>
            <p:nvPr/>
          </p:nvCxnSpPr>
          <p:spPr>
            <a:xfrm>
              <a:off x="3930650" y="3437097"/>
              <a:ext cx="1216025" cy="1591"/>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30764" name="TextBox 16"/>
            <p:cNvSpPr txBox="1">
              <a:spLocks noChangeArrowheads="1"/>
            </p:cNvSpPr>
            <p:nvPr/>
          </p:nvSpPr>
          <p:spPr bwMode="auto">
            <a:xfrm>
              <a:off x="4343638" y="3436938"/>
              <a:ext cx="389850" cy="276999"/>
            </a:xfrm>
            <a:prstGeom prst="rect">
              <a:avLst/>
            </a:prstGeom>
            <a:noFill/>
            <a:ln w="9525">
              <a:noFill/>
              <a:miter lim="800000"/>
              <a:headEnd/>
              <a:tailEnd/>
            </a:ln>
          </p:spPr>
          <p:txBody>
            <a:bodyPr wrap="none">
              <a:spAutoFit/>
            </a:bodyPr>
            <a:lstStyle/>
            <a:p>
              <a:pPr algn="ctr"/>
              <a:r>
                <a:rPr lang="en-US" altLang="ko-KR">
                  <a:ea typeface="굴림" pitchFamily="34" charset="-127"/>
                </a:rPr>
                <a:t>ED</a:t>
              </a:r>
              <a:endParaRPr lang="ko-KR" altLang="en-US">
                <a:ea typeface="굴림" pitchFamily="34" charset="-127"/>
              </a:endParaRPr>
            </a:p>
          </p:txBody>
        </p:sp>
        <p:cxnSp>
          <p:nvCxnSpPr>
            <p:cNvPr id="20" name="직선 연결선 19"/>
            <p:cNvCxnSpPr/>
            <p:nvPr/>
          </p:nvCxnSpPr>
          <p:spPr>
            <a:xfrm rot="5400000">
              <a:off x="3853497" y="3436303"/>
              <a:ext cx="143193" cy="1588"/>
            </a:xfrm>
            <a:prstGeom prst="line">
              <a:avLst/>
            </a:prstGeom>
          </p:spPr>
          <p:style>
            <a:lnRef idx="1">
              <a:schemeClr val="dk1"/>
            </a:lnRef>
            <a:fillRef idx="0">
              <a:schemeClr val="dk1"/>
            </a:fillRef>
            <a:effectRef idx="0">
              <a:schemeClr val="dk1"/>
            </a:effectRef>
            <a:fontRef idx="minor">
              <a:schemeClr val="tx1"/>
            </a:fontRef>
          </p:style>
        </p:cxnSp>
        <p:cxnSp>
          <p:nvCxnSpPr>
            <p:cNvPr id="21" name="직선 연결선 20"/>
            <p:cNvCxnSpPr/>
            <p:nvPr/>
          </p:nvCxnSpPr>
          <p:spPr>
            <a:xfrm rot="5400000">
              <a:off x="5075872" y="3436303"/>
              <a:ext cx="143193" cy="1588"/>
            </a:xfrm>
            <a:prstGeom prst="line">
              <a:avLst/>
            </a:prstGeom>
          </p:spPr>
          <p:style>
            <a:lnRef idx="1">
              <a:schemeClr val="dk1"/>
            </a:lnRef>
            <a:fillRef idx="0">
              <a:schemeClr val="dk1"/>
            </a:fillRef>
            <a:effectRef idx="0">
              <a:schemeClr val="dk1"/>
            </a:effectRef>
            <a:fontRef idx="minor">
              <a:schemeClr val="tx1"/>
            </a:fontRef>
          </p:style>
        </p:cxnSp>
      </p:grpSp>
      <p:grpSp>
        <p:nvGrpSpPr>
          <p:cNvPr id="30732" name="그룹 39"/>
          <p:cNvGrpSpPr>
            <a:grpSpLocks/>
          </p:cNvGrpSpPr>
          <p:nvPr/>
        </p:nvGrpSpPr>
        <p:grpSpPr bwMode="auto">
          <a:xfrm>
            <a:off x="1146175" y="3933825"/>
            <a:ext cx="4002088" cy="347663"/>
            <a:chOff x="1146175" y="3933056"/>
            <a:chExt cx="4002088" cy="348437"/>
          </a:xfrm>
        </p:grpSpPr>
        <p:cxnSp>
          <p:nvCxnSpPr>
            <p:cNvPr id="18" name="직선 화살표 연결선 17"/>
            <p:cNvCxnSpPr/>
            <p:nvPr/>
          </p:nvCxnSpPr>
          <p:spPr>
            <a:xfrm rot="10800000">
              <a:off x="1146175" y="4004653"/>
              <a:ext cx="4000500" cy="1591"/>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30759" name="TextBox 18"/>
            <p:cNvSpPr txBox="1">
              <a:spLocks noChangeArrowheads="1"/>
            </p:cNvSpPr>
            <p:nvPr/>
          </p:nvSpPr>
          <p:spPr bwMode="auto">
            <a:xfrm>
              <a:off x="3001889" y="4004494"/>
              <a:ext cx="474809" cy="276999"/>
            </a:xfrm>
            <a:prstGeom prst="rect">
              <a:avLst/>
            </a:prstGeom>
            <a:noFill/>
            <a:ln w="9525">
              <a:noFill/>
              <a:miter lim="800000"/>
              <a:headEnd/>
              <a:tailEnd/>
            </a:ln>
          </p:spPr>
          <p:txBody>
            <a:bodyPr wrap="none">
              <a:spAutoFit/>
            </a:bodyPr>
            <a:lstStyle/>
            <a:p>
              <a:pPr algn="ctr"/>
              <a:r>
                <a:rPr lang="en-US" altLang="ko-KR">
                  <a:ea typeface="굴림" pitchFamily="34" charset="-127"/>
                </a:rPr>
                <a:t>ESD</a:t>
              </a:r>
              <a:endParaRPr lang="ko-KR" altLang="en-US">
                <a:ea typeface="굴림" pitchFamily="34" charset="-127"/>
              </a:endParaRPr>
            </a:p>
          </p:txBody>
        </p:sp>
        <p:cxnSp>
          <p:nvCxnSpPr>
            <p:cNvPr id="22" name="직선 연결선 21"/>
            <p:cNvCxnSpPr/>
            <p:nvPr/>
          </p:nvCxnSpPr>
          <p:spPr>
            <a:xfrm rot="5400000">
              <a:off x="5075872" y="4003859"/>
              <a:ext cx="143193" cy="1588"/>
            </a:xfrm>
            <a:prstGeom prst="line">
              <a:avLst/>
            </a:prstGeom>
          </p:spPr>
          <p:style>
            <a:lnRef idx="1">
              <a:schemeClr val="dk1"/>
            </a:lnRef>
            <a:fillRef idx="0">
              <a:schemeClr val="dk1"/>
            </a:fillRef>
            <a:effectRef idx="0">
              <a:schemeClr val="dk1"/>
            </a:effectRef>
            <a:fontRef idx="minor">
              <a:schemeClr val="tx1"/>
            </a:fontRef>
          </p:style>
        </p:cxnSp>
      </p:grpSp>
      <p:grpSp>
        <p:nvGrpSpPr>
          <p:cNvPr id="30733" name="그룹 95"/>
          <p:cNvGrpSpPr>
            <a:grpSpLocks/>
          </p:cNvGrpSpPr>
          <p:nvPr/>
        </p:nvGrpSpPr>
        <p:grpSpPr bwMode="auto">
          <a:xfrm>
            <a:off x="1146175" y="2508250"/>
            <a:ext cx="92075" cy="571500"/>
            <a:chOff x="785786" y="1000108"/>
            <a:chExt cx="214314" cy="1000132"/>
          </a:xfrm>
        </p:grpSpPr>
        <p:sp>
          <p:nvSpPr>
            <p:cNvPr id="32" name="직사각형 31"/>
            <p:cNvSpPr/>
            <p:nvPr/>
          </p:nvSpPr>
          <p:spPr>
            <a:xfrm>
              <a:off x="785786" y="1000108"/>
              <a:ext cx="214314" cy="1000132"/>
            </a:xfrm>
            <a:prstGeom prst="rect">
              <a:avLst/>
            </a:prstGeom>
            <a:noFill/>
            <a:ln w="6350" cap="sq" cmpd="dbl">
              <a:solidFill>
                <a:schemeClr val="tx1"/>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dirty="0">
                <a:solidFill>
                  <a:srgbClr val="FFFFFF"/>
                </a:solidFill>
                <a:ea typeface="굴림" charset="-127"/>
              </a:endParaRPr>
            </a:p>
          </p:txBody>
        </p:sp>
        <p:cxnSp>
          <p:nvCxnSpPr>
            <p:cNvPr id="33" name="직선 연결선 32"/>
            <p:cNvCxnSpPr/>
            <p:nvPr/>
          </p:nvCxnSpPr>
          <p:spPr>
            <a:xfrm rot="10800000" flipV="1">
              <a:off x="785786" y="1072340"/>
              <a:ext cx="214314" cy="14168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4" name="직선 연결선 33"/>
            <p:cNvCxnSpPr/>
            <p:nvPr/>
          </p:nvCxnSpPr>
          <p:spPr>
            <a:xfrm rot="10800000" flipV="1">
              <a:off x="785786" y="1214026"/>
              <a:ext cx="214314" cy="14446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5" name="직선 연결선 34"/>
            <p:cNvCxnSpPr/>
            <p:nvPr/>
          </p:nvCxnSpPr>
          <p:spPr>
            <a:xfrm rot="10800000" flipV="1">
              <a:off x="785786" y="1358490"/>
              <a:ext cx="214314" cy="14168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6" name="직선 연결선 35"/>
            <p:cNvCxnSpPr/>
            <p:nvPr/>
          </p:nvCxnSpPr>
          <p:spPr>
            <a:xfrm rot="10800000" flipV="1">
              <a:off x="785786" y="1500174"/>
              <a:ext cx="214314" cy="14168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7" name="직선 연결선 36"/>
            <p:cNvCxnSpPr/>
            <p:nvPr/>
          </p:nvCxnSpPr>
          <p:spPr>
            <a:xfrm rot="10800000" flipV="1">
              <a:off x="785786" y="1641860"/>
              <a:ext cx="214314" cy="14446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8" name="직선 연결선 37"/>
            <p:cNvCxnSpPr/>
            <p:nvPr/>
          </p:nvCxnSpPr>
          <p:spPr>
            <a:xfrm rot="10800000" flipV="1">
              <a:off x="785786" y="1786324"/>
              <a:ext cx="214314" cy="14168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sp>
        <p:nvSpPr>
          <p:cNvPr id="30734" name="TextBox 39"/>
          <p:cNvSpPr txBox="1">
            <a:spLocks noChangeArrowheads="1"/>
          </p:cNvSpPr>
          <p:nvPr/>
        </p:nvSpPr>
        <p:spPr bwMode="auto">
          <a:xfrm>
            <a:off x="1254125" y="5949950"/>
            <a:ext cx="5905500" cy="460375"/>
          </a:xfrm>
          <a:prstGeom prst="rect">
            <a:avLst/>
          </a:prstGeom>
          <a:noFill/>
          <a:ln w="9525">
            <a:noFill/>
            <a:miter lim="800000"/>
            <a:headEnd/>
            <a:tailEnd/>
          </a:ln>
        </p:spPr>
        <p:txBody>
          <a:bodyPr>
            <a:spAutoFit/>
          </a:bodyPr>
          <a:lstStyle/>
          <a:p>
            <a:r>
              <a:rPr lang="en-US" altLang="ko-KR">
                <a:ea typeface="굴림" pitchFamily="34" charset="-127"/>
              </a:rPr>
              <a:t>CAP (Contention Access Period), CFP (Contention Free Period), BOP (Beacon Only Period), </a:t>
            </a:r>
          </a:p>
          <a:p>
            <a:r>
              <a:rPr lang="en-US" altLang="ko-KR">
                <a:ea typeface="굴림" pitchFamily="34" charset="-127"/>
              </a:rPr>
              <a:t>ED (Expanded Duration), SD (Superframe Duration), ESD (Expanded Superframe Duration)</a:t>
            </a:r>
          </a:p>
        </p:txBody>
      </p:sp>
      <p:sp>
        <p:nvSpPr>
          <p:cNvPr id="49" name="제목 1"/>
          <p:cNvSpPr txBox="1">
            <a:spLocks/>
          </p:cNvSpPr>
          <p:nvPr/>
        </p:nvSpPr>
        <p:spPr>
          <a:xfrm>
            <a:off x="683568" y="620688"/>
            <a:ext cx="7772400" cy="863600"/>
          </a:xfrm>
          <a:prstGeom prst="rect">
            <a:avLst/>
          </a:prstGeom>
        </p:spPr>
        <p:txBody>
          <a:bodyPr/>
          <a:lstStyle/>
          <a:p>
            <a:pPr algn="ctr">
              <a:defRPr/>
            </a:pPr>
            <a:r>
              <a:rPr lang="en-US" altLang="ko-KR" sz="3600" kern="0" dirty="0">
                <a:solidFill>
                  <a:schemeClr val="tx2"/>
                </a:solidFill>
                <a:latin typeface="+mj-lt"/>
                <a:ea typeface="굴림" charset="-127"/>
                <a:cs typeface="+mj-cs"/>
              </a:rPr>
              <a:t>Extended Superframe Structure (1/2)</a:t>
            </a:r>
            <a:endParaRPr lang="ko-KR" altLang="en-US" sz="3600" kern="0" dirty="0">
              <a:solidFill>
                <a:schemeClr val="tx2"/>
              </a:solidFill>
              <a:latin typeface="+mj-lt"/>
              <a:ea typeface="굴림" charset="-127"/>
              <a:cs typeface="+mj-cs"/>
            </a:endParaRPr>
          </a:p>
        </p:txBody>
      </p:sp>
      <p:sp>
        <p:nvSpPr>
          <p:cNvPr id="50" name="직사각형 49"/>
          <p:cNvSpPr/>
          <p:nvPr/>
        </p:nvSpPr>
        <p:spPr>
          <a:xfrm>
            <a:off x="3930650" y="2722563"/>
            <a:ext cx="1217613" cy="352425"/>
          </a:xfrm>
          <a:prstGeom prst="rect">
            <a:avLst/>
          </a:prstGeom>
          <a:solidFill>
            <a:schemeClr val="accent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ko-KR" sz="1000" b="1" dirty="0">
                <a:solidFill>
                  <a:schemeClr val="tx1"/>
                </a:solidFill>
                <a:ea typeface="굴림" charset="-127"/>
              </a:rPr>
              <a:t>BOP</a:t>
            </a:r>
            <a:endParaRPr lang="ko-KR" altLang="en-US" sz="1000" b="1" dirty="0">
              <a:solidFill>
                <a:schemeClr val="tx1"/>
              </a:solidFill>
              <a:ea typeface="굴림" charset="-127"/>
            </a:endParaRPr>
          </a:p>
        </p:txBody>
      </p:sp>
      <p:grpSp>
        <p:nvGrpSpPr>
          <p:cNvPr id="30737" name="그룹 95"/>
          <p:cNvGrpSpPr>
            <a:grpSpLocks/>
          </p:cNvGrpSpPr>
          <p:nvPr/>
        </p:nvGrpSpPr>
        <p:grpSpPr bwMode="auto">
          <a:xfrm>
            <a:off x="7791450" y="2501900"/>
            <a:ext cx="93663" cy="571500"/>
            <a:chOff x="785786" y="1000108"/>
            <a:chExt cx="214314" cy="1000132"/>
          </a:xfrm>
        </p:grpSpPr>
        <p:sp>
          <p:nvSpPr>
            <p:cNvPr id="52" name="직사각형 51"/>
            <p:cNvSpPr/>
            <p:nvPr/>
          </p:nvSpPr>
          <p:spPr>
            <a:xfrm>
              <a:off x="785786" y="1000108"/>
              <a:ext cx="214314" cy="1000132"/>
            </a:xfrm>
            <a:prstGeom prst="rect">
              <a:avLst/>
            </a:prstGeom>
            <a:noFill/>
            <a:ln w="6350" cap="sq" cmpd="dbl">
              <a:solidFill>
                <a:schemeClr val="tx1"/>
              </a:solidFill>
              <a:prstDash val="sysDot"/>
              <a:beve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b="1" dirty="0">
                <a:solidFill>
                  <a:srgbClr val="FFFFFF"/>
                </a:solidFill>
                <a:ea typeface="굴림" charset="-127"/>
              </a:endParaRPr>
            </a:p>
          </p:txBody>
        </p:sp>
        <p:cxnSp>
          <p:nvCxnSpPr>
            <p:cNvPr id="53" name="직선 연결선 52"/>
            <p:cNvCxnSpPr/>
            <p:nvPr/>
          </p:nvCxnSpPr>
          <p:spPr>
            <a:xfrm rot="10800000" flipV="1">
              <a:off x="785786" y="1072340"/>
              <a:ext cx="214314" cy="14168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54" name="직선 연결선 53"/>
            <p:cNvCxnSpPr/>
            <p:nvPr/>
          </p:nvCxnSpPr>
          <p:spPr>
            <a:xfrm rot="10800000" flipV="1">
              <a:off x="785786" y="1214026"/>
              <a:ext cx="214314" cy="14446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55" name="직선 연결선 54"/>
            <p:cNvCxnSpPr/>
            <p:nvPr/>
          </p:nvCxnSpPr>
          <p:spPr>
            <a:xfrm rot="10800000" flipV="1">
              <a:off x="785786" y="1358490"/>
              <a:ext cx="214314" cy="14168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56" name="직선 연결선 55"/>
            <p:cNvCxnSpPr/>
            <p:nvPr/>
          </p:nvCxnSpPr>
          <p:spPr>
            <a:xfrm rot="10800000" flipV="1">
              <a:off x="785786" y="1500174"/>
              <a:ext cx="214314" cy="141686"/>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57" name="직선 연결선 56"/>
            <p:cNvCxnSpPr/>
            <p:nvPr/>
          </p:nvCxnSpPr>
          <p:spPr>
            <a:xfrm rot="10800000" flipV="1">
              <a:off x="785786" y="1641860"/>
              <a:ext cx="214314" cy="14446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58" name="직선 연결선 57"/>
            <p:cNvCxnSpPr/>
            <p:nvPr/>
          </p:nvCxnSpPr>
          <p:spPr>
            <a:xfrm rot="10800000" flipV="1">
              <a:off x="785786" y="1786324"/>
              <a:ext cx="214314" cy="14168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grpSp>
      <p:sp>
        <p:nvSpPr>
          <p:cNvPr id="30738" name="직사각형 3"/>
          <p:cNvSpPr>
            <a:spLocks noChangeArrowheads="1"/>
          </p:cNvSpPr>
          <p:nvPr/>
        </p:nvSpPr>
        <p:spPr bwMode="auto">
          <a:xfrm>
            <a:off x="1146175" y="2225675"/>
            <a:ext cx="647700" cy="276225"/>
          </a:xfrm>
          <a:prstGeom prst="rect">
            <a:avLst/>
          </a:prstGeom>
          <a:noFill/>
          <a:ln w="9525">
            <a:noFill/>
            <a:miter lim="800000"/>
            <a:headEnd/>
            <a:tailEnd/>
          </a:ln>
        </p:spPr>
        <p:txBody>
          <a:bodyPr wrap="none">
            <a:spAutoFit/>
          </a:bodyPr>
          <a:lstStyle/>
          <a:p>
            <a:r>
              <a:rPr lang="en-US" altLang="ko-KR">
                <a:solidFill>
                  <a:srgbClr val="000000"/>
                </a:solidFill>
                <a:ea typeface="굴림" pitchFamily="34" charset="-127"/>
              </a:rPr>
              <a:t>Beacon</a:t>
            </a:r>
            <a:endParaRPr lang="ko-KR" altLang="en-US">
              <a:solidFill>
                <a:srgbClr val="000000"/>
              </a:solidFill>
              <a:ea typeface="굴림" pitchFamily="34" charset="-127"/>
            </a:endParaRPr>
          </a:p>
        </p:txBody>
      </p:sp>
      <p:cxnSp>
        <p:nvCxnSpPr>
          <p:cNvPr id="67" name="직선 연결선 66"/>
          <p:cNvCxnSpPr/>
          <p:nvPr/>
        </p:nvCxnSpPr>
        <p:spPr>
          <a:xfrm flipH="1">
            <a:off x="7797800" y="2060575"/>
            <a:ext cx="4763" cy="2689225"/>
          </a:xfrm>
          <a:prstGeom prst="line">
            <a:avLst/>
          </a:prstGeom>
          <a:ln w="1905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0740" name="직사각형 58"/>
          <p:cNvSpPr>
            <a:spLocks noChangeArrowheads="1"/>
          </p:cNvSpPr>
          <p:nvPr/>
        </p:nvSpPr>
        <p:spPr bwMode="auto">
          <a:xfrm>
            <a:off x="685800" y="4868863"/>
            <a:ext cx="7772400" cy="1016000"/>
          </a:xfrm>
          <a:prstGeom prst="rect">
            <a:avLst/>
          </a:prstGeom>
          <a:noFill/>
          <a:ln w="9525">
            <a:noFill/>
            <a:miter lim="800000"/>
            <a:headEnd/>
            <a:tailEnd/>
          </a:ln>
        </p:spPr>
        <p:txBody>
          <a:bodyPr>
            <a:spAutoFit/>
          </a:bodyPr>
          <a:lstStyle/>
          <a:p>
            <a:pPr marL="342900" lvl="1" indent="-342900">
              <a:buFontTx/>
              <a:buChar char="•"/>
            </a:pPr>
            <a:r>
              <a:rPr lang="en-US" altLang="ko-KR" sz="2000">
                <a:ea typeface="굴림" pitchFamily="34" charset="-127"/>
              </a:rPr>
              <a:t>BOP (Beacon Only Period) in Extended Duration shall be divided into aNumDBSSlots (= </a:t>
            </a:r>
            <a:r>
              <a:rPr lang="en-US" altLang="ko-KR" sz="2000" i="1">
                <a:ea typeface="굴림" pitchFamily="34" charset="-127"/>
              </a:rPr>
              <a:t>aNumSuperframeSlots  </a:t>
            </a:r>
            <a:r>
              <a:rPr lang="en-US" altLang="ko-KR" sz="2000">
                <a:ea typeface="굴림" pitchFamily="34" charset="-127"/>
              </a:rPr>
              <a:t>x</a:t>
            </a:r>
            <a:r>
              <a:rPr lang="en-US" altLang="ko-KR" sz="2000" i="1">
                <a:ea typeface="굴림" pitchFamily="34" charset="-127"/>
              </a:rPr>
              <a:t> 2</a:t>
            </a:r>
            <a:r>
              <a:rPr lang="en-US" altLang="ko-KR" sz="2000" i="1" baseline="30000">
                <a:ea typeface="굴림" pitchFamily="34" charset="-127"/>
              </a:rPr>
              <a:t>EO</a:t>
            </a:r>
            <a:r>
              <a:rPr lang="en-US" altLang="ko-KR" sz="2000" i="1">
                <a:ea typeface="굴림" pitchFamily="34" charset="-127"/>
              </a:rPr>
              <a:t>)</a:t>
            </a:r>
            <a:r>
              <a:rPr lang="ko-KR" altLang="en-US" sz="2000" baseline="30000">
                <a:ea typeface="굴림" pitchFamily="34" charset="-127"/>
              </a:rPr>
              <a:t> </a:t>
            </a:r>
            <a:r>
              <a:rPr lang="en-US" altLang="ko-KR" sz="2000">
                <a:ea typeface="굴림" pitchFamily="34" charset="-127"/>
              </a:rPr>
              <a:t>equally spaced slots of duration aBaseDBSSlot Duration (= </a:t>
            </a:r>
            <a:r>
              <a:rPr lang="en-US" altLang="ko-KR" sz="2000" i="1">
                <a:ea typeface="굴림" pitchFamily="34" charset="-127"/>
              </a:rPr>
              <a:t>aBaseSlotDuration)</a:t>
            </a:r>
          </a:p>
        </p:txBody>
      </p:sp>
      <p:cxnSp>
        <p:nvCxnSpPr>
          <p:cNvPr id="30741" name="직선 연결선 18432"/>
          <p:cNvCxnSpPr>
            <a:cxnSpLocks noChangeShapeType="1"/>
          </p:cNvCxnSpPr>
          <p:nvPr/>
        </p:nvCxnSpPr>
        <p:spPr bwMode="auto">
          <a:xfrm>
            <a:off x="3930650" y="2489200"/>
            <a:ext cx="0" cy="217488"/>
          </a:xfrm>
          <a:prstGeom prst="line">
            <a:avLst/>
          </a:prstGeom>
          <a:noFill/>
          <a:ln w="12700" algn="ctr">
            <a:solidFill>
              <a:schemeClr val="tx1"/>
            </a:solidFill>
            <a:round/>
            <a:headEnd type="none" w="sm" len="sm"/>
            <a:tailEnd type="none" w="sm" len="sm"/>
          </a:ln>
        </p:spPr>
      </p:cxnSp>
      <p:cxnSp>
        <p:nvCxnSpPr>
          <p:cNvPr id="30742" name="직선 연결선 18437"/>
          <p:cNvCxnSpPr>
            <a:cxnSpLocks noChangeShapeType="1"/>
          </p:cNvCxnSpPr>
          <p:nvPr/>
        </p:nvCxnSpPr>
        <p:spPr bwMode="auto">
          <a:xfrm flipV="1">
            <a:off x="5146675" y="2479675"/>
            <a:ext cx="1793875" cy="223838"/>
          </a:xfrm>
          <a:prstGeom prst="line">
            <a:avLst/>
          </a:prstGeom>
          <a:noFill/>
          <a:ln w="12700" algn="ctr">
            <a:solidFill>
              <a:schemeClr val="tx1"/>
            </a:solidFill>
            <a:round/>
            <a:headEnd type="none" w="sm" len="sm"/>
            <a:tailEnd type="none" w="sm" len="sm"/>
          </a:ln>
        </p:spPr>
      </p:cxnSp>
      <p:pic>
        <p:nvPicPr>
          <p:cNvPr id="30743" name="Picture 63"/>
          <p:cNvPicPr>
            <a:picLocks noChangeAspect="1" noChangeArrowheads="1"/>
          </p:cNvPicPr>
          <p:nvPr/>
        </p:nvPicPr>
        <p:blipFill>
          <a:blip r:embed="rId2" cstate="print"/>
          <a:srcRect/>
          <a:stretch>
            <a:fillRect/>
          </a:stretch>
        </p:blipFill>
        <p:spPr bwMode="auto">
          <a:xfrm>
            <a:off x="3930650" y="2054225"/>
            <a:ext cx="3009900" cy="428625"/>
          </a:xfrm>
          <a:prstGeom prst="rect">
            <a:avLst/>
          </a:prstGeom>
          <a:noFill/>
          <a:ln w="12700">
            <a:noFill/>
            <a:miter lim="800000"/>
            <a:headEnd type="none" w="sm" len="sm"/>
            <a:tailEnd type="none" w="sm" len="sm"/>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날짜 개체 틀 1"/>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31747" name="바닥글 개체 틀 2"/>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31748" name="슬라이드 번호 개체 틀 3"/>
          <p:cNvSpPr>
            <a:spLocks noGrp="1"/>
          </p:cNvSpPr>
          <p:nvPr>
            <p:ph type="sldNum" sz="quarter" idx="12"/>
          </p:nvPr>
        </p:nvSpPr>
        <p:spPr>
          <a:noFill/>
        </p:spPr>
        <p:txBody>
          <a:bodyPr/>
          <a:lstStyle/>
          <a:p>
            <a:r>
              <a:rPr lang="en-US" altLang="ko-KR" smtClean="0">
                <a:ea typeface="굴림" pitchFamily="34" charset="-127"/>
              </a:rPr>
              <a:t>Slide </a:t>
            </a:r>
            <a:fld id="{8E986B28-81FA-4BE2-9F76-512658DB7CFB}" type="slidenum">
              <a:rPr lang="en-US" altLang="ko-KR" smtClean="0">
                <a:ea typeface="굴림" pitchFamily="34" charset="-127"/>
              </a:rPr>
              <a:pPr/>
              <a:t>25</a:t>
            </a:fld>
            <a:endParaRPr lang="en-US" altLang="ko-KR" smtClean="0">
              <a:ea typeface="굴림" pitchFamily="34" charset="-127"/>
            </a:endParaRPr>
          </a:p>
        </p:txBody>
      </p:sp>
      <p:sp>
        <p:nvSpPr>
          <p:cNvPr id="31749" name="내용 개체 틀 2"/>
          <p:cNvSpPr txBox="1">
            <a:spLocks/>
          </p:cNvSpPr>
          <p:nvPr/>
        </p:nvSpPr>
        <p:spPr bwMode="auto">
          <a:xfrm>
            <a:off x="684213" y="1555750"/>
            <a:ext cx="8062912" cy="4394200"/>
          </a:xfrm>
          <a:prstGeom prst="rect">
            <a:avLst/>
          </a:prstGeom>
          <a:noFill/>
          <a:ln w="9525">
            <a:noFill/>
            <a:miter lim="800000"/>
            <a:headEnd/>
            <a:tailEnd/>
          </a:ln>
        </p:spPr>
        <p:txBody>
          <a:bodyPr/>
          <a:lstStyle/>
          <a:p>
            <a:pPr marL="342900" indent="-342900">
              <a:spcBef>
                <a:spcPct val="20000"/>
              </a:spcBef>
              <a:buFontTx/>
              <a:buChar char="•"/>
            </a:pPr>
            <a:r>
              <a:rPr lang="en-US" altLang="ko-KR" sz="2400" dirty="0">
                <a:latin typeface="Arial" pitchFamily="34" charset="0"/>
                <a:ea typeface="굴림" pitchFamily="34" charset="-127"/>
              </a:rPr>
              <a:t>Beacon Interval (BI)</a:t>
            </a:r>
          </a:p>
          <a:p>
            <a:pPr marL="742950" lvl="1" indent="-285750">
              <a:spcBef>
                <a:spcPct val="20000"/>
              </a:spcBef>
              <a:buFontTx/>
              <a:buChar char="–"/>
            </a:pPr>
            <a:r>
              <a:rPr lang="en-US" altLang="ko-KR" sz="2000" i="1" dirty="0">
                <a:latin typeface="Arial" pitchFamily="34" charset="0"/>
                <a:ea typeface="굴림" pitchFamily="34" charset="-127"/>
              </a:rPr>
              <a:t>BI </a:t>
            </a:r>
            <a:r>
              <a:rPr lang="en-US" altLang="ko-KR" sz="2000" dirty="0">
                <a:latin typeface="Arial" pitchFamily="34" charset="0"/>
                <a:ea typeface="굴림" pitchFamily="34" charset="-127"/>
              </a:rPr>
              <a:t>= </a:t>
            </a:r>
            <a:r>
              <a:rPr lang="en-US" altLang="ko-KR" sz="2000" i="1" dirty="0" err="1">
                <a:latin typeface="Arial" pitchFamily="34" charset="0"/>
                <a:ea typeface="굴림" pitchFamily="34" charset="-127"/>
              </a:rPr>
              <a:t>aBaseSuperframeDuration</a:t>
            </a:r>
            <a:r>
              <a:rPr lang="en-US" altLang="ko-KR" sz="2000" i="1" dirty="0">
                <a:latin typeface="Arial" pitchFamily="34" charset="0"/>
                <a:ea typeface="굴림" pitchFamily="34" charset="-127"/>
              </a:rPr>
              <a:t> </a:t>
            </a:r>
            <a:r>
              <a:rPr lang="en-US" altLang="ko-KR" sz="2000" dirty="0">
                <a:latin typeface="Arial" pitchFamily="34" charset="0"/>
                <a:ea typeface="굴림" pitchFamily="34" charset="-127"/>
              </a:rPr>
              <a:t>× 2</a:t>
            </a:r>
            <a:r>
              <a:rPr lang="en-US" altLang="ko-KR" sz="2000" i="1" baseline="30000" dirty="0">
                <a:latin typeface="Arial" pitchFamily="34" charset="0"/>
                <a:ea typeface="굴림" pitchFamily="34" charset="-127"/>
              </a:rPr>
              <a:t>macBeaconOrder</a:t>
            </a:r>
          </a:p>
          <a:p>
            <a:pPr marL="742950" lvl="1" indent="-285750">
              <a:spcBef>
                <a:spcPct val="20000"/>
              </a:spcBef>
              <a:buFontTx/>
              <a:buChar char="–"/>
            </a:pPr>
            <a:r>
              <a:rPr lang="en-US" altLang="ko-KR" sz="2000" i="1" dirty="0">
                <a:latin typeface="Arial" pitchFamily="34" charset="0"/>
                <a:ea typeface="굴림" pitchFamily="34" charset="-127"/>
              </a:rPr>
              <a:t>0 ≤ </a:t>
            </a:r>
            <a:r>
              <a:rPr lang="en-US" altLang="ko-KR" sz="2000" i="1" dirty="0" err="1">
                <a:latin typeface="Arial" pitchFamily="34" charset="0"/>
                <a:ea typeface="굴림" pitchFamily="34" charset="-127"/>
              </a:rPr>
              <a:t>macBeaconOrder</a:t>
            </a:r>
            <a:r>
              <a:rPr lang="en-US" altLang="ko-KR" sz="2000" i="1" dirty="0">
                <a:latin typeface="Arial" pitchFamily="34" charset="0"/>
                <a:ea typeface="굴림" pitchFamily="34" charset="-127"/>
              </a:rPr>
              <a:t> ≤ 14</a:t>
            </a:r>
          </a:p>
          <a:p>
            <a:pPr marL="342900" indent="-342900">
              <a:spcBef>
                <a:spcPct val="20000"/>
              </a:spcBef>
              <a:buFontTx/>
              <a:buChar char="•"/>
            </a:pPr>
            <a:r>
              <a:rPr lang="en-US" altLang="ko-KR" sz="2400" dirty="0" err="1">
                <a:latin typeface="Arial" pitchFamily="34" charset="0"/>
                <a:ea typeface="굴림" pitchFamily="34" charset="-127"/>
              </a:rPr>
              <a:t>Superframe</a:t>
            </a:r>
            <a:r>
              <a:rPr lang="en-US" altLang="ko-KR" sz="2400" dirty="0">
                <a:latin typeface="Arial" pitchFamily="34" charset="0"/>
                <a:ea typeface="굴림" pitchFamily="34" charset="-127"/>
              </a:rPr>
              <a:t> Duration (SD)</a:t>
            </a:r>
          </a:p>
          <a:p>
            <a:pPr marL="742950" lvl="1" indent="-285750">
              <a:spcBef>
                <a:spcPct val="20000"/>
              </a:spcBef>
              <a:buFontTx/>
              <a:buChar char="–"/>
            </a:pPr>
            <a:r>
              <a:rPr lang="en-US" altLang="ko-KR" sz="2000" i="1" dirty="0">
                <a:latin typeface="Arial" pitchFamily="34" charset="0"/>
                <a:ea typeface="굴림" pitchFamily="34" charset="-127"/>
              </a:rPr>
              <a:t>SD </a:t>
            </a:r>
            <a:r>
              <a:rPr lang="en-US" altLang="ko-KR" sz="2000" dirty="0">
                <a:latin typeface="Arial" pitchFamily="34" charset="0"/>
                <a:ea typeface="굴림" pitchFamily="34" charset="-127"/>
              </a:rPr>
              <a:t>= </a:t>
            </a:r>
            <a:r>
              <a:rPr lang="en-US" altLang="ko-KR" sz="2000" i="1" dirty="0" err="1">
                <a:latin typeface="Arial" pitchFamily="34" charset="0"/>
                <a:ea typeface="굴림" pitchFamily="34" charset="-127"/>
              </a:rPr>
              <a:t>aBaseSuperframeDuration</a:t>
            </a:r>
            <a:r>
              <a:rPr lang="en-US" altLang="ko-KR" sz="2000" i="1" dirty="0">
                <a:latin typeface="Arial" pitchFamily="34" charset="0"/>
                <a:ea typeface="굴림" pitchFamily="34" charset="-127"/>
              </a:rPr>
              <a:t> </a:t>
            </a:r>
            <a:r>
              <a:rPr lang="en-US" altLang="ko-KR" sz="2000" dirty="0">
                <a:latin typeface="Arial" pitchFamily="34" charset="0"/>
                <a:ea typeface="굴림" pitchFamily="34" charset="-127"/>
              </a:rPr>
              <a:t>× 2</a:t>
            </a:r>
            <a:r>
              <a:rPr lang="en-US" altLang="ko-KR" sz="2000" i="1" baseline="30000" dirty="0">
                <a:latin typeface="Arial" pitchFamily="34" charset="0"/>
                <a:ea typeface="굴림" pitchFamily="34" charset="-127"/>
              </a:rPr>
              <a:t>macSuperframeOrder</a:t>
            </a:r>
          </a:p>
          <a:p>
            <a:pPr marL="742950" lvl="1" indent="-285750">
              <a:spcBef>
                <a:spcPct val="20000"/>
              </a:spcBef>
              <a:buFontTx/>
              <a:buChar char="–"/>
            </a:pPr>
            <a:r>
              <a:rPr lang="en-US" altLang="ko-KR" sz="2000" dirty="0">
                <a:latin typeface="Arial" pitchFamily="34" charset="0"/>
                <a:ea typeface="굴림" pitchFamily="34" charset="-127"/>
              </a:rPr>
              <a:t>0 ≤ </a:t>
            </a:r>
            <a:r>
              <a:rPr lang="en-US" altLang="ko-KR" sz="2000" i="1" dirty="0" err="1">
                <a:latin typeface="Arial" pitchFamily="34" charset="0"/>
                <a:ea typeface="굴림" pitchFamily="34" charset="-127"/>
              </a:rPr>
              <a:t>macSuperframeOrder</a:t>
            </a:r>
            <a:r>
              <a:rPr lang="en-US" altLang="ko-KR" sz="2000" i="1" dirty="0">
                <a:latin typeface="Arial" pitchFamily="34" charset="0"/>
                <a:ea typeface="굴림" pitchFamily="34" charset="-127"/>
              </a:rPr>
              <a:t> </a:t>
            </a:r>
            <a:r>
              <a:rPr lang="en-US" altLang="ko-KR" sz="2000" dirty="0">
                <a:latin typeface="Arial" pitchFamily="34" charset="0"/>
                <a:ea typeface="굴림" pitchFamily="34" charset="-127"/>
              </a:rPr>
              <a:t>≤ </a:t>
            </a:r>
            <a:r>
              <a:rPr lang="en-US" altLang="ko-KR" sz="2000" i="1" dirty="0" err="1">
                <a:latin typeface="Arial" pitchFamily="34" charset="0"/>
                <a:ea typeface="굴림" pitchFamily="34" charset="-127"/>
              </a:rPr>
              <a:t>macBeaconOrder</a:t>
            </a:r>
            <a:r>
              <a:rPr lang="en-US" altLang="ko-KR" sz="2000" i="1" dirty="0">
                <a:latin typeface="Arial" pitchFamily="34" charset="0"/>
                <a:ea typeface="굴림" pitchFamily="34" charset="-127"/>
              </a:rPr>
              <a:t> </a:t>
            </a:r>
            <a:r>
              <a:rPr lang="en-US" altLang="ko-KR" sz="2000" dirty="0">
                <a:latin typeface="Arial" pitchFamily="34" charset="0"/>
                <a:ea typeface="굴림" pitchFamily="34" charset="-127"/>
              </a:rPr>
              <a:t>≤ 14</a:t>
            </a:r>
            <a:endParaRPr lang="en-US" altLang="ko-KR" sz="2000" i="1" baseline="30000" dirty="0">
              <a:latin typeface="Arial" pitchFamily="34" charset="0"/>
              <a:ea typeface="굴림" pitchFamily="34" charset="-127"/>
            </a:endParaRPr>
          </a:p>
          <a:p>
            <a:pPr marL="342900" indent="-342900">
              <a:spcBef>
                <a:spcPct val="20000"/>
              </a:spcBef>
              <a:buFontTx/>
              <a:buChar char="•"/>
            </a:pPr>
            <a:r>
              <a:rPr lang="en-US" altLang="ko-KR" sz="2400" dirty="0">
                <a:latin typeface="Arial" pitchFamily="34" charset="0"/>
                <a:ea typeface="굴림" pitchFamily="34" charset="-127"/>
              </a:rPr>
              <a:t>Extended Duration (ED)</a:t>
            </a:r>
          </a:p>
          <a:p>
            <a:pPr marL="742950" lvl="1" indent="-285750">
              <a:spcBef>
                <a:spcPct val="20000"/>
              </a:spcBef>
              <a:buFontTx/>
              <a:buChar char="–"/>
            </a:pPr>
            <a:r>
              <a:rPr lang="en-US" altLang="ko-KR" sz="2000" i="1" dirty="0">
                <a:latin typeface="Arial" pitchFamily="34" charset="0"/>
                <a:ea typeface="굴림" pitchFamily="34" charset="-127"/>
              </a:rPr>
              <a:t>ED </a:t>
            </a:r>
            <a:r>
              <a:rPr lang="en-US" altLang="ko-KR" sz="2000" dirty="0">
                <a:latin typeface="Arial" pitchFamily="34" charset="0"/>
                <a:ea typeface="굴림" pitchFamily="34" charset="-127"/>
              </a:rPr>
              <a:t>= </a:t>
            </a:r>
            <a:r>
              <a:rPr lang="en-US" altLang="ko-KR" sz="2000" i="1" dirty="0" err="1">
                <a:latin typeface="Arial" pitchFamily="34" charset="0"/>
                <a:ea typeface="굴림" pitchFamily="34" charset="-127"/>
              </a:rPr>
              <a:t>aBaseSuperframeDuration</a:t>
            </a:r>
            <a:r>
              <a:rPr lang="en-US" altLang="ko-KR" sz="2000" i="1" dirty="0">
                <a:latin typeface="Arial" pitchFamily="34" charset="0"/>
                <a:ea typeface="굴림" pitchFamily="34" charset="-127"/>
              </a:rPr>
              <a:t> </a:t>
            </a:r>
            <a:r>
              <a:rPr lang="en-US" altLang="ko-KR" sz="2000" dirty="0">
                <a:latin typeface="Arial" pitchFamily="34" charset="0"/>
                <a:ea typeface="굴림" pitchFamily="34" charset="-127"/>
              </a:rPr>
              <a:t>× 2</a:t>
            </a:r>
            <a:r>
              <a:rPr lang="en-US" altLang="ko-KR" sz="2000" i="1" baseline="30000" dirty="0">
                <a:latin typeface="Arial" pitchFamily="34" charset="0"/>
                <a:ea typeface="굴림" pitchFamily="34" charset="-127"/>
              </a:rPr>
              <a:t>macExtendedDurationOrder</a:t>
            </a:r>
          </a:p>
          <a:p>
            <a:pPr marL="742950" lvl="1" indent="-285750">
              <a:spcBef>
                <a:spcPct val="20000"/>
              </a:spcBef>
              <a:buFontTx/>
              <a:buChar char="–"/>
            </a:pPr>
            <a:r>
              <a:rPr lang="en-US" altLang="ko-KR" sz="2000" i="1" dirty="0">
                <a:latin typeface="Arial" pitchFamily="34" charset="0"/>
                <a:ea typeface="굴림" pitchFamily="34" charset="-127"/>
              </a:rPr>
              <a:t>0 ≤ </a:t>
            </a:r>
            <a:r>
              <a:rPr lang="en-US" altLang="ko-KR" sz="2000" i="1" dirty="0" err="1">
                <a:latin typeface="Arial" pitchFamily="34" charset="0"/>
                <a:ea typeface="굴림" pitchFamily="34" charset="-127"/>
              </a:rPr>
              <a:t>macExtendedDurationOrder</a:t>
            </a:r>
            <a:r>
              <a:rPr lang="en-US" altLang="ko-KR" sz="2000" i="1" dirty="0">
                <a:latin typeface="Arial" pitchFamily="34" charset="0"/>
                <a:ea typeface="굴림" pitchFamily="34" charset="-127"/>
              </a:rPr>
              <a:t> ≤ </a:t>
            </a:r>
            <a:r>
              <a:rPr lang="en-US" altLang="ko-KR" sz="2000" i="1" dirty="0" err="1">
                <a:latin typeface="Arial" pitchFamily="34" charset="0"/>
                <a:ea typeface="굴림" pitchFamily="34" charset="-127"/>
              </a:rPr>
              <a:t>macBeaconOrder</a:t>
            </a:r>
            <a:r>
              <a:rPr lang="en-US" altLang="ko-KR" sz="2000" i="1" dirty="0">
                <a:latin typeface="Arial" pitchFamily="34" charset="0"/>
                <a:ea typeface="굴림" pitchFamily="34" charset="-127"/>
              </a:rPr>
              <a:t> - </a:t>
            </a:r>
            <a:r>
              <a:rPr lang="en-US" altLang="ko-KR" sz="2000" i="1" dirty="0" err="1">
                <a:latin typeface="Arial" pitchFamily="34" charset="0"/>
                <a:ea typeface="굴림" pitchFamily="34" charset="-127"/>
              </a:rPr>
              <a:t>macSuperframeOrder</a:t>
            </a:r>
            <a:r>
              <a:rPr lang="en-US" altLang="ko-KR" sz="2000" i="1" dirty="0">
                <a:latin typeface="Arial" pitchFamily="34" charset="0"/>
                <a:ea typeface="굴림" pitchFamily="34" charset="-127"/>
              </a:rPr>
              <a:t> ≤ 14</a:t>
            </a:r>
          </a:p>
        </p:txBody>
      </p:sp>
      <p:sp>
        <p:nvSpPr>
          <p:cNvPr id="6" name="제목 1"/>
          <p:cNvSpPr txBox="1">
            <a:spLocks/>
          </p:cNvSpPr>
          <p:nvPr/>
        </p:nvSpPr>
        <p:spPr>
          <a:xfrm>
            <a:off x="683568" y="620688"/>
            <a:ext cx="7772400" cy="863600"/>
          </a:xfrm>
          <a:prstGeom prst="rect">
            <a:avLst/>
          </a:prstGeom>
        </p:spPr>
        <p:txBody>
          <a:bodyPr/>
          <a:lstStyle/>
          <a:p>
            <a:pPr algn="ctr">
              <a:defRPr/>
            </a:pPr>
            <a:r>
              <a:rPr lang="en-US" altLang="ko-KR" sz="3600" kern="0" dirty="0">
                <a:solidFill>
                  <a:schemeClr val="tx2"/>
                </a:solidFill>
                <a:latin typeface="+mj-lt"/>
                <a:ea typeface="굴림" charset="-127"/>
                <a:cs typeface="+mj-cs"/>
              </a:rPr>
              <a:t>Extended Superframe Structure (2/2)</a:t>
            </a:r>
            <a:endParaRPr lang="ko-KR" altLang="en-US" sz="3600" kern="0" dirty="0">
              <a:solidFill>
                <a:schemeClr val="tx2"/>
              </a:solidFill>
              <a:latin typeface="+mj-lt"/>
              <a:ea typeface="굴림" charset="-127"/>
              <a:cs typeface="+mj-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685800" y="620688"/>
            <a:ext cx="7772400" cy="863600"/>
          </a:xfrm>
        </p:spPr>
        <p:txBody>
          <a:bodyPr/>
          <a:lstStyle/>
          <a:p>
            <a:r>
              <a:rPr lang="en-US" altLang="ko-KR" dirty="0" smtClean="0">
                <a:ea typeface="굴림" pitchFamily="34" charset="-127"/>
              </a:rPr>
              <a:t>Motivation</a:t>
            </a:r>
            <a:endParaRPr lang="ko-KR" altLang="en-US" dirty="0" smtClean="0">
              <a:ea typeface="굴림" pitchFamily="34" charset="-127"/>
            </a:endParaRPr>
          </a:p>
        </p:txBody>
      </p:sp>
      <p:sp>
        <p:nvSpPr>
          <p:cNvPr id="11267" name="내용 개체 틀 2"/>
          <p:cNvSpPr>
            <a:spLocks noGrp="1"/>
          </p:cNvSpPr>
          <p:nvPr>
            <p:ph idx="1"/>
          </p:nvPr>
        </p:nvSpPr>
        <p:spPr>
          <a:xfrm>
            <a:off x="685800" y="1412776"/>
            <a:ext cx="7772400" cy="4679950"/>
          </a:xfrm>
        </p:spPr>
        <p:txBody>
          <a:bodyPr/>
          <a:lstStyle/>
          <a:p>
            <a:pPr>
              <a:defRPr/>
            </a:pPr>
            <a:r>
              <a:rPr lang="en-US" altLang="ko-KR" sz="1800" dirty="0" smtClean="0">
                <a:ea typeface="굴림" pitchFamily="50" charset="-127"/>
              </a:rPr>
              <a:t>Major </a:t>
            </a:r>
            <a:r>
              <a:rPr lang="en-US" altLang="ko-KR" sz="1800" dirty="0" smtClean="0">
                <a:ea typeface="굴림" pitchFamily="50" charset="-127"/>
              </a:rPr>
              <a:t>Differences </a:t>
            </a:r>
            <a:r>
              <a:rPr lang="en-US" altLang="ko-KR" sz="1800" dirty="0" smtClean="0">
                <a:ea typeface="굴림" pitchFamily="50" charset="-127"/>
              </a:rPr>
              <a:t>from conventional 802.15.4 networks</a:t>
            </a:r>
          </a:p>
          <a:p>
            <a:pPr lvl="1">
              <a:defRPr/>
            </a:pPr>
            <a:r>
              <a:rPr lang="en-US" altLang="ko-KR" sz="1800" dirty="0" smtClean="0">
                <a:ea typeface="굴림" pitchFamily="50" charset="-127"/>
              </a:rPr>
              <a:t>A WPAN cannot assign its own operation frequency band for </a:t>
            </a:r>
            <a:r>
              <a:rPr lang="en-US" altLang="ko-KR" sz="1800" dirty="0" smtClean="0">
                <a:ea typeface="굴림" pitchFamily="50" charset="-127"/>
              </a:rPr>
              <a:t>itself.</a:t>
            </a:r>
            <a:endParaRPr lang="en-US" altLang="ko-KR" sz="1800" dirty="0" smtClean="0">
              <a:ea typeface="굴림" pitchFamily="50" charset="-127"/>
            </a:endParaRPr>
          </a:p>
          <a:p>
            <a:pPr lvl="2">
              <a:defRPr/>
            </a:pPr>
            <a:r>
              <a:rPr lang="en-US" altLang="ko-KR" sz="1800" dirty="0" smtClean="0">
                <a:ea typeface="굴림" pitchFamily="50" charset="-127"/>
              </a:rPr>
              <a:t>Operational </a:t>
            </a:r>
            <a:r>
              <a:rPr lang="en-US" altLang="ko-KR" sz="1800" dirty="0" smtClean="0">
                <a:ea typeface="굴림" pitchFamily="50" charset="-127"/>
              </a:rPr>
              <a:t>frequency </a:t>
            </a:r>
            <a:r>
              <a:rPr lang="en-US" altLang="ko-KR" sz="1800" dirty="0" smtClean="0">
                <a:ea typeface="굴림" pitchFamily="50" charset="-127"/>
              </a:rPr>
              <a:t>bands are determined totally among </a:t>
            </a:r>
            <a:r>
              <a:rPr lang="en-US" altLang="ko-KR" sz="1800" dirty="0" smtClean="0">
                <a:ea typeface="굴림" pitchFamily="50" charset="-127"/>
              </a:rPr>
              <a:t>available TVWS bands obtained from TVWS </a:t>
            </a:r>
            <a:r>
              <a:rPr lang="en-US" altLang="ko-KR" sz="1800" dirty="0" smtClean="0">
                <a:ea typeface="굴림" pitchFamily="50" charset="-127"/>
              </a:rPr>
              <a:t>DB.</a:t>
            </a:r>
            <a:endParaRPr lang="en-US" altLang="ko-KR" sz="1800" dirty="0" smtClean="0">
              <a:ea typeface="굴림" pitchFamily="50" charset="-127"/>
            </a:endParaRPr>
          </a:p>
          <a:p>
            <a:pPr lvl="1">
              <a:defRPr/>
            </a:pPr>
            <a:r>
              <a:rPr lang="en-US" altLang="ko-KR" sz="1800" dirty="0" smtClean="0">
                <a:ea typeface="굴림" pitchFamily="50" charset="-127"/>
              </a:rPr>
              <a:t>A super PAN coordinator is required to access DB, assign WPAN channels, and manage TVWS channels of  WPANs in the </a:t>
            </a:r>
            <a:r>
              <a:rPr lang="en-US" altLang="ko-KR" sz="1800" dirty="0" smtClean="0">
                <a:ea typeface="굴림" pitchFamily="50" charset="-127"/>
              </a:rPr>
              <a:t>proximity.</a:t>
            </a:r>
            <a:endParaRPr lang="en-US" altLang="ko-KR" sz="1800" dirty="0" smtClean="0">
              <a:ea typeface="굴림" pitchFamily="50" charset="-127"/>
            </a:endParaRPr>
          </a:p>
          <a:p>
            <a:pPr>
              <a:defRPr/>
            </a:pPr>
            <a:r>
              <a:rPr lang="en-US" altLang="ko-KR" sz="1800" dirty="0" smtClean="0">
                <a:ea typeface="굴림" pitchFamily="50" charset="-127"/>
              </a:rPr>
              <a:t>Beacon scheduling is one of the major issues in multi hop enabled LR-WPAN.</a:t>
            </a:r>
          </a:p>
          <a:p>
            <a:pPr lvl="1">
              <a:buFont typeface="Wingdings" pitchFamily="2" charset="2"/>
              <a:buChar char="à"/>
              <a:defRPr/>
            </a:pPr>
            <a:r>
              <a:rPr lang="en-US" altLang="ko-KR" sz="1800" dirty="0" smtClean="0">
                <a:ea typeface="굴림" pitchFamily="50" charset="-127"/>
              </a:rPr>
              <a:t>Need a scheme </a:t>
            </a:r>
            <a:r>
              <a:rPr lang="en-US" altLang="ko-KR" sz="1800" dirty="0" smtClean="0">
                <a:ea typeface="굴림" pitchFamily="50" charset="-127"/>
              </a:rPr>
              <a:t>for easy synchronization among multiple channels.</a:t>
            </a:r>
            <a:endParaRPr lang="en-US" altLang="ko-KR" sz="1800" dirty="0" smtClean="0">
              <a:ea typeface="굴림" pitchFamily="50" charset="-127"/>
            </a:endParaRPr>
          </a:p>
          <a:p>
            <a:pPr>
              <a:defRPr/>
            </a:pPr>
            <a:r>
              <a:rPr lang="en-US" altLang="ko-KR" sz="1800" b="1" dirty="0" smtClean="0">
                <a:ea typeface="굴림" pitchFamily="50" charset="-127"/>
              </a:rPr>
              <a:t>A single channel communication </a:t>
            </a:r>
            <a:r>
              <a:rPr lang="en-US" altLang="ko-KR" sz="1800" dirty="0" smtClean="0">
                <a:ea typeface="굴림" pitchFamily="50" charset="-127"/>
              </a:rPr>
              <a:t>for all devices in a network may increase the possibility of collisions and degrade the network performance.</a:t>
            </a:r>
          </a:p>
          <a:p>
            <a:pPr lvl="1">
              <a:buFont typeface="Wingdings" pitchFamily="2" charset="2"/>
              <a:buChar char="à"/>
              <a:defRPr/>
            </a:pPr>
            <a:r>
              <a:rPr lang="en-US" altLang="ko-KR" sz="1800" b="1" dirty="0" smtClean="0">
                <a:ea typeface="굴림" pitchFamily="50" charset="-127"/>
              </a:rPr>
              <a:t>Multi-channel </a:t>
            </a:r>
            <a:r>
              <a:rPr lang="en-US" altLang="ko-KR" sz="1800" b="1" dirty="0" smtClean="0">
                <a:ea typeface="굴림" pitchFamily="50" charset="-127"/>
              </a:rPr>
              <a:t>utilization </a:t>
            </a:r>
            <a:r>
              <a:rPr lang="en-US" altLang="ko-KR" sz="1800" dirty="0" smtClean="0">
                <a:ea typeface="굴림" pitchFamily="50" charset="-127"/>
              </a:rPr>
              <a:t>may be useful to reduce collisions between coordinators and allow each cluster to have independent operations at the same </a:t>
            </a:r>
            <a:r>
              <a:rPr lang="en-US" altLang="ko-KR" sz="1800" dirty="0" smtClean="0">
                <a:ea typeface="굴림" pitchFamily="50" charset="-127"/>
              </a:rPr>
              <a:t>time.</a:t>
            </a:r>
            <a:endParaRPr lang="en-US" altLang="ko-KR" sz="1800" dirty="0" smtClean="0">
              <a:ea typeface="굴림" pitchFamily="50" charset="-127"/>
            </a:endParaRPr>
          </a:p>
        </p:txBody>
      </p:sp>
      <p:sp>
        <p:nvSpPr>
          <p:cNvPr id="11268" name="날짜 개체 틀 3"/>
          <p:cNvSpPr>
            <a:spLocks noGrp="1"/>
          </p:cNvSpPr>
          <p:nvPr>
            <p:ph type="dt" sz="quarter" idx="10"/>
          </p:nvPr>
        </p:nvSpPr>
        <p:spPr>
          <a:noFill/>
        </p:spPr>
        <p:txBody>
          <a:bodyPr/>
          <a:lstStyle/>
          <a:p>
            <a:r>
              <a:rPr lang="en-US" altLang="ko-KR" smtClean="0">
                <a:ea typeface="굴림" pitchFamily="34" charset="-127"/>
              </a:rPr>
              <a:t>July 2012</a:t>
            </a:r>
          </a:p>
        </p:txBody>
      </p:sp>
      <p:sp>
        <p:nvSpPr>
          <p:cNvPr id="11269"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1270"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3D3D3AD1-4257-4067-BBE9-5E7D86B311EE}" type="slidenum">
              <a:rPr lang="en-US" altLang="ko-KR" smtClean="0">
                <a:ea typeface="굴림" pitchFamily="34" charset="-127"/>
              </a:rPr>
              <a:pPr/>
              <a:t>3</a:t>
            </a:fld>
            <a:endParaRPr lang="en-US" altLang="ko-KR" smtClean="0">
              <a:ea typeface="굴림" pitchFamily="34" charset="-127"/>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a:xfrm>
            <a:off x="683568" y="620688"/>
            <a:ext cx="7772400" cy="863600"/>
          </a:xfrm>
        </p:spPr>
        <p:txBody>
          <a:bodyPr/>
          <a:lstStyle/>
          <a:p>
            <a:r>
              <a:rPr lang="en-US" altLang="ko-KR" dirty="0" smtClean="0">
                <a:ea typeface="굴림" pitchFamily="34" charset="-127"/>
              </a:rPr>
              <a:t>Network Architecture (Example)</a:t>
            </a:r>
            <a:endParaRPr lang="ko-KR" altLang="en-US" dirty="0" smtClean="0">
              <a:ea typeface="굴림" pitchFamily="34" charset="-127"/>
            </a:endParaRPr>
          </a:p>
        </p:txBody>
      </p:sp>
      <p:sp>
        <p:nvSpPr>
          <p:cNvPr id="12291" name="날짜 개체 틀 3"/>
          <p:cNvSpPr>
            <a:spLocks noGrp="1"/>
          </p:cNvSpPr>
          <p:nvPr>
            <p:ph type="dt" sz="quarter" idx="10"/>
          </p:nvPr>
        </p:nvSpPr>
        <p:spPr>
          <a:noFill/>
        </p:spPr>
        <p:txBody>
          <a:bodyPr/>
          <a:lstStyle/>
          <a:p>
            <a:r>
              <a:rPr lang="en-US" altLang="ko-KR" smtClean="0">
                <a:ea typeface="굴림" pitchFamily="34" charset="-127"/>
              </a:rPr>
              <a:t>July 2012</a:t>
            </a:r>
          </a:p>
        </p:txBody>
      </p:sp>
      <p:sp>
        <p:nvSpPr>
          <p:cNvPr id="12292"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2293"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B63369EC-4A8B-402A-AFB8-7A510FDFC2D2}" type="slidenum">
              <a:rPr lang="en-US" altLang="ko-KR" smtClean="0">
                <a:ea typeface="굴림" pitchFamily="34" charset="-127"/>
              </a:rPr>
              <a:pPr/>
              <a:t>4</a:t>
            </a:fld>
            <a:endParaRPr lang="en-US" altLang="ko-KR" smtClean="0">
              <a:ea typeface="굴림" pitchFamily="34" charset="-127"/>
            </a:endParaRPr>
          </a:p>
        </p:txBody>
      </p:sp>
      <p:sp>
        <p:nvSpPr>
          <p:cNvPr id="7" name="구름 6"/>
          <p:cNvSpPr/>
          <p:nvPr/>
        </p:nvSpPr>
        <p:spPr bwMode="auto">
          <a:xfrm>
            <a:off x="1645642" y="2063800"/>
            <a:ext cx="1511300" cy="576262"/>
          </a:xfrm>
          <a:prstGeom prst="cloud">
            <a:avLst/>
          </a:prstGeom>
          <a:solidFill>
            <a:schemeClr val="accent1"/>
          </a:solidFill>
          <a:ln w="12700" cap="flat" cmpd="sng" algn="ctr">
            <a:solidFill>
              <a:schemeClr val="tx1"/>
            </a:solidFill>
            <a:prstDash val="solid"/>
            <a:round/>
            <a:headEnd type="none" w="sm" len="sm"/>
            <a:tailEnd type="none" w="sm" len="sm"/>
          </a:ln>
          <a:effectLst/>
        </p:spPr>
        <p:txBody>
          <a:bodyPr/>
          <a:lstStyle/>
          <a:p>
            <a:pPr algn="ctr">
              <a:defRPr/>
            </a:pPr>
            <a:r>
              <a:rPr lang="en-US" altLang="ko-KR">
                <a:ea typeface="굴림" pitchFamily="50" charset="-127"/>
              </a:rPr>
              <a:t>Internet</a:t>
            </a:r>
            <a:endParaRPr lang="ko-KR" altLang="en-US">
              <a:ea typeface="굴림" pitchFamily="50" charset="-127"/>
            </a:endParaRPr>
          </a:p>
        </p:txBody>
      </p:sp>
      <p:sp>
        <p:nvSpPr>
          <p:cNvPr id="8" name="도넛 7"/>
          <p:cNvSpPr/>
          <p:nvPr/>
        </p:nvSpPr>
        <p:spPr bwMode="auto">
          <a:xfrm>
            <a:off x="3636367" y="2709912"/>
            <a:ext cx="287337" cy="287338"/>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a:lstStyle/>
          <a:p>
            <a:pPr algn="ctr">
              <a:spcBef>
                <a:spcPts val="600"/>
              </a:spcBef>
              <a:defRPr/>
            </a:pPr>
            <a:endParaRPr lang="ko-KR" altLang="en-US" sz="800" dirty="0"/>
          </a:p>
        </p:txBody>
      </p:sp>
      <p:sp>
        <p:nvSpPr>
          <p:cNvPr id="12296" name="타원 8"/>
          <p:cNvSpPr>
            <a:spLocks noChangeArrowheads="1"/>
          </p:cNvSpPr>
          <p:nvPr/>
        </p:nvSpPr>
        <p:spPr bwMode="auto">
          <a:xfrm>
            <a:off x="2520354" y="3644950"/>
            <a:ext cx="215900" cy="215900"/>
          </a:xfrm>
          <a:prstGeom prst="ellipse">
            <a:avLst/>
          </a:prstGeom>
          <a:solidFill>
            <a:schemeClr val="accent1"/>
          </a:solid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297" name="타원 10"/>
          <p:cNvSpPr>
            <a:spLocks noChangeArrowheads="1"/>
          </p:cNvSpPr>
          <p:nvPr/>
        </p:nvSpPr>
        <p:spPr bwMode="auto">
          <a:xfrm>
            <a:off x="4499967" y="3722737"/>
            <a:ext cx="215900" cy="215900"/>
          </a:xfrm>
          <a:prstGeom prst="ellipse">
            <a:avLst/>
          </a:prstGeom>
          <a:solidFill>
            <a:schemeClr val="accent1"/>
          </a:solid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298" name="타원 11"/>
          <p:cNvSpPr>
            <a:spLocks noChangeArrowheads="1"/>
          </p:cNvSpPr>
          <p:nvPr/>
        </p:nvSpPr>
        <p:spPr bwMode="auto">
          <a:xfrm>
            <a:off x="6062067" y="2673400"/>
            <a:ext cx="215900" cy="215900"/>
          </a:xfrm>
          <a:prstGeom prst="ellipse">
            <a:avLst/>
          </a:prstGeom>
          <a:solidFill>
            <a:schemeClr val="accent1"/>
          </a:solid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299" name="타원 12"/>
          <p:cNvSpPr>
            <a:spLocks noChangeArrowheads="1"/>
          </p:cNvSpPr>
          <p:nvPr/>
        </p:nvSpPr>
        <p:spPr bwMode="auto">
          <a:xfrm>
            <a:off x="1907579" y="4868912"/>
            <a:ext cx="217488" cy="217488"/>
          </a:xfrm>
          <a:prstGeom prst="ellipse">
            <a:avLst/>
          </a:prstGeom>
          <a:solidFill>
            <a:schemeClr val="accent1"/>
          </a:solid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00" name="타원 13"/>
          <p:cNvSpPr>
            <a:spLocks noChangeArrowheads="1"/>
          </p:cNvSpPr>
          <p:nvPr/>
        </p:nvSpPr>
        <p:spPr bwMode="auto">
          <a:xfrm>
            <a:off x="1585317" y="3773537"/>
            <a:ext cx="119062" cy="139700"/>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01" name="타원 14"/>
          <p:cNvSpPr>
            <a:spLocks noChangeArrowheads="1"/>
          </p:cNvSpPr>
          <p:nvPr/>
        </p:nvSpPr>
        <p:spPr bwMode="auto">
          <a:xfrm>
            <a:off x="1691679" y="3141712"/>
            <a:ext cx="119063" cy="139700"/>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02" name="타원 15"/>
          <p:cNvSpPr>
            <a:spLocks noChangeArrowheads="1"/>
          </p:cNvSpPr>
          <p:nvPr/>
        </p:nvSpPr>
        <p:spPr bwMode="auto">
          <a:xfrm>
            <a:off x="2294929" y="5854750"/>
            <a:ext cx="119063" cy="139700"/>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03" name="타원 17"/>
          <p:cNvSpPr>
            <a:spLocks noChangeArrowheads="1"/>
          </p:cNvSpPr>
          <p:nvPr/>
        </p:nvSpPr>
        <p:spPr bwMode="auto">
          <a:xfrm>
            <a:off x="1255117" y="5511850"/>
            <a:ext cx="119062" cy="139700"/>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04" name="타원 18"/>
          <p:cNvSpPr>
            <a:spLocks noChangeArrowheads="1"/>
          </p:cNvSpPr>
          <p:nvPr/>
        </p:nvSpPr>
        <p:spPr bwMode="auto">
          <a:xfrm>
            <a:off x="5411192" y="4299000"/>
            <a:ext cx="119062" cy="138112"/>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05" name="타원 19"/>
          <p:cNvSpPr>
            <a:spLocks noChangeArrowheads="1"/>
          </p:cNvSpPr>
          <p:nvPr/>
        </p:nvSpPr>
        <p:spPr bwMode="auto">
          <a:xfrm>
            <a:off x="3923704" y="4807000"/>
            <a:ext cx="119063" cy="139700"/>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06" name="타원 20"/>
          <p:cNvSpPr>
            <a:spLocks noChangeArrowheads="1"/>
          </p:cNvSpPr>
          <p:nvPr/>
        </p:nvSpPr>
        <p:spPr bwMode="auto">
          <a:xfrm>
            <a:off x="6731992" y="3576687"/>
            <a:ext cx="119062" cy="138113"/>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07" name="타원 21"/>
          <p:cNvSpPr>
            <a:spLocks noChangeArrowheads="1"/>
          </p:cNvSpPr>
          <p:nvPr/>
        </p:nvSpPr>
        <p:spPr bwMode="auto">
          <a:xfrm>
            <a:off x="5036542" y="5159425"/>
            <a:ext cx="119062" cy="139700"/>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08" name="타원 22"/>
          <p:cNvSpPr>
            <a:spLocks noChangeArrowheads="1"/>
          </p:cNvSpPr>
          <p:nvPr/>
        </p:nvSpPr>
        <p:spPr bwMode="auto">
          <a:xfrm>
            <a:off x="7313017" y="3008362"/>
            <a:ext cx="119062" cy="139700"/>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09" name="타원 23"/>
          <p:cNvSpPr>
            <a:spLocks noChangeArrowheads="1"/>
          </p:cNvSpPr>
          <p:nvPr/>
        </p:nvSpPr>
        <p:spPr bwMode="auto">
          <a:xfrm>
            <a:off x="7193954" y="2351137"/>
            <a:ext cx="119063" cy="139700"/>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cxnSp>
        <p:nvCxnSpPr>
          <p:cNvPr id="12310" name="직선 연결선 24"/>
          <p:cNvCxnSpPr>
            <a:cxnSpLocks noChangeShapeType="1"/>
            <a:stCxn id="7" idx="0"/>
            <a:endCxn id="8" idx="1"/>
          </p:cNvCxnSpPr>
          <p:nvPr/>
        </p:nvCxnSpPr>
        <p:spPr bwMode="auto">
          <a:xfrm>
            <a:off x="3156942" y="2351137"/>
            <a:ext cx="522287" cy="400050"/>
          </a:xfrm>
          <a:prstGeom prst="line">
            <a:avLst/>
          </a:prstGeom>
          <a:noFill/>
          <a:ln w="12700" algn="ctr">
            <a:solidFill>
              <a:schemeClr val="tx1"/>
            </a:solidFill>
            <a:round/>
            <a:headEnd type="none" w="sm" len="sm"/>
            <a:tailEnd type="none" w="sm" len="sm"/>
          </a:ln>
        </p:spPr>
      </p:cxnSp>
      <p:pic>
        <p:nvPicPr>
          <p:cNvPr id="12311" name="Picture 3"/>
          <p:cNvPicPr>
            <a:picLocks noChangeAspect="1" noChangeArrowheads="1"/>
          </p:cNvPicPr>
          <p:nvPr/>
        </p:nvPicPr>
        <p:blipFill>
          <a:blip r:embed="rId2" cstate="print"/>
          <a:srcRect/>
          <a:stretch>
            <a:fillRect/>
          </a:stretch>
        </p:blipFill>
        <p:spPr bwMode="auto">
          <a:xfrm rot="277142">
            <a:off x="2783879" y="2897237"/>
            <a:ext cx="749300" cy="827088"/>
          </a:xfrm>
          <a:prstGeom prst="rect">
            <a:avLst/>
          </a:prstGeom>
          <a:noFill/>
          <a:ln w="12700">
            <a:noFill/>
            <a:miter lim="800000"/>
            <a:headEnd type="none" w="sm" len="sm"/>
            <a:tailEnd type="none" w="sm" len="sm"/>
          </a:ln>
        </p:spPr>
      </p:pic>
      <p:pic>
        <p:nvPicPr>
          <p:cNvPr id="12312" name="Picture 3"/>
          <p:cNvPicPr>
            <a:picLocks noChangeAspect="1" noChangeArrowheads="1"/>
          </p:cNvPicPr>
          <p:nvPr/>
        </p:nvPicPr>
        <p:blipFill>
          <a:blip r:embed="rId2" cstate="print"/>
          <a:srcRect/>
          <a:stretch>
            <a:fillRect/>
          </a:stretch>
        </p:blipFill>
        <p:spPr bwMode="auto">
          <a:xfrm rot="2577710">
            <a:off x="4366617" y="2135237"/>
            <a:ext cx="1249362" cy="1376363"/>
          </a:xfrm>
          <a:prstGeom prst="rect">
            <a:avLst/>
          </a:prstGeom>
          <a:noFill/>
          <a:ln w="12700">
            <a:noFill/>
            <a:miter lim="800000"/>
            <a:headEnd type="none" w="sm" len="sm"/>
            <a:tailEnd type="none" w="sm" len="sm"/>
          </a:ln>
        </p:spPr>
      </p:pic>
      <p:pic>
        <p:nvPicPr>
          <p:cNvPr id="12313" name="Picture 3"/>
          <p:cNvPicPr>
            <a:picLocks noChangeAspect="1" noChangeArrowheads="1"/>
          </p:cNvPicPr>
          <p:nvPr/>
        </p:nvPicPr>
        <p:blipFill>
          <a:blip r:embed="rId2" cstate="print"/>
          <a:srcRect/>
          <a:stretch>
            <a:fillRect/>
          </a:stretch>
        </p:blipFill>
        <p:spPr bwMode="auto">
          <a:xfrm rot="20753689">
            <a:off x="1961554" y="4003725"/>
            <a:ext cx="666750" cy="733425"/>
          </a:xfrm>
          <a:prstGeom prst="rect">
            <a:avLst/>
          </a:prstGeom>
          <a:noFill/>
          <a:ln w="12700">
            <a:noFill/>
            <a:miter lim="800000"/>
            <a:headEnd type="none" w="sm" len="sm"/>
            <a:tailEnd type="none" w="sm" len="sm"/>
          </a:ln>
        </p:spPr>
      </p:pic>
      <p:pic>
        <p:nvPicPr>
          <p:cNvPr id="12314" name="Picture 3"/>
          <p:cNvPicPr>
            <a:picLocks noChangeAspect="1" noChangeArrowheads="1"/>
          </p:cNvPicPr>
          <p:nvPr/>
        </p:nvPicPr>
        <p:blipFill>
          <a:blip r:embed="rId2" cstate="print"/>
          <a:srcRect/>
          <a:stretch>
            <a:fillRect/>
          </a:stretch>
        </p:blipFill>
        <p:spPr bwMode="auto">
          <a:xfrm rot="277142" flipH="1">
            <a:off x="3953867" y="2948037"/>
            <a:ext cx="627062" cy="692150"/>
          </a:xfrm>
          <a:prstGeom prst="rect">
            <a:avLst/>
          </a:prstGeom>
          <a:noFill/>
          <a:ln w="12700">
            <a:noFill/>
            <a:miter lim="800000"/>
            <a:headEnd type="none" w="sm" len="sm"/>
            <a:tailEnd type="none" w="sm" len="sm"/>
          </a:ln>
        </p:spPr>
      </p:pic>
      <p:pic>
        <p:nvPicPr>
          <p:cNvPr id="12315" name="Picture 3"/>
          <p:cNvPicPr>
            <a:picLocks noChangeAspect="1" noChangeArrowheads="1"/>
          </p:cNvPicPr>
          <p:nvPr/>
        </p:nvPicPr>
        <p:blipFill>
          <a:blip r:embed="rId2" cstate="print"/>
          <a:srcRect/>
          <a:stretch>
            <a:fillRect/>
          </a:stretch>
        </p:blipFill>
        <p:spPr bwMode="auto">
          <a:xfrm rot="20788031">
            <a:off x="3991967" y="4067225"/>
            <a:ext cx="588962" cy="649287"/>
          </a:xfrm>
          <a:prstGeom prst="rect">
            <a:avLst/>
          </a:prstGeom>
          <a:noFill/>
          <a:ln w="12700">
            <a:noFill/>
            <a:miter lim="800000"/>
            <a:headEnd type="none" w="sm" len="sm"/>
            <a:tailEnd type="none" w="sm" len="sm"/>
          </a:ln>
        </p:spPr>
      </p:pic>
      <p:pic>
        <p:nvPicPr>
          <p:cNvPr id="12316" name="Picture 3"/>
          <p:cNvPicPr>
            <a:picLocks noChangeAspect="1" noChangeArrowheads="1"/>
          </p:cNvPicPr>
          <p:nvPr/>
        </p:nvPicPr>
        <p:blipFill>
          <a:blip r:embed="rId2" cstate="print"/>
          <a:srcRect/>
          <a:stretch>
            <a:fillRect/>
          </a:stretch>
        </p:blipFill>
        <p:spPr bwMode="auto">
          <a:xfrm rot="20788031" flipH="1">
            <a:off x="4846042" y="3825925"/>
            <a:ext cx="508000" cy="557212"/>
          </a:xfrm>
          <a:prstGeom prst="rect">
            <a:avLst/>
          </a:prstGeom>
          <a:noFill/>
          <a:ln w="12700">
            <a:noFill/>
            <a:miter lim="800000"/>
            <a:headEnd type="none" w="sm" len="sm"/>
            <a:tailEnd type="none" w="sm" len="sm"/>
          </a:ln>
        </p:spPr>
      </p:pic>
      <p:pic>
        <p:nvPicPr>
          <p:cNvPr id="12317" name="Picture 3"/>
          <p:cNvPicPr>
            <a:picLocks noChangeAspect="1" noChangeArrowheads="1"/>
          </p:cNvPicPr>
          <p:nvPr/>
        </p:nvPicPr>
        <p:blipFill>
          <a:blip r:embed="rId2" cstate="print"/>
          <a:srcRect/>
          <a:stretch>
            <a:fillRect/>
          </a:stretch>
        </p:blipFill>
        <p:spPr bwMode="auto">
          <a:xfrm rot="17656851">
            <a:off x="4539654" y="4270425"/>
            <a:ext cx="685800" cy="755650"/>
          </a:xfrm>
          <a:prstGeom prst="rect">
            <a:avLst/>
          </a:prstGeom>
          <a:noFill/>
          <a:ln w="12700">
            <a:noFill/>
            <a:miter lim="800000"/>
            <a:headEnd type="none" w="sm" len="sm"/>
            <a:tailEnd type="none" w="sm" len="sm"/>
          </a:ln>
        </p:spPr>
      </p:pic>
      <p:pic>
        <p:nvPicPr>
          <p:cNvPr id="12318" name="Picture 3"/>
          <p:cNvPicPr>
            <a:picLocks noChangeAspect="1" noChangeArrowheads="1"/>
          </p:cNvPicPr>
          <p:nvPr/>
        </p:nvPicPr>
        <p:blipFill>
          <a:blip r:embed="rId2" cstate="print"/>
          <a:srcRect/>
          <a:stretch>
            <a:fillRect/>
          </a:stretch>
        </p:blipFill>
        <p:spPr bwMode="auto">
          <a:xfrm>
            <a:off x="1410692" y="5065762"/>
            <a:ext cx="468312" cy="515938"/>
          </a:xfrm>
          <a:prstGeom prst="rect">
            <a:avLst/>
          </a:prstGeom>
          <a:noFill/>
          <a:ln w="12700">
            <a:noFill/>
            <a:miter lim="800000"/>
            <a:headEnd type="none" w="sm" len="sm"/>
            <a:tailEnd type="none" w="sm" len="sm"/>
          </a:ln>
        </p:spPr>
      </p:pic>
      <p:pic>
        <p:nvPicPr>
          <p:cNvPr id="12319" name="Picture 3"/>
          <p:cNvPicPr>
            <a:picLocks noChangeAspect="1" noChangeArrowheads="1"/>
          </p:cNvPicPr>
          <p:nvPr/>
        </p:nvPicPr>
        <p:blipFill>
          <a:blip r:embed="rId2" cstate="print"/>
          <a:srcRect/>
          <a:stretch>
            <a:fillRect/>
          </a:stretch>
        </p:blipFill>
        <p:spPr bwMode="auto">
          <a:xfrm rot="18224172">
            <a:off x="1986161" y="5225305"/>
            <a:ext cx="495300" cy="544513"/>
          </a:xfrm>
          <a:prstGeom prst="rect">
            <a:avLst/>
          </a:prstGeom>
          <a:noFill/>
          <a:ln w="12700">
            <a:noFill/>
            <a:miter lim="800000"/>
            <a:headEnd type="none" w="sm" len="sm"/>
            <a:tailEnd type="none" w="sm" len="sm"/>
          </a:ln>
        </p:spPr>
      </p:pic>
      <p:pic>
        <p:nvPicPr>
          <p:cNvPr id="12320" name="Picture 3"/>
          <p:cNvPicPr>
            <a:picLocks noChangeAspect="1" noChangeArrowheads="1"/>
          </p:cNvPicPr>
          <p:nvPr/>
        </p:nvPicPr>
        <p:blipFill>
          <a:blip r:embed="rId2" cstate="print"/>
          <a:srcRect/>
          <a:stretch>
            <a:fillRect/>
          </a:stretch>
        </p:blipFill>
        <p:spPr bwMode="auto">
          <a:xfrm rot="15455215">
            <a:off x="1959967" y="3229025"/>
            <a:ext cx="493712" cy="544512"/>
          </a:xfrm>
          <a:prstGeom prst="rect">
            <a:avLst/>
          </a:prstGeom>
          <a:noFill/>
          <a:ln w="12700">
            <a:noFill/>
            <a:miter lim="800000"/>
            <a:headEnd type="none" w="sm" len="sm"/>
            <a:tailEnd type="none" w="sm" len="sm"/>
          </a:ln>
        </p:spPr>
      </p:pic>
      <p:pic>
        <p:nvPicPr>
          <p:cNvPr id="12321" name="Picture 3"/>
          <p:cNvPicPr>
            <a:picLocks noChangeAspect="1" noChangeArrowheads="1"/>
          </p:cNvPicPr>
          <p:nvPr/>
        </p:nvPicPr>
        <p:blipFill>
          <a:blip r:embed="rId2" cstate="print"/>
          <a:srcRect/>
          <a:stretch>
            <a:fillRect/>
          </a:stretch>
        </p:blipFill>
        <p:spPr bwMode="auto">
          <a:xfrm rot="13531127">
            <a:off x="1878211" y="3507630"/>
            <a:ext cx="495300" cy="544513"/>
          </a:xfrm>
          <a:prstGeom prst="rect">
            <a:avLst/>
          </a:prstGeom>
          <a:noFill/>
          <a:ln w="12700">
            <a:noFill/>
            <a:miter lim="800000"/>
            <a:headEnd type="none" w="sm" len="sm"/>
            <a:tailEnd type="none" w="sm" len="sm"/>
          </a:ln>
        </p:spPr>
      </p:pic>
      <p:pic>
        <p:nvPicPr>
          <p:cNvPr id="12322" name="Picture 3"/>
          <p:cNvPicPr>
            <a:picLocks noChangeAspect="1" noChangeArrowheads="1"/>
          </p:cNvPicPr>
          <p:nvPr/>
        </p:nvPicPr>
        <p:blipFill>
          <a:blip r:embed="rId2" cstate="print"/>
          <a:srcRect/>
          <a:stretch>
            <a:fillRect/>
          </a:stretch>
        </p:blipFill>
        <p:spPr bwMode="auto">
          <a:xfrm rot="277142" flipH="1">
            <a:off x="6241454" y="2957562"/>
            <a:ext cx="490538" cy="539750"/>
          </a:xfrm>
          <a:prstGeom prst="rect">
            <a:avLst/>
          </a:prstGeom>
          <a:noFill/>
          <a:ln w="12700">
            <a:noFill/>
            <a:miter lim="800000"/>
            <a:headEnd type="none" w="sm" len="sm"/>
            <a:tailEnd type="none" w="sm" len="sm"/>
          </a:ln>
        </p:spPr>
      </p:pic>
      <p:pic>
        <p:nvPicPr>
          <p:cNvPr id="12323" name="Picture 3"/>
          <p:cNvPicPr>
            <a:picLocks noChangeAspect="1" noChangeArrowheads="1"/>
          </p:cNvPicPr>
          <p:nvPr/>
        </p:nvPicPr>
        <p:blipFill>
          <a:blip r:embed="rId2" cstate="print"/>
          <a:srcRect/>
          <a:stretch>
            <a:fillRect/>
          </a:stretch>
        </p:blipFill>
        <p:spPr bwMode="auto">
          <a:xfrm rot="17597545" flipH="1">
            <a:off x="6535142" y="2322562"/>
            <a:ext cx="463550" cy="511175"/>
          </a:xfrm>
          <a:prstGeom prst="rect">
            <a:avLst/>
          </a:prstGeom>
          <a:noFill/>
          <a:ln w="12700">
            <a:noFill/>
            <a:miter lim="800000"/>
            <a:headEnd type="none" w="sm" len="sm"/>
            <a:tailEnd type="none" w="sm" len="sm"/>
          </a:ln>
        </p:spPr>
      </p:pic>
      <p:pic>
        <p:nvPicPr>
          <p:cNvPr id="12324" name="Picture 3"/>
          <p:cNvPicPr>
            <a:picLocks noChangeAspect="1" noChangeArrowheads="1"/>
          </p:cNvPicPr>
          <p:nvPr/>
        </p:nvPicPr>
        <p:blipFill>
          <a:blip r:embed="rId2" cstate="print"/>
          <a:srcRect/>
          <a:stretch>
            <a:fillRect/>
          </a:stretch>
        </p:blipFill>
        <p:spPr bwMode="auto">
          <a:xfrm rot="19423070" flipH="1">
            <a:off x="6525617" y="2632125"/>
            <a:ext cx="555625" cy="612775"/>
          </a:xfrm>
          <a:prstGeom prst="rect">
            <a:avLst/>
          </a:prstGeom>
          <a:noFill/>
          <a:ln w="12700">
            <a:noFill/>
            <a:miter lim="800000"/>
            <a:headEnd type="none" w="sm" len="sm"/>
            <a:tailEnd type="none" w="sm" len="sm"/>
          </a:ln>
        </p:spPr>
      </p:pic>
      <p:sp>
        <p:nvSpPr>
          <p:cNvPr id="12325" name="TextBox 38"/>
          <p:cNvSpPr txBox="1">
            <a:spLocks noChangeArrowheads="1"/>
          </p:cNvSpPr>
          <p:nvPr/>
        </p:nvSpPr>
        <p:spPr bwMode="auto">
          <a:xfrm>
            <a:off x="3158529" y="3013125"/>
            <a:ext cx="1203325" cy="461962"/>
          </a:xfrm>
          <a:prstGeom prst="rect">
            <a:avLst/>
          </a:prstGeom>
          <a:noFill/>
          <a:ln w="9525">
            <a:noFill/>
            <a:miter lim="800000"/>
            <a:headEnd/>
            <a:tailEnd/>
          </a:ln>
        </p:spPr>
        <p:txBody>
          <a:bodyPr>
            <a:spAutoFit/>
          </a:bodyPr>
          <a:lstStyle/>
          <a:p>
            <a:pPr algn="ctr"/>
            <a:r>
              <a:rPr lang="en-US" altLang="ko-KR" dirty="0" smtClean="0">
                <a:ea typeface="굴림" pitchFamily="34" charset="-127"/>
              </a:rPr>
              <a:t>Device 1</a:t>
            </a:r>
            <a:endParaRPr lang="en-US" altLang="ko-KR" dirty="0">
              <a:ea typeface="굴림" pitchFamily="34" charset="-127"/>
            </a:endParaRPr>
          </a:p>
          <a:p>
            <a:pPr algn="ctr"/>
            <a:r>
              <a:rPr lang="en-US" altLang="ko-KR" dirty="0">
                <a:ea typeface="굴림" pitchFamily="34" charset="-127"/>
              </a:rPr>
              <a:t>Utility Provider </a:t>
            </a:r>
            <a:endParaRPr lang="ko-KR" altLang="en-US" dirty="0">
              <a:ea typeface="굴림" pitchFamily="34" charset="-127"/>
            </a:endParaRPr>
          </a:p>
        </p:txBody>
      </p:sp>
      <p:sp>
        <p:nvSpPr>
          <p:cNvPr id="12326" name="TextBox 57"/>
          <p:cNvSpPr txBox="1">
            <a:spLocks noChangeArrowheads="1"/>
          </p:cNvSpPr>
          <p:nvPr/>
        </p:nvSpPr>
        <p:spPr bwMode="auto">
          <a:xfrm>
            <a:off x="5096867" y="2924225"/>
            <a:ext cx="1563687" cy="461962"/>
          </a:xfrm>
          <a:prstGeom prst="rect">
            <a:avLst/>
          </a:prstGeom>
          <a:noFill/>
          <a:ln w="9525">
            <a:noFill/>
            <a:miter lim="800000"/>
            <a:headEnd/>
            <a:tailEnd/>
          </a:ln>
        </p:spPr>
        <p:txBody>
          <a:bodyPr>
            <a:spAutoFit/>
          </a:bodyPr>
          <a:lstStyle/>
          <a:p>
            <a:pPr algn="ctr"/>
            <a:r>
              <a:rPr lang="en-US" altLang="ko-KR" dirty="0" smtClean="0">
                <a:ea typeface="굴림" pitchFamily="34" charset="-127"/>
              </a:rPr>
              <a:t>Device 2</a:t>
            </a:r>
            <a:endParaRPr lang="en-US" altLang="ko-KR" dirty="0">
              <a:ea typeface="굴림" pitchFamily="34" charset="-127"/>
            </a:endParaRPr>
          </a:p>
          <a:p>
            <a:pPr algn="ctr"/>
            <a:r>
              <a:rPr lang="en-US" altLang="ko-KR" dirty="0">
                <a:ea typeface="굴림" pitchFamily="34" charset="-127"/>
              </a:rPr>
              <a:t>Data Collector Unit</a:t>
            </a:r>
            <a:endParaRPr lang="ko-KR" altLang="en-US" dirty="0">
              <a:ea typeface="굴림" pitchFamily="34" charset="-127"/>
            </a:endParaRPr>
          </a:p>
        </p:txBody>
      </p:sp>
      <p:grpSp>
        <p:nvGrpSpPr>
          <p:cNvPr id="12327" name="그룹 64"/>
          <p:cNvGrpSpPr>
            <a:grpSpLocks/>
          </p:cNvGrpSpPr>
          <p:nvPr/>
        </p:nvGrpSpPr>
        <p:grpSpPr bwMode="auto">
          <a:xfrm>
            <a:off x="6012160" y="4869160"/>
            <a:ext cx="2449512" cy="1000125"/>
            <a:chOff x="6444208" y="4293096"/>
            <a:chExt cx="2143524" cy="1000164"/>
          </a:xfrm>
        </p:grpSpPr>
        <p:sp>
          <p:nvSpPr>
            <p:cNvPr id="54" name="도넛 53"/>
            <p:cNvSpPr/>
            <p:nvPr/>
          </p:nvSpPr>
          <p:spPr bwMode="auto">
            <a:xfrm>
              <a:off x="6444208" y="4293096"/>
              <a:ext cx="277839" cy="282586"/>
            </a:xfrm>
            <a:prstGeom prst="donut">
              <a:avLst/>
            </a:prstGeom>
            <a:solidFill>
              <a:schemeClr val="accent1"/>
            </a:solidFill>
            <a:ln w="12700" cap="flat" cmpd="sng" algn="ctr">
              <a:solidFill>
                <a:schemeClr val="tx1"/>
              </a:solidFill>
              <a:prstDash val="solid"/>
              <a:round/>
              <a:headEnd type="none" w="sm" len="sm"/>
              <a:tailEnd type="none" w="sm" len="sm"/>
            </a:ln>
            <a:effectLst/>
          </p:spPr>
          <p:txBody>
            <a:bodyPr/>
            <a:lstStyle/>
            <a:p>
              <a:pPr algn="ctr">
                <a:spcBef>
                  <a:spcPts val="600"/>
                </a:spcBef>
                <a:defRPr/>
              </a:pPr>
              <a:endParaRPr lang="ko-KR" altLang="en-US" sz="800" dirty="0"/>
            </a:p>
          </p:txBody>
        </p:sp>
        <p:sp>
          <p:nvSpPr>
            <p:cNvPr id="12335" name="TextBox 61"/>
            <p:cNvSpPr txBox="1">
              <a:spLocks noChangeArrowheads="1"/>
            </p:cNvSpPr>
            <p:nvPr/>
          </p:nvSpPr>
          <p:spPr bwMode="auto">
            <a:xfrm>
              <a:off x="6755354" y="4298613"/>
              <a:ext cx="1832378" cy="461683"/>
            </a:xfrm>
            <a:prstGeom prst="rect">
              <a:avLst/>
            </a:prstGeom>
            <a:noFill/>
            <a:ln w="9525">
              <a:noFill/>
              <a:miter lim="800000"/>
              <a:headEnd/>
              <a:tailEnd/>
            </a:ln>
          </p:spPr>
          <p:txBody>
            <a:bodyPr>
              <a:spAutoFit/>
            </a:bodyPr>
            <a:lstStyle/>
            <a:p>
              <a:r>
                <a:rPr lang="en-US" altLang="ko-KR">
                  <a:ea typeface="굴림" pitchFamily="34" charset="-127"/>
                </a:rPr>
                <a:t>Super PAN Coordinator (FFD) </a:t>
              </a:r>
              <a:endParaRPr lang="ko-KR" altLang="en-US">
                <a:ea typeface="굴림" pitchFamily="34" charset="-127"/>
              </a:endParaRPr>
            </a:p>
          </p:txBody>
        </p:sp>
        <p:sp>
          <p:nvSpPr>
            <p:cNvPr id="12336" name="TextBox 62"/>
            <p:cNvSpPr txBox="1">
              <a:spLocks noChangeArrowheads="1"/>
            </p:cNvSpPr>
            <p:nvPr/>
          </p:nvSpPr>
          <p:spPr bwMode="auto">
            <a:xfrm>
              <a:off x="6755352" y="4660195"/>
              <a:ext cx="1832379" cy="276999"/>
            </a:xfrm>
            <a:prstGeom prst="rect">
              <a:avLst/>
            </a:prstGeom>
            <a:noFill/>
            <a:ln w="9525">
              <a:noFill/>
              <a:miter lim="800000"/>
              <a:headEnd/>
              <a:tailEnd/>
            </a:ln>
          </p:spPr>
          <p:txBody>
            <a:bodyPr>
              <a:spAutoFit/>
            </a:bodyPr>
            <a:lstStyle/>
            <a:p>
              <a:r>
                <a:rPr lang="en-US" altLang="ko-KR" dirty="0">
                  <a:ea typeface="굴림" pitchFamily="34" charset="-127"/>
                </a:rPr>
                <a:t>PAN Coordinator (FFD)</a:t>
              </a:r>
              <a:endParaRPr lang="ko-KR" altLang="en-US" dirty="0">
                <a:ea typeface="굴림" pitchFamily="34" charset="-127"/>
              </a:endParaRPr>
            </a:p>
          </p:txBody>
        </p:sp>
        <p:sp>
          <p:nvSpPr>
            <p:cNvPr id="12337" name="TextBox 63"/>
            <p:cNvSpPr txBox="1">
              <a:spLocks noChangeArrowheads="1"/>
            </p:cNvSpPr>
            <p:nvPr/>
          </p:nvSpPr>
          <p:spPr bwMode="auto">
            <a:xfrm>
              <a:off x="6755353" y="5016261"/>
              <a:ext cx="1832378" cy="276999"/>
            </a:xfrm>
            <a:prstGeom prst="rect">
              <a:avLst/>
            </a:prstGeom>
            <a:noFill/>
            <a:ln w="9525">
              <a:noFill/>
              <a:miter lim="800000"/>
              <a:headEnd/>
              <a:tailEnd/>
            </a:ln>
          </p:spPr>
          <p:txBody>
            <a:bodyPr>
              <a:spAutoFit/>
            </a:bodyPr>
            <a:lstStyle/>
            <a:p>
              <a:r>
                <a:rPr lang="en-US" altLang="ko-KR">
                  <a:ea typeface="굴림" pitchFamily="34" charset="-127"/>
                </a:rPr>
                <a:t>End Device (FFD or RFD)</a:t>
              </a:r>
              <a:endParaRPr lang="ko-KR" altLang="en-US">
                <a:ea typeface="굴림" pitchFamily="34" charset="-127"/>
              </a:endParaRPr>
            </a:p>
          </p:txBody>
        </p:sp>
        <p:sp>
          <p:nvSpPr>
            <p:cNvPr id="12338" name="타원 67"/>
            <p:cNvSpPr>
              <a:spLocks noChangeArrowheads="1"/>
            </p:cNvSpPr>
            <p:nvPr/>
          </p:nvSpPr>
          <p:spPr bwMode="auto">
            <a:xfrm>
              <a:off x="6480884" y="4702607"/>
              <a:ext cx="216024" cy="216024"/>
            </a:xfrm>
            <a:prstGeom prst="ellipse">
              <a:avLst/>
            </a:prstGeom>
            <a:solidFill>
              <a:schemeClr val="accent1"/>
            </a:solidFill>
            <a:ln w="12700" algn="ctr">
              <a:solidFill>
                <a:schemeClr val="tx1"/>
              </a:solidFill>
              <a:round/>
              <a:headEnd type="none" w="sm" len="sm"/>
              <a:tailEnd type="none" w="sm" len="sm"/>
            </a:ln>
          </p:spPr>
          <p:txBody>
            <a:bodyPr/>
            <a:lstStyle/>
            <a:p>
              <a:endParaRPr lang="ko-KR" altLang="en-US">
                <a:ea typeface="굴림" pitchFamily="34" charset="-127"/>
              </a:endParaRPr>
            </a:p>
          </p:txBody>
        </p:sp>
        <p:sp>
          <p:nvSpPr>
            <p:cNvPr id="12339" name="타원 68"/>
            <p:cNvSpPr>
              <a:spLocks noChangeArrowheads="1"/>
            </p:cNvSpPr>
            <p:nvPr/>
          </p:nvSpPr>
          <p:spPr bwMode="auto">
            <a:xfrm>
              <a:off x="6529447" y="5079932"/>
              <a:ext cx="118897" cy="139155"/>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grpSp>
      <p:sp>
        <p:nvSpPr>
          <p:cNvPr id="12328" name="TextBox 70"/>
          <p:cNvSpPr txBox="1">
            <a:spLocks noChangeArrowheads="1"/>
          </p:cNvSpPr>
          <p:nvPr/>
        </p:nvSpPr>
        <p:spPr bwMode="auto">
          <a:xfrm>
            <a:off x="3261717" y="3746550"/>
            <a:ext cx="1563687" cy="461962"/>
          </a:xfrm>
          <a:prstGeom prst="rect">
            <a:avLst/>
          </a:prstGeom>
          <a:noFill/>
          <a:ln w="9525">
            <a:noFill/>
            <a:miter lim="800000"/>
            <a:headEnd/>
            <a:tailEnd/>
          </a:ln>
        </p:spPr>
        <p:txBody>
          <a:bodyPr>
            <a:spAutoFit/>
          </a:bodyPr>
          <a:lstStyle/>
          <a:p>
            <a:pPr algn="ctr"/>
            <a:r>
              <a:rPr lang="en-US" altLang="ko-KR" dirty="0" smtClean="0">
                <a:ea typeface="굴림" pitchFamily="34" charset="-127"/>
              </a:rPr>
              <a:t>Device 3</a:t>
            </a:r>
            <a:endParaRPr lang="en-US" altLang="ko-KR" dirty="0">
              <a:ea typeface="굴림" pitchFamily="34" charset="-127"/>
            </a:endParaRPr>
          </a:p>
          <a:p>
            <a:pPr algn="ctr"/>
            <a:r>
              <a:rPr lang="en-US" altLang="ko-KR" dirty="0">
                <a:ea typeface="굴림" pitchFamily="34" charset="-127"/>
              </a:rPr>
              <a:t>Data Collector Unit</a:t>
            </a:r>
            <a:endParaRPr lang="ko-KR" altLang="en-US" dirty="0">
              <a:ea typeface="굴림" pitchFamily="34" charset="-127"/>
            </a:endParaRPr>
          </a:p>
        </p:txBody>
      </p:sp>
      <p:sp>
        <p:nvSpPr>
          <p:cNvPr id="12329" name="TextBox 71"/>
          <p:cNvSpPr txBox="1">
            <a:spLocks noChangeArrowheads="1"/>
          </p:cNvSpPr>
          <p:nvPr/>
        </p:nvSpPr>
        <p:spPr bwMode="auto">
          <a:xfrm>
            <a:off x="1810742" y="3843387"/>
            <a:ext cx="1565275" cy="461963"/>
          </a:xfrm>
          <a:prstGeom prst="rect">
            <a:avLst/>
          </a:prstGeom>
          <a:noFill/>
          <a:ln w="9525">
            <a:noFill/>
            <a:miter lim="800000"/>
            <a:headEnd/>
            <a:tailEnd/>
          </a:ln>
        </p:spPr>
        <p:txBody>
          <a:bodyPr>
            <a:spAutoFit/>
          </a:bodyPr>
          <a:lstStyle/>
          <a:p>
            <a:pPr algn="ctr"/>
            <a:r>
              <a:rPr lang="en-US" altLang="ko-KR" dirty="0" smtClean="0">
                <a:ea typeface="굴림" pitchFamily="34" charset="-127"/>
              </a:rPr>
              <a:t>Device 4</a:t>
            </a:r>
            <a:endParaRPr lang="en-US" altLang="ko-KR" dirty="0">
              <a:ea typeface="굴림" pitchFamily="34" charset="-127"/>
            </a:endParaRPr>
          </a:p>
          <a:p>
            <a:pPr algn="ctr"/>
            <a:r>
              <a:rPr lang="en-US" altLang="ko-KR" dirty="0">
                <a:ea typeface="굴림" pitchFamily="34" charset="-127"/>
              </a:rPr>
              <a:t>Data Collector Unit</a:t>
            </a:r>
            <a:endParaRPr lang="ko-KR" altLang="en-US" dirty="0">
              <a:ea typeface="굴림" pitchFamily="34" charset="-127"/>
            </a:endParaRPr>
          </a:p>
        </p:txBody>
      </p:sp>
      <p:sp>
        <p:nvSpPr>
          <p:cNvPr id="12330" name="TextBox 72"/>
          <p:cNvSpPr txBox="1">
            <a:spLocks noChangeArrowheads="1"/>
          </p:cNvSpPr>
          <p:nvPr/>
        </p:nvSpPr>
        <p:spPr bwMode="auto">
          <a:xfrm>
            <a:off x="2147292" y="4726037"/>
            <a:ext cx="1563687" cy="461963"/>
          </a:xfrm>
          <a:prstGeom prst="rect">
            <a:avLst/>
          </a:prstGeom>
          <a:noFill/>
          <a:ln w="9525">
            <a:noFill/>
            <a:miter lim="800000"/>
            <a:headEnd/>
            <a:tailEnd/>
          </a:ln>
        </p:spPr>
        <p:txBody>
          <a:bodyPr>
            <a:spAutoFit/>
          </a:bodyPr>
          <a:lstStyle/>
          <a:p>
            <a:pPr algn="ctr"/>
            <a:r>
              <a:rPr lang="en-US" altLang="ko-KR" dirty="0" smtClean="0">
                <a:ea typeface="굴림" pitchFamily="34" charset="-127"/>
              </a:rPr>
              <a:t>Device 5</a:t>
            </a:r>
            <a:endParaRPr lang="en-US" altLang="ko-KR" dirty="0">
              <a:ea typeface="굴림" pitchFamily="34" charset="-127"/>
            </a:endParaRPr>
          </a:p>
          <a:p>
            <a:pPr algn="ctr"/>
            <a:r>
              <a:rPr lang="en-US" altLang="ko-KR" dirty="0">
                <a:ea typeface="굴림" pitchFamily="34" charset="-127"/>
              </a:rPr>
              <a:t>Data Collector Unit</a:t>
            </a:r>
            <a:endParaRPr lang="ko-KR" altLang="en-US" dirty="0">
              <a:ea typeface="굴림" pitchFamily="34" charset="-127"/>
            </a:endParaRPr>
          </a:p>
        </p:txBody>
      </p:sp>
      <p:cxnSp>
        <p:nvCxnSpPr>
          <p:cNvPr id="12332" name="직선 연결선 24"/>
          <p:cNvCxnSpPr>
            <a:cxnSpLocks noChangeShapeType="1"/>
            <a:endCxn id="12298" idx="0"/>
          </p:cNvCxnSpPr>
          <p:nvPr/>
        </p:nvCxnSpPr>
        <p:spPr bwMode="auto">
          <a:xfrm>
            <a:off x="3048992" y="2152700"/>
            <a:ext cx="3121025" cy="520700"/>
          </a:xfrm>
          <a:prstGeom prst="line">
            <a:avLst/>
          </a:prstGeom>
          <a:noFill/>
          <a:ln w="12700" algn="ctr">
            <a:solidFill>
              <a:schemeClr val="tx1"/>
            </a:solidFill>
            <a:prstDash val="dashDot"/>
            <a:round/>
            <a:headEnd type="none" w="sm" len="sm"/>
            <a:tailEnd type="none" w="sm" len="sm"/>
          </a:ln>
        </p:spPr>
      </p:cxnSp>
      <p:cxnSp>
        <p:nvCxnSpPr>
          <p:cNvPr id="12333" name="직선 연결선 24"/>
          <p:cNvCxnSpPr>
            <a:cxnSpLocks noChangeShapeType="1"/>
            <a:endCxn id="12309" idx="1"/>
          </p:cNvCxnSpPr>
          <p:nvPr/>
        </p:nvCxnSpPr>
        <p:spPr bwMode="auto">
          <a:xfrm>
            <a:off x="3047404" y="2152700"/>
            <a:ext cx="4164013" cy="219075"/>
          </a:xfrm>
          <a:prstGeom prst="line">
            <a:avLst/>
          </a:prstGeom>
          <a:noFill/>
          <a:ln w="12700" algn="ctr">
            <a:solidFill>
              <a:schemeClr val="tx1"/>
            </a:solidFill>
            <a:prstDash val="dashDot"/>
            <a:round/>
            <a:headEnd type="none" w="sm" len="sm"/>
            <a:tailEnd type="none" w="sm" len="sm"/>
          </a:ln>
        </p:spPr>
      </p:cxnSp>
      <p:sp>
        <p:nvSpPr>
          <p:cNvPr id="59" name="타원 14"/>
          <p:cNvSpPr>
            <a:spLocks noChangeArrowheads="1"/>
          </p:cNvSpPr>
          <p:nvPr/>
        </p:nvSpPr>
        <p:spPr bwMode="auto">
          <a:xfrm>
            <a:off x="2628329" y="2713732"/>
            <a:ext cx="119063" cy="139700"/>
          </a:xfrm>
          <a:prstGeom prst="ellipse">
            <a:avLst/>
          </a:prstGeom>
          <a:noFill/>
          <a:ln w="12700" algn="ctr">
            <a:solidFill>
              <a:schemeClr val="tx1"/>
            </a:solidFill>
            <a:round/>
            <a:headEnd type="none" w="sm" len="sm"/>
            <a:tailEnd type="none" w="sm" len="sm"/>
          </a:ln>
        </p:spPr>
        <p:txBody>
          <a:bodyPr/>
          <a:lstStyle/>
          <a:p>
            <a:endParaRPr lang="ko-KR" altLang="en-US">
              <a:ea typeface="굴림" pitchFamily="34" charset="-127"/>
            </a:endParaRPr>
          </a:p>
        </p:txBody>
      </p:sp>
      <p:pic>
        <p:nvPicPr>
          <p:cNvPr id="60" name="Picture 3"/>
          <p:cNvPicPr>
            <a:picLocks noChangeAspect="1" noChangeArrowheads="1"/>
          </p:cNvPicPr>
          <p:nvPr/>
        </p:nvPicPr>
        <p:blipFill>
          <a:blip r:embed="rId2" cstate="print"/>
          <a:srcRect/>
          <a:stretch>
            <a:fillRect/>
          </a:stretch>
        </p:blipFill>
        <p:spPr bwMode="auto">
          <a:xfrm rot="13918112">
            <a:off x="2910527" y="2525207"/>
            <a:ext cx="570045" cy="628699"/>
          </a:xfrm>
          <a:prstGeom prst="rect">
            <a:avLst/>
          </a:prstGeom>
          <a:noFill/>
          <a:ln w="12700">
            <a:noFill/>
            <a:miter lim="800000"/>
            <a:headEnd type="none" w="sm" len="sm"/>
            <a:tailEnd type="none" w="sm" len="sm"/>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a:xfrm>
            <a:off x="685800" y="620713"/>
            <a:ext cx="7772400" cy="863600"/>
          </a:xfrm>
        </p:spPr>
        <p:txBody>
          <a:bodyPr/>
          <a:lstStyle/>
          <a:p>
            <a:r>
              <a:rPr lang="en-US" altLang="ko-KR" dirty="0" smtClean="0">
                <a:ea typeface="굴림" pitchFamily="34" charset="-127"/>
              </a:rPr>
              <a:t>Basic Operational Procedure (1/5)</a:t>
            </a:r>
            <a:endParaRPr lang="ko-KR" altLang="en-US" dirty="0" smtClean="0">
              <a:ea typeface="굴림" pitchFamily="34" charset="-127"/>
            </a:endParaRPr>
          </a:p>
        </p:txBody>
      </p:sp>
      <p:sp>
        <p:nvSpPr>
          <p:cNvPr id="13315" name="내용 개체 틀 2"/>
          <p:cNvSpPr>
            <a:spLocks noGrp="1"/>
          </p:cNvSpPr>
          <p:nvPr>
            <p:ph idx="1"/>
          </p:nvPr>
        </p:nvSpPr>
        <p:spPr>
          <a:xfrm>
            <a:off x="685800" y="1772816"/>
            <a:ext cx="7990656" cy="4680372"/>
          </a:xfrm>
        </p:spPr>
        <p:txBody>
          <a:bodyPr/>
          <a:lstStyle/>
          <a:p>
            <a:r>
              <a:rPr lang="en-US" altLang="ko-KR" sz="2000" dirty="0" smtClean="0">
                <a:ea typeface="굴림" pitchFamily="34" charset="-127"/>
              </a:rPr>
              <a:t>Device Types</a:t>
            </a:r>
          </a:p>
          <a:p>
            <a:pPr lvl="1"/>
            <a:r>
              <a:rPr lang="en-US" altLang="ko-KR" sz="1800" dirty="0" smtClean="0">
                <a:ea typeface="굴림" pitchFamily="34" charset="-127"/>
              </a:rPr>
              <a:t>SPC (Super PAN Coordinator): </a:t>
            </a:r>
          </a:p>
          <a:p>
            <a:pPr lvl="2"/>
            <a:r>
              <a:rPr lang="en-US" altLang="ko-KR" sz="1800" dirty="0" smtClean="0">
                <a:ea typeface="굴림" pitchFamily="34" charset="-127"/>
              </a:rPr>
              <a:t>FFD, Fixed/Mode II/Mode I Device</a:t>
            </a:r>
          </a:p>
          <a:p>
            <a:pPr lvl="2"/>
            <a:r>
              <a:rPr lang="en-US" altLang="ko-KR" sz="1800" dirty="0" smtClean="0">
                <a:ea typeface="굴림" pitchFamily="34" charset="-127"/>
              </a:rPr>
              <a:t>DB access (direct or Indirectly) to obtain available TVWS bands and manage WPAN channels</a:t>
            </a:r>
          </a:p>
          <a:p>
            <a:pPr lvl="1"/>
            <a:r>
              <a:rPr lang="en-US" altLang="ko-KR" sz="1800" dirty="0" smtClean="0">
                <a:ea typeface="굴림" pitchFamily="34" charset="-127"/>
              </a:rPr>
              <a:t>PC (PAN Coordinator): </a:t>
            </a:r>
          </a:p>
          <a:p>
            <a:pPr lvl="2"/>
            <a:r>
              <a:rPr lang="en-US" altLang="ko-KR" sz="1800" dirty="0" smtClean="0">
                <a:ea typeface="굴림" pitchFamily="34" charset="-127"/>
              </a:rPr>
              <a:t>FFD, Fixed/Mode II/Mode I </a:t>
            </a:r>
            <a:r>
              <a:rPr lang="en-US" altLang="ko-KR" sz="1800" dirty="0" smtClean="0">
                <a:ea typeface="굴림" pitchFamily="34" charset="-127"/>
              </a:rPr>
              <a:t>Device</a:t>
            </a:r>
          </a:p>
          <a:p>
            <a:pPr lvl="2"/>
            <a:r>
              <a:rPr lang="en-US" altLang="ko-KR" sz="1800" dirty="0" smtClean="0">
                <a:ea typeface="굴림" pitchFamily="34" charset="-127"/>
              </a:rPr>
              <a:t>If PC is a relay coordinator, it has Channel </a:t>
            </a:r>
            <a:r>
              <a:rPr lang="en-US" altLang="ko-KR" sz="1800" dirty="0" smtClean="0">
                <a:ea typeface="굴림" pitchFamily="34" charset="-127"/>
              </a:rPr>
              <a:t>Assignment/Management </a:t>
            </a:r>
            <a:r>
              <a:rPr lang="en-US" altLang="ko-KR" sz="1800" dirty="0" smtClean="0">
                <a:ea typeface="굴림" pitchFamily="34" charset="-127"/>
              </a:rPr>
              <a:t>Capability.</a:t>
            </a:r>
            <a:endParaRPr lang="en-US" altLang="ko-KR" sz="1800" dirty="0" smtClean="0">
              <a:ea typeface="굴림" pitchFamily="34" charset="-127"/>
            </a:endParaRPr>
          </a:p>
          <a:p>
            <a:pPr lvl="1"/>
            <a:r>
              <a:rPr lang="en-US" altLang="ko-KR" sz="1800" dirty="0" smtClean="0">
                <a:ea typeface="굴림" pitchFamily="34" charset="-127"/>
              </a:rPr>
              <a:t>Device: </a:t>
            </a:r>
          </a:p>
          <a:p>
            <a:pPr lvl="2"/>
            <a:r>
              <a:rPr lang="en-US" altLang="ko-KR" sz="1800" dirty="0" smtClean="0">
                <a:ea typeface="굴림" pitchFamily="34" charset="-127"/>
              </a:rPr>
              <a:t>RFD/FFD, Fixed/Mode II/Mode I Device</a:t>
            </a:r>
            <a:endParaRPr lang="en-US" altLang="ko-KR" sz="1800" u="sng" dirty="0" smtClean="0">
              <a:ea typeface="굴림" pitchFamily="34" charset="-127"/>
            </a:endParaRPr>
          </a:p>
        </p:txBody>
      </p:sp>
      <p:sp>
        <p:nvSpPr>
          <p:cNvPr id="13316" name="날짜 개체 틀 3"/>
          <p:cNvSpPr>
            <a:spLocks noGrp="1"/>
          </p:cNvSpPr>
          <p:nvPr>
            <p:ph type="dt" sz="quarter" idx="10"/>
          </p:nvPr>
        </p:nvSpPr>
        <p:spPr>
          <a:noFill/>
        </p:spPr>
        <p:txBody>
          <a:bodyPr/>
          <a:lstStyle/>
          <a:p>
            <a:r>
              <a:rPr lang="en-US" altLang="ko-KR" smtClean="0">
                <a:ea typeface="굴림" pitchFamily="34" charset="-127"/>
              </a:rPr>
              <a:t>July 2012</a:t>
            </a:r>
          </a:p>
        </p:txBody>
      </p:sp>
      <p:sp>
        <p:nvSpPr>
          <p:cNvPr id="13317"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3318"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8BEC453C-24E6-4FAC-A4A1-84347551406B}" type="slidenum">
              <a:rPr lang="en-US" altLang="ko-KR" smtClean="0">
                <a:ea typeface="굴림" pitchFamily="34" charset="-127"/>
              </a:rPr>
              <a:pPr/>
              <a:t>5</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제목 1"/>
          <p:cNvSpPr>
            <a:spLocks noGrp="1"/>
          </p:cNvSpPr>
          <p:nvPr>
            <p:ph type="title"/>
          </p:nvPr>
        </p:nvSpPr>
        <p:spPr>
          <a:xfrm>
            <a:off x="683568" y="620688"/>
            <a:ext cx="7772400" cy="863600"/>
          </a:xfrm>
        </p:spPr>
        <p:txBody>
          <a:bodyPr/>
          <a:lstStyle/>
          <a:p>
            <a:r>
              <a:rPr lang="en-US" altLang="ko-KR" dirty="0" smtClean="0">
                <a:ea typeface="굴림" pitchFamily="34" charset="-127"/>
              </a:rPr>
              <a:t>Basic Operational Procedure (2/5)</a:t>
            </a:r>
            <a:endParaRPr lang="ko-KR" altLang="en-US" dirty="0" smtClean="0">
              <a:ea typeface="굴림" pitchFamily="34" charset="-127"/>
            </a:endParaRPr>
          </a:p>
        </p:txBody>
      </p:sp>
      <p:sp>
        <p:nvSpPr>
          <p:cNvPr id="15363"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15364"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5365"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6D5CB633-3AEF-45E3-A053-BCC8CCE42E00}" type="slidenum">
              <a:rPr lang="en-US" altLang="ko-KR" smtClean="0">
                <a:ea typeface="굴림" pitchFamily="34" charset="-127"/>
              </a:rPr>
              <a:pPr/>
              <a:t>6</a:t>
            </a:fld>
            <a:endParaRPr lang="en-US" altLang="ko-KR" smtClean="0">
              <a:ea typeface="굴림" pitchFamily="34" charset="-127"/>
            </a:endParaRPr>
          </a:p>
        </p:txBody>
      </p:sp>
      <p:sp>
        <p:nvSpPr>
          <p:cNvPr id="15366" name="내용 개체 틀 6"/>
          <p:cNvSpPr>
            <a:spLocks noGrp="1"/>
          </p:cNvSpPr>
          <p:nvPr>
            <p:ph idx="1"/>
          </p:nvPr>
        </p:nvSpPr>
        <p:spPr>
          <a:xfrm>
            <a:off x="685800" y="1773238"/>
            <a:ext cx="7918648" cy="431800"/>
          </a:xfrm>
        </p:spPr>
        <p:txBody>
          <a:bodyPr/>
          <a:lstStyle/>
          <a:p>
            <a:r>
              <a:rPr lang="en-US" altLang="ko-KR" sz="2000" dirty="0" err="1" smtClean="0">
                <a:ea typeface="굴림" pitchFamily="34" charset="-127"/>
              </a:rPr>
              <a:t>Superframe</a:t>
            </a:r>
            <a:r>
              <a:rPr lang="en-US" altLang="ko-KR" sz="2000" dirty="0" smtClean="0">
                <a:ea typeface="굴림" pitchFamily="34" charset="-127"/>
              </a:rPr>
              <a:t> Structure between SPC 1 and PC 2 before Allocation</a:t>
            </a:r>
          </a:p>
        </p:txBody>
      </p:sp>
      <p:sp>
        <p:nvSpPr>
          <p:cNvPr id="15367" name="내용 개체 틀 6"/>
          <p:cNvSpPr txBox="1">
            <a:spLocks/>
          </p:cNvSpPr>
          <p:nvPr/>
        </p:nvSpPr>
        <p:spPr bwMode="auto">
          <a:xfrm>
            <a:off x="685800" y="3861048"/>
            <a:ext cx="7772400" cy="742702"/>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altLang="ko-KR" sz="2000" dirty="0" err="1">
                <a:latin typeface="Arial" pitchFamily="34" charset="0"/>
                <a:ea typeface="굴림" pitchFamily="34" charset="-127"/>
              </a:rPr>
              <a:t>Superframe</a:t>
            </a:r>
            <a:r>
              <a:rPr lang="en-US" altLang="ko-KR" sz="2000" dirty="0">
                <a:latin typeface="Arial" pitchFamily="34" charset="0"/>
                <a:ea typeface="굴림" pitchFamily="34" charset="-127"/>
              </a:rPr>
              <a:t> Structure between SPC 1 and PC </a:t>
            </a:r>
            <a:r>
              <a:rPr lang="en-US" altLang="ko-KR" sz="2000" dirty="0" smtClean="0">
                <a:latin typeface="Arial" pitchFamily="34" charset="0"/>
                <a:ea typeface="굴림" pitchFamily="34" charset="-127"/>
              </a:rPr>
              <a:t>2 </a:t>
            </a:r>
            <a:r>
              <a:rPr lang="en-US" altLang="ko-KR" sz="2000" dirty="0">
                <a:latin typeface="Arial" pitchFamily="34" charset="0"/>
                <a:ea typeface="굴림" pitchFamily="34" charset="-127"/>
              </a:rPr>
              <a:t>after Allocation</a:t>
            </a:r>
          </a:p>
        </p:txBody>
      </p:sp>
      <p:pic>
        <p:nvPicPr>
          <p:cNvPr id="15368" name="Picture 111"/>
          <p:cNvPicPr>
            <a:picLocks noChangeAspect="1" noChangeArrowheads="1"/>
          </p:cNvPicPr>
          <p:nvPr/>
        </p:nvPicPr>
        <p:blipFill>
          <a:blip r:embed="rId2" cstate="print"/>
          <a:srcRect/>
          <a:stretch>
            <a:fillRect/>
          </a:stretch>
        </p:blipFill>
        <p:spPr bwMode="auto">
          <a:xfrm>
            <a:off x="128588" y="4437112"/>
            <a:ext cx="8886825" cy="1512168"/>
          </a:xfrm>
          <a:prstGeom prst="rect">
            <a:avLst/>
          </a:prstGeom>
          <a:noFill/>
          <a:ln w="12700">
            <a:noFill/>
            <a:miter lim="800000"/>
            <a:headEnd type="none" w="sm" len="sm"/>
            <a:tailEnd type="none" w="sm" len="sm"/>
          </a:ln>
          <a:effectLst/>
        </p:spPr>
      </p:pic>
      <p:pic>
        <p:nvPicPr>
          <p:cNvPr id="15369" name="Picture 10"/>
          <p:cNvPicPr>
            <a:picLocks noChangeAspect="1" noChangeArrowheads="1"/>
          </p:cNvPicPr>
          <p:nvPr/>
        </p:nvPicPr>
        <p:blipFill>
          <a:blip r:embed="rId3" cstate="print"/>
          <a:srcRect/>
          <a:stretch>
            <a:fillRect/>
          </a:stretch>
        </p:blipFill>
        <p:spPr bwMode="auto">
          <a:xfrm>
            <a:off x="128588" y="2420888"/>
            <a:ext cx="8886825" cy="925563"/>
          </a:xfrm>
          <a:prstGeom prst="rect">
            <a:avLst/>
          </a:prstGeom>
          <a:noFill/>
          <a:ln w="12700">
            <a:noFill/>
            <a:miter lim="800000"/>
            <a:headEnd type="none" w="sm" len="sm"/>
            <a:tailEnd type="none" w="sm" len="sm"/>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날짜 개체 틀 3"/>
          <p:cNvSpPr>
            <a:spLocks noGrp="1"/>
          </p:cNvSpPr>
          <p:nvPr>
            <p:ph type="dt" sz="quarter" idx="10"/>
          </p:nvPr>
        </p:nvSpPr>
        <p:spPr>
          <a:noFill/>
        </p:spPr>
        <p:txBody>
          <a:bodyPr/>
          <a:lstStyle/>
          <a:p>
            <a:r>
              <a:rPr lang="en-US" altLang="ko-KR" smtClean="0">
                <a:ea typeface="MS PGothic" pitchFamily="34" charset="-128"/>
              </a:rPr>
              <a:t>July</a:t>
            </a:r>
            <a:r>
              <a:rPr lang="en-US" altLang="ko-KR" smtClean="0">
                <a:ea typeface="굴림" pitchFamily="34" charset="-127"/>
              </a:rPr>
              <a:t> 2012</a:t>
            </a:r>
          </a:p>
        </p:txBody>
      </p:sp>
      <p:sp>
        <p:nvSpPr>
          <p:cNvPr id="16387"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6388"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9ACFB81F-8239-4DD5-AC63-0BFAF7CC83D2}" type="slidenum">
              <a:rPr lang="en-US" altLang="ko-KR" smtClean="0">
                <a:ea typeface="굴림" pitchFamily="34" charset="-127"/>
              </a:rPr>
              <a:pPr/>
              <a:t>7</a:t>
            </a:fld>
            <a:endParaRPr lang="en-US" altLang="ko-KR" smtClean="0">
              <a:ea typeface="굴림" pitchFamily="34" charset="-127"/>
            </a:endParaRPr>
          </a:p>
        </p:txBody>
      </p:sp>
      <p:sp>
        <p:nvSpPr>
          <p:cNvPr id="16389" name="직사각형 7"/>
          <p:cNvSpPr>
            <a:spLocks noChangeArrowheads="1"/>
          </p:cNvSpPr>
          <p:nvPr/>
        </p:nvSpPr>
        <p:spPr bwMode="auto">
          <a:xfrm>
            <a:off x="683568" y="692696"/>
            <a:ext cx="7775575" cy="646331"/>
          </a:xfrm>
          <a:prstGeom prst="rect">
            <a:avLst/>
          </a:prstGeom>
          <a:noFill/>
          <a:ln w="9525">
            <a:noFill/>
            <a:miter lim="800000"/>
            <a:headEnd/>
            <a:tailEnd/>
          </a:ln>
        </p:spPr>
        <p:txBody>
          <a:bodyPr wrap="square">
            <a:spAutoFit/>
          </a:bodyPr>
          <a:lstStyle/>
          <a:p>
            <a:pPr algn="ctr"/>
            <a:r>
              <a:rPr lang="en-US" altLang="ko-KR" sz="3600" dirty="0">
                <a:solidFill>
                  <a:srgbClr val="000000"/>
                </a:solidFill>
                <a:ea typeface="굴림" pitchFamily="34" charset="-127"/>
              </a:rPr>
              <a:t>Basic Operational Procedure </a:t>
            </a:r>
            <a:r>
              <a:rPr lang="en-US" altLang="ko-KR" sz="3600" dirty="0" smtClean="0">
                <a:solidFill>
                  <a:srgbClr val="000000"/>
                </a:solidFill>
                <a:ea typeface="굴림" pitchFamily="34" charset="-127"/>
              </a:rPr>
              <a:t>(3/5)</a:t>
            </a:r>
            <a:endParaRPr lang="ko-KR" altLang="en-US" dirty="0">
              <a:ea typeface="굴림" pitchFamily="34" charset="-127"/>
            </a:endParaRPr>
          </a:p>
        </p:txBody>
      </p:sp>
      <p:sp>
        <p:nvSpPr>
          <p:cNvPr id="16390" name="내용 개체 틀 6"/>
          <p:cNvSpPr txBox="1">
            <a:spLocks/>
          </p:cNvSpPr>
          <p:nvPr/>
        </p:nvSpPr>
        <p:spPr bwMode="auto">
          <a:xfrm>
            <a:off x="685800" y="1628775"/>
            <a:ext cx="8134672" cy="863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altLang="ko-KR" sz="2000" dirty="0" err="1">
                <a:latin typeface="Arial" pitchFamily="34" charset="0"/>
                <a:ea typeface="굴림" pitchFamily="34" charset="-127"/>
              </a:rPr>
              <a:t>Superframe</a:t>
            </a:r>
            <a:r>
              <a:rPr lang="en-US" altLang="ko-KR" sz="2000" dirty="0">
                <a:latin typeface="Arial" pitchFamily="34" charset="0"/>
                <a:ea typeface="굴림" pitchFamily="34" charset="-127"/>
              </a:rPr>
              <a:t> Structure between SPC 1 and PC 2/3/4/5 after Allocation</a:t>
            </a:r>
          </a:p>
        </p:txBody>
      </p:sp>
      <p:pic>
        <p:nvPicPr>
          <p:cNvPr id="16391" name="Picture 8"/>
          <p:cNvPicPr>
            <a:picLocks noChangeAspect="1" noChangeArrowheads="1"/>
          </p:cNvPicPr>
          <p:nvPr/>
        </p:nvPicPr>
        <p:blipFill>
          <a:blip r:embed="rId2" cstate="print"/>
          <a:srcRect/>
          <a:stretch>
            <a:fillRect/>
          </a:stretch>
        </p:blipFill>
        <p:spPr bwMode="auto">
          <a:xfrm>
            <a:off x="128588" y="2593975"/>
            <a:ext cx="8886825" cy="3571875"/>
          </a:xfrm>
          <a:prstGeom prst="rect">
            <a:avLst/>
          </a:prstGeom>
          <a:noFill/>
          <a:ln w="12700">
            <a:noFill/>
            <a:miter lim="800000"/>
            <a:headEnd type="none" w="sm" len="sm"/>
            <a:tailEnd type="none" w="sm" len="sm"/>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a:xfrm>
            <a:off x="685800" y="620713"/>
            <a:ext cx="7772400" cy="863600"/>
          </a:xfrm>
        </p:spPr>
        <p:txBody>
          <a:bodyPr/>
          <a:lstStyle/>
          <a:p>
            <a:r>
              <a:rPr lang="en-US" altLang="ko-KR" dirty="0" smtClean="0">
                <a:ea typeface="굴림" pitchFamily="34" charset="-127"/>
              </a:rPr>
              <a:t>Basic Operational Procedure (4/5)</a:t>
            </a:r>
            <a:endParaRPr lang="ko-KR" altLang="en-US" dirty="0" smtClean="0">
              <a:ea typeface="굴림" pitchFamily="34" charset="-127"/>
            </a:endParaRPr>
          </a:p>
        </p:txBody>
      </p:sp>
      <p:sp>
        <p:nvSpPr>
          <p:cNvPr id="13315" name="내용 개체 틀 2"/>
          <p:cNvSpPr>
            <a:spLocks noGrp="1"/>
          </p:cNvSpPr>
          <p:nvPr>
            <p:ph idx="1"/>
          </p:nvPr>
        </p:nvSpPr>
        <p:spPr>
          <a:xfrm>
            <a:off x="685800" y="1556792"/>
            <a:ext cx="7990656" cy="4896396"/>
          </a:xfrm>
        </p:spPr>
        <p:txBody>
          <a:bodyPr/>
          <a:lstStyle/>
          <a:p>
            <a:r>
              <a:rPr lang="en-US" altLang="ko-KR" sz="2000" dirty="0" smtClean="0">
                <a:ea typeface="굴림" pitchFamily="34" charset="-127"/>
              </a:rPr>
              <a:t>Basic Operation</a:t>
            </a:r>
          </a:p>
          <a:p>
            <a:pPr lvl="1"/>
            <a:r>
              <a:rPr lang="en-US" altLang="ko-KR" sz="1600" dirty="0" smtClean="0">
                <a:ea typeface="굴림" pitchFamily="34" charset="-127"/>
              </a:rPr>
              <a:t>The SPC obtains the list of available TV channels from the GDB through the Internet.</a:t>
            </a:r>
          </a:p>
          <a:p>
            <a:pPr lvl="2"/>
            <a:r>
              <a:rPr lang="en-US" altLang="ko-KR" sz="1600" dirty="0" smtClean="0">
                <a:ea typeface="굴림" pitchFamily="34" charset="-127"/>
              </a:rPr>
              <a:t>The SPC may also obtain the list of available TV channels from other Fixed/Mode II/Mode 1 Device indirectly.</a:t>
            </a:r>
          </a:p>
          <a:p>
            <a:pPr lvl="1"/>
            <a:r>
              <a:rPr lang="en-US" altLang="ko-KR" sz="1600" dirty="0" smtClean="0">
                <a:ea typeface="굴림" pitchFamily="34" charset="-127"/>
              </a:rPr>
              <a:t>The SPC maps the TV channels to corresponding WPAN channels, selects one of the available channels, and transmits its beacon through that channel.</a:t>
            </a:r>
          </a:p>
          <a:p>
            <a:pPr lvl="2"/>
            <a:r>
              <a:rPr lang="en-US" altLang="ko-KR" sz="1600" dirty="0" smtClean="0">
                <a:ea typeface="굴림" pitchFamily="34" charset="-127"/>
              </a:rPr>
              <a:t>A Beacon contains Extended </a:t>
            </a:r>
            <a:r>
              <a:rPr lang="en-US" altLang="ko-KR" sz="1600" dirty="0" err="1" smtClean="0">
                <a:ea typeface="굴림" pitchFamily="34" charset="-127"/>
              </a:rPr>
              <a:t>Superframe</a:t>
            </a:r>
            <a:r>
              <a:rPr lang="en-US" altLang="ko-KR" sz="1600" dirty="0" smtClean="0">
                <a:ea typeface="굴림" pitchFamily="34" charset="-127"/>
              </a:rPr>
              <a:t> Specification fields. </a:t>
            </a:r>
          </a:p>
          <a:p>
            <a:pPr lvl="1"/>
            <a:r>
              <a:rPr lang="en-US" altLang="ko-KR" sz="1600" dirty="0" smtClean="0">
                <a:ea typeface="굴림" pitchFamily="34" charset="-127"/>
              </a:rPr>
              <a:t>After performing scanning over all WPAN channels and association procedures, a PAN</a:t>
            </a:r>
            <a:r>
              <a:rPr lang="en-US" altLang="ko-KR" sz="1600" dirty="0" smtClean="0">
                <a:solidFill>
                  <a:srgbClr val="0000FF"/>
                </a:solidFill>
                <a:ea typeface="굴림" pitchFamily="34" charset="-127"/>
              </a:rPr>
              <a:t> </a:t>
            </a:r>
            <a:r>
              <a:rPr lang="en-US" altLang="ko-KR" sz="1600" dirty="0" smtClean="0">
                <a:ea typeface="굴림" pitchFamily="34" charset="-127"/>
              </a:rPr>
              <a:t>coordinator tries to get a channel and a slot by sending DBS (Dedicated Beacon Slot) request to the SPC.</a:t>
            </a:r>
          </a:p>
          <a:p>
            <a:pPr lvl="1"/>
            <a:r>
              <a:rPr lang="en-US" altLang="ko-KR" sz="1600" dirty="0" smtClean="0">
                <a:ea typeface="굴림" pitchFamily="34" charset="-127"/>
              </a:rPr>
              <a:t>Upon receiving the DBS request, the SPC allocates a slot  and  a channel to the requester</a:t>
            </a:r>
            <a:r>
              <a:rPr lang="en-US" altLang="ko-KR" sz="1600" dirty="0" smtClean="0">
                <a:solidFill>
                  <a:srgbClr val="0000FF"/>
                </a:solidFill>
                <a:ea typeface="굴림" pitchFamily="34" charset="-127"/>
              </a:rPr>
              <a:t>,</a:t>
            </a:r>
            <a:r>
              <a:rPr lang="en-US" altLang="ko-KR" sz="1600" dirty="0" smtClean="0">
                <a:ea typeface="굴림" pitchFamily="34" charset="-127"/>
              </a:rPr>
              <a:t> and indicates pending data in its beacon frame.</a:t>
            </a:r>
          </a:p>
          <a:p>
            <a:pPr lvl="1"/>
            <a:r>
              <a:rPr lang="en-US" altLang="ko-KR" sz="1600" dirty="0" smtClean="0">
                <a:ea typeface="굴림" pitchFamily="34" charset="-127"/>
              </a:rPr>
              <a:t>Upon receiving the Data request, the SPC replies with the DBS response containing an allocated slot and an allocated channel information.</a:t>
            </a:r>
          </a:p>
        </p:txBody>
      </p:sp>
      <p:sp>
        <p:nvSpPr>
          <p:cNvPr id="13316" name="날짜 개체 틀 3"/>
          <p:cNvSpPr>
            <a:spLocks noGrp="1"/>
          </p:cNvSpPr>
          <p:nvPr>
            <p:ph type="dt" sz="quarter" idx="10"/>
          </p:nvPr>
        </p:nvSpPr>
        <p:spPr>
          <a:noFill/>
        </p:spPr>
        <p:txBody>
          <a:bodyPr/>
          <a:lstStyle/>
          <a:p>
            <a:r>
              <a:rPr lang="en-US" altLang="ko-KR" smtClean="0">
                <a:ea typeface="굴림" pitchFamily="34" charset="-127"/>
              </a:rPr>
              <a:t>July 2012</a:t>
            </a:r>
          </a:p>
        </p:txBody>
      </p:sp>
      <p:sp>
        <p:nvSpPr>
          <p:cNvPr id="13317"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3318"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8BEC453C-24E6-4FAC-A4A1-84347551406B}" type="slidenum">
              <a:rPr lang="en-US" altLang="ko-KR" smtClean="0">
                <a:ea typeface="굴림" pitchFamily="34" charset="-127"/>
              </a:rPr>
              <a:pPr/>
              <a:t>8</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1"/>
          <p:cNvSpPr>
            <a:spLocks noGrp="1"/>
          </p:cNvSpPr>
          <p:nvPr>
            <p:ph type="title"/>
          </p:nvPr>
        </p:nvSpPr>
        <p:spPr>
          <a:xfrm>
            <a:off x="683568" y="620688"/>
            <a:ext cx="7772400" cy="863600"/>
          </a:xfrm>
        </p:spPr>
        <p:txBody>
          <a:bodyPr/>
          <a:lstStyle/>
          <a:p>
            <a:r>
              <a:rPr lang="en-US" altLang="ko-KR" dirty="0" smtClean="0">
                <a:ea typeface="굴림" pitchFamily="34" charset="-127"/>
              </a:rPr>
              <a:t>Basic Operational Procedure (5/5)</a:t>
            </a:r>
            <a:endParaRPr lang="ko-KR" altLang="en-US" dirty="0" smtClean="0">
              <a:ea typeface="굴림" pitchFamily="34" charset="-127"/>
            </a:endParaRPr>
          </a:p>
        </p:txBody>
      </p:sp>
      <p:sp>
        <p:nvSpPr>
          <p:cNvPr id="14339" name="내용 개체 틀 2"/>
          <p:cNvSpPr>
            <a:spLocks noGrp="1"/>
          </p:cNvSpPr>
          <p:nvPr>
            <p:ph idx="1"/>
          </p:nvPr>
        </p:nvSpPr>
        <p:spPr>
          <a:xfrm>
            <a:off x="685800" y="1773238"/>
            <a:ext cx="7772400" cy="4679950"/>
          </a:xfrm>
        </p:spPr>
        <p:txBody>
          <a:bodyPr/>
          <a:lstStyle/>
          <a:p>
            <a:r>
              <a:rPr lang="en-US" altLang="ko-KR" sz="2000" dirty="0" smtClean="0">
                <a:ea typeface="굴림" pitchFamily="34" charset="-127"/>
              </a:rPr>
              <a:t>Basic Operation (cont’d)</a:t>
            </a:r>
          </a:p>
          <a:p>
            <a:pPr lvl="1"/>
            <a:r>
              <a:rPr lang="en-US" altLang="ko-KR" sz="1600" dirty="0" smtClean="0">
                <a:ea typeface="굴림" pitchFamily="34" charset="-127"/>
              </a:rPr>
              <a:t>During CAP (Contention Access Period), the SPC receives all DBS requests and allocates slots and channels.</a:t>
            </a:r>
          </a:p>
          <a:p>
            <a:pPr lvl="1"/>
            <a:r>
              <a:rPr lang="en-US" altLang="ko-KR" sz="1600" dirty="0" smtClean="0">
                <a:ea typeface="굴림" pitchFamily="34" charset="-127"/>
              </a:rPr>
              <a:t>During BOP (Beacon Only Period), the SPC switches into the channel allocated to each PAN coordinator and receives the beacon frame from the </a:t>
            </a:r>
            <a:r>
              <a:rPr lang="en-US" altLang="ko-KR" sz="1600" dirty="0" smtClean="0">
                <a:ea typeface="굴림" pitchFamily="34" charset="-127"/>
              </a:rPr>
              <a:t>PAN </a:t>
            </a:r>
            <a:r>
              <a:rPr lang="en-US" altLang="ko-KR" sz="1600" dirty="0" smtClean="0">
                <a:ea typeface="굴림" pitchFamily="34" charset="-127"/>
              </a:rPr>
              <a:t>coordinator</a:t>
            </a:r>
          </a:p>
          <a:p>
            <a:pPr lvl="1"/>
            <a:r>
              <a:rPr lang="en-US" altLang="ko-KR" sz="1600" dirty="0" smtClean="0">
                <a:ea typeface="굴림" pitchFamily="34" charset="-127"/>
              </a:rPr>
              <a:t>During CAP of SPC, each </a:t>
            </a:r>
            <a:r>
              <a:rPr lang="en-US" altLang="ko-KR" sz="1600" dirty="0" smtClean="0">
                <a:ea typeface="굴림" pitchFamily="34" charset="-127"/>
              </a:rPr>
              <a:t>PAN </a:t>
            </a:r>
            <a:r>
              <a:rPr lang="en-US" altLang="ko-KR" sz="1600" dirty="0" smtClean="0">
                <a:ea typeface="굴림" pitchFamily="34" charset="-127"/>
              </a:rPr>
              <a:t>coordinator receives DBS response and switches into the allocated channel before the allocated DBS slot time. </a:t>
            </a:r>
          </a:p>
          <a:p>
            <a:pPr lvl="1"/>
            <a:r>
              <a:rPr lang="en-US" altLang="ko-KR" sz="1600" dirty="0" smtClean="0">
                <a:ea typeface="굴림" pitchFamily="34" charset="-127"/>
              </a:rPr>
              <a:t>Each </a:t>
            </a:r>
            <a:r>
              <a:rPr lang="en-US" altLang="ko-KR" sz="1600" dirty="0" smtClean="0">
                <a:ea typeface="굴림" pitchFamily="34" charset="-127"/>
              </a:rPr>
              <a:t>PAN </a:t>
            </a:r>
            <a:r>
              <a:rPr lang="en-US" altLang="ko-KR" sz="1600" dirty="0" smtClean="0">
                <a:ea typeface="굴림" pitchFamily="34" charset="-127"/>
              </a:rPr>
              <a:t>coordinator manages its own WPAN by transmitting its beacon at the allocated DBS slot time. </a:t>
            </a:r>
          </a:p>
          <a:p>
            <a:pPr lvl="1"/>
            <a:r>
              <a:rPr lang="en-US" altLang="ko-KR" sz="1600" dirty="0" smtClean="0">
                <a:ea typeface="굴림" pitchFamily="34" charset="-127"/>
              </a:rPr>
              <a:t>If there are any DBS requests from others during CAP in its </a:t>
            </a:r>
            <a:r>
              <a:rPr lang="en-US" altLang="ko-KR" sz="1600" dirty="0" err="1" smtClean="0">
                <a:ea typeface="굴림" pitchFamily="34" charset="-127"/>
              </a:rPr>
              <a:t>superframe</a:t>
            </a:r>
            <a:r>
              <a:rPr lang="en-US" altLang="ko-KR" sz="1600" dirty="0" smtClean="0">
                <a:ea typeface="굴림" pitchFamily="34" charset="-127"/>
              </a:rPr>
              <a:t>, the </a:t>
            </a:r>
            <a:r>
              <a:rPr lang="en-US" altLang="ko-KR" sz="1600" dirty="0" smtClean="0">
                <a:ea typeface="굴림" pitchFamily="34" charset="-127"/>
              </a:rPr>
              <a:t>PAN </a:t>
            </a:r>
            <a:r>
              <a:rPr lang="en-US" altLang="ko-KR" sz="1600" dirty="0" smtClean="0">
                <a:ea typeface="굴림" pitchFamily="34" charset="-127"/>
              </a:rPr>
              <a:t>coordinator can relay the DBS request.</a:t>
            </a:r>
          </a:p>
          <a:p>
            <a:pPr lvl="2"/>
            <a:r>
              <a:rPr lang="en-US" altLang="ko-KR" sz="1600" dirty="0" smtClean="0">
                <a:ea typeface="굴림" pitchFamily="34" charset="-127"/>
              </a:rPr>
              <a:t>The relay coordinator may obtain the list of available channel information from the SPC and allocate a channel and a slot.</a:t>
            </a:r>
            <a:endParaRPr lang="ko-KR" altLang="en-US" sz="1600" dirty="0" smtClean="0">
              <a:ea typeface="굴림" pitchFamily="34" charset="-127"/>
            </a:endParaRPr>
          </a:p>
        </p:txBody>
      </p:sp>
      <p:sp>
        <p:nvSpPr>
          <p:cNvPr id="14340" name="날짜 개체 틀 3"/>
          <p:cNvSpPr>
            <a:spLocks noGrp="1"/>
          </p:cNvSpPr>
          <p:nvPr>
            <p:ph type="dt" sz="quarter" idx="10"/>
          </p:nvPr>
        </p:nvSpPr>
        <p:spPr>
          <a:noFill/>
        </p:spPr>
        <p:txBody>
          <a:bodyPr/>
          <a:lstStyle/>
          <a:p>
            <a:r>
              <a:rPr lang="en-US" altLang="ko-KR" smtClean="0">
                <a:ea typeface="굴림" pitchFamily="34" charset="-127"/>
              </a:rPr>
              <a:t>July 2012</a:t>
            </a:r>
          </a:p>
        </p:txBody>
      </p:sp>
      <p:sp>
        <p:nvSpPr>
          <p:cNvPr id="14341" name="바닥글 개체 틀 4"/>
          <p:cNvSpPr>
            <a:spLocks noGrp="1"/>
          </p:cNvSpPr>
          <p:nvPr>
            <p:ph type="ftr" sz="quarter" idx="11"/>
          </p:nvPr>
        </p:nvSpPr>
        <p:spPr>
          <a:noFill/>
        </p:spPr>
        <p:txBody>
          <a:bodyPr/>
          <a:lstStyle/>
          <a:p>
            <a:r>
              <a:rPr lang="de-DE" altLang="ko-KR" smtClean="0">
                <a:ea typeface="굴림" pitchFamily="34" charset="-127"/>
              </a:rPr>
              <a:t>(ETRI)</a:t>
            </a:r>
            <a:endParaRPr lang="en-US" altLang="ko-KR" smtClean="0">
              <a:ea typeface="굴림" pitchFamily="34" charset="-127"/>
            </a:endParaRPr>
          </a:p>
        </p:txBody>
      </p:sp>
      <p:sp>
        <p:nvSpPr>
          <p:cNvPr id="14342" name="슬라이드 번호 개체 틀 5"/>
          <p:cNvSpPr>
            <a:spLocks noGrp="1"/>
          </p:cNvSpPr>
          <p:nvPr>
            <p:ph type="sldNum" sz="quarter" idx="12"/>
          </p:nvPr>
        </p:nvSpPr>
        <p:spPr>
          <a:noFill/>
        </p:spPr>
        <p:txBody>
          <a:bodyPr/>
          <a:lstStyle/>
          <a:p>
            <a:r>
              <a:rPr lang="en-US" altLang="ko-KR" smtClean="0">
                <a:ea typeface="굴림" pitchFamily="34" charset="-127"/>
              </a:rPr>
              <a:t>Slide </a:t>
            </a:r>
            <a:fld id="{2C062A27-4711-4854-A2DE-F12CE2218112}" type="slidenum">
              <a:rPr lang="en-US" altLang="ko-KR" smtClean="0">
                <a:ea typeface="굴림" pitchFamily="34" charset="-127"/>
              </a:rPr>
              <a:pPr/>
              <a:t>9</a:t>
            </a:fld>
            <a:endParaRPr lang="en-US" altLang="ko-KR" smtClean="0">
              <a:ea typeface="굴림" pitchFamily="34"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28500</TotalTime>
  <Words>1809</Words>
  <Application>Microsoft Office PowerPoint</Application>
  <PresentationFormat>On-screen Show (4:3)</PresentationFormat>
  <Paragraphs>408</Paragraphs>
  <Slides>25</Slides>
  <Notes>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테마</vt:lpstr>
      <vt:lpstr>Slide 1</vt:lpstr>
      <vt:lpstr>Outline</vt:lpstr>
      <vt:lpstr>Motivation</vt:lpstr>
      <vt:lpstr>Network Architecture (Example)</vt:lpstr>
      <vt:lpstr>Basic Operational Procedure (1/5)</vt:lpstr>
      <vt:lpstr>Basic Operational Procedure (2/5)</vt:lpstr>
      <vt:lpstr>Slide 7</vt:lpstr>
      <vt:lpstr>Basic Operational Procedure (4/5)</vt:lpstr>
      <vt:lpstr>Basic Operational Procedure (5/5)</vt:lpstr>
      <vt:lpstr>Message Sequence Chart (1/2)</vt:lpstr>
      <vt:lpstr>Message Sequence Chart (2/2)</vt:lpstr>
      <vt:lpstr>Benefits of TMCU</vt:lpstr>
      <vt:lpstr>Required Modifications</vt:lpstr>
      <vt:lpstr>Modified Beacon Frame (1/2)</vt:lpstr>
      <vt:lpstr>Modified Beacon Frame (2/2)</vt:lpstr>
      <vt:lpstr>New DBS Request Frame</vt:lpstr>
      <vt:lpstr>New DBS Response Frame</vt:lpstr>
      <vt:lpstr>Modified MLME-START.request Primitive</vt:lpstr>
      <vt:lpstr>New MLME-DBS.request Primitive</vt:lpstr>
      <vt:lpstr>New MLME-DBS.indication Primitive</vt:lpstr>
      <vt:lpstr>New MLME-DBS.response Primitive (1/2)</vt:lpstr>
      <vt:lpstr>New MLME-DBS.response Primitive (2/2)</vt:lpstr>
      <vt:lpstr>New MLME-DBS.confirm Primitive</vt:lpstr>
      <vt:lpstr>Slide 24</vt:lpstr>
      <vt:lpstr>Slide 25</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553</cp:revision>
  <cp:lastPrinted>2012-07-09T00:38:43Z</cp:lastPrinted>
  <dcterms:created xsi:type="dcterms:W3CDTF">1999-11-08T18:59:45Z</dcterms:created>
  <dcterms:modified xsi:type="dcterms:W3CDTF">2012-07-18T15:50:07Z</dcterms:modified>
</cp:coreProperties>
</file>