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60" r:id="rId2"/>
    <p:sldId id="404" r:id="rId3"/>
    <p:sldId id="405" r:id="rId4"/>
    <p:sldId id="351" r:id="rId5"/>
    <p:sldId id="362" r:id="rId6"/>
    <p:sldId id="391" r:id="rId7"/>
    <p:sldId id="411" r:id="rId8"/>
    <p:sldId id="412" r:id="rId9"/>
    <p:sldId id="413" r:id="rId10"/>
    <p:sldId id="414" r:id="rId11"/>
    <p:sldId id="415" r:id="rId12"/>
    <p:sldId id="393" r:id="rId13"/>
    <p:sldId id="419" r:id="rId14"/>
    <p:sldId id="422" r:id="rId15"/>
    <p:sldId id="423" r:id="rId16"/>
    <p:sldId id="421" r:id="rId17"/>
    <p:sldId id="408"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61" autoAdjust="0"/>
    <p:restoredTop sz="96047" autoAdjust="0"/>
  </p:normalViewPr>
  <p:slideViewPr>
    <p:cSldViewPr>
      <p:cViewPr varScale="1">
        <p:scale>
          <a:sx n="87" d="100"/>
          <a:sy n="87" d="100"/>
        </p:scale>
        <p:origin x="-1186"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001F0495-46DE-4921-B5AB-3D1D3A5BA199}"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9FA78EF6-85D6-428C-8447-5377F5009B1A}"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155700" y="701675"/>
            <a:ext cx="4622800" cy="3468688"/>
          </a:xfrm>
          <a:ln/>
        </p:spPr>
      </p:sp>
      <p:sp>
        <p:nvSpPr>
          <p:cNvPr id="27651" name="Notes Placeholder 2"/>
          <p:cNvSpPr>
            <a:spLocks noGrp="1"/>
          </p:cNvSpPr>
          <p:nvPr>
            <p:ph type="body" idx="1"/>
          </p:nvPr>
        </p:nvSpPr>
        <p:spPr>
          <a:noFill/>
          <a:ln/>
        </p:spPr>
        <p:txBody>
          <a:bodyPr/>
          <a:lstStyle/>
          <a:p>
            <a:endParaRPr lang="ko-KR" altLang="en-US" smtClean="0">
              <a:ea typeface="굴림" pitchFamily="50" charset="-127"/>
            </a:endParaRPr>
          </a:p>
        </p:txBody>
      </p:sp>
      <p:sp>
        <p:nvSpPr>
          <p:cNvPr id="27652" name="Header Placeholder 3"/>
          <p:cNvSpPr>
            <a:spLocks noGrp="1"/>
          </p:cNvSpPr>
          <p:nvPr>
            <p:ph type="hdr" sz="quarter"/>
          </p:nvPr>
        </p:nvSpPr>
        <p:spPr>
          <a:xfrm>
            <a:off x="3467100" y="-120650"/>
            <a:ext cx="2814638" cy="431800"/>
          </a:xfrm>
          <a:noFill/>
        </p:spPr>
        <p:txBody>
          <a:bodyPr/>
          <a:lstStyle/>
          <a:p>
            <a:r>
              <a:rPr lang="en-US" altLang="ko-KR" smtClean="0">
                <a:ea typeface="굴림" pitchFamily="50" charset="-127"/>
              </a:rPr>
              <a:t>doc.: IEEE 802.15-09-0114-00-004g-Trends-in-SUN-capacity</a:t>
            </a:r>
          </a:p>
        </p:txBody>
      </p:sp>
      <p:sp>
        <p:nvSpPr>
          <p:cNvPr id="27653" name="Date Placeholder 4"/>
          <p:cNvSpPr>
            <a:spLocks noGrp="1"/>
          </p:cNvSpPr>
          <p:nvPr>
            <p:ph type="dt" sz="quarter" idx="1"/>
          </p:nvPr>
        </p:nvSpPr>
        <p:spPr>
          <a:xfrm>
            <a:off x="654050" y="95250"/>
            <a:ext cx="2736850" cy="215900"/>
          </a:xfrm>
          <a:noFill/>
        </p:spPr>
        <p:txBody>
          <a:bodyPr/>
          <a:lstStyle/>
          <a:p>
            <a:r>
              <a:rPr lang="en-US" altLang="ko-KR" smtClean="0">
                <a:ea typeface="굴림" pitchFamily="50" charset="-127"/>
              </a:rPr>
              <a:t>&lt;month year&gt;</a:t>
            </a:r>
          </a:p>
        </p:txBody>
      </p:sp>
      <p:sp>
        <p:nvSpPr>
          <p:cNvPr id="27654" name="Footer Placeholder 5"/>
          <p:cNvSpPr>
            <a:spLocks noGrp="1"/>
          </p:cNvSpPr>
          <p:nvPr>
            <p:ph type="ftr" sz="quarter" idx="4"/>
          </p:nvPr>
        </p:nvSpPr>
        <p:spPr>
          <a:xfrm>
            <a:off x="3771900" y="8985250"/>
            <a:ext cx="2509838" cy="369888"/>
          </a:xfrm>
          <a:noFill/>
        </p:spPr>
        <p:txBody>
          <a:bodyPr/>
          <a:lstStyle/>
          <a:p>
            <a:pPr lvl="4"/>
            <a:r>
              <a:rPr lang="en-US" altLang="ko-KR" smtClean="0">
                <a:ea typeface="굴림" pitchFamily="50" charset="-127"/>
              </a:rPr>
              <a:t>Emmanuel Monnerie, Landis+Gyr</a:t>
            </a:r>
          </a:p>
        </p:txBody>
      </p:sp>
      <p:sp>
        <p:nvSpPr>
          <p:cNvPr id="27655" name="Slide Number Placeholder 6"/>
          <p:cNvSpPr>
            <a:spLocks noGrp="1"/>
          </p:cNvSpPr>
          <p:nvPr>
            <p:ph type="sldNum" sz="quarter" idx="5"/>
          </p:nvPr>
        </p:nvSpPr>
        <p:spPr>
          <a:xfrm>
            <a:off x="2933700" y="8985250"/>
            <a:ext cx="801688" cy="184150"/>
          </a:xfrm>
          <a:noFill/>
        </p:spPr>
        <p:txBody>
          <a:bodyPr/>
          <a:lstStyle/>
          <a:p>
            <a:r>
              <a:rPr lang="en-US" altLang="ko-KR" smtClean="0">
                <a:ea typeface="굴림" pitchFamily="50" charset="-127"/>
              </a:rPr>
              <a:t>Page </a:t>
            </a:r>
            <a:fld id="{A6C16C11-7D63-4524-943C-A2105D6FDF13}" type="slidenum">
              <a:rPr lang="en-US" altLang="ko-KR" smtClean="0">
                <a:ea typeface="굴림" pitchFamily="50" charset="-127"/>
              </a:rPr>
              <a:pPr/>
              <a:t>1</a:t>
            </a:fld>
            <a:endParaRPr lang="en-US" altLang="ko-KR" smtClean="0">
              <a:ea typeface="굴림" pitchFamily="50"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0938" y="700088"/>
            <a:ext cx="4629150" cy="3471862"/>
          </a:xfrm>
          <a:ln/>
        </p:spPr>
      </p:sp>
      <p:sp>
        <p:nvSpPr>
          <p:cNvPr id="35843" name="Rectangle 3"/>
          <p:cNvSpPr>
            <a:spLocks noGrp="1" noChangeArrowheads="1"/>
          </p:cNvSpPr>
          <p:nvPr>
            <p:ph type="body" idx="1"/>
          </p:nvPr>
        </p:nvSpPr>
        <p:spPr>
          <a:xfrm>
            <a:off x="924875" y="4407300"/>
            <a:ext cx="5084452" cy="4179088"/>
          </a:xfrm>
          <a:noFill/>
          <a:ln/>
        </p:spPr>
        <p:txBody>
          <a:bodyPr/>
          <a:lstStyle/>
          <a:p>
            <a:endParaRPr lang="ko-KR" altLang="en-US" smtClean="0">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6BD3136C-CD11-4014-9837-B06F5A259770}"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9224CFD7-E48D-4D53-A04E-05F789F82165}"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5F2C52C-C013-4FF0-8D58-7B0B67DC28AC}"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154796CE-FB6C-4139-8B03-116C3F7E6ACC}"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DD7D758-B286-4FBD-BD88-45B55F9EE7DB}"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E3358B7E-99C4-44B6-A3C9-E41A39261B90}"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87641591-BFA7-4E59-BA8D-11D419BB3087}"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2D32979-B240-4A08-A350-49F1EC492079}"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4AD2A6B4-9E25-40A7-B2A0-9D90BE6ECB5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5C35F82-09B5-41FB-8913-2A555F7AA68E}"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578542EF-A978-4FDC-A6E4-312C882C0341}"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a:t>July 2012</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a:t>(ETRI)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1E6D5438-7E87-4BCB-9D03-796773BE6E25}" type="slidenum">
              <a:rPr lang="en-US" altLang="ko-KR"/>
              <a:pPr>
                <a:defRP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charset="-127"/>
              </a:rPr>
              <a:t>doc.: IEEE </a:t>
            </a:r>
            <a:r>
              <a:rPr lang="en-US" altLang="ko-KR" sz="1400" b="1" dirty="0" smtClean="0">
                <a:ea typeface="굴림" charset="-127"/>
              </a:rPr>
              <a:t>802.15-12-0332-03-004m</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shin@etri.re.k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txBox="1">
            <a:spLocks noGrp="1"/>
          </p:cNvSpPr>
          <p:nvPr/>
        </p:nvSpPr>
        <p:spPr bwMode="auto">
          <a:xfrm>
            <a:off x="4310063" y="6475413"/>
            <a:ext cx="600075" cy="182562"/>
          </a:xfrm>
          <a:prstGeom prst="rect">
            <a:avLst/>
          </a:prstGeom>
          <a:noFill/>
          <a:ln w="9525">
            <a:noFill/>
            <a:miter lim="800000"/>
            <a:headEnd/>
            <a:tailEnd/>
          </a:ln>
        </p:spPr>
        <p:txBody>
          <a:bodyPr wrap="none" lIns="0" tIns="0" rIns="0" bIns="0">
            <a:spAutoFit/>
          </a:bodyPr>
          <a:lstStyle/>
          <a:p>
            <a:pPr algn="ctr"/>
            <a:r>
              <a:rPr lang="en-US" altLang="ko-KR" dirty="0">
                <a:ea typeface="MS PGothic" pitchFamily="34" charset="-128"/>
              </a:rPr>
              <a:t>Slide </a:t>
            </a:r>
            <a:fld id="{89D4D282-D3F3-4F8A-A0AC-87F6AE1AC82C}" type="slidenum">
              <a:rPr lang="en-US" altLang="ko-KR">
                <a:ea typeface="MS PGothic" pitchFamily="34" charset="-128"/>
              </a:rPr>
              <a:pPr algn="ctr"/>
              <a:t>1</a:t>
            </a:fld>
            <a:endParaRPr lang="en-US" altLang="ko-KR" dirty="0">
              <a:ea typeface="MS PGothic" pitchFamily="34" charset="-128"/>
            </a:endParaRPr>
          </a:p>
        </p:txBody>
      </p:sp>
      <p:sp>
        <p:nvSpPr>
          <p:cNvPr id="3075" name="Rectangle 4"/>
          <p:cNvSpPr>
            <a:spLocks noGrp="1" noChangeArrowheads="1"/>
          </p:cNvSpPr>
          <p:nvPr>
            <p:ph type="dt" sz="quarter" idx="10"/>
          </p:nvPr>
        </p:nvSpPr>
        <p:spPr>
          <a:noFill/>
        </p:spPr>
        <p:txBody>
          <a:bodyPr/>
          <a:lstStyle/>
          <a:p>
            <a:r>
              <a:rPr lang="en-US" altLang="ko-KR" dirty="0" smtClean="0">
                <a:ea typeface="MS PGothic" pitchFamily="34" charset="-128"/>
              </a:rPr>
              <a:t>July 2012</a:t>
            </a:r>
          </a:p>
        </p:txBody>
      </p:sp>
      <p:sp>
        <p:nvSpPr>
          <p:cNvPr id="6" name="Rectangle 4"/>
          <p:cNvSpPr>
            <a:spLocks noChangeArrowheads="1"/>
          </p:cNvSpPr>
          <p:nvPr/>
        </p:nvSpPr>
        <p:spPr bwMode="auto">
          <a:xfrm>
            <a:off x="228600" y="765175"/>
            <a:ext cx="8610600" cy="5801588"/>
          </a:xfrm>
          <a:prstGeom prst="rect">
            <a:avLst/>
          </a:prstGeom>
          <a:noFill/>
          <a:ln w="12700">
            <a:noFill/>
            <a:miter lim="800000"/>
            <a:headEnd type="none" w="sm" len="sm"/>
            <a:tailEnd type="none" w="sm" len="sm"/>
          </a:ln>
          <a:effectLst/>
        </p:spPr>
        <p:txBody>
          <a:bodyPr>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800" b="1" dirty="0">
                <a:ea typeface="굴림" pitchFamily="50" charset="-127"/>
              </a:rPr>
              <a:t>Submission Title:</a:t>
            </a:r>
            <a:r>
              <a:rPr lang="en-US" altLang="ko-KR" sz="1800" dirty="0">
                <a:ea typeface="굴림" pitchFamily="50" charset="-127"/>
              </a:rPr>
              <a:t> </a:t>
            </a:r>
            <a:r>
              <a:rPr lang="en-US" altLang="ko-KR" sz="1800" dirty="0"/>
              <a:t>ETRI </a:t>
            </a:r>
            <a:r>
              <a:rPr lang="en-US" altLang="ko-KR" sz="1800" dirty="0" smtClean="0"/>
              <a:t>OFDM PHY </a:t>
            </a:r>
            <a:r>
              <a:rPr lang="en-US" altLang="ko-KR" sz="1800" dirty="0"/>
              <a:t>Proposal for TG4m</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Date Submitted: </a:t>
            </a:r>
            <a:r>
              <a:rPr lang="en-US" altLang="ko-KR" sz="1800" dirty="0">
                <a:ea typeface="굴림" pitchFamily="50" charset="-127"/>
              </a:rPr>
              <a:t>July 2012</a:t>
            </a:r>
          </a:p>
          <a:p>
            <a:pPr marL="914400" indent="-914400">
              <a:spcBef>
                <a:spcPts val="600"/>
              </a:spcBef>
              <a:defRPr/>
            </a:pPr>
            <a:r>
              <a:rPr lang="en-US" altLang="ko-KR" sz="1800" b="1" dirty="0">
                <a:ea typeface="굴림" pitchFamily="50" charset="-127"/>
              </a:rPr>
              <a:t>Source:</a:t>
            </a:r>
            <a:r>
              <a:rPr lang="en-US" altLang="ko-KR" sz="1800" dirty="0">
                <a:ea typeface="굴림" pitchFamily="50" charset="-127"/>
              </a:rPr>
              <a:t>  </a:t>
            </a:r>
            <a:r>
              <a:rPr lang="en-US" altLang="ko-KR" sz="1800" dirty="0" err="1">
                <a:ea typeface="굴림" pitchFamily="50" charset="-127"/>
              </a:rPr>
              <a:t>Cheol</a:t>
            </a:r>
            <a:r>
              <a:rPr lang="en-US" altLang="ko-KR" sz="1800" dirty="0">
                <a:ea typeface="굴림" pitchFamily="50" charset="-127"/>
              </a:rPr>
              <a:t>-ho Shin</a:t>
            </a:r>
            <a:r>
              <a:rPr lang="en-US" altLang="ko-KR" sz="1800" dirty="0">
                <a:solidFill>
                  <a:schemeClr val="tx2"/>
                </a:solidFill>
                <a:ea typeface="굴림" charset="-127"/>
              </a:rPr>
              <a:t> , Mi-Kyung Oh and </a:t>
            </a:r>
            <a:r>
              <a:rPr lang="en-US" altLang="ko-KR" sz="1800" dirty="0" err="1">
                <a:solidFill>
                  <a:schemeClr val="tx2"/>
                </a:solidFill>
                <a:ea typeface="굴림" charset="-127"/>
              </a:rPr>
              <a:t>Sangsung</a:t>
            </a:r>
            <a:r>
              <a:rPr lang="en-US" altLang="ko-KR" sz="1800" dirty="0">
                <a:solidFill>
                  <a:schemeClr val="tx2"/>
                </a:solidFill>
                <a:ea typeface="굴림" charset="-127"/>
              </a:rPr>
              <a:t> </a:t>
            </a:r>
            <a:r>
              <a:rPr lang="en-US" altLang="ko-KR" sz="1800" dirty="0" err="1">
                <a:solidFill>
                  <a:schemeClr val="tx2"/>
                </a:solidFill>
                <a:ea typeface="굴림" charset="-127"/>
              </a:rPr>
              <a:t>Choi</a:t>
            </a:r>
            <a:r>
              <a:rPr lang="en-US" altLang="ko-KR" sz="1800" dirty="0">
                <a:solidFill>
                  <a:schemeClr val="tx2"/>
                </a:solidFill>
                <a:ea typeface="굴림" charset="-127"/>
              </a:rPr>
              <a:t> </a:t>
            </a:r>
            <a:r>
              <a:rPr lang="en-US" altLang="ko-KR" sz="1800" dirty="0">
                <a:solidFill>
                  <a:schemeClr val="tx2"/>
                </a:solidFill>
                <a:ea typeface="굴림" pitchFamily="50" charset="-127"/>
              </a:rPr>
              <a:t>(ETRI), </a:t>
            </a:r>
            <a:r>
              <a:rPr lang="en-GB" altLang="ko-KR" sz="1800" dirty="0" err="1"/>
              <a:t>Soo</a:t>
            </a:r>
            <a:r>
              <a:rPr lang="en-GB" altLang="ko-KR" sz="1800" dirty="0"/>
              <a:t>-Young Chang </a:t>
            </a:r>
            <a:r>
              <a:rPr lang="en-GB" altLang="ko-KR" sz="1800" dirty="0" smtClean="0"/>
              <a:t>(</a:t>
            </a:r>
            <a:r>
              <a:rPr lang="en-US" altLang="ko-KR" sz="1800" dirty="0" smtClean="0"/>
              <a:t>SYCA</a:t>
            </a:r>
            <a:r>
              <a:rPr lang="en-GB" altLang="ko-KR" sz="1800" dirty="0" smtClean="0"/>
              <a:t>)</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Contact: </a:t>
            </a:r>
            <a:r>
              <a:rPr lang="en-US" altLang="ko-KR" sz="1800" dirty="0">
                <a:ea typeface="굴림" pitchFamily="50" charset="-127"/>
                <a:hlinkClick r:id="rId3"/>
              </a:rPr>
              <a:t>chshin@etri.re.kr</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Voice:</a:t>
            </a:r>
            <a:r>
              <a:rPr lang="en-US" altLang="ko-KR" sz="1800" dirty="0">
                <a:ea typeface="굴림" pitchFamily="50" charset="-127"/>
              </a:rPr>
              <a:t> </a:t>
            </a:r>
            <a:r>
              <a:rPr lang="en-US" altLang="ko-KR" sz="1800" dirty="0">
                <a:solidFill>
                  <a:schemeClr val="tx2"/>
                </a:solidFill>
                <a:ea typeface="굴림" pitchFamily="50" charset="-127"/>
              </a:rPr>
              <a:t>+82 42 860 6831</a:t>
            </a:r>
            <a:r>
              <a:rPr lang="en-US" altLang="ko-KR" sz="1800" dirty="0">
                <a:ea typeface="굴림" pitchFamily="50" charset="-127"/>
              </a:rPr>
              <a:t>, E-Mail: chshin@etri.re.kr 	</a:t>
            </a:r>
          </a:p>
          <a:p>
            <a:pPr marL="914400" indent="-914400">
              <a:spcBef>
                <a:spcPts val="600"/>
              </a:spcBef>
              <a:defRPr/>
            </a:pPr>
            <a:r>
              <a:rPr lang="en-US" altLang="ko-KR" sz="1800" b="1" dirty="0">
                <a:ea typeface="굴림" pitchFamily="50" charset="-127"/>
              </a:rPr>
              <a:t>Re:</a:t>
            </a:r>
            <a:r>
              <a:rPr lang="en-US" altLang="ko-KR" sz="1800" dirty="0">
                <a:ea typeface="굴림" pitchFamily="50" charset="-127"/>
              </a:rPr>
              <a:t> </a:t>
            </a:r>
            <a:r>
              <a:rPr lang="en-US" altLang="ko-KR" sz="1800" dirty="0"/>
              <a:t>Call for proposals</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Abstract: </a:t>
            </a:r>
            <a:r>
              <a:rPr lang="en-US" altLang="ko-KR" sz="1800" dirty="0"/>
              <a:t>This contribution presents a </a:t>
            </a:r>
            <a:r>
              <a:rPr lang="en-US" altLang="ko-KR" sz="1800" dirty="0" smtClean="0"/>
              <a:t>proposal </a:t>
            </a:r>
            <a:r>
              <a:rPr lang="en-US" altLang="ko-KR" sz="1800" dirty="0"/>
              <a:t>for the TG4m</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Purpose: </a:t>
            </a:r>
            <a:r>
              <a:rPr lang="en-US" altLang="ko-KR" sz="1800" dirty="0"/>
              <a:t>Final proposal to 802.15m</a:t>
            </a:r>
            <a:endParaRPr lang="en-US" altLang="ko-KR" sz="1800" dirty="0">
              <a:ea typeface="굴림" pitchFamily="50" charset="-127"/>
            </a:endParaRPr>
          </a:p>
          <a:p>
            <a:pPr marL="811213" indent="-811213">
              <a:spcBef>
                <a:spcPts val="600"/>
              </a:spcBef>
              <a:defRPr/>
            </a:pPr>
            <a:r>
              <a:rPr lang="en-US" altLang="ko-KR" sz="1800" b="1" dirty="0">
                <a:ea typeface="굴림" pitchFamily="50" charset="-127"/>
              </a:rPr>
              <a:t>Notice: </a:t>
            </a:r>
            <a:r>
              <a:rPr lang="en-US" altLang="ko-KR"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Release:</a:t>
            </a:r>
            <a:r>
              <a:rPr lang="en-US" altLang="ko-KR" sz="1800" dirty="0">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슬라이드 번호 개체 틀 5"/>
          <p:cNvSpPr>
            <a:spLocks noGrp="1"/>
          </p:cNvSpPr>
          <p:nvPr>
            <p:ph type="sldNum" sz="quarter" idx="12"/>
          </p:nvPr>
        </p:nvSpPr>
        <p:spPr>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10</a:t>
            </a:fld>
            <a:endParaRPr lang="en-US" altLang="ko-KR" dirty="0" smtClean="0">
              <a:ea typeface="굴림" pitchFamily="50" charset="-127"/>
            </a:endParaRPr>
          </a:p>
        </p:txBody>
      </p:sp>
      <p:sp>
        <p:nvSpPr>
          <p:cNvPr id="11336" name="직사각형 6"/>
          <p:cNvSpPr>
            <a:spLocks noChangeArrowheads="1"/>
          </p:cNvSpPr>
          <p:nvPr/>
        </p:nvSpPr>
        <p:spPr bwMode="auto">
          <a:xfrm>
            <a:off x="755650" y="1268413"/>
            <a:ext cx="4749249" cy="769441"/>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pitchFamily="50" charset="-127"/>
              </a:rPr>
              <a:t> Optional </a:t>
            </a:r>
            <a:r>
              <a:rPr lang="en-US" altLang="ko-KR" sz="2400" dirty="0" smtClean="0">
                <a:ea typeface="굴림" pitchFamily="50" charset="-127"/>
              </a:rPr>
              <a:t>modes </a:t>
            </a:r>
            <a:r>
              <a:rPr lang="en-US" altLang="ko-KR" sz="2400" dirty="0">
                <a:ea typeface="굴림" pitchFamily="50" charset="-127"/>
              </a:rPr>
              <a:t>for </a:t>
            </a:r>
            <a:r>
              <a:rPr lang="en-US" altLang="ko-KR" sz="2400" dirty="0" smtClean="0">
                <a:ea typeface="굴림" pitchFamily="50" charset="-127"/>
              </a:rPr>
              <a:t>TVWS OFDM </a:t>
            </a:r>
            <a:endParaRPr lang="en-US" altLang="ko-KR" sz="2400" dirty="0">
              <a:ea typeface="굴림" pitchFamily="50" charset="-127"/>
            </a:endParaRPr>
          </a:p>
          <a:p>
            <a:r>
              <a:rPr lang="en-US" altLang="ko-KR" sz="2000" dirty="0">
                <a:ea typeface="굴림" pitchFamily="50" charset="-127"/>
              </a:rPr>
              <a:t>   - Using 4x over-clock </a:t>
            </a:r>
            <a:r>
              <a:rPr lang="en-US" altLang="ko-KR" sz="2000" dirty="0" smtClean="0">
                <a:ea typeface="굴림" pitchFamily="50" charset="-127"/>
              </a:rPr>
              <a:t>of TVWS OFDM</a:t>
            </a:r>
            <a:endParaRPr lang="en-US" altLang="ko-KR" sz="2000" dirty="0">
              <a:ea typeface="굴림" pitchFamily="50" charset="-127"/>
            </a:endParaRPr>
          </a:p>
        </p:txBody>
      </p:sp>
      <p:sp>
        <p:nvSpPr>
          <p:cNvPr id="11337" name="Rectangle 4"/>
          <p:cNvSpPr>
            <a:spLocks noGrp="1" noChangeArrowheads="1"/>
          </p:cNvSpPr>
          <p:nvPr>
            <p:ph type="dt" sz="quarter" idx="10"/>
          </p:nvPr>
        </p:nvSpPr>
        <p:spPr>
          <a:noFill/>
        </p:spPr>
        <p:txBody>
          <a:bodyPr/>
          <a:lstStyle/>
          <a:p>
            <a:r>
              <a:rPr lang="en-US" altLang="ko-KR" dirty="0" smtClean="0">
                <a:ea typeface="MS PGothic" pitchFamily="34" charset="-128"/>
              </a:rPr>
              <a:t>July 2012</a:t>
            </a:r>
          </a:p>
        </p:txBody>
      </p:sp>
      <p:sp>
        <p:nvSpPr>
          <p:cNvPr id="11338"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(5)</a:t>
            </a:r>
            <a:endParaRPr lang="ko-KR" altLang="en-US" dirty="0" smtClean="0">
              <a:ea typeface="굴림" pitchFamily="50" charset="-127"/>
            </a:endParaRPr>
          </a:p>
        </p:txBody>
      </p:sp>
      <p:graphicFrame>
        <p:nvGraphicFramePr>
          <p:cNvPr id="9" name="표 8"/>
          <p:cNvGraphicFramePr>
            <a:graphicFrameLocks noGrp="1"/>
          </p:cNvGraphicFramePr>
          <p:nvPr/>
        </p:nvGraphicFramePr>
        <p:xfrm>
          <a:off x="1187624" y="2132856"/>
          <a:ext cx="6984776" cy="3424166"/>
        </p:xfrm>
        <a:graphic>
          <a:graphicData uri="http://schemas.openxmlformats.org/drawingml/2006/table">
            <a:tbl>
              <a:tblPr/>
              <a:tblGrid>
                <a:gridCol w="4752528"/>
                <a:gridCol w="2232248"/>
              </a:tblGrid>
              <a:tr h="57912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Parameter</a:t>
                      </a:r>
                      <a:endParaRPr kumimoji="0" lang="ko-KR" altLang="en-US" sz="16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TVWS OFDM</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(Optional)</a:t>
                      </a:r>
                      <a:endParaRPr kumimoji="0" lang="ko-KR" altLang="en-US" sz="16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04290">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Approximate  signal bandwidth (KHz)</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4240</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204290">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DFT Size</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128</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Pilot tones</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8</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Data tones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100</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MCS0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(BPSK rate ½))</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1562.5</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MCS1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(QPSK rate ½)</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3125</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MCS2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(16-QAM rate ½)</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rgbClr val="000000"/>
                          </a:solidFill>
                          <a:effectLst/>
                          <a:latin typeface="Arial" charset="0"/>
                          <a:ea typeface="굴림" pitchFamily="50" charset="-127"/>
                        </a:rPr>
                        <a:t>6250</a:t>
                      </a:r>
                      <a:endParaRPr kumimoji="0" lang="ko-KR" altLang="en-US" sz="1400" b="1"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슬라이드 번호 개체 틀 5"/>
          <p:cNvSpPr>
            <a:spLocks noGrp="1"/>
          </p:cNvSpPr>
          <p:nvPr>
            <p:ph type="sldNum" sz="quarter" idx="12"/>
          </p:nvPr>
        </p:nvSpPr>
        <p:spPr>
          <a:noFill/>
        </p:spPr>
        <p:txBody>
          <a:bodyPr/>
          <a:lstStyle/>
          <a:p>
            <a:r>
              <a:rPr lang="en-US" altLang="ko-KR" dirty="0" smtClean="0"/>
              <a:t>Slide </a:t>
            </a:r>
            <a:fld id="{A45EF2DE-02D2-4D64-8D33-FF68FC3EB5D9}" type="slidenum">
              <a:rPr lang="en-US" altLang="ko-KR" smtClean="0"/>
              <a:pPr/>
              <a:t>11</a:t>
            </a:fld>
            <a:endParaRPr lang="en-US" altLang="ko-KR" dirty="0" smtClean="0"/>
          </a:p>
        </p:txBody>
      </p:sp>
      <p:graphicFrame>
        <p:nvGraphicFramePr>
          <p:cNvPr id="8" name="표 7"/>
          <p:cNvGraphicFramePr>
            <a:graphicFrameLocks noGrp="1"/>
          </p:cNvGraphicFramePr>
          <p:nvPr/>
        </p:nvGraphicFramePr>
        <p:xfrm>
          <a:off x="539182" y="2063750"/>
          <a:ext cx="7849242" cy="2826390"/>
        </p:xfrm>
        <a:graphic>
          <a:graphicData uri="http://schemas.openxmlformats.org/drawingml/2006/table">
            <a:tbl>
              <a:tblPr/>
              <a:tblGrid>
                <a:gridCol w="3095901"/>
                <a:gridCol w="1530567"/>
                <a:gridCol w="1578341"/>
                <a:gridCol w="1644433"/>
              </a:tblGrid>
              <a:tr h="47625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charset="-127"/>
                        </a:rPr>
                        <a:t>Parameter</a:t>
                      </a:r>
                      <a:endParaRPr kumimoji="0" lang="ko-KR" altLang="en-US" sz="1800" b="1" i="0" u="none" strike="noStrike" cap="none" normalizeH="0" baseline="0" dirty="0" smtClean="0">
                        <a:ln>
                          <a:noFill/>
                        </a:ln>
                        <a:solidFill>
                          <a:srgbClr val="FFFFFF"/>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PSD limit (100KHz)</a:t>
                      </a:r>
                      <a:endParaRPr kumimoji="0" lang="ko-KR" altLang="en-US" sz="1600" b="1" i="0" u="none" strike="noStrike" cap="none" normalizeH="0" baseline="0" dirty="0" smtClean="0">
                        <a:ln>
                          <a:noFill/>
                        </a:ln>
                        <a:solidFill>
                          <a:srgbClr val="FFFFFF"/>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bg1"/>
                          </a:solidFill>
                          <a:effectLst/>
                          <a:latin typeface="Arial" charset="0"/>
                          <a:ea typeface="굴림" charset="-127"/>
                        </a:rPr>
                        <a:t>TVWS 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bg1"/>
                          </a:solidFill>
                          <a:effectLst/>
                          <a:latin typeface="Arial" charset="0"/>
                          <a:ea typeface="굴림" charset="-127"/>
                        </a:rPr>
                        <a:t>(Mandatory)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bg1"/>
                          </a:solidFill>
                          <a:effectLst/>
                          <a:latin typeface="Arial" charset="0"/>
                          <a:ea typeface="굴림" charset="-127"/>
                        </a:rPr>
                        <a:t>TVWS 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bg1"/>
                          </a:solidFill>
                          <a:effectLst/>
                          <a:latin typeface="Arial" charset="0"/>
                          <a:ea typeface="굴림" charset="-127"/>
                        </a:rPr>
                        <a:t>(Optional)</a:t>
                      </a:r>
                      <a:endParaRPr kumimoji="0" lang="ko-KR" altLang="en-US" sz="1600" b="1" i="0" u="none" strike="noStrike" cap="none" normalizeH="0" baseline="0" dirty="0" smtClean="0">
                        <a:ln>
                          <a:noFill/>
                        </a:ln>
                        <a:solidFill>
                          <a:schemeClr val="bg1"/>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2609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Nominal bandwidth (KHz)</a:t>
                      </a:r>
                      <a:endParaRPr kumimoji="0" lang="ko-KR" altLang="en-US" sz="1400" b="0" i="0" u="none" strike="noStrike" cap="none" normalizeH="0" baseline="0" dirty="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400" b="0" i="0" u="none" strike="noStrike" cap="none" normalizeH="0" baseline="0" smtClean="0">
                        <a:ln>
                          <a:noFill/>
                        </a:ln>
                        <a:solidFill>
                          <a:schemeClr val="tx1"/>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1060</a:t>
                      </a:r>
                      <a:endParaRPr kumimoji="0" lang="ko-KR" altLang="en-US" sz="1400" b="0" i="0" u="none" strike="noStrike" cap="none" normalizeH="0" baseline="0" dirty="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4240</a:t>
                      </a:r>
                      <a:endParaRPr kumimoji="0" lang="ko-KR" altLang="en-US" sz="1400" b="0" i="0" u="none" strike="noStrike" cap="none" normalizeH="0" baseline="0" dirty="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20478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Fixed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FF0000"/>
                          </a:solidFill>
                          <a:effectLst/>
                          <a:latin typeface="Arial" charset="0"/>
                          <a:ea typeface="굴림" charset="-127"/>
                        </a:rPr>
                        <a:t>12.6 </a:t>
                      </a:r>
                      <a:r>
                        <a:rPr kumimoji="0" lang="en-US" altLang="ko-KR" sz="1400" b="0" i="0" u="none" strike="noStrike" cap="none" normalizeH="0" baseline="0" dirty="0" err="1" smtClean="0">
                          <a:ln>
                            <a:noFill/>
                          </a:ln>
                          <a:solidFill>
                            <a:srgbClr val="FF0000"/>
                          </a:solidFill>
                          <a:effectLst/>
                          <a:latin typeface="Arial" charset="0"/>
                          <a:ea typeface="굴림" charset="-127"/>
                        </a:rPr>
                        <a:t>dBm</a:t>
                      </a:r>
                      <a:endParaRPr kumimoji="0" lang="ko-KR" altLang="en-US" sz="1400" b="0" i="0" u="none" strike="noStrike" cap="none" normalizeH="0" baseline="0" dirty="0" smtClean="0">
                        <a:ln>
                          <a:noFill/>
                        </a:ln>
                        <a:solidFill>
                          <a:srgbClr val="FF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22.85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28.87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397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Personal/portable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(adj. channel)</a:t>
                      </a:r>
                      <a:endParaRPr kumimoji="0" lang="ko-KR" altLang="en-US" sz="1400" b="0" i="0" u="none" strike="noStrike" cap="none" normalizeH="0" baseline="0" dirty="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FF0000"/>
                          </a:solidFill>
                          <a:effectLst/>
                          <a:latin typeface="Arial" charset="0"/>
                          <a:ea typeface="굴림" charset="-127"/>
                        </a:rPr>
                        <a:t>-1.4 </a:t>
                      </a:r>
                      <a:r>
                        <a:rPr kumimoji="0" lang="en-US" altLang="ko-KR" sz="1400" b="0" i="0" u="none" strike="noStrike" cap="none" normalizeH="0" baseline="0" dirty="0" err="1" smtClean="0">
                          <a:ln>
                            <a:noFill/>
                          </a:ln>
                          <a:solidFill>
                            <a:srgbClr val="FF0000"/>
                          </a:solidFill>
                          <a:effectLst/>
                          <a:latin typeface="Arial" charset="0"/>
                          <a:ea typeface="굴림" charset="-127"/>
                        </a:rPr>
                        <a:t>dBm</a:t>
                      </a:r>
                      <a:endParaRPr kumimoji="0" lang="ko-KR" altLang="en-US" sz="1400" b="0" i="0" u="none" strike="noStrike" cap="none" normalizeH="0" baseline="0" dirty="0" smtClean="0">
                        <a:ln>
                          <a:noFill/>
                        </a:ln>
                        <a:solidFill>
                          <a:srgbClr val="FF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8.85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14.87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 </a:t>
                      </a: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397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Sensing only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FF0000"/>
                          </a:solidFill>
                          <a:effectLst/>
                          <a:latin typeface="Arial" charset="0"/>
                          <a:ea typeface="굴림" charset="-127"/>
                        </a:rPr>
                        <a:t>-0.4 </a:t>
                      </a:r>
                      <a:r>
                        <a:rPr kumimoji="0" lang="en-US" altLang="ko-KR" sz="1400" b="0" i="0" u="none" strike="noStrike" cap="none" normalizeH="0" baseline="0" dirty="0" err="1" smtClean="0">
                          <a:ln>
                            <a:noFill/>
                          </a:ln>
                          <a:solidFill>
                            <a:srgbClr val="FF0000"/>
                          </a:solidFill>
                          <a:effectLst/>
                          <a:latin typeface="Arial" charset="0"/>
                          <a:ea typeface="굴림" charset="-127"/>
                        </a:rPr>
                        <a:t>dBm</a:t>
                      </a:r>
                      <a:endParaRPr kumimoji="0" lang="ko-KR" altLang="en-US" sz="1400" b="0" i="0" u="none" strike="noStrike" cap="none" normalizeH="0" baseline="0" dirty="0" smtClean="0">
                        <a:ln>
                          <a:noFill/>
                        </a:ln>
                        <a:solidFill>
                          <a:srgbClr val="FF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9.85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15.87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 </a:t>
                      </a: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397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All other Personal/portable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FF0000"/>
                          </a:solidFill>
                          <a:effectLst/>
                          <a:latin typeface="Arial" charset="0"/>
                          <a:ea typeface="굴림" charset="-127"/>
                        </a:rPr>
                        <a:t>2.6 </a:t>
                      </a:r>
                      <a:r>
                        <a:rPr kumimoji="0" lang="en-US" altLang="ko-KR" sz="1400" b="0" i="0" u="none" strike="noStrike" cap="none" normalizeH="0" baseline="0" dirty="0" err="1" smtClean="0">
                          <a:ln>
                            <a:noFill/>
                          </a:ln>
                          <a:solidFill>
                            <a:srgbClr val="FF0000"/>
                          </a:solidFill>
                          <a:effectLst/>
                          <a:latin typeface="Arial" charset="0"/>
                          <a:ea typeface="굴림" charset="-127"/>
                        </a:rPr>
                        <a:t>dBm</a:t>
                      </a:r>
                      <a:endParaRPr kumimoji="0" lang="ko-KR" altLang="en-US" sz="1400" b="0" i="0" u="none" strike="noStrike" cap="none" normalizeH="0" baseline="0" dirty="0" smtClean="0">
                        <a:ln>
                          <a:noFill/>
                        </a:ln>
                        <a:solidFill>
                          <a:srgbClr val="FF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12.85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18.87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
        <p:nvSpPr>
          <p:cNvPr id="12343"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sp>
        <p:nvSpPr>
          <p:cNvPr id="12344" name="직사각형 6"/>
          <p:cNvSpPr>
            <a:spLocks noChangeArrowheads="1"/>
          </p:cNvSpPr>
          <p:nvPr/>
        </p:nvSpPr>
        <p:spPr bwMode="auto">
          <a:xfrm>
            <a:off x="755650" y="1382862"/>
            <a:ext cx="7011343" cy="461665"/>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charset="-127"/>
              </a:rPr>
              <a:t> Available TX maximum </a:t>
            </a:r>
            <a:r>
              <a:rPr lang="en-US" altLang="ko-KR" sz="2400" dirty="0" smtClean="0">
                <a:ea typeface="굴림" charset="-127"/>
              </a:rPr>
              <a:t>power defined by FCC 12-36</a:t>
            </a:r>
            <a:endParaRPr lang="en-US" altLang="ko-KR" sz="2000" dirty="0">
              <a:ea typeface="굴림" charset="-127"/>
            </a:endParaRPr>
          </a:p>
        </p:txBody>
      </p:sp>
      <p:sp>
        <p:nvSpPr>
          <p:cNvPr id="12345" name="제목 1"/>
          <p:cNvSpPr>
            <a:spLocks noGrp="1"/>
          </p:cNvSpPr>
          <p:nvPr>
            <p:ph type="title"/>
          </p:nvPr>
        </p:nvSpPr>
        <p:spPr>
          <a:xfrm>
            <a:off x="685800" y="549275"/>
            <a:ext cx="7772400" cy="863600"/>
          </a:xfrm>
        </p:spPr>
        <p:txBody>
          <a:bodyPr/>
          <a:lstStyle/>
          <a:p>
            <a:r>
              <a:rPr lang="en-US" altLang="ko-KR" dirty="0" smtClean="0">
                <a:ea typeface="굴림" charset="-127"/>
              </a:rPr>
              <a:t>OFDM PHY for TVWS WPAN (6)</a:t>
            </a:r>
            <a:endParaRPr lang="ko-KR" altLang="en-US" dirty="0" smtClean="0">
              <a:ea typeface="굴림" charset="-127"/>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a:xfrm>
            <a:off x="685800" y="549274"/>
            <a:ext cx="7772400" cy="935509"/>
          </a:xfrm>
        </p:spPr>
        <p:txBody>
          <a:bodyPr/>
          <a:lstStyle/>
          <a:p>
            <a:r>
              <a:rPr lang="en-US" altLang="ko-KR" dirty="0" smtClean="0">
                <a:ea typeface="굴림" pitchFamily="50" charset="-127"/>
              </a:rPr>
              <a:t>OFDM PHY for TVWS WPAN (7)</a:t>
            </a:r>
            <a:endParaRPr lang="ko-KR" altLang="en-US" dirty="0" smtClean="0">
              <a:ea typeface="굴림" pitchFamily="50" charset="-127"/>
            </a:endParaRPr>
          </a:p>
        </p:txBody>
      </p:sp>
      <p:sp>
        <p:nvSpPr>
          <p:cNvPr id="9219" name="내용 개체 틀 2"/>
          <p:cNvSpPr>
            <a:spLocks noGrp="1"/>
          </p:cNvSpPr>
          <p:nvPr>
            <p:ph idx="1"/>
          </p:nvPr>
        </p:nvSpPr>
        <p:spPr>
          <a:xfrm>
            <a:off x="251520" y="1268760"/>
            <a:ext cx="8640960" cy="5183906"/>
          </a:xfrm>
        </p:spPr>
        <p:txBody>
          <a:bodyPr/>
          <a:lstStyle/>
          <a:p>
            <a:r>
              <a:rPr lang="en-US" altLang="ko-KR" dirty="0" smtClean="0">
                <a:latin typeface="+mj-lt"/>
                <a:ea typeface="굴림" pitchFamily="50" charset="-127"/>
              </a:rPr>
              <a:t>Format of the OFDM PPDU</a:t>
            </a:r>
          </a:p>
          <a:p>
            <a:pPr lvl="1"/>
            <a:endParaRPr lang="en-US" altLang="ko-KR" dirty="0" smtClean="0">
              <a:latin typeface="+mj-lt"/>
              <a:ea typeface="굴림" pitchFamily="50" charset="-127"/>
            </a:endParaRPr>
          </a:p>
          <a:p>
            <a:pPr lvl="1"/>
            <a:endParaRPr lang="en-US" altLang="ko-KR" sz="1800" dirty="0" smtClean="0">
              <a:latin typeface="+mj-lt"/>
              <a:ea typeface="굴림" pitchFamily="50" charset="-127"/>
            </a:endParaRPr>
          </a:p>
          <a:p>
            <a:pPr lvl="1"/>
            <a:endParaRPr lang="en-US" altLang="ko-KR" sz="1800" dirty="0" smtClean="0">
              <a:latin typeface="+mj-lt"/>
              <a:ea typeface="굴림" pitchFamily="50" charset="-127"/>
            </a:endParaRPr>
          </a:p>
          <a:p>
            <a:pPr lvl="1"/>
            <a:r>
              <a:rPr lang="en-US" altLang="ko-KR" sz="1800" dirty="0" smtClean="0">
                <a:latin typeface="+mj-lt"/>
                <a:ea typeface="굴림" pitchFamily="50" charset="-127"/>
              </a:rPr>
              <a:t>SHR</a:t>
            </a:r>
          </a:p>
          <a:p>
            <a:pPr lvl="2"/>
            <a:r>
              <a:rPr lang="en-US" altLang="ko-KR" sz="1800" dirty="0" smtClean="0">
                <a:latin typeface="+mj-lt"/>
                <a:ea typeface="굴림" pitchFamily="50" charset="-127"/>
              </a:rPr>
              <a:t>STF : The repetition cycle is the same as that of the </a:t>
            </a:r>
            <a:r>
              <a:rPr lang="en-US" altLang="ko-KR" sz="1800" dirty="0" smtClean="0">
                <a:ea typeface="굴림" pitchFamily="50" charset="-127"/>
              </a:rPr>
              <a:t>TG4g  </a:t>
            </a:r>
            <a:r>
              <a:rPr lang="en-US" altLang="ko-KR" sz="1800" dirty="0" smtClean="0">
                <a:latin typeface="+mj-lt"/>
                <a:ea typeface="굴림" pitchFamily="50" charset="-127"/>
              </a:rPr>
              <a:t>OFDM Option 1</a:t>
            </a:r>
          </a:p>
          <a:p>
            <a:pPr lvl="2"/>
            <a:endParaRPr lang="en-US" altLang="ko-KR" sz="1800" dirty="0" smtClean="0">
              <a:latin typeface="+mj-lt"/>
              <a:ea typeface="굴림" pitchFamily="50" charset="-127"/>
            </a:endParaRPr>
          </a:p>
          <a:p>
            <a:pPr lvl="2"/>
            <a:endParaRPr lang="en-US" altLang="ko-KR" sz="1800" dirty="0" smtClean="0">
              <a:latin typeface="+mj-lt"/>
              <a:ea typeface="굴림" pitchFamily="50" charset="-127"/>
            </a:endParaRPr>
          </a:p>
          <a:p>
            <a:pPr lvl="2"/>
            <a:endParaRPr lang="en-US" altLang="ko-KR" sz="1800" dirty="0" smtClean="0">
              <a:latin typeface="+mj-lt"/>
              <a:ea typeface="굴림" pitchFamily="50" charset="-127"/>
            </a:endParaRPr>
          </a:p>
          <a:p>
            <a:pPr lvl="2">
              <a:buNone/>
            </a:pPr>
            <a:r>
              <a:rPr lang="en-US" altLang="ko-KR" sz="1800" dirty="0" smtClean="0">
                <a:latin typeface="+mj-lt"/>
                <a:ea typeface="굴림" pitchFamily="50" charset="-127"/>
              </a:rPr>
              <a:t>   - Formulas</a:t>
            </a:r>
          </a:p>
          <a:p>
            <a:pPr lvl="2">
              <a:buNone/>
            </a:pPr>
            <a:endParaRPr lang="en-US" altLang="ko-KR" sz="1800" dirty="0" smtClean="0">
              <a:latin typeface="+mj-lt"/>
              <a:ea typeface="굴림" pitchFamily="50" charset="-127"/>
            </a:endParaRPr>
          </a:p>
          <a:p>
            <a:pPr lvl="2">
              <a:buNone/>
            </a:pPr>
            <a:endParaRPr lang="en-US" altLang="ko-KR" sz="1800" dirty="0" smtClean="0">
              <a:latin typeface="+mj-lt"/>
              <a:ea typeface="굴림" pitchFamily="50" charset="-127"/>
            </a:endParaRPr>
          </a:p>
          <a:p>
            <a:pPr lvl="2">
              <a:buNone/>
            </a:pPr>
            <a:endParaRPr lang="en-US" altLang="ko-KR" sz="1800" dirty="0" smtClean="0">
              <a:latin typeface="+mj-lt"/>
              <a:ea typeface="굴림" pitchFamily="50" charset="-127"/>
            </a:endParaRPr>
          </a:p>
          <a:p>
            <a:pPr lvl="2">
              <a:buNone/>
            </a:pPr>
            <a:endParaRPr lang="en-US" altLang="ko-KR" sz="1800" dirty="0" smtClean="0">
              <a:latin typeface="+mj-lt"/>
              <a:ea typeface="굴림" pitchFamily="50" charset="-127"/>
            </a:endParaRPr>
          </a:p>
          <a:p>
            <a:pPr lvl="2"/>
            <a:r>
              <a:rPr lang="en-US" altLang="ko-KR" sz="1800" dirty="0" smtClean="0">
                <a:latin typeface="+mj-lt"/>
                <a:ea typeface="굴림" pitchFamily="50" charset="-127"/>
              </a:rPr>
              <a:t>LTF and PHR: TBD</a:t>
            </a:r>
          </a:p>
          <a:p>
            <a:pPr lvl="2">
              <a:buNone/>
            </a:pPr>
            <a:endParaRPr lang="en-US" altLang="ko-KR" sz="1800" dirty="0" smtClean="0">
              <a:latin typeface="+mj-lt"/>
              <a:ea typeface="굴림" pitchFamily="50" charset="-127"/>
            </a:endParaRPr>
          </a:p>
        </p:txBody>
      </p:sp>
      <p:sp>
        <p:nvSpPr>
          <p:cNvPr id="9220" name="날짜 개체 틀 3"/>
          <p:cNvSpPr>
            <a:spLocks noGrp="1"/>
          </p:cNvSpPr>
          <p:nvPr>
            <p:ph type="dt" sz="quarter" idx="10"/>
          </p:nvPr>
        </p:nvSpPr>
        <p:spPr>
          <a:noFill/>
        </p:spPr>
        <p:txBody>
          <a:bodyPr/>
          <a:lstStyle/>
          <a:p>
            <a:r>
              <a:rPr lang="en-US" altLang="ko-KR" dirty="0" smtClean="0">
                <a:ea typeface="굴림" pitchFamily="50" charset="-127"/>
              </a:rPr>
              <a:t>July 2012</a:t>
            </a:r>
          </a:p>
        </p:txBody>
      </p:sp>
      <p:pic>
        <p:nvPicPr>
          <p:cNvPr id="2050" name="Picture 2"/>
          <p:cNvPicPr>
            <a:picLocks noChangeAspect="1" noChangeArrowheads="1"/>
          </p:cNvPicPr>
          <p:nvPr/>
        </p:nvPicPr>
        <p:blipFill>
          <a:blip r:embed="rId3" cstate="print"/>
          <a:srcRect/>
          <a:stretch>
            <a:fillRect/>
          </a:stretch>
        </p:blipFill>
        <p:spPr bwMode="auto">
          <a:xfrm>
            <a:off x="1187624" y="1831955"/>
            <a:ext cx="5832647" cy="732949"/>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1907704" y="3501008"/>
            <a:ext cx="1897385" cy="792088"/>
          </a:xfrm>
          <a:prstGeom prst="rect">
            <a:avLst/>
          </a:prstGeom>
          <a:noFill/>
          <a:ln w="9525">
            <a:noFill/>
            <a:miter lim="800000"/>
            <a:headEnd/>
            <a:tailEnd/>
          </a:ln>
        </p:spPr>
      </p:pic>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2052" name="Object 4"/>
          <p:cNvGraphicFramePr>
            <a:graphicFrameLocks noChangeAspect="1"/>
          </p:cNvGraphicFramePr>
          <p:nvPr/>
        </p:nvGraphicFramePr>
        <p:xfrm>
          <a:off x="1835696" y="4768180"/>
          <a:ext cx="4441825" cy="1181100"/>
        </p:xfrm>
        <a:graphic>
          <a:graphicData uri="http://schemas.openxmlformats.org/presentationml/2006/ole">
            <p:oleObj spid="_x0000_s2052" r:id="rId5" imgW="4445000" imgH="1181100" progId="">
              <p:embed/>
            </p:oleObj>
          </a:graphicData>
        </a:graphic>
      </p:graphicFrame>
      <p:sp>
        <p:nvSpPr>
          <p:cNvPr id="9" name="슬라이드 번호 개체 틀 5"/>
          <p:cNvSpPr>
            <a:spLocks noGrp="1"/>
          </p:cNvSpPr>
          <p:nvPr>
            <p:ph type="sldNum" sz="quarter" idx="12"/>
          </p:nvPr>
        </p:nvSpPr>
        <p:spPr>
          <a:xfrm>
            <a:off x="4344988" y="6475413"/>
            <a:ext cx="530225" cy="182562"/>
          </a:xfrm>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12</a:t>
            </a:fld>
            <a:endParaRPr lang="en-US" altLang="ko-KR" dirty="0" smtClean="0">
              <a:ea typeface="굴림" pitchFamily="50" charset="-127"/>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(8)</a:t>
            </a:r>
            <a:endParaRPr lang="ko-KR" altLang="en-US" dirty="0" smtClean="0">
              <a:ea typeface="굴림" pitchFamily="50" charset="-127"/>
            </a:endParaRPr>
          </a:p>
        </p:txBody>
      </p:sp>
      <p:sp>
        <p:nvSpPr>
          <p:cNvPr id="12291" name="내용 개체 틀 2"/>
          <p:cNvSpPr>
            <a:spLocks noGrp="1"/>
          </p:cNvSpPr>
          <p:nvPr>
            <p:ph idx="1"/>
          </p:nvPr>
        </p:nvSpPr>
        <p:spPr>
          <a:xfrm>
            <a:off x="685800" y="1412875"/>
            <a:ext cx="7772400" cy="4968875"/>
          </a:xfrm>
        </p:spPr>
        <p:txBody>
          <a:bodyPr/>
          <a:lstStyle/>
          <a:p>
            <a:r>
              <a:rPr lang="en-US" altLang="ko-KR" dirty="0" smtClean="0">
                <a:latin typeface="+mj-lt"/>
                <a:ea typeface="굴림" pitchFamily="50" charset="-127"/>
              </a:rPr>
              <a:t>Bit-to-symbol mapping</a:t>
            </a:r>
          </a:p>
          <a:p>
            <a:pPr lvl="1"/>
            <a:r>
              <a:rPr lang="en-US" altLang="ko-KR" dirty="0" smtClean="0">
                <a:latin typeface="+mj-lt"/>
                <a:ea typeface="굴림" pitchFamily="50" charset="-127"/>
              </a:rPr>
              <a:t>same as TG4g SUN </a:t>
            </a:r>
          </a:p>
          <a:p>
            <a:pPr lvl="1"/>
            <a:endParaRPr lang="en-US" altLang="ko-KR" dirty="0" smtClean="0">
              <a:latin typeface="+mj-lt"/>
              <a:ea typeface="굴림" pitchFamily="50" charset="-127"/>
            </a:endParaRPr>
          </a:p>
          <a:p>
            <a:r>
              <a:rPr lang="en-US" altLang="ko-KR" dirty="0" smtClean="0">
                <a:latin typeface="+mj-lt"/>
                <a:ea typeface="굴림" pitchFamily="50" charset="-127"/>
              </a:rPr>
              <a:t>Forward error correction (FEC)</a:t>
            </a:r>
          </a:p>
          <a:p>
            <a:pPr lvl="1"/>
            <a:r>
              <a:rPr lang="en-US" altLang="ko-KR" dirty="0" smtClean="0">
                <a:latin typeface="+mj-lt"/>
                <a:ea typeface="굴림" pitchFamily="50" charset="-127"/>
              </a:rPr>
              <a:t>same as TG4g SUN </a:t>
            </a:r>
          </a:p>
          <a:p>
            <a:pPr lvl="1"/>
            <a:endParaRPr lang="en-US" altLang="ko-KR" dirty="0" smtClean="0">
              <a:latin typeface="+mj-lt"/>
              <a:ea typeface="굴림" pitchFamily="50" charset="-127"/>
            </a:endParaRPr>
          </a:p>
          <a:p>
            <a:r>
              <a:rPr lang="en-US" altLang="ko-KR" dirty="0" err="1" smtClean="0">
                <a:latin typeface="+mj-lt"/>
                <a:ea typeface="굴림" pitchFamily="50" charset="-127"/>
              </a:rPr>
              <a:t>Interleaver</a:t>
            </a:r>
            <a:endParaRPr lang="en-US" altLang="ko-KR" dirty="0" smtClean="0">
              <a:latin typeface="+mj-lt"/>
              <a:ea typeface="굴림" pitchFamily="50" charset="-127"/>
            </a:endParaRPr>
          </a:p>
          <a:p>
            <a:pPr lvl="1"/>
            <a:r>
              <a:rPr lang="en-US" altLang="ko-KR" dirty="0" smtClean="0">
                <a:latin typeface="+mj-lt"/>
                <a:ea typeface="굴림" pitchFamily="50" charset="-127"/>
              </a:rPr>
              <a:t>same as TG4g SUN </a:t>
            </a:r>
          </a:p>
          <a:p>
            <a:pPr lvl="1">
              <a:buFontTx/>
              <a:buNone/>
            </a:pPr>
            <a:r>
              <a:rPr lang="en-US" altLang="ko-KR" dirty="0" smtClean="0">
                <a:latin typeface="+mj-lt"/>
                <a:ea typeface="굴림" pitchFamily="50" charset="-127"/>
              </a:rPr>
              <a:t>     </a:t>
            </a:r>
            <a:r>
              <a:rPr lang="en-US" altLang="ko-KR" dirty="0" err="1" smtClean="0">
                <a:latin typeface="+mj-lt"/>
                <a:ea typeface="굴림" pitchFamily="50" charset="-127"/>
              </a:rPr>
              <a:t>Ncbps</a:t>
            </a:r>
            <a:r>
              <a:rPr lang="en-US" altLang="ko-KR" dirty="0" smtClean="0">
                <a:latin typeface="+mj-lt"/>
                <a:ea typeface="굴림" pitchFamily="50" charset="-127"/>
              </a:rPr>
              <a:t> is defined as follows;</a:t>
            </a:r>
          </a:p>
          <a:p>
            <a:pPr lvl="1">
              <a:buFontTx/>
              <a:buNone/>
            </a:pPr>
            <a:r>
              <a:rPr lang="en-US" altLang="ko-KR" dirty="0" smtClean="0">
                <a:latin typeface="+mj-lt"/>
                <a:ea typeface="굴림" pitchFamily="50" charset="-127"/>
              </a:rPr>
              <a:t>     100 bits for BPSK, 200 bits for QPSK , 400 bits for 16-QAM </a:t>
            </a:r>
          </a:p>
        </p:txBody>
      </p:sp>
      <p:sp>
        <p:nvSpPr>
          <p:cNvPr id="12292" name="날짜 개체 틀 3"/>
          <p:cNvSpPr>
            <a:spLocks noGrp="1"/>
          </p:cNvSpPr>
          <p:nvPr>
            <p:ph type="dt" sz="quarter" idx="10"/>
          </p:nvPr>
        </p:nvSpPr>
        <p:spPr>
          <a:noFill/>
        </p:spPr>
        <p:txBody>
          <a:bodyPr/>
          <a:lstStyle/>
          <a:p>
            <a:r>
              <a:rPr lang="en-US" altLang="ko-KR" smtClean="0">
                <a:ea typeface="굴림" pitchFamily="50" charset="-127"/>
              </a:rPr>
              <a:t>July 2012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sz="half" idx="4294967295"/>
          </p:nvPr>
        </p:nvSpPr>
        <p:spPr>
          <a:xfrm>
            <a:off x="838200" y="1258416"/>
            <a:ext cx="4343400" cy="514400"/>
          </a:xfrm>
          <a:noFill/>
        </p:spPr>
        <p:txBody>
          <a:bodyPr/>
          <a:lstStyle/>
          <a:p>
            <a:r>
              <a:rPr lang="en-US" altLang="ko-KR" dirty="0" smtClean="0">
                <a:latin typeface="+mj-lt"/>
                <a:ea typeface="굴림" pitchFamily="50" charset="-127"/>
              </a:rPr>
              <a:t>128 IFFT</a:t>
            </a:r>
            <a:endParaRPr lang="ko-KR" altLang="en-US" dirty="0" smtClean="0">
              <a:latin typeface="+mj-lt"/>
              <a:ea typeface="굴림" pitchFamily="50" charset="-127"/>
            </a:endParaRPr>
          </a:p>
        </p:txBody>
      </p:sp>
      <p:sp>
        <p:nvSpPr>
          <p:cNvPr id="6148" name="Rectangle 5"/>
          <p:cNvSpPr>
            <a:spLocks noChangeArrowheads="1"/>
          </p:cNvSpPr>
          <p:nvPr/>
        </p:nvSpPr>
        <p:spPr bwMode="auto">
          <a:xfrm>
            <a:off x="838200" y="1628800"/>
            <a:ext cx="7118176" cy="2400657"/>
          </a:xfrm>
          <a:prstGeom prst="rect">
            <a:avLst/>
          </a:prstGeom>
          <a:noFill/>
          <a:ln w="9525">
            <a:noFill/>
            <a:miter lim="800000"/>
            <a:headEnd/>
            <a:tailEnd/>
          </a:ln>
        </p:spPr>
        <p:txBody>
          <a:bodyPr wrap="square">
            <a:spAutoFit/>
          </a:bodyPr>
          <a:lstStyle/>
          <a:p>
            <a:pPr>
              <a:lnSpc>
                <a:spcPct val="150000"/>
              </a:lnSpc>
            </a:pPr>
            <a:r>
              <a:rPr kumimoji="1" lang="en-US" altLang="ko-KR" sz="1400" b="1" dirty="0">
                <a:ea typeface="굴림" charset="-127"/>
              </a:rPr>
              <a:t>       </a:t>
            </a:r>
            <a:r>
              <a:rPr lang="en-US" altLang="ko-KR" sz="2000" dirty="0" smtClean="0">
                <a:latin typeface="+mj-lt"/>
                <a:ea typeface="굴림" pitchFamily="50" charset="-127"/>
              </a:rPr>
              <a:t>Total of 128 tones:</a:t>
            </a:r>
          </a:p>
          <a:p>
            <a:pPr lvl="1">
              <a:lnSpc>
                <a:spcPct val="150000"/>
              </a:lnSpc>
              <a:buFontTx/>
              <a:buChar char="-"/>
            </a:pPr>
            <a:r>
              <a:rPr lang="en-US" altLang="ko-KR" sz="2000" dirty="0" smtClean="0">
                <a:latin typeface="+mj-lt"/>
                <a:ea typeface="굴림" pitchFamily="50" charset="-127"/>
              </a:rPr>
              <a:t> 100 data tones</a:t>
            </a:r>
          </a:p>
          <a:p>
            <a:pPr lvl="1">
              <a:lnSpc>
                <a:spcPct val="150000"/>
              </a:lnSpc>
            </a:pPr>
            <a:r>
              <a:rPr lang="en-US" altLang="ko-KR" sz="2000" dirty="0" smtClean="0">
                <a:latin typeface="+mj-lt"/>
                <a:ea typeface="굴림" pitchFamily="50" charset="-127"/>
              </a:rPr>
              <a:t>  (constellation: BPSK/QPSK/16-QAM).</a:t>
            </a:r>
          </a:p>
          <a:p>
            <a:pPr lvl="1">
              <a:lnSpc>
                <a:spcPct val="150000"/>
              </a:lnSpc>
            </a:pPr>
            <a:r>
              <a:rPr lang="en-US" altLang="ko-KR" sz="2000" dirty="0" smtClean="0">
                <a:latin typeface="+mj-lt"/>
                <a:ea typeface="굴림" pitchFamily="50" charset="-127"/>
              </a:rPr>
              <a:t>- 8 pilot tones</a:t>
            </a:r>
          </a:p>
          <a:p>
            <a:pPr lvl="1">
              <a:lnSpc>
                <a:spcPct val="150000"/>
              </a:lnSpc>
            </a:pPr>
            <a:r>
              <a:rPr lang="en-US" altLang="ko-KR" sz="2000" dirty="0" smtClean="0">
                <a:latin typeface="+mj-lt"/>
                <a:ea typeface="굴림" pitchFamily="50" charset="-127"/>
              </a:rPr>
              <a:t>- Remaining 20 tones including DC are NULL tones.</a:t>
            </a:r>
          </a:p>
        </p:txBody>
      </p:sp>
      <p:sp>
        <p:nvSpPr>
          <p:cNvPr id="6149" name="Slide Number Placeholder 4"/>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ltLang="ko-KR">
                <a:ea typeface="MS PGothic" pitchFamily="34" charset="-128"/>
              </a:rPr>
              <a:t>Slide </a:t>
            </a:r>
            <a:fld id="{3A3DA67C-453C-4FAD-8C88-FDD5C865B84B}" type="slidenum">
              <a:rPr lang="en-US" altLang="ko-KR">
                <a:ea typeface="MS PGothic" pitchFamily="34" charset="-128"/>
              </a:rPr>
              <a:pPr algn="ctr"/>
              <a:t>14</a:t>
            </a:fld>
            <a:endParaRPr lang="en-US" altLang="ko-KR">
              <a:ea typeface="MS PGothic" pitchFamily="34" charset="-128"/>
            </a:endParaRPr>
          </a:p>
        </p:txBody>
      </p:sp>
      <p:graphicFrame>
        <p:nvGraphicFramePr>
          <p:cNvPr id="6146" name="Object 11"/>
          <p:cNvGraphicFramePr>
            <a:graphicFrameLocks noChangeAspect="1"/>
          </p:cNvGraphicFramePr>
          <p:nvPr/>
        </p:nvGraphicFramePr>
        <p:xfrm>
          <a:off x="685800" y="4226520"/>
          <a:ext cx="7820025" cy="2082800"/>
        </p:xfrm>
        <a:graphic>
          <a:graphicData uri="http://schemas.openxmlformats.org/presentationml/2006/ole">
            <p:oleObj spid="_x0000_s40962" name="Visio" r:id="rId4" imgW="6527492" imgH="1777032" progId="Visio.Drawing.11">
              <p:embed/>
            </p:oleObj>
          </a:graphicData>
        </a:graphic>
      </p:graphicFrame>
      <p:sp>
        <p:nvSpPr>
          <p:cNvPr id="6150" name="Date Placeholder 3"/>
          <p:cNvSpPr txBox="1">
            <a:spLocks noGrp="1"/>
          </p:cNvSpPr>
          <p:nvPr/>
        </p:nvSpPr>
        <p:spPr bwMode="auto">
          <a:xfrm>
            <a:off x="685800" y="381000"/>
            <a:ext cx="1600200" cy="215900"/>
          </a:xfrm>
          <a:prstGeom prst="rect">
            <a:avLst/>
          </a:prstGeom>
          <a:noFill/>
          <a:ln w="9525">
            <a:noFill/>
            <a:miter lim="800000"/>
            <a:headEnd/>
            <a:tailEnd/>
          </a:ln>
        </p:spPr>
        <p:txBody>
          <a:bodyPr lIns="0" tIns="0" rIns="0" bIns="0" anchor="b">
            <a:spAutoFit/>
          </a:bodyPr>
          <a:lstStyle/>
          <a:p>
            <a:pPr eaLnBrk="0" hangingPunct="0"/>
            <a:r>
              <a:rPr lang="en-US" altLang="ko-KR" sz="1400" b="1">
                <a:ea typeface="굴림" charset="-127"/>
              </a:rPr>
              <a:t>July,  2009</a:t>
            </a:r>
          </a:p>
        </p:txBody>
      </p:sp>
      <p:sp>
        <p:nvSpPr>
          <p:cNvPr id="9" name="제목 1"/>
          <p:cNvSpPr txBox="1">
            <a:spLocks/>
          </p:cNvSpPr>
          <p:nvPr/>
        </p:nvSpPr>
        <p:spPr>
          <a:xfrm>
            <a:off x="685800" y="549275"/>
            <a:ext cx="7772400" cy="863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3600" b="0" i="0" u="none" strike="noStrike" kern="0" cap="none" spc="0" normalizeH="0" baseline="0" noProof="0" dirty="0" smtClean="0">
                <a:ln>
                  <a:noFill/>
                </a:ln>
                <a:solidFill>
                  <a:schemeClr val="tx2"/>
                </a:solidFill>
                <a:effectLst/>
                <a:uLnTx/>
                <a:uFillTx/>
                <a:latin typeface="+mj-lt"/>
                <a:ea typeface="굴림" pitchFamily="50" charset="-127"/>
                <a:cs typeface="+mj-cs"/>
              </a:rPr>
              <a:t>OFDM PHY for TVWS WPAN (9)</a:t>
            </a:r>
            <a:endParaRPr kumimoji="0" lang="ko-KR" altLang="en-US" sz="3600" b="0" i="0" u="none" strike="noStrike" kern="0" cap="none" spc="0" normalizeH="0" baseline="0" noProof="0" dirty="0" smtClean="0">
              <a:ln>
                <a:noFill/>
              </a:ln>
              <a:solidFill>
                <a:schemeClr val="tx2"/>
              </a:solidFill>
              <a:effectLst/>
              <a:uLnTx/>
              <a:uFillTx/>
              <a:latin typeface="+mj-lt"/>
              <a:ea typeface="굴림" pitchFamily="50" charset="-127"/>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(10)</a:t>
            </a:r>
            <a:endParaRPr lang="ko-KR" altLang="en-US" dirty="0" smtClean="0">
              <a:ea typeface="굴림" pitchFamily="50" charset="-127"/>
            </a:endParaRPr>
          </a:p>
        </p:txBody>
      </p:sp>
      <p:sp>
        <p:nvSpPr>
          <p:cNvPr id="13315" name="내용 개체 틀 2"/>
          <p:cNvSpPr>
            <a:spLocks noGrp="1"/>
          </p:cNvSpPr>
          <p:nvPr>
            <p:ph idx="1"/>
          </p:nvPr>
        </p:nvSpPr>
        <p:spPr>
          <a:xfrm>
            <a:off x="685800" y="1412875"/>
            <a:ext cx="7772400" cy="4752975"/>
          </a:xfrm>
        </p:spPr>
        <p:txBody>
          <a:bodyPr/>
          <a:lstStyle/>
          <a:p>
            <a:r>
              <a:rPr lang="en-US" altLang="ko-KR" dirty="0" smtClean="0">
                <a:ea typeface="굴림" pitchFamily="50" charset="-127"/>
              </a:rPr>
              <a:t>Cyclic prefix (CP)</a:t>
            </a:r>
          </a:p>
          <a:p>
            <a:pPr lvl="1"/>
            <a:r>
              <a:rPr lang="en-US" altLang="ko-KR" dirty="0" smtClean="0">
                <a:ea typeface="굴림" pitchFamily="50" charset="-127"/>
              </a:rPr>
              <a:t>same as TG4g SUN </a:t>
            </a:r>
          </a:p>
          <a:p>
            <a:pPr lvl="1"/>
            <a:endParaRPr lang="en-US" altLang="ko-KR" dirty="0" smtClean="0">
              <a:latin typeface="+mj-lt"/>
              <a:ea typeface="굴림" pitchFamily="50" charset="-127"/>
            </a:endParaRPr>
          </a:p>
          <a:p>
            <a:pPr lvl="1"/>
            <a:endParaRPr lang="en-US" altLang="ko-KR" dirty="0" smtClean="0">
              <a:latin typeface="+mj-lt"/>
              <a:ea typeface="굴림" pitchFamily="50" charset="-127"/>
            </a:endParaRPr>
          </a:p>
          <a:p>
            <a:pPr lvl="1"/>
            <a:endParaRPr lang="en-US" altLang="ko-KR" dirty="0" smtClean="0">
              <a:latin typeface="+mj-lt"/>
              <a:ea typeface="굴림" pitchFamily="50" charset="-127"/>
            </a:endParaRPr>
          </a:p>
          <a:p>
            <a:pPr lvl="1"/>
            <a:endParaRPr lang="en-US" altLang="ko-KR" dirty="0" smtClean="0">
              <a:latin typeface="+mj-lt"/>
              <a:ea typeface="굴림" pitchFamily="50" charset="-127"/>
            </a:endParaRPr>
          </a:p>
          <a:p>
            <a:endParaRPr lang="en-US" altLang="ko-KR" dirty="0" smtClean="0">
              <a:ea typeface="굴림" pitchFamily="50" charset="-127"/>
            </a:endParaRPr>
          </a:p>
          <a:p>
            <a:r>
              <a:rPr lang="en-US" altLang="ko-KR" dirty="0" smtClean="0">
                <a:ea typeface="굴림" pitchFamily="50" charset="-127"/>
              </a:rPr>
              <a:t>Structure of OFDM Symbol</a:t>
            </a:r>
          </a:p>
          <a:p>
            <a:endParaRPr lang="en-US" altLang="ko-KR" dirty="0" smtClean="0">
              <a:latin typeface="+mj-lt"/>
              <a:ea typeface="굴림" pitchFamily="50" charset="-127"/>
            </a:endParaRPr>
          </a:p>
          <a:p>
            <a:pPr lvl="1">
              <a:buFontTx/>
              <a:buNone/>
            </a:pPr>
            <a:r>
              <a:rPr lang="en-US" altLang="ko-KR" dirty="0" smtClean="0">
                <a:ea typeface="굴림" pitchFamily="50" charset="-127"/>
              </a:rPr>
              <a:t>  </a:t>
            </a:r>
          </a:p>
          <a:p>
            <a:pPr lvl="2"/>
            <a:endParaRPr lang="en-US" altLang="ko-KR" dirty="0" smtClean="0">
              <a:ea typeface="굴림" pitchFamily="50" charset="-127"/>
            </a:endParaRPr>
          </a:p>
          <a:p>
            <a:pPr lvl="2"/>
            <a:endParaRPr lang="en-US" altLang="ko-KR" dirty="0" smtClean="0">
              <a:ea typeface="굴림" pitchFamily="50" charset="-127"/>
            </a:endParaRPr>
          </a:p>
        </p:txBody>
      </p:sp>
      <p:sp>
        <p:nvSpPr>
          <p:cNvPr id="13316" name="날짜 개체 틀 3"/>
          <p:cNvSpPr>
            <a:spLocks noGrp="1"/>
          </p:cNvSpPr>
          <p:nvPr>
            <p:ph type="dt" sz="quarter" idx="10"/>
          </p:nvPr>
        </p:nvSpPr>
        <p:spPr>
          <a:noFill/>
        </p:spPr>
        <p:txBody>
          <a:bodyPr/>
          <a:lstStyle/>
          <a:p>
            <a:r>
              <a:rPr lang="en-US" altLang="ko-KR" smtClean="0">
                <a:ea typeface="굴림" pitchFamily="50" charset="-127"/>
              </a:rPr>
              <a:t>July 2012</a:t>
            </a:r>
          </a:p>
        </p:txBody>
      </p:sp>
      <p:graphicFrame>
        <p:nvGraphicFramePr>
          <p:cNvPr id="6145" name="Object 8"/>
          <p:cNvGraphicFramePr>
            <a:graphicFrameLocks noChangeAspect="1"/>
          </p:cNvGraphicFramePr>
          <p:nvPr/>
        </p:nvGraphicFramePr>
        <p:xfrm>
          <a:off x="1043608" y="4679404"/>
          <a:ext cx="7331075" cy="1485900"/>
        </p:xfrm>
        <a:graphic>
          <a:graphicData uri="http://schemas.openxmlformats.org/presentationml/2006/ole">
            <p:oleObj spid="_x0000_s41986" name="Visio" r:id="rId3" imgW="4067937" imgH="823722" progId="Visio.Drawing.11">
              <p:embed/>
            </p:oleObj>
          </a:graphicData>
        </a:graphic>
      </p:graphicFrame>
      <p:sp>
        <p:nvSpPr>
          <p:cNvPr id="614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6146" name="Object 2"/>
          <p:cNvGraphicFramePr>
            <a:graphicFrameLocks noChangeAspect="1"/>
          </p:cNvGraphicFramePr>
          <p:nvPr/>
        </p:nvGraphicFramePr>
        <p:xfrm>
          <a:off x="827584" y="2564904"/>
          <a:ext cx="3924300" cy="1227138"/>
        </p:xfrm>
        <a:graphic>
          <a:graphicData uri="http://schemas.openxmlformats.org/presentationml/2006/ole">
            <p:oleObj spid="_x0000_s41987" name="Visio" r:id="rId4" imgW="3927348" imgH="1225296" progId="Visio.Drawing.11">
              <p:embed/>
            </p:oleObj>
          </a:graphicData>
        </a:graphic>
      </p:graphicFrame>
      <p:sp>
        <p:nvSpPr>
          <p:cNvPr id="8" name="슬라이드 번호 개체 틀 5"/>
          <p:cNvSpPr>
            <a:spLocks noGrp="1"/>
          </p:cNvSpPr>
          <p:nvPr>
            <p:ph type="sldNum" sz="quarter" idx="12"/>
          </p:nvPr>
        </p:nvSpPr>
        <p:spPr>
          <a:xfrm>
            <a:off x="4344988" y="6475413"/>
            <a:ext cx="530225" cy="182562"/>
          </a:xfrm>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15</a:t>
            </a:fld>
            <a:endParaRPr lang="en-US" altLang="ko-KR" dirty="0" smtClean="0">
              <a:ea typeface="굴림" pitchFamily="50" charset="-127"/>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(11)</a:t>
            </a:r>
            <a:endParaRPr lang="ko-KR" altLang="en-US" dirty="0" smtClean="0">
              <a:ea typeface="굴림" pitchFamily="50" charset="-127"/>
            </a:endParaRPr>
          </a:p>
        </p:txBody>
      </p:sp>
      <p:sp>
        <p:nvSpPr>
          <p:cNvPr id="14339" name="내용 개체 틀 2"/>
          <p:cNvSpPr>
            <a:spLocks noGrp="1"/>
          </p:cNvSpPr>
          <p:nvPr>
            <p:ph idx="1"/>
          </p:nvPr>
        </p:nvSpPr>
        <p:spPr>
          <a:xfrm>
            <a:off x="685800" y="1412875"/>
            <a:ext cx="7772400" cy="4752975"/>
          </a:xfrm>
        </p:spPr>
        <p:txBody>
          <a:bodyPr/>
          <a:lstStyle/>
          <a:p>
            <a:r>
              <a:rPr lang="en-US" altLang="ko-KR" dirty="0" smtClean="0">
                <a:latin typeface="+mj-lt"/>
                <a:ea typeface="굴림" pitchFamily="50" charset="-127"/>
              </a:rPr>
              <a:t>PPDU Tail Bit field (TAIL)</a:t>
            </a:r>
          </a:p>
          <a:p>
            <a:pPr lvl="1"/>
            <a:r>
              <a:rPr lang="en-US" altLang="ko-KR" dirty="0" smtClean="0">
                <a:latin typeface="+mj-lt"/>
                <a:ea typeface="굴림" pitchFamily="50" charset="-127"/>
              </a:rPr>
              <a:t>same as TG4g SUN </a:t>
            </a:r>
          </a:p>
          <a:p>
            <a:pPr lvl="1"/>
            <a:endParaRPr lang="en-US" altLang="ko-KR" dirty="0" smtClean="0">
              <a:latin typeface="+mj-lt"/>
              <a:ea typeface="굴림" pitchFamily="50" charset="-127"/>
            </a:endParaRPr>
          </a:p>
          <a:p>
            <a:r>
              <a:rPr lang="en-US" altLang="ko-KR" dirty="0" smtClean="0">
                <a:latin typeface="+mj-lt"/>
                <a:ea typeface="굴림" pitchFamily="50" charset="-127"/>
              </a:rPr>
              <a:t>Pad bits (PAD)</a:t>
            </a:r>
          </a:p>
          <a:p>
            <a:pPr lvl="1"/>
            <a:r>
              <a:rPr lang="en-US" altLang="ko-KR" dirty="0" smtClean="0">
                <a:latin typeface="+mj-lt"/>
                <a:ea typeface="굴림" pitchFamily="50" charset="-127"/>
              </a:rPr>
              <a:t>same as TG4g SUN</a:t>
            </a:r>
            <a:r>
              <a:rPr lang="en-US" altLang="ko-KR" dirty="0" smtClean="0">
                <a:ea typeface="굴림" pitchFamily="50" charset="-127"/>
              </a:rPr>
              <a:t> </a:t>
            </a:r>
          </a:p>
          <a:p>
            <a:pPr lvl="1"/>
            <a:endParaRPr lang="en-US" altLang="ko-KR" dirty="0" smtClean="0">
              <a:ea typeface="굴림" pitchFamily="50" charset="-127"/>
            </a:endParaRPr>
          </a:p>
          <a:p>
            <a:r>
              <a:rPr lang="en-US" altLang="ko-KR" dirty="0" smtClean="0">
                <a:latin typeface="+mj-lt"/>
                <a:ea typeface="굴림" pitchFamily="50" charset="-127"/>
              </a:rPr>
              <a:t>Scrambler</a:t>
            </a:r>
          </a:p>
          <a:p>
            <a:pPr lvl="1"/>
            <a:r>
              <a:rPr lang="en-US" altLang="ko-KR" dirty="0" smtClean="0">
                <a:latin typeface="+mj-lt"/>
                <a:ea typeface="굴림" pitchFamily="50" charset="-127"/>
              </a:rPr>
              <a:t>same as TG4g SUN </a:t>
            </a:r>
          </a:p>
          <a:p>
            <a:pPr lvl="1">
              <a:buFontTx/>
              <a:buNone/>
            </a:pPr>
            <a:r>
              <a:rPr lang="en-US" altLang="ko-KR" dirty="0" smtClean="0">
                <a:ea typeface="굴림" pitchFamily="50" charset="-127"/>
              </a:rPr>
              <a:t>  </a:t>
            </a:r>
          </a:p>
          <a:p>
            <a:pPr lvl="2"/>
            <a:endParaRPr lang="en-US" altLang="ko-KR" dirty="0" smtClean="0">
              <a:ea typeface="굴림" pitchFamily="50" charset="-127"/>
            </a:endParaRPr>
          </a:p>
          <a:p>
            <a:pPr lvl="2"/>
            <a:endParaRPr lang="en-US" altLang="ko-KR" dirty="0" smtClean="0">
              <a:ea typeface="굴림" pitchFamily="50" charset="-127"/>
            </a:endParaRPr>
          </a:p>
        </p:txBody>
      </p:sp>
      <p:sp>
        <p:nvSpPr>
          <p:cNvPr id="14340" name="날짜 개체 틀 3"/>
          <p:cNvSpPr>
            <a:spLocks noGrp="1"/>
          </p:cNvSpPr>
          <p:nvPr>
            <p:ph type="dt" sz="quarter" idx="10"/>
          </p:nvPr>
        </p:nvSpPr>
        <p:spPr>
          <a:noFill/>
        </p:spPr>
        <p:txBody>
          <a:bodyPr/>
          <a:lstStyle/>
          <a:p>
            <a:r>
              <a:rPr lang="en-US" altLang="ko-KR" smtClean="0">
                <a:ea typeface="굴림" pitchFamily="50" charset="-127"/>
              </a:rPr>
              <a:t>July 2012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a:xfrm>
            <a:off x="685800" y="765175"/>
            <a:ext cx="7772400" cy="863600"/>
          </a:xfrm>
        </p:spPr>
        <p:txBody>
          <a:bodyPr/>
          <a:lstStyle/>
          <a:p>
            <a:r>
              <a:rPr lang="en-US" altLang="ko-KR" dirty="0" smtClean="0">
                <a:ea typeface="굴림" pitchFamily="50" charset="-127"/>
              </a:rPr>
              <a:t>Summary of OFDM PHY for TVWS</a:t>
            </a:r>
            <a:endParaRPr lang="ko-KR" altLang="en-US" dirty="0" smtClean="0">
              <a:ea typeface="굴림" pitchFamily="50" charset="-127"/>
            </a:endParaRPr>
          </a:p>
        </p:txBody>
      </p:sp>
      <p:sp>
        <p:nvSpPr>
          <p:cNvPr id="6147" name="내용 개체 틀 2"/>
          <p:cNvSpPr>
            <a:spLocks noGrp="1"/>
          </p:cNvSpPr>
          <p:nvPr>
            <p:ph idx="1"/>
          </p:nvPr>
        </p:nvSpPr>
        <p:spPr>
          <a:xfrm>
            <a:off x="685801" y="1773238"/>
            <a:ext cx="7918648" cy="4322762"/>
          </a:xfrm>
        </p:spPr>
        <p:txBody>
          <a:bodyPr/>
          <a:lstStyle/>
          <a:p>
            <a:r>
              <a:rPr lang="en-US" altLang="ko-KR" dirty="0" smtClean="0">
                <a:latin typeface="+mj-lt"/>
                <a:ea typeface="굴림" pitchFamily="50" charset="-127"/>
              </a:rPr>
              <a:t>OFDM PHY</a:t>
            </a:r>
          </a:p>
          <a:p>
            <a:pPr lvl="1"/>
            <a:r>
              <a:rPr lang="en-US" altLang="ko-KR" dirty="0" smtClean="0">
                <a:latin typeface="+mj-lt"/>
                <a:ea typeface="굴림" pitchFamily="50" charset="-127"/>
              </a:rPr>
              <a:t>Proposes </a:t>
            </a:r>
            <a:r>
              <a:rPr lang="en-US" altLang="ko-KR" dirty="0" smtClean="0">
                <a:latin typeface="+mj-lt"/>
                <a:ea typeface="굴림" pitchFamily="50" charset="-127"/>
              </a:rPr>
              <a:t>the OFDM PHY based on the OFDM Option 1 of TG4g SUN to support the duel PHY</a:t>
            </a:r>
          </a:p>
          <a:p>
            <a:pPr lvl="1"/>
            <a:r>
              <a:rPr lang="en-US" altLang="ko-KR" dirty="0" smtClean="0">
                <a:latin typeface="+mj-lt"/>
                <a:ea typeface="굴림" pitchFamily="50" charset="-127"/>
              </a:rPr>
              <a:t>Adds optional modes using 4x over-clock of  TVWS OFDM  to achieve the optional data rate of 10</a:t>
            </a:r>
            <a:r>
              <a:rPr lang="ko-KR" altLang="en-US" dirty="0" smtClean="0">
                <a:latin typeface="+mj-lt"/>
                <a:ea typeface="굴림" pitchFamily="50" charset="-127"/>
              </a:rPr>
              <a:t> </a:t>
            </a:r>
            <a:r>
              <a:rPr lang="en-US" altLang="ko-KR" dirty="0" smtClean="0">
                <a:latin typeface="+mj-lt"/>
                <a:ea typeface="굴림" pitchFamily="50" charset="-127"/>
              </a:rPr>
              <a:t>Mbps, and these modes are very useful to track the position of TVBDs.</a:t>
            </a:r>
          </a:p>
          <a:p>
            <a:pPr lvl="2">
              <a:buNone/>
            </a:pPr>
            <a:endParaRPr lang="en-US" altLang="ko-KR" dirty="0" smtClean="0">
              <a:ea typeface="굴림" pitchFamily="50" charset="-127"/>
            </a:endParaRPr>
          </a:p>
        </p:txBody>
      </p:sp>
      <p:sp>
        <p:nvSpPr>
          <p:cNvPr id="6149" name="슬라이드 번호 개체 틀 5"/>
          <p:cNvSpPr>
            <a:spLocks noGrp="1"/>
          </p:cNvSpPr>
          <p:nvPr>
            <p:ph type="sldNum" sz="quarter" idx="12"/>
          </p:nvPr>
        </p:nvSpPr>
        <p:spPr>
          <a:noFill/>
        </p:spPr>
        <p:txBody>
          <a:bodyPr/>
          <a:lstStyle/>
          <a:p>
            <a:r>
              <a:rPr lang="en-US" altLang="ko-KR" smtClean="0">
                <a:ea typeface="굴림" pitchFamily="50" charset="-127"/>
              </a:rPr>
              <a:t>Slide </a:t>
            </a:r>
            <a:fld id="{2C7CDC73-1CED-460B-A84A-6962FDB02420}" type="slidenum">
              <a:rPr lang="en-US" altLang="ko-KR" smtClean="0">
                <a:ea typeface="굴림" pitchFamily="50" charset="-127"/>
              </a:rPr>
              <a:pPr/>
              <a:t>17</a:t>
            </a:fld>
            <a:endParaRPr lang="en-US" altLang="ko-KR" smtClean="0">
              <a:ea typeface="굴림" pitchFamily="50" charset="-127"/>
            </a:endParaRPr>
          </a:p>
        </p:txBody>
      </p:sp>
      <p:sp>
        <p:nvSpPr>
          <p:cNvPr id="6150"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날짜 개체 틀 1"/>
          <p:cNvSpPr>
            <a:spLocks noGrp="1"/>
          </p:cNvSpPr>
          <p:nvPr>
            <p:ph type="dt" sz="quarter" idx="10"/>
          </p:nvPr>
        </p:nvSpPr>
        <p:spPr>
          <a:noFill/>
        </p:spPr>
        <p:txBody>
          <a:bodyPr/>
          <a:lstStyle/>
          <a:p>
            <a:r>
              <a:rPr lang="en-US" altLang="ko-KR" smtClean="0"/>
              <a:t>July 2012</a:t>
            </a:r>
          </a:p>
        </p:txBody>
      </p:sp>
      <p:sp>
        <p:nvSpPr>
          <p:cNvPr id="3" name="제목 1"/>
          <p:cNvSpPr txBox="1">
            <a:spLocks/>
          </p:cNvSpPr>
          <p:nvPr/>
        </p:nvSpPr>
        <p:spPr>
          <a:xfrm>
            <a:off x="685800" y="765175"/>
            <a:ext cx="7772400" cy="863600"/>
          </a:xfrm>
          <a:prstGeom prst="rect">
            <a:avLst/>
          </a:prstGeom>
        </p:spPr>
        <p:txBody>
          <a:bodyPr/>
          <a:lstStyle/>
          <a:p>
            <a:pPr algn="ctr">
              <a:defRPr/>
            </a:pPr>
            <a:r>
              <a:rPr lang="en-US" altLang="ko-KR" sz="3600" kern="0" dirty="0">
                <a:solidFill>
                  <a:schemeClr val="tx2"/>
                </a:solidFill>
                <a:latin typeface="+mj-lt"/>
                <a:ea typeface="굴림" pitchFamily="50" charset="-127"/>
                <a:cs typeface="+mj-cs"/>
              </a:rPr>
              <a:t>Contents</a:t>
            </a:r>
            <a:endParaRPr lang="ko-KR" altLang="en-US" sz="3600" kern="0" dirty="0">
              <a:solidFill>
                <a:schemeClr val="tx2"/>
              </a:solidFill>
              <a:latin typeface="+mj-lt"/>
              <a:ea typeface="굴림" pitchFamily="50" charset="-127"/>
              <a:cs typeface="+mj-cs"/>
            </a:endParaRPr>
          </a:p>
        </p:txBody>
      </p:sp>
      <p:sp>
        <p:nvSpPr>
          <p:cNvPr id="4" name="내용 개체 틀 2"/>
          <p:cNvSpPr txBox="1">
            <a:spLocks/>
          </p:cNvSpPr>
          <p:nvPr/>
        </p:nvSpPr>
        <p:spPr>
          <a:xfrm>
            <a:off x="685800" y="1773238"/>
            <a:ext cx="7772400" cy="4322762"/>
          </a:xfrm>
          <a:prstGeom prst="rect">
            <a:avLst/>
          </a:prstGeom>
        </p:spPr>
        <p:txBody>
          <a:bodyPr/>
          <a:lstStyle/>
          <a:p>
            <a:pPr marL="342900" indent="-342900">
              <a:spcBef>
                <a:spcPct val="20000"/>
              </a:spcBef>
              <a:buFontTx/>
              <a:buChar char="•"/>
              <a:defRPr/>
            </a:pPr>
            <a:r>
              <a:rPr lang="en-US" altLang="ko-KR" sz="2400" kern="0" dirty="0">
                <a:latin typeface="+mn-lt"/>
                <a:ea typeface="굴림" pitchFamily="50" charset="-127"/>
              </a:rPr>
              <a:t>Requirements overview</a:t>
            </a:r>
          </a:p>
          <a:p>
            <a:pPr marL="342900" indent="-342900">
              <a:spcBef>
                <a:spcPct val="20000"/>
              </a:spcBef>
              <a:buFontTx/>
              <a:buChar char="•"/>
              <a:defRPr/>
            </a:pPr>
            <a:r>
              <a:rPr lang="en-US" altLang="ko-KR" sz="2400" kern="0" dirty="0" smtClean="0">
                <a:latin typeface="+mn-lt"/>
                <a:ea typeface="굴림" pitchFamily="50" charset="-127"/>
              </a:rPr>
              <a:t>Dual </a:t>
            </a:r>
            <a:r>
              <a:rPr lang="en-US" altLang="ko-KR" sz="2400" kern="0" dirty="0">
                <a:latin typeface="+mn-lt"/>
                <a:ea typeface="굴림" pitchFamily="50" charset="-127"/>
              </a:rPr>
              <a:t>PHY for TVWS WPAN</a:t>
            </a:r>
          </a:p>
          <a:p>
            <a:pPr marL="342900" indent="-342900">
              <a:spcBef>
                <a:spcPct val="20000"/>
              </a:spcBef>
              <a:buFontTx/>
              <a:buChar char="•"/>
              <a:defRPr/>
            </a:pPr>
            <a:r>
              <a:rPr lang="en-US" altLang="ko-KR" sz="2400" kern="0" dirty="0" smtClean="0">
                <a:latin typeface="+mn-lt"/>
                <a:ea typeface="굴림" pitchFamily="50" charset="-127"/>
              </a:rPr>
              <a:t>OFDM PHY for TVWS</a:t>
            </a:r>
            <a:endParaRPr lang="en-US" altLang="ko-KR" sz="2400" kern="0" dirty="0">
              <a:latin typeface="+mn-lt"/>
              <a:ea typeface="굴림" pitchFamily="50" charset="-127"/>
            </a:endParaRPr>
          </a:p>
          <a:p>
            <a:pPr marL="342900" indent="-342900">
              <a:spcBef>
                <a:spcPct val="20000"/>
              </a:spcBef>
              <a:buFontTx/>
              <a:buChar char="•"/>
              <a:defRPr/>
            </a:pPr>
            <a:r>
              <a:rPr lang="en-US" altLang="ko-KR" sz="2400" kern="0" dirty="0" smtClean="0">
                <a:latin typeface="+mn-lt"/>
                <a:ea typeface="굴림" pitchFamily="50" charset="-127"/>
              </a:rPr>
              <a:t>Summary</a:t>
            </a:r>
            <a:endParaRPr lang="en-US" altLang="ko-KR" sz="2400" kern="0" dirty="0">
              <a:latin typeface="+mn-lt"/>
              <a:ea typeface="굴림" pitchFamily="50" charset="-127"/>
            </a:endParaRPr>
          </a:p>
        </p:txBody>
      </p:sp>
      <p:sp>
        <p:nvSpPr>
          <p:cNvPr id="5" name="슬라이드 번호 개체 틀 5"/>
          <p:cNvSpPr>
            <a:spLocks noGrp="1"/>
          </p:cNvSpPr>
          <p:nvPr>
            <p:ph type="sldNum" sz="quarter" idx="12"/>
          </p:nvPr>
        </p:nvSpPr>
        <p:spPr>
          <a:xfrm>
            <a:off x="4344988" y="6475413"/>
            <a:ext cx="530225" cy="182562"/>
          </a:xfrm>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2</a:t>
            </a:fld>
            <a:endParaRPr lang="en-US" altLang="ko-KR" dirty="0" smtClean="0">
              <a:ea typeface="굴림" pitchFamily="50"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a:xfrm>
            <a:off x="685800" y="765175"/>
            <a:ext cx="7772400" cy="863600"/>
          </a:xfrm>
        </p:spPr>
        <p:txBody>
          <a:bodyPr/>
          <a:lstStyle/>
          <a:p>
            <a:r>
              <a:rPr lang="en-US" altLang="ko-KR" smtClean="0">
                <a:ea typeface="굴림" charset="-127"/>
              </a:rPr>
              <a:t>Requirements Overview</a:t>
            </a:r>
          </a:p>
        </p:txBody>
      </p:sp>
      <p:sp>
        <p:nvSpPr>
          <p:cNvPr id="6147" name="내용 개체 틀 2"/>
          <p:cNvSpPr>
            <a:spLocks noGrp="1"/>
          </p:cNvSpPr>
          <p:nvPr>
            <p:ph idx="1"/>
          </p:nvPr>
        </p:nvSpPr>
        <p:spPr>
          <a:xfrm>
            <a:off x="685800" y="1773238"/>
            <a:ext cx="7772400" cy="4322762"/>
          </a:xfrm>
        </p:spPr>
        <p:txBody>
          <a:bodyPr/>
          <a:lstStyle/>
          <a:p>
            <a:r>
              <a:rPr lang="en-US" altLang="ko-KR" dirty="0" smtClean="0">
                <a:ea typeface="굴림" charset="-127"/>
              </a:rPr>
              <a:t>Key requirements for TVWS WPAN</a:t>
            </a:r>
          </a:p>
          <a:p>
            <a:pPr lvl="1"/>
            <a:r>
              <a:rPr lang="en-US" altLang="ko-KR" dirty="0" smtClean="0">
                <a:ea typeface="굴림" charset="-127"/>
              </a:rPr>
              <a:t>Operations in </a:t>
            </a:r>
            <a:r>
              <a:rPr lang="en-US" altLang="ko-KR" u="sng" dirty="0" smtClean="0">
                <a:ea typeface="굴림" charset="-127"/>
              </a:rPr>
              <a:t>TVWS frequency bands under regulatory constraints</a:t>
            </a:r>
          </a:p>
          <a:p>
            <a:pPr lvl="1"/>
            <a:r>
              <a:rPr lang="en-US" altLang="ko-KR" dirty="0" smtClean="0">
                <a:ea typeface="굴림" charset="-127"/>
              </a:rPr>
              <a:t>Data rate of </a:t>
            </a:r>
            <a:r>
              <a:rPr lang="en-US" altLang="ko-KR" u="sng" dirty="0" smtClean="0">
                <a:ea typeface="굴림" charset="-127"/>
              </a:rPr>
              <a:t>typically 40Kbps to 2Mbps</a:t>
            </a:r>
            <a:r>
              <a:rPr lang="en-US" altLang="ko-KR" dirty="0" smtClean="0">
                <a:ea typeface="굴림" charset="-127"/>
              </a:rPr>
              <a:t> &amp; </a:t>
            </a:r>
            <a:r>
              <a:rPr lang="en-US" altLang="ko-KR" u="sng" dirty="0" smtClean="0">
                <a:ea typeface="굴림" charset="-127"/>
              </a:rPr>
              <a:t>optionally 10Mbps</a:t>
            </a:r>
          </a:p>
          <a:p>
            <a:pPr lvl="1"/>
            <a:r>
              <a:rPr lang="en-US" altLang="ko-KR" u="sng" dirty="0" smtClean="0">
                <a:ea typeface="굴림" charset="-127"/>
              </a:rPr>
              <a:t>Optimal &amp; power efficient device command &amp; control applications</a:t>
            </a:r>
          </a:p>
          <a:p>
            <a:pPr lvl="1"/>
            <a:r>
              <a:rPr lang="en-US" altLang="ko-KR" dirty="0" smtClean="0">
                <a:ea typeface="굴림" charset="-127"/>
              </a:rPr>
              <a:t>Operating range of </a:t>
            </a:r>
            <a:r>
              <a:rPr lang="en-US" altLang="ko-KR" u="sng" dirty="0" smtClean="0">
                <a:ea typeface="굴림" charset="-127"/>
              </a:rPr>
              <a:t>at least 1Km</a:t>
            </a:r>
          </a:p>
          <a:p>
            <a:pPr lvl="1"/>
            <a:r>
              <a:rPr lang="en-US" altLang="ko-KR" dirty="0" smtClean="0">
                <a:ea typeface="굴림" charset="-127"/>
              </a:rPr>
              <a:t>At least </a:t>
            </a:r>
            <a:r>
              <a:rPr lang="en-US" altLang="ko-KR" u="sng" dirty="0" smtClean="0">
                <a:ea typeface="굴림" charset="-127"/>
              </a:rPr>
              <a:t>1000 direct neighboring devices</a:t>
            </a:r>
          </a:p>
          <a:p>
            <a:pPr lvl="1"/>
            <a:r>
              <a:rPr lang="en-US" altLang="ko-KR" u="sng" dirty="0" smtClean="0">
                <a:ea typeface="굴림" charset="-127"/>
              </a:rPr>
              <a:t>Opportunistic coexistence</a:t>
            </a:r>
            <a:r>
              <a:rPr lang="en-US" altLang="ko-KR" dirty="0" smtClean="0">
                <a:ea typeface="굴림" charset="-127"/>
              </a:rPr>
              <a:t> with primary users (TV broadcasting): not interfere with other primary users </a:t>
            </a:r>
          </a:p>
        </p:txBody>
      </p:sp>
      <p:sp>
        <p:nvSpPr>
          <p:cNvPr id="6148" name="날짜 개체 틀 3"/>
          <p:cNvSpPr>
            <a:spLocks noGrp="1"/>
          </p:cNvSpPr>
          <p:nvPr>
            <p:ph type="dt" sz="quarter" idx="10"/>
          </p:nvPr>
        </p:nvSpPr>
        <p:spPr>
          <a:noFill/>
        </p:spPr>
        <p:txBody>
          <a:bodyPr/>
          <a:lstStyle/>
          <a:p>
            <a:r>
              <a:rPr lang="en-US" altLang="ko-KR" smtClean="0"/>
              <a:t>July 2012</a:t>
            </a:r>
          </a:p>
        </p:txBody>
      </p:sp>
      <p:sp>
        <p:nvSpPr>
          <p:cNvPr id="5" name="슬라이드 번호 개체 틀 5"/>
          <p:cNvSpPr>
            <a:spLocks noGrp="1"/>
          </p:cNvSpPr>
          <p:nvPr>
            <p:ph type="sldNum" sz="quarter" idx="12"/>
          </p:nvPr>
        </p:nvSpPr>
        <p:spPr>
          <a:xfrm>
            <a:off x="4344988" y="6475413"/>
            <a:ext cx="530225" cy="182562"/>
          </a:xfrm>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3</a:t>
            </a:fld>
            <a:endParaRPr lang="en-US" altLang="ko-KR" dirty="0" smtClean="0">
              <a:ea typeface="굴림" pitchFamily="50" charset="-127"/>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제목 1"/>
          <p:cNvSpPr>
            <a:spLocks noGrp="1"/>
          </p:cNvSpPr>
          <p:nvPr>
            <p:ph type="title"/>
          </p:nvPr>
        </p:nvSpPr>
        <p:spPr>
          <a:xfrm>
            <a:off x="685800" y="765175"/>
            <a:ext cx="7772400" cy="863600"/>
          </a:xfrm>
        </p:spPr>
        <p:txBody>
          <a:bodyPr/>
          <a:lstStyle/>
          <a:p>
            <a:r>
              <a:rPr lang="en-US" altLang="ko-KR" dirty="0" smtClean="0">
                <a:ea typeface="굴림" pitchFamily="50" charset="-127"/>
              </a:rPr>
              <a:t>Dual PHY for TVWS WPAN</a:t>
            </a:r>
            <a:endParaRPr lang="ko-KR" altLang="en-US" dirty="0" smtClean="0">
              <a:ea typeface="굴림" pitchFamily="50" charset="-127"/>
            </a:endParaRPr>
          </a:p>
        </p:txBody>
      </p:sp>
      <p:sp>
        <p:nvSpPr>
          <p:cNvPr id="4099" name="내용 개체 틀 2"/>
          <p:cNvSpPr>
            <a:spLocks noGrp="1"/>
          </p:cNvSpPr>
          <p:nvPr>
            <p:ph idx="1"/>
          </p:nvPr>
        </p:nvSpPr>
        <p:spPr>
          <a:xfrm>
            <a:off x="685800" y="1773238"/>
            <a:ext cx="7772400" cy="4322762"/>
          </a:xfrm>
        </p:spPr>
        <p:txBody>
          <a:bodyPr/>
          <a:lstStyle/>
          <a:p>
            <a:r>
              <a:rPr lang="en-US" altLang="ko-KR" dirty="0" smtClean="0">
                <a:ea typeface="굴림" pitchFamily="50" charset="-127"/>
              </a:rPr>
              <a:t>PHY data rate in TG4m PAR</a:t>
            </a:r>
          </a:p>
          <a:p>
            <a:pPr lvl="1"/>
            <a:r>
              <a:rPr lang="en-US" altLang="ko-KR" dirty="0" smtClean="0">
                <a:ea typeface="굴림" pitchFamily="50" charset="-127"/>
              </a:rPr>
              <a:t>Typically 40Kbps~2Mbps, optionally ~10Mbps</a:t>
            </a:r>
          </a:p>
          <a:p>
            <a:r>
              <a:rPr lang="en-US" altLang="ko-KR" dirty="0" smtClean="0">
                <a:ea typeface="굴림" pitchFamily="50" charset="-127"/>
              </a:rPr>
              <a:t>Various applications in TGD (doc.11-0684-12)</a:t>
            </a:r>
          </a:p>
          <a:p>
            <a:pPr lvl="1"/>
            <a:r>
              <a:rPr lang="en-US" altLang="ko-KR" dirty="0" smtClean="0">
                <a:ea typeface="굴림" pitchFamily="50" charset="-127"/>
              </a:rPr>
              <a:t>Single PHY cannot cover all the applications.</a:t>
            </a:r>
          </a:p>
          <a:p>
            <a:pPr lvl="1"/>
            <a:r>
              <a:rPr lang="en-US" altLang="ko-KR" dirty="0" smtClean="0">
                <a:ea typeface="굴림" pitchFamily="50" charset="-127"/>
              </a:rPr>
              <a:t>FSK PHY: Low data rate &amp; low complexity PHY  </a:t>
            </a:r>
          </a:p>
          <a:p>
            <a:pPr lvl="1"/>
            <a:r>
              <a:rPr lang="en-US" altLang="ko-KR" dirty="0" smtClean="0">
                <a:ea typeface="굴림" pitchFamily="50" charset="-127"/>
              </a:rPr>
              <a:t>OFDM PHY: High data rate &amp; high reliability PHY</a:t>
            </a:r>
          </a:p>
          <a:p>
            <a:pPr lvl="1"/>
            <a:endParaRPr lang="ko-KR" altLang="en-US" dirty="0" smtClean="0">
              <a:ea typeface="굴림" pitchFamily="50" charset="-127"/>
            </a:endParaRPr>
          </a:p>
        </p:txBody>
      </p:sp>
      <p:sp>
        <p:nvSpPr>
          <p:cNvPr id="4100" name="날짜 개체 틀 3"/>
          <p:cNvSpPr>
            <a:spLocks noGrp="1"/>
          </p:cNvSpPr>
          <p:nvPr>
            <p:ph type="dt" sz="quarter" idx="10"/>
          </p:nvPr>
        </p:nvSpPr>
        <p:spPr>
          <a:noFill/>
        </p:spPr>
        <p:txBody>
          <a:bodyPr/>
          <a:lstStyle/>
          <a:p>
            <a:r>
              <a:rPr lang="en-US" altLang="ko-KR" dirty="0" smtClean="0">
                <a:ea typeface="굴림" pitchFamily="50" charset="-127"/>
              </a:rPr>
              <a:t>July 2012</a:t>
            </a:r>
          </a:p>
        </p:txBody>
      </p:sp>
      <p:graphicFrame>
        <p:nvGraphicFramePr>
          <p:cNvPr id="6" name="표 5"/>
          <p:cNvGraphicFramePr>
            <a:graphicFrameLocks noGrp="1"/>
          </p:cNvGraphicFramePr>
          <p:nvPr/>
        </p:nvGraphicFramePr>
        <p:xfrm>
          <a:off x="900113" y="4221163"/>
          <a:ext cx="7272337" cy="1857375"/>
        </p:xfrm>
        <a:graphic>
          <a:graphicData uri="http://schemas.openxmlformats.org/drawingml/2006/table">
            <a:tbl>
              <a:tblPr/>
              <a:tblGrid>
                <a:gridCol w="4727575"/>
                <a:gridCol w="2544762"/>
              </a:tblGrid>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Application</a:t>
                      </a:r>
                      <a:endParaRPr kumimoji="0" lang="ko-KR" altLang="en-US" sz="1800" b="1" i="0" u="none" strike="noStrike" cap="none" normalizeH="0" baseline="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Candidate PHY</a:t>
                      </a:r>
                      <a:endParaRPr kumimoji="0" lang="ko-KR" altLang="en-US" sz="1800" b="1" i="0" u="none" strike="noStrike" cap="none" normalizeH="0" baseline="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Smart Utility Networks </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FSK</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Infrastructure Monitoring Networks</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FSK</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Intelligent Transportation System</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OFDM</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Surveillance Control &amp; Monitoring Networks</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OFDM</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
        <p:nvSpPr>
          <p:cNvPr id="7" name="슬라이드 번호 개체 틀 5"/>
          <p:cNvSpPr>
            <a:spLocks noGrp="1"/>
          </p:cNvSpPr>
          <p:nvPr>
            <p:ph type="sldNum" sz="quarter" idx="12"/>
          </p:nvPr>
        </p:nvSpPr>
        <p:spPr>
          <a:xfrm>
            <a:off x="4344988" y="6475413"/>
            <a:ext cx="530225" cy="182562"/>
          </a:xfrm>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4</a:t>
            </a:fld>
            <a:endParaRPr lang="en-US" altLang="ko-KR" dirty="0" smtClean="0">
              <a:ea typeface="굴림" pitchFamily="50" charset="-127"/>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755650" y="2852738"/>
            <a:ext cx="7772400" cy="863600"/>
          </a:xfrm>
        </p:spPr>
        <p:txBody>
          <a:bodyPr/>
          <a:lstStyle/>
          <a:p>
            <a:r>
              <a:rPr lang="en-US" altLang="ko-KR" dirty="0" smtClean="0">
                <a:ea typeface="굴림" pitchFamily="50" charset="-127"/>
              </a:rPr>
              <a:t>OFDM PHY for TVWS</a:t>
            </a:r>
            <a:endParaRPr lang="ko-KR" altLang="en-US" smtClean="0">
              <a:ea typeface="굴림" pitchFamily="50" charset="-127"/>
            </a:endParaRPr>
          </a:p>
        </p:txBody>
      </p:sp>
      <p:sp>
        <p:nvSpPr>
          <p:cNvPr id="5123" name="날짜 개체 틀 3"/>
          <p:cNvSpPr>
            <a:spLocks noGrp="1"/>
          </p:cNvSpPr>
          <p:nvPr>
            <p:ph type="dt" sz="quarter" idx="10"/>
          </p:nvPr>
        </p:nvSpPr>
        <p:spPr>
          <a:noFill/>
        </p:spPr>
        <p:txBody>
          <a:bodyPr/>
          <a:lstStyle/>
          <a:p>
            <a:r>
              <a:rPr lang="en-US" altLang="ko-KR" dirty="0" smtClean="0">
                <a:ea typeface="굴림" pitchFamily="50" charset="-127"/>
              </a:rPr>
              <a:t>July 2012</a:t>
            </a:r>
          </a:p>
        </p:txBody>
      </p:sp>
      <p:sp>
        <p:nvSpPr>
          <p:cNvPr id="4" name="슬라이드 번호 개체 틀 5"/>
          <p:cNvSpPr>
            <a:spLocks noGrp="1"/>
          </p:cNvSpPr>
          <p:nvPr>
            <p:ph type="sldNum" sz="quarter" idx="12"/>
          </p:nvPr>
        </p:nvSpPr>
        <p:spPr>
          <a:xfrm>
            <a:off x="4344988" y="6475413"/>
            <a:ext cx="530225" cy="182562"/>
          </a:xfrm>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5</a:t>
            </a:fld>
            <a:endParaRPr lang="en-US" altLang="ko-KR" dirty="0" smtClean="0">
              <a:ea typeface="굴림" pitchFamily="50" charset="-127"/>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a:xfrm>
            <a:off x="685800" y="620713"/>
            <a:ext cx="7772400" cy="863600"/>
          </a:xfrm>
        </p:spPr>
        <p:txBody>
          <a:bodyPr/>
          <a:lstStyle/>
          <a:p>
            <a:r>
              <a:rPr lang="en-US" altLang="ko-KR" dirty="0" smtClean="0">
                <a:ea typeface="굴림" pitchFamily="50" charset="-127"/>
              </a:rPr>
              <a:t>OFDM PHY for TVWS WPAN (1)</a:t>
            </a:r>
            <a:endParaRPr lang="ko-KR" altLang="en-US" dirty="0" smtClean="0">
              <a:ea typeface="굴림" pitchFamily="50" charset="-127"/>
            </a:endParaRPr>
          </a:p>
        </p:txBody>
      </p:sp>
      <p:sp>
        <p:nvSpPr>
          <p:cNvPr id="8195" name="날짜 개체 틀 3"/>
          <p:cNvSpPr>
            <a:spLocks noGrp="1"/>
          </p:cNvSpPr>
          <p:nvPr>
            <p:ph type="dt" sz="quarter" idx="10"/>
          </p:nvPr>
        </p:nvSpPr>
        <p:spPr>
          <a:noFill/>
        </p:spPr>
        <p:txBody>
          <a:bodyPr/>
          <a:lstStyle/>
          <a:p>
            <a:r>
              <a:rPr lang="en-US" altLang="ko-KR" dirty="0" smtClean="0">
                <a:ea typeface="굴림" pitchFamily="50" charset="-127"/>
              </a:rPr>
              <a:t>July 2012</a:t>
            </a:r>
          </a:p>
        </p:txBody>
      </p:sp>
      <p:sp>
        <p:nvSpPr>
          <p:cNvPr id="8197" name="직사각형 6"/>
          <p:cNvSpPr>
            <a:spLocks noChangeArrowheads="1"/>
          </p:cNvSpPr>
          <p:nvPr/>
        </p:nvSpPr>
        <p:spPr bwMode="auto">
          <a:xfrm>
            <a:off x="755576" y="1340768"/>
            <a:ext cx="4038600" cy="461962"/>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pitchFamily="50" charset="-127"/>
              </a:rPr>
              <a:t> Reference modulator diagram</a:t>
            </a:r>
          </a:p>
        </p:txBody>
      </p:sp>
      <p:sp>
        <p:nvSpPr>
          <p:cNvPr id="7" name="슬라이드 번호 개체 틀 5"/>
          <p:cNvSpPr>
            <a:spLocks noGrp="1"/>
          </p:cNvSpPr>
          <p:nvPr>
            <p:ph type="sldNum" sz="quarter" idx="12"/>
          </p:nvPr>
        </p:nvSpPr>
        <p:spPr>
          <a:xfrm>
            <a:off x="4344988" y="6475413"/>
            <a:ext cx="530225" cy="182562"/>
          </a:xfrm>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6</a:t>
            </a:fld>
            <a:endParaRPr lang="en-US" altLang="ko-KR" dirty="0" smtClean="0">
              <a:ea typeface="굴림" pitchFamily="50" charset="-127"/>
            </a:endParaRPr>
          </a:p>
        </p:txBody>
      </p:sp>
      <p:pic>
        <p:nvPicPr>
          <p:cNvPr id="2" name="Picture 1"/>
          <p:cNvPicPr>
            <a:picLocks noChangeAspect="1" noChangeArrowheads="1"/>
          </p:cNvPicPr>
          <p:nvPr/>
        </p:nvPicPr>
        <p:blipFill>
          <a:blip r:embed="rId2" cstate="print"/>
          <a:srcRect/>
          <a:stretch>
            <a:fillRect/>
          </a:stretch>
        </p:blipFill>
        <p:spPr bwMode="auto">
          <a:xfrm>
            <a:off x="971600" y="1844824"/>
            <a:ext cx="7416824" cy="45494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charset="-127"/>
              </a:rPr>
              <a:t>Slide </a:t>
            </a:r>
            <a:fld id="{AD84ABE6-91AD-49D5-A41D-E9BFB4650831}" type="slidenum">
              <a:rPr lang="en-US" altLang="ko-KR">
                <a:ea typeface="굴림" charset="-127"/>
              </a:rPr>
              <a:pPr algn="ctr" eaLnBrk="0" hangingPunct="0"/>
              <a:t>7</a:t>
            </a:fld>
            <a:endParaRPr lang="en-US" altLang="ko-KR">
              <a:ea typeface="굴림" charset="-127"/>
            </a:endParaRPr>
          </a:p>
        </p:txBody>
      </p:sp>
      <p:sp>
        <p:nvSpPr>
          <p:cNvPr id="1029" name="Date Placeholder 3"/>
          <p:cNvSpPr txBox="1">
            <a:spLocks noGrp="1"/>
          </p:cNvSpPr>
          <p:nvPr/>
        </p:nvSpPr>
        <p:spPr bwMode="auto">
          <a:xfrm>
            <a:off x="685800" y="381000"/>
            <a:ext cx="1600200" cy="215900"/>
          </a:xfrm>
          <a:prstGeom prst="rect">
            <a:avLst/>
          </a:prstGeom>
          <a:noFill/>
          <a:ln w="9525">
            <a:noFill/>
            <a:miter lim="800000"/>
            <a:headEnd/>
            <a:tailEnd/>
          </a:ln>
        </p:spPr>
        <p:txBody>
          <a:bodyPr lIns="0" tIns="0" rIns="0" bIns="0" anchor="b">
            <a:spAutoFit/>
          </a:bodyPr>
          <a:lstStyle/>
          <a:p>
            <a:pPr eaLnBrk="0" hangingPunct="0"/>
            <a:r>
              <a:rPr lang="en-US" altLang="ko-KR" sz="1400" b="1">
                <a:ea typeface="굴림" charset="-127"/>
              </a:rPr>
              <a:t>July,  2009</a:t>
            </a:r>
          </a:p>
        </p:txBody>
      </p:sp>
      <p:sp>
        <p:nvSpPr>
          <p:cNvPr id="1030" name="Rectangle 8"/>
          <p:cNvSpPr>
            <a:spLocks noChangeArrowheads="1"/>
          </p:cNvSpPr>
          <p:nvPr/>
        </p:nvSpPr>
        <p:spPr bwMode="auto">
          <a:xfrm>
            <a:off x="685800" y="5575300"/>
            <a:ext cx="7772400" cy="8255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altLang="ko-KR" sz="2000" dirty="0" smtClean="0">
                <a:latin typeface="Arial" charset="0"/>
                <a:ea typeface="굴림" charset="-127"/>
              </a:rPr>
              <a:t>Channel spacing : 1,25MHz, Guard band : 0.5MHz</a:t>
            </a:r>
            <a:endParaRPr lang="en-US" altLang="ko-KR" sz="2000" dirty="0">
              <a:latin typeface="Arial" charset="0"/>
              <a:ea typeface="굴림" charset="-127"/>
            </a:endParaRPr>
          </a:p>
          <a:p>
            <a:pPr marL="342900" indent="-342900">
              <a:spcBef>
                <a:spcPct val="20000"/>
              </a:spcBef>
              <a:buFontTx/>
              <a:buChar char="•"/>
            </a:pPr>
            <a:r>
              <a:rPr lang="en-US" altLang="ko-KR" sz="2000" dirty="0" smtClean="0">
                <a:latin typeface="Arial" charset="0"/>
                <a:ea typeface="굴림" charset="-127"/>
              </a:rPr>
              <a:t>Can use 4 TVBD Channels per 1 TV Channel</a:t>
            </a:r>
            <a:endParaRPr lang="en-US" altLang="ko-KR" sz="2000" dirty="0">
              <a:latin typeface="Arial" charset="0"/>
              <a:ea typeface="굴림" charset="-127"/>
            </a:endParaRPr>
          </a:p>
        </p:txBody>
      </p:sp>
      <p:pic>
        <p:nvPicPr>
          <p:cNvPr id="33795" name="Picture 3"/>
          <p:cNvPicPr>
            <a:picLocks noChangeAspect="1" noChangeArrowheads="1"/>
          </p:cNvPicPr>
          <p:nvPr/>
        </p:nvPicPr>
        <p:blipFill>
          <a:blip r:embed="rId2" cstate="print"/>
          <a:srcRect/>
          <a:stretch>
            <a:fillRect/>
          </a:stretch>
        </p:blipFill>
        <p:spPr bwMode="auto">
          <a:xfrm>
            <a:off x="1009650" y="1533525"/>
            <a:ext cx="7124700" cy="3790950"/>
          </a:xfrm>
          <a:prstGeom prst="rect">
            <a:avLst/>
          </a:prstGeom>
          <a:noFill/>
          <a:ln w="9525">
            <a:noFill/>
            <a:miter lim="800000"/>
            <a:headEnd/>
            <a:tailEnd/>
          </a:ln>
        </p:spPr>
      </p:pic>
      <p:sp>
        <p:nvSpPr>
          <p:cNvPr id="7" name="제목 1"/>
          <p:cNvSpPr txBox="1">
            <a:spLocks/>
          </p:cNvSpPr>
          <p:nvPr/>
        </p:nvSpPr>
        <p:spPr>
          <a:xfrm>
            <a:off x="685800" y="620713"/>
            <a:ext cx="7772400" cy="863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3600" b="0" i="0" u="none" strike="noStrike" kern="0" cap="none" spc="0" normalizeH="0" baseline="0" noProof="0" dirty="0" smtClean="0">
                <a:ln>
                  <a:noFill/>
                </a:ln>
                <a:solidFill>
                  <a:schemeClr val="tx2"/>
                </a:solidFill>
                <a:effectLst/>
                <a:uLnTx/>
                <a:uFillTx/>
                <a:latin typeface="+mj-lt"/>
                <a:ea typeface="굴림" pitchFamily="50" charset="-127"/>
                <a:cs typeface="+mj-cs"/>
              </a:rPr>
              <a:t>OFDM PHY for TVWS WPAN (2)</a:t>
            </a:r>
            <a:endParaRPr kumimoji="0" lang="ko-KR" altLang="en-US" sz="3600" b="0" i="0" u="none" strike="noStrike" kern="0" cap="none" spc="0" normalizeH="0" baseline="0" noProof="0" dirty="0" smtClean="0">
              <a:ln>
                <a:noFill/>
              </a:ln>
              <a:solidFill>
                <a:schemeClr val="tx2"/>
              </a:solidFill>
              <a:effectLst/>
              <a:uLnTx/>
              <a:uFillTx/>
              <a:latin typeface="+mj-lt"/>
              <a:ea typeface="굴림" pitchFamily="50" charset="-127"/>
              <a:cs typeface="+mj-cs"/>
            </a:endParaRPr>
          </a:p>
        </p:txBody>
      </p:sp>
      <p:sp>
        <p:nvSpPr>
          <p:cNvPr id="9" name="직사각형 6"/>
          <p:cNvSpPr>
            <a:spLocks noChangeArrowheads="1"/>
          </p:cNvSpPr>
          <p:nvPr/>
        </p:nvSpPr>
        <p:spPr bwMode="auto">
          <a:xfrm>
            <a:off x="755576" y="1196752"/>
            <a:ext cx="4346896" cy="461665"/>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pitchFamily="50" charset="-127"/>
              </a:rPr>
              <a:t> </a:t>
            </a:r>
            <a:r>
              <a:rPr lang="en-US" altLang="ko-KR" sz="2400" dirty="0" smtClean="0">
                <a:ea typeface="굴림" pitchFamily="50" charset="-127"/>
              </a:rPr>
              <a:t>Channel plan for TVWS OFDM</a:t>
            </a:r>
            <a:endParaRPr lang="en-US" altLang="ko-KR" sz="2400" dirty="0">
              <a:ea typeface="굴림" pitchFamily="50" charset="-127"/>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a:xfrm>
            <a:off x="685800" y="549274"/>
            <a:ext cx="7772400" cy="935509"/>
          </a:xfrm>
        </p:spPr>
        <p:txBody>
          <a:bodyPr/>
          <a:lstStyle/>
          <a:p>
            <a:r>
              <a:rPr lang="en-US" altLang="ko-KR" dirty="0" smtClean="0">
                <a:ea typeface="굴림" pitchFamily="50" charset="-127"/>
              </a:rPr>
              <a:t>OFDM PHY for TVWS WPAN (3)</a:t>
            </a:r>
            <a:endParaRPr lang="ko-KR" altLang="en-US" dirty="0" smtClean="0">
              <a:ea typeface="굴림" pitchFamily="50" charset="-127"/>
            </a:endParaRPr>
          </a:p>
        </p:txBody>
      </p:sp>
      <p:sp>
        <p:nvSpPr>
          <p:cNvPr id="9219" name="내용 개체 틀 2"/>
          <p:cNvSpPr>
            <a:spLocks noGrp="1"/>
          </p:cNvSpPr>
          <p:nvPr>
            <p:ph idx="1"/>
          </p:nvPr>
        </p:nvSpPr>
        <p:spPr>
          <a:xfrm>
            <a:off x="685800" y="1341438"/>
            <a:ext cx="8062664" cy="4895850"/>
          </a:xfrm>
        </p:spPr>
        <p:txBody>
          <a:bodyPr/>
          <a:lstStyle/>
          <a:p>
            <a:r>
              <a:rPr lang="en-US" altLang="ko-KR" b="1" dirty="0" smtClean="0">
                <a:ea typeface="굴림" charset="-127"/>
              </a:rPr>
              <a:t>Timing-related parameter</a:t>
            </a:r>
          </a:p>
          <a:p>
            <a:pPr lvl="1"/>
            <a:endParaRPr lang="en-US" altLang="ko-KR" dirty="0" smtClean="0">
              <a:latin typeface="+mj-lt"/>
              <a:ea typeface="굴림" pitchFamily="50" charset="-127"/>
            </a:endParaRPr>
          </a:p>
          <a:p>
            <a:pPr lvl="1"/>
            <a:endParaRPr lang="en-US" altLang="ko-KR" dirty="0" smtClean="0">
              <a:latin typeface="+mj-lt"/>
              <a:ea typeface="굴림" pitchFamily="50" charset="-127"/>
            </a:endParaRPr>
          </a:p>
        </p:txBody>
      </p:sp>
      <p:sp>
        <p:nvSpPr>
          <p:cNvPr id="9220" name="날짜 개체 틀 3"/>
          <p:cNvSpPr>
            <a:spLocks noGrp="1"/>
          </p:cNvSpPr>
          <p:nvPr>
            <p:ph type="dt" sz="quarter" idx="10"/>
          </p:nvPr>
        </p:nvSpPr>
        <p:spPr>
          <a:noFill/>
        </p:spPr>
        <p:txBody>
          <a:bodyPr/>
          <a:lstStyle/>
          <a:p>
            <a:r>
              <a:rPr lang="en-US" altLang="ko-KR" dirty="0" smtClean="0">
                <a:ea typeface="굴림" pitchFamily="50" charset="-127"/>
              </a:rPr>
              <a:t>July 2012</a:t>
            </a:r>
          </a:p>
        </p:txBody>
      </p:sp>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Group 55"/>
          <p:cNvGraphicFramePr>
            <a:graphicFrameLocks/>
          </p:cNvGraphicFramePr>
          <p:nvPr/>
        </p:nvGraphicFramePr>
        <p:xfrm>
          <a:off x="827584" y="2060848"/>
          <a:ext cx="7620000" cy="3810001"/>
        </p:xfrm>
        <a:graphic>
          <a:graphicData uri="http://schemas.openxmlformats.org/drawingml/2006/table">
            <a:tbl>
              <a:tblPr/>
              <a:tblGrid>
                <a:gridCol w="1981200"/>
                <a:gridCol w="3657600"/>
                <a:gridCol w="1981200"/>
              </a:tblGrid>
              <a:tr h="742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Arial" pitchFamily="34" charset="0"/>
                          <a:ea typeface="HY견고딕" pitchFamily="18" charset="-127"/>
                        </a:rPr>
                        <a:t>Parameter</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Description</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Value</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fs</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Sampling frequency</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1250 KHz</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NFFT</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FFT Size</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128</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∆f</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Subcarrier frequency spacing</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Arial" pitchFamily="34" charset="0"/>
                          <a:ea typeface="굴림" pitchFamily="50" charset="-127"/>
                        </a:rPr>
                        <a:t>1250/128 KHz </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TFFT</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IFFT and FFT period</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굴림" pitchFamily="50" charset="-127"/>
                        </a:rPr>
                        <a:t>102.4 us </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NCP</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Number of samples in cyclic prefix</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32</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TCP</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Cyclic prefix duration in time</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굴림" pitchFamily="50" charset="-127"/>
                        </a:rPr>
                        <a:t>25.6 us </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NSYM</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Total Number of samples per symbol</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160</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84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TSYM</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Arial" pitchFamily="34" charset="0"/>
                          <a:ea typeface="HY견고딕" pitchFamily="18" charset="-127"/>
                        </a:rPr>
                        <a:t>Symbol Duration</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Arial" pitchFamily="34" charset="0"/>
                          <a:ea typeface="HY견고딕" pitchFamily="18" charset="-127"/>
                        </a:rPr>
                        <a:t>128 us</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 name="슬라이드 번호 개체 틀 5"/>
          <p:cNvSpPr>
            <a:spLocks noGrp="1"/>
          </p:cNvSpPr>
          <p:nvPr>
            <p:ph type="sldNum" sz="quarter" idx="12"/>
          </p:nvPr>
        </p:nvSpPr>
        <p:spPr>
          <a:xfrm>
            <a:off x="4344988" y="6475413"/>
            <a:ext cx="530225" cy="182562"/>
          </a:xfrm>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8</a:t>
            </a:fld>
            <a:endParaRPr lang="en-US" altLang="ko-KR" dirty="0" smtClean="0">
              <a:ea typeface="굴림" pitchFamily="50" charset="-127"/>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smtClean="0">
                <a:ea typeface="굴림" pitchFamily="50" charset="-127"/>
              </a:rPr>
              <a:t>Slide </a:t>
            </a:r>
            <a:fld id="{5F3B8449-DD19-4FD6-935D-5ACA0FDC0428}" type="slidenum">
              <a:rPr lang="en-US" altLang="ko-KR" smtClean="0">
                <a:ea typeface="굴림" pitchFamily="50" charset="-127"/>
              </a:rPr>
              <a:pPr/>
              <a:t>9</a:t>
            </a:fld>
            <a:endParaRPr lang="en-US" altLang="ko-KR" dirty="0" smtClean="0">
              <a:ea typeface="굴림" pitchFamily="50" charset="-127"/>
            </a:endParaRPr>
          </a:p>
        </p:txBody>
      </p:sp>
      <p:graphicFrame>
        <p:nvGraphicFramePr>
          <p:cNvPr id="8" name="표 7"/>
          <p:cNvGraphicFramePr>
            <a:graphicFrameLocks noGrp="1"/>
          </p:cNvGraphicFramePr>
          <p:nvPr/>
        </p:nvGraphicFramePr>
        <p:xfrm>
          <a:off x="1187624" y="2132856"/>
          <a:ext cx="6984776" cy="3424166"/>
        </p:xfrm>
        <a:graphic>
          <a:graphicData uri="http://schemas.openxmlformats.org/drawingml/2006/table">
            <a:tbl>
              <a:tblPr/>
              <a:tblGrid>
                <a:gridCol w="4752528"/>
                <a:gridCol w="2232248"/>
              </a:tblGrid>
              <a:tr h="57912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Parameter</a:t>
                      </a:r>
                      <a:endParaRPr kumimoji="0" lang="ko-KR" altLang="en-US" sz="16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TVWS OFDM</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(Mandatory)</a:t>
                      </a:r>
                      <a:endParaRPr kumimoji="0" lang="ko-KR" altLang="en-US" sz="16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04290">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Approximate  signal bandwidth (KHz)</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1060</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204290">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DFT Size</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128</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Pilot tones</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8</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Data tones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100</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MCS0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(BPSK rate ½))</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390.625</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MCS1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(QPSK rate ½)</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781.250</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MCS2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(16-QAM rate ½)</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rgbClr val="000000"/>
                          </a:solidFill>
                          <a:effectLst/>
                          <a:latin typeface="Arial" charset="0"/>
                          <a:ea typeface="굴림" pitchFamily="50" charset="-127"/>
                        </a:rPr>
                        <a:t>1562.5</a:t>
                      </a:r>
                      <a:endParaRPr kumimoji="0" lang="ko-KR" altLang="en-US" sz="1400" b="1"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
        <p:nvSpPr>
          <p:cNvPr id="10312" name="Rectangle 4"/>
          <p:cNvSpPr>
            <a:spLocks noGrp="1" noChangeArrowheads="1"/>
          </p:cNvSpPr>
          <p:nvPr>
            <p:ph type="dt" sz="quarter" idx="10"/>
          </p:nvPr>
        </p:nvSpPr>
        <p:spPr>
          <a:noFill/>
        </p:spPr>
        <p:txBody>
          <a:bodyPr/>
          <a:lstStyle/>
          <a:p>
            <a:r>
              <a:rPr lang="en-US" altLang="ko-KR" dirty="0" smtClean="0">
                <a:ea typeface="MS PGothic" pitchFamily="34" charset="-128"/>
              </a:rPr>
              <a:t>July 2012</a:t>
            </a:r>
          </a:p>
        </p:txBody>
      </p:sp>
      <p:sp>
        <p:nvSpPr>
          <p:cNvPr id="10313" name="직사각형 6"/>
          <p:cNvSpPr>
            <a:spLocks noChangeArrowheads="1"/>
          </p:cNvSpPr>
          <p:nvPr/>
        </p:nvSpPr>
        <p:spPr bwMode="auto">
          <a:xfrm>
            <a:off x="755650" y="1268413"/>
            <a:ext cx="4946419" cy="830997"/>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pitchFamily="50" charset="-127"/>
              </a:rPr>
              <a:t> Mandatory </a:t>
            </a:r>
            <a:r>
              <a:rPr lang="en-US" altLang="ko-KR" sz="2400" dirty="0" smtClean="0">
                <a:ea typeface="굴림" pitchFamily="50" charset="-127"/>
              </a:rPr>
              <a:t>modes </a:t>
            </a:r>
            <a:r>
              <a:rPr lang="en-US" altLang="ko-KR" sz="2400" dirty="0">
                <a:ea typeface="굴림" pitchFamily="50" charset="-127"/>
              </a:rPr>
              <a:t>for </a:t>
            </a:r>
            <a:r>
              <a:rPr lang="en-US" altLang="ko-KR" sz="2400" dirty="0" smtClean="0">
                <a:ea typeface="굴림" pitchFamily="50" charset="-127"/>
              </a:rPr>
              <a:t>TVWS OFDM</a:t>
            </a:r>
            <a:endParaRPr lang="en-US" altLang="ko-KR" sz="2400" dirty="0">
              <a:ea typeface="굴림" pitchFamily="50" charset="-127"/>
            </a:endParaRPr>
          </a:p>
          <a:p>
            <a:r>
              <a:rPr lang="en-US" altLang="ko-KR" sz="2400" dirty="0">
                <a:ea typeface="굴림" pitchFamily="50" charset="-127"/>
              </a:rPr>
              <a:t>  </a:t>
            </a:r>
            <a:endParaRPr lang="en-US" altLang="ko-KR" sz="2000" dirty="0">
              <a:ea typeface="굴림" pitchFamily="50" charset="-127"/>
            </a:endParaRPr>
          </a:p>
        </p:txBody>
      </p:sp>
      <p:sp>
        <p:nvSpPr>
          <p:cNvPr id="10314"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(4)</a:t>
            </a:r>
            <a:endParaRPr lang="ko-KR" altLang="en-US" dirty="0" smtClean="0">
              <a:ea typeface="굴림" pitchFamily="50" charset="-127"/>
            </a:endParaRPr>
          </a:p>
        </p:txBody>
      </p:sp>
    </p:spTree>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28137</TotalTime>
  <Words>856</Words>
  <Application>Microsoft Office PowerPoint</Application>
  <PresentationFormat>화면 슬라이드 쇼(4:3)</PresentationFormat>
  <Paragraphs>249</Paragraphs>
  <Slides>17</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17</vt:i4>
      </vt:variant>
    </vt:vector>
  </HeadingPairs>
  <TitlesOfParts>
    <vt:vector size="19" baseType="lpstr">
      <vt:lpstr>Office 테마</vt:lpstr>
      <vt:lpstr>Visio</vt:lpstr>
      <vt:lpstr>슬라이드 1</vt:lpstr>
      <vt:lpstr>슬라이드 2</vt:lpstr>
      <vt:lpstr>Requirements Overview</vt:lpstr>
      <vt:lpstr>Dual PHY for TVWS WPAN</vt:lpstr>
      <vt:lpstr>OFDM PHY for TVWS</vt:lpstr>
      <vt:lpstr>OFDM PHY for TVWS WPAN (1)</vt:lpstr>
      <vt:lpstr>슬라이드 7</vt:lpstr>
      <vt:lpstr>OFDM PHY for TVWS WPAN (3)</vt:lpstr>
      <vt:lpstr>OFDM PHY for TVWS WPAN (4)</vt:lpstr>
      <vt:lpstr>OFDM PHY for TVWS WPAN (5)</vt:lpstr>
      <vt:lpstr>OFDM PHY for TVWS WPAN (6)</vt:lpstr>
      <vt:lpstr>OFDM PHY for TVWS WPAN (7)</vt:lpstr>
      <vt:lpstr>OFDM PHY for TVWS WPAN (8)</vt:lpstr>
      <vt:lpstr>슬라이드 14</vt:lpstr>
      <vt:lpstr>OFDM PHY for TVWS WPAN (10)</vt:lpstr>
      <vt:lpstr>OFDM PHY for TVWS WPAN (11)</vt:lpstr>
      <vt:lpstr>Summary of OFDM PHY for TVWS</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sbear</cp:lastModifiedBy>
  <cp:revision>448</cp:revision>
  <cp:lastPrinted>1998-02-10T13:28:06Z</cp:lastPrinted>
  <dcterms:created xsi:type="dcterms:W3CDTF">1999-11-08T18:59:45Z</dcterms:created>
  <dcterms:modified xsi:type="dcterms:W3CDTF">2012-07-17T14:56:12Z</dcterms:modified>
</cp:coreProperties>
</file>