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60" r:id="rId2"/>
    <p:sldId id="404" r:id="rId3"/>
    <p:sldId id="405" r:id="rId4"/>
    <p:sldId id="406" r:id="rId5"/>
    <p:sldId id="407" r:id="rId6"/>
    <p:sldId id="351" r:id="rId7"/>
    <p:sldId id="362" r:id="rId8"/>
    <p:sldId id="364" r:id="rId9"/>
    <p:sldId id="391" r:id="rId10"/>
    <p:sldId id="393" r:id="rId11"/>
    <p:sldId id="398" r:id="rId12"/>
    <p:sldId id="399" r:id="rId13"/>
    <p:sldId id="402" r:id="rId14"/>
    <p:sldId id="394" r:id="rId15"/>
    <p:sldId id="400" r:id="rId16"/>
    <p:sldId id="401" r:id="rId17"/>
    <p:sldId id="403" r:id="rId18"/>
    <p:sldId id="40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1" autoAdjust="0"/>
    <p:restoredTop sz="96047" autoAdjust="0"/>
  </p:normalViewPr>
  <p:slideViewPr>
    <p:cSldViewPr>
      <p:cViewPr varScale="1">
        <p:scale>
          <a:sx n="87" d="100"/>
          <a:sy n="87" d="100"/>
        </p:scale>
        <p:origin x="-118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001F0495-46DE-4921-B5AB-3D1D3A5BA199}"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9FA78EF6-85D6-428C-8447-5377F5009B1A}"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5700" y="701675"/>
            <a:ext cx="4622800" cy="3468688"/>
          </a:xfrm>
          <a:ln/>
        </p:spPr>
      </p:sp>
      <p:sp>
        <p:nvSpPr>
          <p:cNvPr id="27651"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27652" name="Header Placeholder 3"/>
          <p:cNvSpPr>
            <a:spLocks noGrp="1"/>
          </p:cNvSpPr>
          <p:nvPr>
            <p:ph type="hdr" sz="quarter"/>
          </p:nvPr>
        </p:nvSpPr>
        <p:spPr>
          <a:xfrm>
            <a:off x="3467100" y="-120650"/>
            <a:ext cx="2814638" cy="431800"/>
          </a:xfrm>
          <a:noFill/>
        </p:spPr>
        <p:txBody>
          <a:bodyPr/>
          <a:lstStyle/>
          <a:p>
            <a:r>
              <a:rPr lang="en-US" altLang="ko-KR" smtClean="0">
                <a:ea typeface="굴림" pitchFamily="50" charset="-127"/>
              </a:rPr>
              <a:t>doc.: IEEE 802.15-09-0114-00-004g-Trends-in-SUN-capacity</a:t>
            </a:r>
          </a:p>
        </p:txBody>
      </p:sp>
      <p:sp>
        <p:nvSpPr>
          <p:cNvPr id="27653" name="Date Placeholder 4"/>
          <p:cNvSpPr>
            <a:spLocks noGrp="1"/>
          </p:cNvSpPr>
          <p:nvPr>
            <p:ph type="dt" sz="quarter" idx="1"/>
          </p:nvPr>
        </p:nvSpPr>
        <p:spPr>
          <a:xfrm>
            <a:off x="654050" y="95250"/>
            <a:ext cx="2736850" cy="215900"/>
          </a:xfrm>
          <a:noFill/>
        </p:spPr>
        <p:txBody>
          <a:bodyPr/>
          <a:lstStyle/>
          <a:p>
            <a:r>
              <a:rPr lang="en-US" altLang="ko-KR" smtClean="0">
                <a:ea typeface="굴림" pitchFamily="50" charset="-127"/>
              </a:rPr>
              <a:t>&lt;month year&gt;</a:t>
            </a:r>
          </a:p>
        </p:txBody>
      </p:sp>
      <p:sp>
        <p:nvSpPr>
          <p:cNvPr id="27654" name="Footer Placeholder 5"/>
          <p:cNvSpPr>
            <a:spLocks noGrp="1"/>
          </p:cNvSpPr>
          <p:nvPr>
            <p:ph type="ftr" sz="quarter" idx="4"/>
          </p:nvPr>
        </p:nvSpPr>
        <p:spPr>
          <a:xfrm>
            <a:off x="3771900" y="8985250"/>
            <a:ext cx="2509838" cy="369888"/>
          </a:xfrm>
          <a:noFill/>
        </p:spPr>
        <p:txBody>
          <a:bodyPr/>
          <a:lstStyle/>
          <a:p>
            <a:pPr lvl="4"/>
            <a:r>
              <a:rPr lang="en-US" altLang="ko-KR" smtClean="0">
                <a:ea typeface="굴림" pitchFamily="50" charset="-127"/>
              </a:rPr>
              <a:t>Emmanuel Monnerie, Landis+Gyr</a:t>
            </a:r>
          </a:p>
        </p:txBody>
      </p:sp>
      <p:sp>
        <p:nvSpPr>
          <p:cNvPr id="27655" name="Slide Number Placeholder 6"/>
          <p:cNvSpPr>
            <a:spLocks noGrp="1"/>
          </p:cNvSpPr>
          <p:nvPr>
            <p:ph type="sldNum" sz="quarter" idx="5"/>
          </p:nvPr>
        </p:nvSpPr>
        <p:spPr>
          <a:xfrm>
            <a:off x="2933700" y="8985250"/>
            <a:ext cx="801688" cy="184150"/>
          </a:xfrm>
          <a:noFill/>
        </p:spPr>
        <p:txBody>
          <a:bodyPr/>
          <a:lstStyle/>
          <a:p>
            <a:r>
              <a:rPr lang="en-US" altLang="ko-KR" smtClean="0">
                <a:ea typeface="굴림" pitchFamily="50" charset="-127"/>
              </a:rPr>
              <a:t>Page </a:t>
            </a:r>
            <a:fld id="{A6C16C11-7D63-4524-943C-A2105D6FDF13}" type="slidenum">
              <a:rPr lang="en-US" altLang="ko-KR" smtClean="0">
                <a:ea typeface="굴림" pitchFamily="50" charset="-127"/>
              </a:rPr>
              <a:pPr/>
              <a:t>1</a:t>
            </a:fld>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BD3136C-CD11-4014-9837-B06F5A259770}"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9224CFD7-E48D-4D53-A04E-05F789F82165}"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5F2C52C-C013-4FF0-8D58-7B0B67DC28AC}"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154796CE-FB6C-4139-8B03-116C3F7E6ACC}"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DD7D758-B286-4FBD-BD88-45B55F9EE7D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E3358B7E-99C4-44B6-A3C9-E41A39261B9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7641591-BFA7-4E59-BA8D-11D419BB308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2D32979-B240-4A08-A350-49F1EC492079}"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AD2A6B4-9E25-40A7-B2A0-9D90BE6ECB5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5C35F82-09B5-41FB-8913-2A555F7AA68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578542EF-A978-4FDC-A6E4-312C882C034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a:t>July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1E6D5438-7E87-4BCB-9D03-796773BE6E25}"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charset="-127"/>
              </a:rPr>
              <a:t>doc.: IEEE </a:t>
            </a:r>
            <a:r>
              <a:rPr lang="en-US" altLang="ko-KR" sz="1400" b="1" dirty="0" smtClean="0">
                <a:ea typeface="굴림" charset="-127"/>
              </a:rPr>
              <a:t>802.15-12-0332-01-004m</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shin@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89D4D282-D3F3-4F8A-A0AC-87F6AE1AC82C}" type="slidenum">
              <a:rPr lang="en-US" altLang="ko-KR">
                <a:ea typeface="MS PGothic" pitchFamily="34" charset="-128"/>
              </a:rPr>
              <a:pPr algn="ctr"/>
              <a:t>1</a:t>
            </a:fld>
            <a:endParaRPr lang="en-US" altLang="ko-KR">
              <a:ea typeface="MS PGothic" pitchFamily="34" charset="-128"/>
            </a:endParaRPr>
          </a:p>
        </p:txBody>
      </p:sp>
      <p:sp>
        <p:nvSpPr>
          <p:cNvPr id="3075"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6" name="Rectangle 4"/>
          <p:cNvSpPr>
            <a:spLocks noChangeArrowheads="1"/>
          </p:cNvSpPr>
          <p:nvPr/>
        </p:nvSpPr>
        <p:spPr bwMode="auto">
          <a:xfrm>
            <a:off x="228600" y="765175"/>
            <a:ext cx="8610600" cy="5801588"/>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a:t>
            </a:r>
            <a:r>
              <a:rPr lang="en-US" altLang="ko-KR" sz="1800" dirty="0"/>
              <a:t>ETRI </a:t>
            </a:r>
            <a:r>
              <a:rPr lang="en-US" altLang="ko-KR" sz="1800" dirty="0" smtClean="0"/>
              <a:t>OFDM PHY </a:t>
            </a:r>
            <a:r>
              <a:rPr lang="en-US" altLang="ko-KR" sz="1800" dirty="0"/>
              <a:t>Proposal for TG4m</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July 2012</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a:ea typeface="굴림" pitchFamily="50" charset="-127"/>
              </a:rPr>
              <a:t>Cheol</a:t>
            </a:r>
            <a:r>
              <a:rPr lang="en-US" altLang="ko-KR" sz="1800" dirty="0">
                <a:ea typeface="굴림" pitchFamily="50" charset="-127"/>
              </a:rPr>
              <a:t>-ho Shin</a:t>
            </a:r>
            <a:r>
              <a:rPr lang="en-US" altLang="ko-KR" sz="1800" dirty="0">
                <a:solidFill>
                  <a:schemeClr val="tx2"/>
                </a:solidFill>
                <a:ea typeface="굴림" charset="-127"/>
              </a:rPr>
              <a:t> , Mi-Kyung Oh and </a:t>
            </a:r>
            <a:r>
              <a:rPr lang="en-US" altLang="ko-KR" sz="1800" dirty="0" err="1">
                <a:solidFill>
                  <a:schemeClr val="tx2"/>
                </a:solidFill>
                <a:ea typeface="굴림" charset="-127"/>
              </a:rPr>
              <a:t>Sangsung</a:t>
            </a:r>
            <a:r>
              <a:rPr lang="en-US" altLang="ko-KR" sz="1800" dirty="0">
                <a:solidFill>
                  <a:schemeClr val="tx2"/>
                </a:solidFill>
                <a:ea typeface="굴림" charset="-127"/>
              </a:rPr>
              <a:t> </a:t>
            </a:r>
            <a:r>
              <a:rPr lang="en-US" altLang="ko-KR" sz="1800" dirty="0" err="1">
                <a:solidFill>
                  <a:schemeClr val="tx2"/>
                </a:solidFill>
                <a:ea typeface="굴림" charset="-127"/>
              </a:rPr>
              <a:t>Choi</a:t>
            </a:r>
            <a:r>
              <a:rPr lang="en-US" altLang="ko-KR" sz="1800" dirty="0">
                <a:solidFill>
                  <a:schemeClr val="tx2"/>
                </a:solidFill>
                <a:ea typeface="굴림" charset="-127"/>
              </a:rPr>
              <a:t> </a:t>
            </a:r>
            <a:r>
              <a:rPr lang="en-US" altLang="ko-KR" sz="1800" dirty="0">
                <a:solidFill>
                  <a:schemeClr val="tx2"/>
                </a:solidFill>
                <a:ea typeface="굴림" pitchFamily="50" charset="-127"/>
              </a:rPr>
              <a:t>(ETRI), </a:t>
            </a:r>
            <a:r>
              <a:rPr lang="en-GB" altLang="ko-KR" sz="1800" dirty="0" err="1"/>
              <a:t>Soo</a:t>
            </a:r>
            <a:r>
              <a:rPr lang="en-GB" altLang="ko-KR" sz="1800" dirty="0"/>
              <a:t>-Young Chang </a:t>
            </a:r>
            <a:r>
              <a:rPr lang="en-GB" altLang="ko-KR" sz="1800" dirty="0" smtClean="0"/>
              <a:t>(</a:t>
            </a:r>
            <a:r>
              <a:rPr lang="en-US" altLang="ko-KR" sz="1800" dirty="0" smtClean="0"/>
              <a:t>SYCA</a:t>
            </a:r>
            <a:r>
              <a:rPr lang="en-GB" altLang="ko-KR" sz="1800" dirty="0" smtClean="0"/>
              <a: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hlinkClick r:id="rId3"/>
              </a:rPr>
              <a:t>chshin@etri.re.kr</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+82 42 860 6831</a:t>
            </a:r>
            <a:r>
              <a:rPr lang="en-US" altLang="ko-KR" sz="1800" dirty="0">
                <a:ea typeface="굴림" pitchFamily="50" charset="-127"/>
              </a:rPr>
              <a:t>, E-Mail: chshin@etri.re.kr 	</a:t>
            </a:r>
          </a:p>
          <a:p>
            <a:pPr marL="914400" indent="-914400">
              <a:spcBef>
                <a:spcPts val="600"/>
              </a:spcBef>
              <a:defRPr/>
            </a:pPr>
            <a:r>
              <a:rPr lang="en-US" altLang="ko-KR" sz="1800" b="1" dirty="0">
                <a:ea typeface="굴림" pitchFamily="50" charset="-127"/>
              </a:rPr>
              <a:t>Re:</a:t>
            </a:r>
            <a:r>
              <a:rPr lang="en-US" altLang="ko-KR" sz="1800" dirty="0">
                <a:ea typeface="굴림" pitchFamily="50" charset="-127"/>
              </a:rPr>
              <a:t> </a:t>
            </a:r>
            <a:r>
              <a:rPr lang="en-US" altLang="ko-KR" sz="1800" dirty="0"/>
              <a:t>Call for proposals</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contribution presents a </a:t>
            </a:r>
            <a:r>
              <a:rPr lang="en-US" altLang="ko-KR" sz="1800" dirty="0" smtClean="0"/>
              <a:t>proposal </a:t>
            </a:r>
            <a:r>
              <a:rPr lang="en-US" altLang="ko-KR" sz="1800" dirty="0"/>
              <a:t>for the TG4m</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a:t>
            </a:r>
            <a:r>
              <a:rPr lang="en-US" altLang="ko-KR" sz="1800" dirty="0"/>
              <a:t>Final proposal to 802.15m</a:t>
            </a:r>
            <a:endParaRPr lang="en-US" altLang="ko-KR" sz="1800" dirty="0">
              <a:ea typeface="굴림" pitchFamily="50" charset="-127"/>
            </a:endParaRPr>
          </a:p>
          <a:p>
            <a:pPr marL="811213" indent="-811213">
              <a:spcBef>
                <a:spcPts val="600"/>
              </a:spcBef>
              <a:defRPr/>
            </a:pPr>
            <a:r>
              <a:rPr lang="en-US" altLang="ko-KR" sz="1800" b="1" dirty="0">
                <a:ea typeface="굴림" pitchFamily="50" charset="-127"/>
              </a:rPr>
              <a:t>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a:xfrm>
            <a:off x="685800" y="549275"/>
            <a:ext cx="7772400" cy="863600"/>
          </a:xfrm>
        </p:spPr>
        <p:txBody>
          <a:bodyPr/>
          <a:lstStyle/>
          <a:p>
            <a:r>
              <a:rPr lang="en-US" altLang="ko-KR" smtClean="0">
                <a:ea typeface="굴림" pitchFamily="50" charset="-127"/>
              </a:rPr>
              <a:t>OFDM PHY for TVWS WPAN (2)</a:t>
            </a:r>
            <a:endParaRPr lang="ko-KR" altLang="en-US" smtClean="0">
              <a:ea typeface="굴림" pitchFamily="50" charset="-127"/>
            </a:endParaRPr>
          </a:p>
        </p:txBody>
      </p:sp>
      <p:sp>
        <p:nvSpPr>
          <p:cNvPr id="9219" name="내용 개체 틀 2"/>
          <p:cNvSpPr>
            <a:spLocks noGrp="1"/>
          </p:cNvSpPr>
          <p:nvPr>
            <p:ph idx="1"/>
          </p:nvPr>
        </p:nvSpPr>
        <p:spPr>
          <a:xfrm>
            <a:off x="685800" y="1341438"/>
            <a:ext cx="8062664" cy="4895850"/>
          </a:xfrm>
        </p:spPr>
        <p:txBody>
          <a:bodyPr/>
          <a:lstStyle/>
          <a:p>
            <a:r>
              <a:rPr lang="en-US" altLang="ko-KR" dirty="0" smtClean="0">
                <a:ea typeface="굴림" pitchFamily="50" charset="-127"/>
              </a:rPr>
              <a:t>Format of the OFDM PPDU</a:t>
            </a: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r>
              <a:rPr lang="en-US" altLang="ko-KR" dirty="0" smtClean="0">
                <a:ea typeface="굴림" pitchFamily="50" charset="-127"/>
              </a:rPr>
              <a:t>SHR</a:t>
            </a:r>
          </a:p>
          <a:p>
            <a:pPr lvl="2"/>
            <a:r>
              <a:rPr lang="en-US" altLang="ko-KR" dirty="0" smtClean="0">
                <a:ea typeface="굴림" pitchFamily="50" charset="-127"/>
              </a:rPr>
              <a:t>STF : same as TG4g SUN </a:t>
            </a:r>
          </a:p>
          <a:p>
            <a:pPr lvl="2"/>
            <a:r>
              <a:rPr lang="en-US" altLang="ko-KR" dirty="0" smtClean="0">
                <a:ea typeface="굴림" pitchFamily="50" charset="-127"/>
              </a:rPr>
              <a:t>LTF : same as TG4g SUN </a:t>
            </a:r>
          </a:p>
          <a:p>
            <a:pPr lvl="1"/>
            <a:r>
              <a:rPr lang="en-US" altLang="ko-KR" dirty="0" smtClean="0">
                <a:ea typeface="굴림" pitchFamily="50" charset="-127"/>
              </a:rPr>
              <a:t>PHR</a:t>
            </a:r>
          </a:p>
          <a:p>
            <a:pPr lvl="2"/>
            <a:r>
              <a:rPr lang="en-US" altLang="ko-KR" dirty="0" smtClean="0">
                <a:ea typeface="굴림" pitchFamily="50" charset="-127"/>
              </a:rPr>
              <a:t>Basically, same as TG4g SUN</a:t>
            </a:r>
          </a:p>
          <a:p>
            <a:pPr lvl="2"/>
            <a:r>
              <a:rPr lang="en-US" altLang="ko-KR" dirty="0" smtClean="0">
                <a:ea typeface="굴림" charset="-127"/>
              </a:rPr>
              <a:t>Ranging packet indication can be set among reserved bits</a:t>
            </a:r>
          </a:p>
          <a:p>
            <a:pPr lvl="2"/>
            <a:r>
              <a:rPr lang="en-US" altLang="ko-KR" dirty="0" smtClean="0">
                <a:ea typeface="굴림" pitchFamily="50" charset="-127"/>
              </a:rPr>
              <a:t> </a:t>
            </a:r>
          </a:p>
        </p:txBody>
      </p:sp>
      <p:sp>
        <p:nvSpPr>
          <p:cNvPr id="9220" name="날짜 개체 틀 3"/>
          <p:cNvSpPr>
            <a:spLocks noGrp="1"/>
          </p:cNvSpPr>
          <p:nvPr>
            <p:ph type="dt" sz="quarter" idx="10"/>
          </p:nvPr>
        </p:nvSpPr>
        <p:spPr>
          <a:noFill/>
        </p:spPr>
        <p:txBody>
          <a:bodyPr/>
          <a:lstStyle/>
          <a:p>
            <a:r>
              <a:rPr lang="en-US" altLang="ko-KR" smtClean="0">
                <a:ea typeface="굴림" pitchFamily="50" charset="-127"/>
              </a:rPr>
              <a:t>July 2012</a:t>
            </a:r>
          </a:p>
        </p:txBody>
      </p:sp>
      <p:pic>
        <p:nvPicPr>
          <p:cNvPr id="9221" name="Picture 2"/>
          <p:cNvPicPr>
            <a:picLocks noChangeAspect="1" noChangeArrowheads="1"/>
          </p:cNvPicPr>
          <p:nvPr/>
        </p:nvPicPr>
        <p:blipFill>
          <a:blip r:embed="rId2" cstate="print"/>
          <a:srcRect/>
          <a:stretch>
            <a:fillRect/>
          </a:stretch>
        </p:blipFill>
        <p:spPr bwMode="auto">
          <a:xfrm>
            <a:off x="1116013" y="1957388"/>
            <a:ext cx="7416800" cy="1831975"/>
          </a:xfrm>
          <a:prstGeom prst="rect">
            <a:avLst/>
          </a:prstGeom>
          <a:noFill/>
          <a:ln w="12700">
            <a:noFill/>
            <a:miter lim="800000"/>
            <a:headEnd type="none" w="sm" len="sm"/>
            <a:tailEnd type="none" w="sm" len="sm"/>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10243"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5F3B8449-DD19-4FD6-935D-5ACA0FDC0428}" type="slidenum">
              <a:rPr lang="en-US" altLang="ko-KR" smtClean="0">
                <a:ea typeface="굴림" pitchFamily="50" charset="-127"/>
              </a:rPr>
              <a:pPr/>
              <a:t>11</a:t>
            </a:fld>
            <a:endParaRPr lang="en-US" altLang="ko-KR" smtClean="0">
              <a:ea typeface="굴림" pitchFamily="50" charset="-127"/>
            </a:endParaRPr>
          </a:p>
        </p:txBody>
      </p:sp>
      <p:graphicFrame>
        <p:nvGraphicFramePr>
          <p:cNvPr id="8" name="표 7"/>
          <p:cNvGraphicFramePr>
            <a:graphicFrameLocks noGrp="1"/>
          </p:cNvGraphicFramePr>
          <p:nvPr/>
        </p:nvGraphicFramePr>
        <p:xfrm>
          <a:off x="755650" y="2063750"/>
          <a:ext cx="7560766" cy="3474720"/>
        </p:xfrm>
        <a:graphic>
          <a:graphicData uri="http://schemas.openxmlformats.org/drawingml/2006/table">
            <a:tbl>
              <a:tblPr/>
              <a:tblGrid>
                <a:gridCol w="3528113"/>
                <a:gridCol w="1344829"/>
                <a:gridCol w="1342994"/>
                <a:gridCol w="1344830"/>
              </a:tblGrid>
              <a:tr h="476677">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1</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2</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3</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0429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1094</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552</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281</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0429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DFT Size</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128</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64</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32</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MCS0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(BPSK</a:t>
                      </a:r>
                      <a:r>
                        <a:rPr kumimoji="0" lang="ko-KR" altLang="en-US" sz="1200" b="0" i="0" u="none" strike="noStrike" cap="none" normalizeH="0" baseline="0" dirty="0" smtClean="0">
                          <a:ln>
                            <a:noFill/>
                          </a:ln>
                          <a:solidFill>
                            <a:srgbClr val="000000"/>
                          </a:solidFill>
                          <a:effectLst/>
                          <a:latin typeface="Arial" charset="0"/>
                          <a:ea typeface="굴림" pitchFamily="50" charset="-127"/>
                        </a:rPr>
                        <a:t> </a:t>
                      </a:r>
                      <a:r>
                        <a:rPr kumimoji="0" lang="en-US" altLang="ko-KR" sz="1200" b="0" i="0" u="none" strike="noStrike" cap="none" normalizeH="0" baseline="0" dirty="0" smtClean="0">
                          <a:ln>
                            <a:noFill/>
                          </a:ln>
                          <a:solidFill>
                            <a:srgbClr val="000000"/>
                          </a:solidFill>
                          <a:effectLst/>
                          <a:latin typeface="Arial" charset="0"/>
                          <a:ea typeface="굴림" pitchFamily="50" charset="-127"/>
                        </a:rPr>
                        <a:t>rate ½ with 4x frequency repetition)</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MCS1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(BPSK</a:t>
                      </a:r>
                      <a:r>
                        <a:rPr kumimoji="0" lang="ko-KR" altLang="en-US" sz="1200" b="0" i="0" u="none" strike="noStrike" cap="none" normalizeH="0" baseline="0" dirty="0" smtClean="0">
                          <a:ln>
                            <a:noFill/>
                          </a:ln>
                          <a:solidFill>
                            <a:srgbClr val="000000"/>
                          </a:solidFill>
                          <a:effectLst/>
                          <a:latin typeface="Arial" charset="0"/>
                          <a:ea typeface="굴림" pitchFamily="50" charset="-127"/>
                        </a:rPr>
                        <a:t> </a:t>
                      </a:r>
                      <a:r>
                        <a:rPr kumimoji="0" lang="en-US" altLang="ko-KR" sz="1200" b="0" i="0" u="none" strike="noStrike" cap="none" normalizeH="0" baseline="0" dirty="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MCS2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MCS3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 rate ½)</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800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MCS4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(16-QAM rate ½)</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500" b="1" i="0" u="none" strike="noStrike" cap="none" normalizeH="0" baseline="0" dirty="0" smtClean="0">
                          <a:ln>
                            <a:noFill/>
                          </a:ln>
                          <a:solidFill>
                            <a:srgbClr val="000000"/>
                          </a:solidFill>
                          <a:effectLst/>
                          <a:latin typeface="Arial" charset="0"/>
                          <a:ea typeface="굴림" pitchFamily="50" charset="-127"/>
                        </a:rPr>
                        <a:t>1600</a:t>
                      </a:r>
                      <a:endParaRPr kumimoji="0" lang="ko-KR" altLang="en-US" sz="15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800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10312"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10313" name="직사각형 6"/>
          <p:cNvSpPr>
            <a:spLocks noChangeArrowheads="1"/>
          </p:cNvSpPr>
          <p:nvPr/>
        </p:nvSpPr>
        <p:spPr bwMode="auto">
          <a:xfrm>
            <a:off x="755650" y="1268413"/>
            <a:ext cx="6059864" cy="830997"/>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Mandatory </a:t>
            </a:r>
            <a:r>
              <a:rPr lang="en-US" altLang="ko-KR" sz="2400" dirty="0" smtClean="0">
                <a:ea typeface="굴림" pitchFamily="50" charset="-127"/>
              </a:rPr>
              <a:t>modes </a:t>
            </a:r>
            <a:r>
              <a:rPr lang="en-US" altLang="ko-KR" sz="2400" dirty="0">
                <a:ea typeface="굴림" pitchFamily="50" charset="-127"/>
              </a:rPr>
              <a:t>for TG4m </a:t>
            </a:r>
            <a:r>
              <a:rPr lang="en-US" altLang="ko-KR" sz="2400" dirty="0" smtClean="0">
                <a:ea typeface="굴림" pitchFamily="50" charset="-127"/>
              </a:rPr>
              <a:t>OFDM</a:t>
            </a:r>
            <a:endParaRPr lang="en-US" altLang="ko-KR" sz="2400" dirty="0">
              <a:ea typeface="굴림" pitchFamily="50" charset="-127"/>
            </a:endParaRPr>
          </a:p>
          <a:p>
            <a:r>
              <a:rPr lang="en-US" altLang="ko-KR" sz="2400" dirty="0">
                <a:ea typeface="굴림" pitchFamily="50" charset="-127"/>
              </a:rPr>
              <a:t>  - </a:t>
            </a:r>
            <a:r>
              <a:rPr lang="en-US" altLang="ko-KR" sz="2000" dirty="0">
                <a:ea typeface="굴림" pitchFamily="50" charset="-127"/>
              </a:rPr>
              <a:t>Add </a:t>
            </a:r>
            <a:r>
              <a:rPr lang="en-US" altLang="ko-KR" sz="2000" dirty="0" smtClean="0">
                <a:ea typeface="굴림" pitchFamily="50" charset="-127"/>
              </a:rPr>
              <a:t> </a:t>
            </a:r>
            <a:r>
              <a:rPr lang="en-US" altLang="ko-KR" sz="2000" dirty="0">
                <a:ea typeface="굴림" pitchFamily="50" charset="-127"/>
              </a:rPr>
              <a:t>high data rate </a:t>
            </a:r>
            <a:r>
              <a:rPr lang="en-US" altLang="ko-KR" sz="2000" dirty="0" smtClean="0">
                <a:ea typeface="굴림" pitchFamily="50" charset="-127"/>
              </a:rPr>
              <a:t>mode </a:t>
            </a:r>
            <a:r>
              <a:rPr lang="en-US" altLang="ko-KR" sz="2000" dirty="0">
                <a:ea typeface="굴림" pitchFamily="50" charset="-127"/>
              </a:rPr>
              <a:t>to TG4g MR-OFDM </a:t>
            </a:r>
            <a:r>
              <a:rPr lang="en-US" altLang="ko-KR" sz="2000" dirty="0" smtClean="0">
                <a:ea typeface="굴림" pitchFamily="50" charset="-127"/>
              </a:rPr>
              <a:t>modes</a:t>
            </a:r>
            <a:endParaRPr lang="en-US" altLang="ko-KR" sz="2000" dirty="0">
              <a:ea typeface="굴림" pitchFamily="50" charset="-127"/>
            </a:endParaRPr>
          </a:p>
        </p:txBody>
      </p:sp>
      <p:sp>
        <p:nvSpPr>
          <p:cNvPr id="10314" name="제목 1"/>
          <p:cNvSpPr>
            <a:spLocks noGrp="1"/>
          </p:cNvSpPr>
          <p:nvPr>
            <p:ph type="title"/>
          </p:nvPr>
        </p:nvSpPr>
        <p:spPr>
          <a:xfrm>
            <a:off x="685800" y="549275"/>
            <a:ext cx="7772400" cy="863600"/>
          </a:xfrm>
        </p:spPr>
        <p:txBody>
          <a:bodyPr/>
          <a:lstStyle/>
          <a:p>
            <a:r>
              <a:rPr lang="en-US" altLang="ko-KR" smtClean="0">
                <a:ea typeface="굴림" pitchFamily="50" charset="-127"/>
              </a:rPr>
              <a:t>OFDM PHY for TVWS WPAN (3)</a:t>
            </a:r>
            <a:endParaRPr lang="ko-KR" altLang="en-US" smtClean="0">
              <a:ea typeface="굴림" pitchFamily="50" charset="-127"/>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11267"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F9B940B4-DF7A-4700-9A8B-BB293AEE414D}" type="slidenum">
              <a:rPr lang="en-US" altLang="ko-KR" smtClean="0">
                <a:ea typeface="굴림" pitchFamily="50" charset="-127"/>
              </a:rPr>
              <a:pPr/>
              <a:t>12</a:t>
            </a:fld>
            <a:endParaRPr lang="en-US" altLang="ko-KR" smtClean="0">
              <a:ea typeface="굴림" pitchFamily="50" charset="-127"/>
            </a:endParaRPr>
          </a:p>
        </p:txBody>
      </p:sp>
      <p:graphicFrame>
        <p:nvGraphicFramePr>
          <p:cNvPr id="8" name="표 7"/>
          <p:cNvGraphicFramePr>
            <a:graphicFrameLocks noGrp="1"/>
          </p:cNvGraphicFramePr>
          <p:nvPr/>
        </p:nvGraphicFramePr>
        <p:xfrm>
          <a:off x="755650" y="2060575"/>
          <a:ext cx="7272734" cy="2377440"/>
        </p:xfrm>
        <a:graphic>
          <a:graphicData uri="http://schemas.openxmlformats.org/drawingml/2006/table">
            <a:tbl>
              <a:tblPr/>
              <a:tblGrid>
                <a:gridCol w="4894142"/>
                <a:gridCol w="2378592"/>
              </a:tblGrid>
              <a:tr h="52852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1</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Extension</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5063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4376</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5063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DFT Size</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128</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7517">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MCS5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(QPSK rate ½)</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500" b="1" i="0" u="none" strike="noStrike" cap="none" normalizeH="0" baseline="0" dirty="0" smtClean="0">
                          <a:ln>
                            <a:noFill/>
                          </a:ln>
                          <a:solidFill>
                            <a:srgbClr val="000000"/>
                          </a:solidFill>
                          <a:effectLst/>
                          <a:latin typeface="Arial" charset="0"/>
                          <a:ea typeface="굴림" pitchFamily="50" charset="-127"/>
                        </a:rPr>
                        <a:t>3200</a:t>
                      </a:r>
                      <a:endParaRPr kumimoji="0" lang="ko-KR" altLang="en-US" sz="15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7517">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MCS6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(16-QAM rate ½)</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500" b="1" i="0" u="none" strike="noStrike" cap="none" normalizeH="0" baseline="0" dirty="0" smtClean="0">
                          <a:ln>
                            <a:noFill/>
                          </a:ln>
                          <a:solidFill>
                            <a:srgbClr val="000000"/>
                          </a:solidFill>
                          <a:effectLst/>
                          <a:latin typeface="Arial" charset="0"/>
                          <a:ea typeface="굴림" pitchFamily="50" charset="-127"/>
                        </a:rPr>
                        <a:t>6400</a:t>
                      </a:r>
                      <a:endParaRPr kumimoji="0" lang="ko-KR" altLang="en-US" sz="15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11336" name="직사각형 6"/>
          <p:cNvSpPr>
            <a:spLocks noChangeArrowheads="1"/>
          </p:cNvSpPr>
          <p:nvPr/>
        </p:nvSpPr>
        <p:spPr bwMode="auto">
          <a:xfrm>
            <a:off x="755650" y="1268413"/>
            <a:ext cx="5808663" cy="769937"/>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Optional </a:t>
            </a:r>
            <a:r>
              <a:rPr lang="en-US" altLang="ko-KR" sz="2400" dirty="0" smtClean="0">
                <a:ea typeface="굴림" pitchFamily="50" charset="-127"/>
              </a:rPr>
              <a:t>modes </a:t>
            </a:r>
            <a:r>
              <a:rPr lang="en-US" altLang="ko-KR" sz="2400" dirty="0">
                <a:ea typeface="굴림" pitchFamily="50" charset="-127"/>
              </a:rPr>
              <a:t>for TG4m </a:t>
            </a:r>
            <a:r>
              <a:rPr lang="en-US" altLang="ko-KR" sz="2400" dirty="0" smtClean="0">
                <a:ea typeface="굴림" pitchFamily="50" charset="-127"/>
              </a:rPr>
              <a:t>OFDM </a:t>
            </a:r>
            <a:endParaRPr lang="en-US" altLang="ko-KR" sz="2400" dirty="0">
              <a:ea typeface="굴림" pitchFamily="50" charset="-127"/>
            </a:endParaRPr>
          </a:p>
          <a:p>
            <a:r>
              <a:rPr lang="en-US" altLang="ko-KR" sz="2000" dirty="0">
                <a:ea typeface="굴림" pitchFamily="50" charset="-127"/>
              </a:rPr>
              <a:t>   - Using 4x over-clock of TG4g MR-OFDM Option 1</a:t>
            </a:r>
          </a:p>
        </p:txBody>
      </p:sp>
      <p:sp>
        <p:nvSpPr>
          <p:cNvPr id="11337"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11338" name="제목 1"/>
          <p:cNvSpPr>
            <a:spLocks noGrp="1"/>
          </p:cNvSpPr>
          <p:nvPr>
            <p:ph type="title"/>
          </p:nvPr>
        </p:nvSpPr>
        <p:spPr>
          <a:xfrm>
            <a:off x="685800" y="549275"/>
            <a:ext cx="7772400" cy="863600"/>
          </a:xfrm>
        </p:spPr>
        <p:txBody>
          <a:bodyPr/>
          <a:lstStyle/>
          <a:p>
            <a:r>
              <a:rPr lang="en-US" altLang="ko-KR" smtClean="0">
                <a:ea typeface="굴림" pitchFamily="50" charset="-127"/>
              </a:rPr>
              <a:t>OFDM PHY for TVWS WPAN (4)</a:t>
            </a:r>
            <a:endParaRPr lang="ko-KR" altLang="en-US" smtClean="0">
              <a:ea typeface="굴림" pitchFamily="50" charset="-127"/>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바닥글 개체 틀 4"/>
          <p:cNvSpPr>
            <a:spLocks noGrp="1"/>
          </p:cNvSpPr>
          <p:nvPr>
            <p:ph type="ftr" sz="quarter" idx="11"/>
          </p:nvPr>
        </p:nvSpPr>
        <p:spPr>
          <a:noFill/>
        </p:spPr>
        <p:txBody>
          <a:bodyPr/>
          <a:lstStyle/>
          <a:p>
            <a:r>
              <a:rPr lang="de-DE" altLang="ko-KR" smtClean="0"/>
              <a:t>(ETRI)</a:t>
            </a:r>
            <a:endParaRPr lang="en-US" altLang="ko-KR" smtClean="0"/>
          </a:p>
        </p:txBody>
      </p:sp>
      <p:sp>
        <p:nvSpPr>
          <p:cNvPr id="12291" name="슬라이드 번호 개체 틀 5"/>
          <p:cNvSpPr>
            <a:spLocks noGrp="1"/>
          </p:cNvSpPr>
          <p:nvPr>
            <p:ph type="sldNum" sz="quarter" idx="12"/>
          </p:nvPr>
        </p:nvSpPr>
        <p:spPr>
          <a:noFill/>
        </p:spPr>
        <p:txBody>
          <a:bodyPr/>
          <a:lstStyle/>
          <a:p>
            <a:r>
              <a:rPr lang="en-US" altLang="ko-KR" smtClean="0"/>
              <a:t>Slide </a:t>
            </a:r>
            <a:fld id="{A45EF2DE-02D2-4D64-8D33-FF68FC3EB5D9}" type="slidenum">
              <a:rPr lang="en-US" altLang="ko-KR" smtClean="0"/>
              <a:pPr/>
              <a:t>13</a:t>
            </a:fld>
            <a:endParaRPr lang="en-US" altLang="ko-KR" smtClean="0"/>
          </a:p>
        </p:txBody>
      </p:sp>
      <p:graphicFrame>
        <p:nvGraphicFramePr>
          <p:cNvPr id="8" name="표 7"/>
          <p:cNvGraphicFramePr>
            <a:graphicFrameLocks noGrp="1"/>
          </p:cNvGraphicFramePr>
          <p:nvPr/>
        </p:nvGraphicFramePr>
        <p:xfrm>
          <a:off x="539182" y="2063750"/>
          <a:ext cx="8137274" cy="3009900"/>
        </p:xfrm>
        <a:graphic>
          <a:graphicData uri="http://schemas.openxmlformats.org/drawingml/2006/table">
            <a:tbl>
              <a:tblPr/>
              <a:tblGrid>
                <a:gridCol w="2398354"/>
                <a:gridCol w="1045644"/>
                <a:gridCol w="1174935"/>
                <a:gridCol w="1171703"/>
                <a:gridCol w="1173924"/>
                <a:gridCol w="1172714"/>
              </a:tblGrid>
              <a:tr h="47625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charset="-127"/>
                        </a:rPr>
                        <a:t>Parameter</a:t>
                      </a:r>
                      <a:endParaRPr kumimoji="0" lang="ko-KR" altLang="en-US" sz="18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rgbClr val="FFFFFF"/>
                          </a:solidFill>
                          <a:effectLst/>
                          <a:latin typeface="Arial" charset="0"/>
                          <a:ea typeface="굴림" charset="-127"/>
                        </a:rPr>
                        <a:t>PSD limit (100KHz)</a:t>
                      </a:r>
                      <a:endParaRPr kumimoji="0" lang="ko-KR" altLang="en-US" sz="1400" b="1" i="0" u="none" strike="noStrike" cap="none" normalizeH="0" baseline="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1</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2</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3</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1</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Extension</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04788">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1094</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552</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281</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4376</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0478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12.6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22.99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20.02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17.09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29.01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Personal/portable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(adj. channel)</a:t>
                      </a:r>
                      <a:endParaRPr kumimoji="0" lang="ko-KR" altLang="en-US" sz="1400" b="0" i="0" u="none" strike="noStrike" cap="none" normalizeH="0" baseline="0" dirty="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-1.4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8.99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6.02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3.09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15.01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Sensing only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-0.4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9.99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7.02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4.09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16.01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All other Personal/portable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2.6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12.99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10.02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7.09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19.01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12343"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12344" name="직사각형 6"/>
          <p:cNvSpPr>
            <a:spLocks noChangeArrowheads="1"/>
          </p:cNvSpPr>
          <p:nvPr/>
        </p:nvSpPr>
        <p:spPr bwMode="auto">
          <a:xfrm>
            <a:off x="755650" y="1382862"/>
            <a:ext cx="7011343" cy="461665"/>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charset="-127"/>
              </a:rPr>
              <a:t> Available TX maximum </a:t>
            </a:r>
            <a:r>
              <a:rPr lang="en-US" altLang="ko-KR" sz="2400" dirty="0" smtClean="0">
                <a:ea typeface="굴림" charset="-127"/>
              </a:rPr>
              <a:t>power defined by FCC 12-36</a:t>
            </a:r>
            <a:endParaRPr lang="en-US" altLang="ko-KR" sz="2000" dirty="0">
              <a:ea typeface="굴림" charset="-127"/>
            </a:endParaRPr>
          </a:p>
        </p:txBody>
      </p:sp>
      <p:sp>
        <p:nvSpPr>
          <p:cNvPr id="12345" name="제목 1"/>
          <p:cNvSpPr>
            <a:spLocks noGrp="1"/>
          </p:cNvSpPr>
          <p:nvPr>
            <p:ph type="title"/>
          </p:nvPr>
        </p:nvSpPr>
        <p:spPr>
          <a:xfrm>
            <a:off x="685800" y="549275"/>
            <a:ext cx="7772400" cy="863600"/>
          </a:xfrm>
        </p:spPr>
        <p:txBody>
          <a:bodyPr/>
          <a:lstStyle/>
          <a:p>
            <a:r>
              <a:rPr lang="en-US" altLang="ko-KR" smtClean="0">
                <a:ea typeface="굴림" charset="-127"/>
              </a:rPr>
              <a:t>OFDM PHY for TVWS WPAN(5)</a:t>
            </a:r>
            <a:endParaRPr lang="ko-KR" altLang="en-US" smtClean="0">
              <a:ea typeface="굴림" charset="-12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(6)</a:t>
            </a:r>
            <a:endParaRPr lang="ko-KR" altLang="en-US" dirty="0" smtClean="0">
              <a:ea typeface="굴림" pitchFamily="50" charset="-127"/>
            </a:endParaRPr>
          </a:p>
        </p:txBody>
      </p:sp>
      <p:sp>
        <p:nvSpPr>
          <p:cNvPr id="12291" name="내용 개체 틀 2"/>
          <p:cNvSpPr>
            <a:spLocks noGrp="1"/>
          </p:cNvSpPr>
          <p:nvPr>
            <p:ph idx="1"/>
          </p:nvPr>
        </p:nvSpPr>
        <p:spPr>
          <a:xfrm>
            <a:off x="685800" y="1412875"/>
            <a:ext cx="7772400" cy="4968875"/>
          </a:xfrm>
        </p:spPr>
        <p:txBody>
          <a:bodyPr/>
          <a:lstStyle/>
          <a:p>
            <a:r>
              <a:rPr lang="en-US" altLang="ko-KR" dirty="0" smtClean="0">
                <a:ea typeface="굴림" pitchFamily="50" charset="-127"/>
              </a:rPr>
              <a:t>Bit-to-symbol mapping</a:t>
            </a:r>
          </a:p>
          <a:p>
            <a:pPr lvl="1"/>
            <a:r>
              <a:rPr lang="en-US" altLang="ko-KR" dirty="0" smtClean="0">
                <a:ea typeface="굴림" pitchFamily="50" charset="-127"/>
              </a:rPr>
              <a:t>same as TG4g SUN </a:t>
            </a:r>
          </a:p>
          <a:p>
            <a:r>
              <a:rPr lang="en-US" altLang="ko-KR" dirty="0" smtClean="0">
                <a:ea typeface="굴림" pitchFamily="50" charset="-127"/>
              </a:rPr>
              <a:t>Forward error correction(FEC)</a:t>
            </a:r>
          </a:p>
          <a:p>
            <a:pPr lvl="1"/>
            <a:r>
              <a:rPr lang="en-US" altLang="ko-KR" dirty="0" smtClean="0">
                <a:ea typeface="굴림" pitchFamily="50" charset="-127"/>
              </a:rPr>
              <a:t>same as TG4g SUN </a:t>
            </a:r>
          </a:p>
          <a:p>
            <a:r>
              <a:rPr lang="en-US" altLang="ko-KR" dirty="0" err="1" smtClean="0">
                <a:ea typeface="굴림" pitchFamily="50" charset="-127"/>
              </a:rPr>
              <a:t>Interleaver</a:t>
            </a:r>
            <a:endParaRPr lang="en-US" altLang="ko-KR" dirty="0" smtClean="0">
              <a:ea typeface="굴림" pitchFamily="50" charset="-127"/>
            </a:endParaRPr>
          </a:p>
          <a:p>
            <a:pPr lvl="1"/>
            <a:r>
              <a:rPr lang="en-US" altLang="ko-KR" sz="1900" dirty="0" smtClean="0">
                <a:ea typeface="굴림" pitchFamily="50" charset="-127"/>
              </a:rPr>
              <a:t>Basically, the interleaving process is</a:t>
            </a:r>
            <a:r>
              <a:rPr lang="ko-KR" altLang="en-US" sz="1900" dirty="0" smtClean="0">
                <a:ea typeface="굴림" pitchFamily="50" charset="-127"/>
              </a:rPr>
              <a:t> </a:t>
            </a:r>
            <a:r>
              <a:rPr lang="en-US" altLang="ko-KR" sz="1900" dirty="0" smtClean="0">
                <a:ea typeface="굴림" pitchFamily="50" charset="-127"/>
              </a:rPr>
              <a:t>the same as that of one for the PIB attribute </a:t>
            </a:r>
            <a:r>
              <a:rPr lang="en-US" altLang="ko-KR" sz="1900" i="1" dirty="0" err="1" smtClean="0">
                <a:ea typeface="굴림" pitchFamily="50" charset="-127"/>
              </a:rPr>
              <a:t>phyOFDMInterleaving</a:t>
            </a:r>
            <a:r>
              <a:rPr lang="en-US" altLang="ko-KR" sz="1900" dirty="0" smtClean="0">
                <a:ea typeface="굴림" pitchFamily="50" charset="-127"/>
              </a:rPr>
              <a:t> of </a:t>
            </a:r>
            <a:r>
              <a:rPr lang="en-US" altLang="ko-KR" sz="1800" dirty="0" smtClean="0">
                <a:ea typeface="굴림" pitchFamily="50" charset="-127"/>
              </a:rPr>
              <a:t>TG</a:t>
            </a:r>
            <a:r>
              <a:rPr lang="en-US" altLang="ko-KR" sz="1900" dirty="0" smtClean="0">
                <a:ea typeface="굴림" pitchFamily="50" charset="-127"/>
              </a:rPr>
              <a:t>4g OFDM. </a:t>
            </a:r>
          </a:p>
          <a:p>
            <a:pPr lvl="1">
              <a:buFontTx/>
              <a:buNone/>
            </a:pPr>
            <a:r>
              <a:rPr lang="en-US" altLang="ko-KR" dirty="0" smtClean="0">
                <a:ea typeface="굴림" pitchFamily="50" charset="-127"/>
              </a:rPr>
              <a:t>   </a:t>
            </a:r>
            <a:r>
              <a:rPr lang="en-US" altLang="ko-KR" dirty="0" smtClean="0">
                <a:ea typeface="굴림" pitchFamily="50" charset="-127"/>
                <a:sym typeface="Wingdings" pitchFamily="2" charset="2"/>
              </a:rPr>
              <a:t></a:t>
            </a:r>
            <a:r>
              <a:rPr lang="en-US" altLang="ko-KR" dirty="0" smtClean="0">
                <a:ea typeface="굴림" pitchFamily="50" charset="-127"/>
              </a:rPr>
              <a:t> Devices may support an interleaving depth of the number of symbols equal  to the frequency domain spreading factor.</a:t>
            </a:r>
          </a:p>
          <a:p>
            <a:pPr lvl="1">
              <a:buFontTx/>
              <a:buNone/>
            </a:pPr>
            <a:r>
              <a:rPr lang="en-US" altLang="ko-KR" dirty="0" smtClean="0">
                <a:ea typeface="굴림" pitchFamily="50" charset="-127"/>
              </a:rPr>
              <a:t>    In this case, </a:t>
            </a:r>
            <a:r>
              <a:rPr lang="en-US" altLang="ko-KR" dirty="0" err="1" smtClean="0">
                <a:ea typeface="굴림" pitchFamily="50" charset="-127"/>
              </a:rPr>
              <a:t>N</a:t>
            </a:r>
            <a:r>
              <a:rPr lang="en-US" altLang="ko-KR" baseline="-25000" dirty="0" err="1" smtClean="0">
                <a:ea typeface="굴림" pitchFamily="50" charset="-127"/>
              </a:rPr>
              <a:t>cbps</a:t>
            </a:r>
            <a:r>
              <a:rPr lang="en-US" altLang="ko-KR" dirty="0" smtClean="0">
                <a:ea typeface="굴림" pitchFamily="50" charset="-127"/>
              </a:rPr>
              <a:t> is defined as follows;</a:t>
            </a:r>
          </a:p>
          <a:p>
            <a:pPr lvl="1">
              <a:buFontTx/>
              <a:buNone/>
            </a:pPr>
            <a:r>
              <a:rPr lang="en-US" altLang="ko-KR" dirty="0" smtClean="0">
                <a:ea typeface="굴림" pitchFamily="50" charset="-127"/>
              </a:rPr>
              <a:t>    </a:t>
            </a:r>
            <a:r>
              <a:rPr lang="en-US" altLang="ko-KR" sz="1600" dirty="0" smtClean="0">
                <a:ea typeface="굴림" pitchFamily="50" charset="-127"/>
              </a:rPr>
              <a:t>96 bits for BPSK, 192 bits for QPSK , 384 bits for 16-QAM in Option 1,</a:t>
            </a:r>
          </a:p>
          <a:p>
            <a:pPr lvl="1">
              <a:buFontTx/>
              <a:buNone/>
            </a:pPr>
            <a:r>
              <a:rPr lang="en-US" altLang="ko-KR" sz="1600" dirty="0" smtClean="0">
                <a:ea typeface="굴림" pitchFamily="50" charset="-127"/>
              </a:rPr>
              <a:t>     48 bits for BPSK, 96 bits for QPSK , 192 bits for 16-QAM in Option 2, </a:t>
            </a:r>
          </a:p>
          <a:p>
            <a:pPr lvl="1">
              <a:buFontTx/>
              <a:buNone/>
            </a:pPr>
            <a:r>
              <a:rPr lang="en-US" altLang="ko-KR" sz="1600" dirty="0" smtClean="0">
                <a:ea typeface="굴림" pitchFamily="50" charset="-127"/>
              </a:rPr>
              <a:t>     24 bits for BPSK, 48 bits for QPSK , 96 bits for 16-QAM in Option 3,</a:t>
            </a:r>
          </a:p>
        </p:txBody>
      </p:sp>
      <p:sp>
        <p:nvSpPr>
          <p:cNvPr id="12292"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(7)</a:t>
            </a:r>
            <a:endParaRPr lang="ko-KR" altLang="en-US" dirty="0" smtClean="0">
              <a:ea typeface="굴림" pitchFamily="50" charset="-127"/>
            </a:endParaRPr>
          </a:p>
        </p:txBody>
      </p:sp>
      <p:sp>
        <p:nvSpPr>
          <p:cNvPr id="13315" name="내용 개체 틀 2"/>
          <p:cNvSpPr>
            <a:spLocks noGrp="1"/>
          </p:cNvSpPr>
          <p:nvPr>
            <p:ph idx="1"/>
          </p:nvPr>
        </p:nvSpPr>
        <p:spPr>
          <a:xfrm>
            <a:off x="685800" y="1412875"/>
            <a:ext cx="7772400" cy="4752975"/>
          </a:xfrm>
        </p:spPr>
        <p:txBody>
          <a:bodyPr/>
          <a:lstStyle/>
          <a:p>
            <a:r>
              <a:rPr lang="en-US" altLang="ko-KR" dirty="0" smtClean="0">
                <a:ea typeface="굴림" pitchFamily="50" charset="-127"/>
              </a:rPr>
              <a:t>Frequency spreading</a:t>
            </a:r>
          </a:p>
          <a:p>
            <a:pPr lvl="1"/>
            <a:r>
              <a:rPr lang="en-US" altLang="ko-KR" dirty="0" smtClean="0">
                <a:ea typeface="굴림" pitchFamily="50" charset="-127"/>
              </a:rPr>
              <a:t>same as TG4g SUN </a:t>
            </a:r>
          </a:p>
          <a:p>
            <a:r>
              <a:rPr lang="en-US" altLang="ko-KR" dirty="0" smtClean="0">
                <a:ea typeface="굴림" pitchFamily="50" charset="-127"/>
              </a:rPr>
              <a:t>Pilot tones/null tones</a:t>
            </a:r>
          </a:p>
          <a:p>
            <a:pPr lvl="1"/>
            <a:r>
              <a:rPr lang="en-US" altLang="ko-KR" dirty="0" smtClean="0">
                <a:ea typeface="굴림" pitchFamily="50" charset="-127"/>
              </a:rPr>
              <a:t>Use only pilot set 1 among the pilot sets of TG4g SUN </a:t>
            </a:r>
          </a:p>
          <a:p>
            <a:r>
              <a:rPr lang="en-US" altLang="ko-KR" dirty="0" smtClean="0">
                <a:ea typeface="굴림" pitchFamily="50" charset="-127"/>
              </a:rPr>
              <a:t>Cyclic prefix (CP)</a:t>
            </a:r>
          </a:p>
          <a:p>
            <a:pPr lvl="1"/>
            <a:r>
              <a:rPr lang="en-US" altLang="ko-KR" dirty="0" smtClean="0">
                <a:ea typeface="굴림" pitchFamily="50" charset="-127"/>
              </a:rPr>
              <a:t>same as TG4g SUN </a:t>
            </a:r>
          </a:p>
          <a:p>
            <a:pPr lvl="1">
              <a:buFontTx/>
              <a:buNone/>
            </a:pPr>
            <a:r>
              <a:rPr lang="en-US" altLang="ko-KR" dirty="0" smtClean="0">
                <a:ea typeface="굴림" pitchFamily="50" charset="-127"/>
              </a:rPr>
              <a:t>  </a:t>
            </a:r>
          </a:p>
          <a:p>
            <a:pPr lvl="2"/>
            <a:endParaRPr lang="en-US" altLang="ko-KR" dirty="0" smtClean="0">
              <a:ea typeface="굴림" pitchFamily="50" charset="-127"/>
            </a:endParaRPr>
          </a:p>
          <a:p>
            <a:pPr lvl="2"/>
            <a:endParaRPr lang="en-US" altLang="ko-KR" dirty="0" smtClean="0">
              <a:ea typeface="굴림" pitchFamily="50" charset="-127"/>
            </a:endParaRPr>
          </a:p>
        </p:txBody>
      </p:sp>
      <p:sp>
        <p:nvSpPr>
          <p:cNvPr id="13316" name="날짜 개체 틀 3"/>
          <p:cNvSpPr>
            <a:spLocks noGrp="1"/>
          </p:cNvSpPr>
          <p:nvPr>
            <p:ph type="dt" sz="quarter" idx="10"/>
          </p:nvPr>
        </p:nvSpPr>
        <p:spPr>
          <a:noFill/>
        </p:spPr>
        <p:txBody>
          <a:bodyPr/>
          <a:lstStyle/>
          <a:p>
            <a:r>
              <a:rPr lang="en-US" altLang="ko-KR" smtClean="0">
                <a:ea typeface="굴림" pitchFamily="50" charset="-127"/>
              </a:rPr>
              <a:t>July 2012</a:t>
            </a:r>
          </a:p>
        </p:txBody>
      </p:sp>
      <p:pic>
        <p:nvPicPr>
          <p:cNvPr id="13317" name="Picture 2"/>
          <p:cNvPicPr>
            <a:picLocks noChangeAspect="1" noChangeArrowheads="1"/>
          </p:cNvPicPr>
          <p:nvPr/>
        </p:nvPicPr>
        <p:blipFill>
          <a:blip r:embed="rId2" cstate="print"/>
          <a:srcRect/>
          <a:stretch>
            <a:fillRect/>
          </a:stretch>
        </p:blipFill>
        <p:spPr bwMode="auto">
          <a:xfrm>
            <a:off x="2124075" y="4076700"/>
            <a:ext cx="4733925" cy="1704975"/>
          </a:xfrm>
          <a:prstGeom prst="rect">
            <a:avLst/>
          </a:prstGeom>
          <a:noFill/>
          <a:ln w="12700">
            <a:noFill/>
            <a:miter lim="800000"/>
            <a:headEnd type="none" w="sm" len="sm"/>
            <a:tailEnd type="none" w="sm" len="sm"/>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(8)</a:t>
            </a:r>
            <a:endParaRPr lang="ko-KR" altLang="en-US" dirty="0" smtClean="0">
              <a:ea typeface="굴림" pitchFamily="50" charset="-127"/>
            </a:endParaRPr>
          </a:p>
        </p:txBody>
      </p:sp>
      <p:sp>
        <p:nvSpPr>
          <p:cNvPr id="14339" name="내용 개체 틀 2"/>
          <p:cNvSpPr>
            <a:spLocks noGrp="1"/>
          </p:cNvSpPr>
          <p:nvPr>
            <p:ph idx="1"/>
          </p:nvPr>
        </p:nvSpPr>
        <p:spPr>
          <a:xfrm>
            <a:off x="685800" y="1412875"/>
            <a:ext cx="7772400" cy="4752975"/>
          </a:xfrm>
        </p:spPr>
        <p:txBody>
          <a:bodyPr/>
          <a:lstStyle/>
          <a:p>
            <a:r>
              <a:rPr lang="en-US" altLang="ko-KR" dirty="0" smtClean="0">
                <a:ea typeface="굴림" pitchFamily="50" charset="-127"/>
              </a:rPr>
              <a:t>PPDU Tail Bit field (TAIL)</a:t>
            </a:r>
          </a:p>
          <a:p>
            <a:pPr lvl="1"/>
            <a:r>
              <a:rPr lang="en-US" altLang="ko-KR" dirty="0" smtClean="0">
                <a:ea typeface="굴림" pitchFamily="50" charset="-127"/>
              </a:rPr>
              <a:t>same as TG4g SUN </a:t>
            </a:r>
          </a:p>
          <a:p>
            <a:r>
              <a:rPr lang="en-US" altLang="ko-KR" dirty="0" smtClean="0">
                <a:ea typeface="굴림" pitchFamily="50" charset="-127"/>
              </a:rPr>
              <a:t>Pad bits (PAD)</a:t>
            </a:r>
          </a:p>
          <a:p>
            <a:pPr lvl="1"/>
            <a:r>
              <a:rPr lang="en-US" altLang="ko-KR" dirty="0" smtClean="0">
                <a:ea typeface="굴림" pitchFamily="50" charset="-127"/>
              </a:rPr>
              <a:t>Basically, the computing process of PAD is</a:t>
            </a:r>
            <a:r>
              <a:rPr lang="ko-KR" altLang="en-US" dirty="0" smtClean="0">
                <a:ea typeface="굴림" pitchFamily="50" charset="-127"/>
              </a:rPr>
              <a:t> </a:t>
            </a:r>
            <a:r>
              <a:rPr lang="en-US" altLang="ko-KR" dirty="0" smtClean="0">
                <a:ea typeface="굴림" pitchFamily="50" charset="-127"/>
              </a:rPr>
              <a:t>the same as that of one for the PIB attribute </a:t>
            </a:r>
            <a:r>
              <a:rPr lang="en-US" altLang="ko-KR" i="1" dirty="0" err="1" smtClean="0">
                <a:ea typeface="굴림" pitchFamily="50" charset="-127"/>
              </a:rPr>
              <a:t>phyOFDMInterleaving</a:t>
            </a:r>
            <a:r>
              <a:rPr lang="en-US" altLang="ko-KR" dirty="0" smtClean="0">
                <a:ea typeface="굴림" pitchFamily="50" charset="-127"/>
              </a:rPr>
              <a:t> of TG4g OFDM SUN. </a:t>
            </a:r>
          </a:p>
          <a:p>
            <a:r>
              <a:rPr lang="en-US" altLang="ko-KR" dirty="0" smtClean="0">
                <a:ea typeface="굴림" pitchFamily="50" charset="-127"/>
              </a:rPr>
              <a:t>Scrambler and scrambler seeds</a:t>
            </a:r>
          </a:p>
          <a:p>
            <a:pPr lvl="1"/>
            <a:r>
              <a:rPr lang="en-US" altLang="ko-KR" dirty="0" smtClean="0">
                <a:ea typeface="굴림" pitchFamily="50" charset="-127"/>
              </a:rPr>
              <a:t>same as TG4g SUN </a:t>
            </a:r>
          </a:p>
          <a:p>
            <a:pPr lvl="1">
              <a:buFontTx/>
              <a:buNone/>
            </a:pPr>
            <a:r>
              <a:rPr lang="en-US" altLang="ko-KR" dirty="0" smtClean="0">
                <a:ea typeface="굴림" pitchFamily="50" charset="-127"/>
              </a:rPr>
              <a:t>  </a:t>
            </a:r>
          </a:p>
          <a:p>
            <a:pPr lvl="2"/>
            <a:endParaRPr lang="en-US" altLang="ko-KR" dirty="0" smtClean="0">
              <a:ea typeface="굴림" pitchFamily="50" charset="-127"/>
            </a:endParaRPr>
          </a:p>
          <a:p>
            <a:pPr lvl="2"/>
            <a:endParaRPr lang="en-US" altLang="ko-KR" dirty="0" smtClean="0">
              <a:ea typeface="굴림" pitchFamily="50" charset="-127"/>
            </a:endParaRPr>
          </a:p>
        </p:txBody>
      </p:sp>
      <p:sp>
        <p:nvSpPr>
          <p:cNvPr id="14340"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19460"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1A966DFF-C78E-453B-8CB4-223E48FA2A65}" type="slidenum">
              <a:rPr lang="en-US" altLang="ko-KR" smtClean="0">
                <a:ea typeface="굴림" pitchFamily="50" charset="-127"/>
              </a:rPr>
              <a:pPr/>
              <a:t>17</a:t>
            </a:fld>
            <a:endParaRPr lang="en-US" altLang="ko-KR" smtClean="0">
              <a:ea typeface="굴림" pitchFamily="50" charset="-127"/>
            </a:endParaRPr>
          </a:p>
        </p:txBody>
      </p:sp>
      <p:sp>
        <p:nvSpPr>
          <p:cNvPr id="19461"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pic>
        <p:nvPicPr>
          <p:cNvPr id="19462" name="Picture 3"/>
          <p:cNvPicPr>
            <a:picLocks noChangeAspect="1" noChangeArrowheads="1"/>
          </p:cNvPicPr>
          <p:nvPr/>
        </p:nvPicPr>
        <p:blipFill>
          <a:blip r:embed="rId2" cstate="print"/>
          <a:srcRect/>
          <a:stretch>
            <a:fillRect/>
          </a:stretch>
        </p:blipFill>
        <p:spPr bwMode="auto">
          <a:xfrm>
            <a:off x="395288" y="2190750"/>
            <a:ext cx="3983037" cy="1166813"/>
          </a:xfrm>
          <a:prstGeom prst="rect">
            <a:avLst/>
          </a:prstGeom>
          <a:noFill/>
          <a:ln w="12700">
            <a:noFill/>
            <a:miter lim="800000"/>
            <a:headEnd type="none" w="sm" len="sm"/>
            <a:tailEnd type="none" w="sm" len="sm"/>
          </a:ln>
        </p:spPr>
      </p:pic>
      <p:pic>
        <p:nvPicPr>
          <p:cNvPr id="19464" name="Picture 5"/>
          <p:cNvPicPr>
            <a:picLocks noChangeAspect="1" noChangeArrowheads="1"/>
          </p:cNvPicPr>
          <p:nvPr/>
        </p:nvPicPr>
        <p:blipFill>
          <a:blip r:embed="rId3" cstate="print"/>
          <a:srcRect/>
          <a:stretch>
            <a:fillRect/>
          </a:stretch>
        </p:blipFill>
        <p:spPr bwMode="auto">
          <a:xfrm>
            <a:off x="323850" y="4422775"/>
            <a:ext cx="3981450" cy="1166813"/>
          </a:xfrm>
          <a:prstGeom prst="rect">
            <a:avLst/>
          </a:prstGeom>
          <a:noFill/>
          <a:ln w="12700">
            <a:noFill/>
            <a:miter lim="800000"/>
            <a:headEnd type="none" w="sm" len="sm"/>
            <a:tailEnd type="none" w="sm" len="sm"/>
          </a:ln>
        </p:spPr>
      </p:pic>
      <p:sp>
        <p:nvSpPr>
          <p:cNvPr id="19466" name="TextBox 9"/>
          <p:cNvSpPr txBox="1">
            <a:spLocks noChangeArrowheads="1"/>
          </p:cNvSpPr>
          <p:nvPr/>
        </p:nvSpPr>
        <p:spPr bwMode="auto">
          <a:xfrm>
            <a:off x="1262063" y="3500438"/>
            <a:ext cx="3022600" cy="339725"/>
          </a:xfrm>
          <a:prstGeom prst="rect">
            <a:avLst/>
          </a:prstGeom>
          <a:noFill/>
          <a:ln w="9525">
            <a:noFill/>
            <a:miter lim="800000"/>
            <a:headEnd/>
            <a:tailEnd/>
          </a:ln>
        </p:spPr>
        <p:txBody>
          <a:bodyPr wrap="none">
            <a:spAutoFit/>
          </a:bodyPr>
          <a:lstStyle/>
          <a:p>
            <a:r>
              <a:rPr lang="en-US" altLang="ko-KR" sz="1600">
                <a:ea typeface="굴림" pitchFamily="50" charset="-127"/>
              </a:rPr>
              <a:t>5 TVBD Channels / 1 TV Channel</a:t>
            </a:r>
            <a:endParaRPr lang="ko-KR" altLang="en-US" sz="1600">
              <a:ea typeface="굴림" pitchFamily="50" charset="-127"/>
            </a:endParaRPr>
          </a:p>
        </p:txBody>
      </p:sp>
      <p:sp>
        <p:nvSpPr>
          <p:cNvPr id="19467" name="TextBox 10"/>
          <p:cNvSpPr txBox="1">
            <a:spLocks noChangeArrowheads="1"/>
          </p:cNvSpPr>
          <p:nvPr/>
        </p:nvSpPr>
        <p:spPr bwMode="auto">
          <a:xfrm>
            <a:off x="5292080" y="3500438"/>
            <a:ext cx="3124638" cy="338554"/>
          </a:xfrm>
          <a:prstGeom prst="rect">
            <a:avLst/>
          </a:prstGeom>
          <a:noFill/>
          <a:ln w="9525">
            <a:noFill/>
            <a:miter lim="800000"/>
            <a:headEnd/>
            <a:tailEnd/>
          </a:ln>
        </p:spPr>
        <p:txBody>
          <a:bodyPr wrap="none">
            <a:spAutoFit/>
          </a:bodyPr>
          <a:lstStyle/>
          <a:p>
            <a:r>
              <a:rPr lang="en-US" altLang="ko-KR" sz="1600" dirty="0" smtClean="0">
                <a:ea typeface="굴림" pitchFamily="50" charset="-127"/>
              </a:rPr>
              <a:t>10 </a:t>
            </a:r>
            <a:r>
              <a:rPr lang="en-US" altLang="ko-KR" sz="1600" dirty="0">
                <a:ea typeface="굴림" pitchFamily="50" charset="-127"/>
              </a:rPr>
              <a:t>TVBD Channels / 1 TV </a:t>
            </a:r>
            <a:r>
              <a:rPr lang="en-US" altLang="ko-KR" sz="1600" dirty="0" smtClean="0">
                <a:ea typeface="굴림" pitchFamily="50" charset="-127"/>
              </a:rPr>
              <a:t>Channel</a:t>
            </a:r>
            <a:endParaRPr lang="en-US" altLang="ko-KR" sz="1600" dirty="0">
              <a:ea typeface="굴림" pitchFamily="50" charset="-127"/>
            </a:endParaRPr>
          </a:p>
        </p:txBody>
      </p:sp>
      <p:sp>
        <p:nvSpPr>
          <p:cNvPr id="19468" name="TextBox 11"/>
          <p:cNvSpPr txBox="1">
            <a:spLocks noChangeArrowheads="1"/>
          </p:cNvSpPr>
          <p:nvPr/>
        </p:nvSpPr>
        <p:spPr bwMode="auto">
          <a:xfrm>
            <a:off x="1187450" y="5589588"/>
            <a:ext cx="3124200" cy="338137"/>
          </a:xfrm>
          <a:prstGeom prst="rect">
            <a:avLst/>
          </a:prstGeom>
          <a:noFill/>
          <a:ln w="9525">
            <a:noFill/>
            <a:miter lim="800000"/>
            <a:headEnd/>
            <a:tailEnd/>
          </a:ln>
        </p:spPr>
        <p:txBody>
          <a:bodyPr wrap="none">
            <a:spAutoFit/>
          </a:bodyPr>
          <a:lstStyle/>
          <a:p>
            <a:r>
              <a:rPr lang="en-US" altLang="ko-KR" sz="1600">
                <a:ea typeface="굴림" pitchFamily="50" charset="-127"/>
              </a:rPr>
              <a:t>15 TVBD Channels / 1 TV Channel</a:t>
            </a:r>
            <a:endParaRPr lang="ko-KR" altLang="en-US" sz="1600">
              <a:ea typeface="굴림" pitchFamily="50" charset="-127"/>
            </a:endParaRPr>
          </a:p>
        </p:txBody>
      </p:sp>
      <p:sp>
        <p:nvSpPr>
          <p:cNvPr id="19469" name="TextBox 12"/>
          <p:cNvSpPr txBox="1">
            <a:spLocks noChangeArrowheads="1"/>
          </p:cNvSpPr>
          <p:nvPr/>
        </p:nvSpPr>
        <p:spPr bwMode="auto">
          <a:xfrm>
            <a:off x="5407025" y="5589588"/>
            <a:ext cx="3125788" cy="338137"/>
          </a:xfrm>
          <a:prstGeom prst="rect">
            <a:avLst/>
          </a:prstGeom>
          <a:noFill/>
          <a:ln w="9525">
            <a:noFill/>
            <a:miter lim="800000"/>
            <a:headEnd/>
            <a:tailEnd/>
          </a:ln>
        </p:spPr>
        <p:txBody>
          <a:bodyPr wrap="none">
            <a:spAutoFit/>
          </a:bodyPr>
          <a:lstStyle/>
          <a:p>
            <a:r>
              <a:rPr lang="en-US" altLang="ko-KR" sz="1600" dirty="0" smtClean="0">
                <a:ea typeface="굴림" pitchFamily="50" charset="-127"/>
              </a:rPr>
              <a:t>1 </a:t>
            </a:r>
            <a:r>
              <a:rPr lang="en-US" altLang="ko-KR" sz="1600" dirty="0">
                <a:ea typeface="굴림" pitchFamily="50" charset="-127"/>
              </a:rPr>
              <a:t>TVBD Channels / 1 TV Channel</a:t>
            </a:r>
            <a:endParaRPr lang="ko-KR" altLang="en-US" sz="1600" dirty="0">
              <a:ea typeface="굴림" pitchFamily="50" charset="-127"/>
            </a:endParaRPr>
          </a:p>
        </p:txBody>
      </p:sp>
      <p:sp>
        <p:nvSpPr>
          <p:cNvPr id="14" name="직사각형 6"/>
          <p:cNvSpPr>
            <a:spLocks noChangeArrowheads="1"/>
          </p:cNvSpPr>
          <p:nvPr/>
        </p:nvSpPr>
        <p:spPr bwMode="auto">
          <a:xfrm>
            <a:off x="755576" y="1484784"/>
            <a:ext cx="4467120" cy="461665"/>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a:t>
            </a:r>
            <a:r>
              <a:rPr lang="en-US" altLang="ko-KR" sz="2400" dirty="0" smtClean="0">
                <a:ea typeface="굴림" pitchFamily="50" charset="-127"/>
              </a:rPr>
              <a:t>Channel Plan for </a:t>
            </a:r>
            <a:r>
              <a:rPr lang="en-US" altLang="ko-KR" sz="2400" dirty="0" smtClean="0">
                <a:solidFill>
                  <a:srgbClr val="000000"/>
                </a:solidFill>
                <a:ea typeface="굴림" pitchFamily="50" charset="-127"/>
              </a:rPr>
              <a:t>TVWS-OFDM</a:t>
            </a:r>
            <a:r>
              <a:rPr lang="en-US" altLang="ko-KR" sz="2400" dirty="0" smtClean="0">
                <a:ea typeface="굴림" pitchFamily="50" charset="-127"/>
              </a:rPr>
              <a:t> </a:t>
            </a:r>
            <a:endParaRPr lang="en-US" altLang="ko-KR" sz="2400" dirty="0">
              <a:ea typeface="굴림" pitchFamily="50" charset="-127"/>
            </a:endParaRPr>
          </a:p>
        </p:txBody>
      </p:sp>
      <p:sp>
        <p:nvSpPr>
          <p:cNvPr id="16"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(9)</a:t>
            </a:r>
            <a:endParaRPr lang="ko-KR" altLang="en-US" dirty="0" smtClean="0">
              <a:ea typeface="굴림" pitchFamily="50" charset="-127"/>
            </a:endParaRPr>
          </a:p>
        </p:txBody>
      </p:sp>
      <p:pic>
        <p:nvPicPr>
          <p:cNvPr id="1026" name="Picture 2"/>
          <p:cNvPicPr>
            <a:picLocks noChangeAspect="1" noChangeArrowheads="1"/>
          </p:cNvPicPr>
          <p:nvPr/>
        </p:nvPicPr>
        <p:blipFill>
          <a:blip r:embed="rId4" cstate="print"/>
          <a:srcRect/>
          <a:stretch>
            <a:fillRect/>
          </a:stretch>
        </p:blipFill>
        <p:spPr bwMode="auto">
          <a:xfrm>
            <a:off x="4499992" y="4423380"/>
            <a:ext cx="4032504" cy="1165860"/>
          </a:xfrm>
          <a:prstGeom prst="rect">
            <a:avLst/>
          </a:prstGeom>
          <a:noFill/>
          <a:ln w="9525">
            <a:noFill/>
            <a:miter lim="800000"/>
            <a:headEnd/>
            <a:tailEnd/>
          </a:ln>
        </p:spPr>
      </p:pic>
      <p:pic>
        <p:nvPicPr>
          <p:cNvPr id="2050" name="Picture 2"/>
          <p:cNvPicPr>
            <a:picLocks noChangeAspect="1" noChangeArrowheads="1"/>
          </p:cNvPicPr>
          <p:nvPr/>
        </p:nvPicPr>
        <p:blipFill>
          <a:blip r:embed="rId5" cstate="print"/>
          <a:srcRect/>
          <a:stretch>
            <a:fillRect/>
          </a:stretch>
        </p:blipFill>
        <p:spPr bwMode="auto">
          <a:xfrm>
            <a:off x="4499992" y="2191132"/>
            <a:ext cx="3982212" cy="116586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p:spPr>
        <p:txBody>
          <a:bodyPr/>
          <a:lstStyle/>
          <a:p>
            <a:r>
              <a:rPr lang="en-US" altLang="ko-KR" dirty="0" smtClean="0">
                <a:ea typeface="굴림" pitchFamily="50" charset="-127"/>
              </a:rPr>
              <a:t>Summary of OFDM PHY for TVWS</a:t>
            </a:r>
            <a:endParaRPr lang="ko-KR" altLang="en-US" dirty="0" smtClean="0">
              <a:ea typeface="굴림" pitchFamily="50" charset="-127"/>
            </a:endParaRPr>
          </a:p>
        </p:txBody>
      </p:sp>
      <p:sp>
        <p:nvSpPr>
          <p:cNvPr id="6147" name="내용 개체 틀 2"/>
          <p:cNvSpPr>
            <a:spLocks noGrp="1"/>
          </p:cNvSpPr>
          <p:nvPr>
            <p:ph idx="1"/>
          </p:nvPr>
        </p:nvSpPr>
        <p:spPr>
          <a:xfrm>
            <a:off x="685800" y="1773238"/>
            <a:ext cx="8062913" cy="4322762"/>
          </a:xfrm>
        </p:spPr>
        <p:txBody>
          <a:bodyPr/>
          <a:lstStyle/>
          <a:p>
            <a:r>
              <a:rPr lang="en-US" altLang="ko-KR" dirty="0" smtClean="0">
                <a:ea typeface="굴림" pitchFamily="50" charset="-127"/>
              </a:rPr>
              <a:t>OFDM PHY</a:t>
            </a:r>
          </a:p>
          <a:p>
            <a:pPr lvl="1"/>
            <a:r>
              <a:rPr lang="en-US" altLang="ko-KR" dirty="0" smtClean="0">
                <a:ea typeface="굴림" pitchFamily="50" charset="-127"/>
              </a:rPr>
              <a:t>Basically, reuses TG4g MR-OFDM Specifications</a:t>
            </a:r>
          </a:p>
          <a:p>
            <a:pPr lvl="1">
              <a:buFontTx/>
              <a:buNone/>
            </a:pPr>
            <a:r>
              <a:rPr lang="en-US" altLang="ko-KR" dirty="0" smtClean="0">
                <a:ea typeface="굴림" pitchFamily="50" charset="-127"/>
              </a:rPr>
              <a:t>     and extends the frequency range to TV White space,</a:t>
            </a:r>
          </a:p>
          <a:p>
            <a:pPr lvl="1"/>
            <a:r>
              <a:rPr lang="en-US" altLang="ko-KR" dirty="0" smtClean="0">
                <a:ea typeface="굴림" pitchFamily="50" charset="-127"/>
              </a:rPr>
              <a:t>Should support communication with TG4g MR-OFDM PHY of for the case of the lack of available TVWS,</a:t>
            </a:r>
          </a:p>
          <a:p>
            <a:pPr lvl="1"/>
            <a:r>
              <a:rPr lang="en-US" altLang="ko-KR" dirty="0" smtClean="0">
                <a:ea typeface="굴림" pitchFamily="50" charset="-127"/>
              </a:rPr>
              <a:t>Adds mandatory mode to TG4g MR-OFDM Modes to increase the data rates,</a:t>
            </a:r>
          </a:p>
          <a:p>
            <a:pPr lvl="1"/>
            <a:r>
              <a:rPr lang="en-US" altLang="ko-KR" dirty="0" smtClean="0">
                <a:ea typeface="굴림" pitchFamily="50" charset="-127"/>
              </a:rPr>
              <a:t>Simplify the data rate modes and OFDM Options for TVWS WPAN </a:t>
            </a:r>
          </a:p>
          <a:p>
            <a:pPr lvl="1"/>
            <a:r>
              <a:rPr lang="en-US" altLang="ko-KR" dirty="0" smtClean="0">
                <a:ea typeface="굴림" pitchFamily="50" charset="-127"/>
              </a:rPr>
              <a:t>Adds optional modes using 4x over-clock of TG4g MR-OFDM Option 1 to achieve the optional data rate of 10</a:t>
            </a:r>
            <a:r>
              <a:rPr lang="ko-KR" altLang="en-US" dirty="0" smtClean="0">
                <a:ea typeface="굴림" pitchFamily="50" charset="-127"/>
              </a:rPr>
              <a:t> </a:t>
            </a:r>
            <a:r>
              <a:rPr lang="en-US" altLang="ko-KR" dirty="0" smtClean="0">
                <a:ea typeface="굴림" pitchFamily="50" charset="-127"/>
              </a:rPr>
              <a:t>Mbps, and these modes are very useful to track the position of TVBDs.</a:t>
            </a:r>
          </a:p>
          <a:p>
            <a:pPr lvl="2">
              <a:buNone/>
            </a:pPr>
            <a:endParaRPr lang="en-US" altLang="ko-KR" dirty="0" smtClean="0">
              <a:ea typeface="굴림" pitchFamily="50" charset="-127"/>
            </a:endParaRPr>
          </a:p>
        </p:txBody>
      </p:sp>
      <p:sp>
        <p:nvSpPr>
          <p:cNvPr id="6148"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6149"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2C7CDC73-1CED-460B-A84A-6962FDB02420}" type="slidenum">
              <a:rPr lang="en-US" altLang="ko-KR" smtClean="0">
                <a:ea typeface="굴림" pitchFamily="50" charset="-127"/>
              </a:rPr>
              <a:pPr/>
              <a:t>18</a:t>
            </a:fld>
            <a:endParaRPr lang="en-US" altLang="ko-KR" smtClean="0">
              <a:ea typeface="굴림" pitchFamily="50" charset="-127"/>
            </a:endParaRPr>
          </a:p>
        </p:txBody>
      </p:sp>
      <p:sp>
        <p:nvSpPr>
          <p:cNvPr id="6150"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날짜 개체 틀 1"/>
          <p:cNvSpPr>
            <a:spLocks noGrp="1"/>
          </p:cNvSpPr>
          <p:nvPr>
            <p:ph type="dt" sz="quarter" idx="10"/>
          </p:nvPr>
        </p:nvSpPr>
        <p:spPr>
          <a:noFill/>
        </p:spPr>
        <p:txBody>
          <a:bodyPr/>
          <a:lstStyle/>
          <a:p>
            <a:r>
              <a:rPr lang="en-US" altLang="ko-KR" smtClean="0"/>
              <a:t>July 2012</a:t>
            </a:r>
          </a:p>
        </p:txBody>
      </p:sp>
      <p:sp>
        <p:nvSpPr>
          <p:cNvPr id="3" name="제목 1"/>
          <p:cNvSpPr txBox="1">
            <a:spLocks/>
          </p:cNvSpPr>
          <p:nvPr/>
        </p:nvSpPr>
        <p:spPr>
          <a:xfrm>
            <a:off x="685800" y="765175"/>
            <a:ext cx="7772400" cy="863600"/>
          </a:xfrm>
          <a:prstGeom prst="rect">
            <a:avLst/>
          </a:prstGeom>
        </p:spPr>
        <p:txBody>
          <a:bodyPr/>
          <a:lstStyle/>
          <a:p>
            <a:pPr algn="ctr">
              <a:defRPr/>
            </a:pPr>
            <a:r>
              <a:rPr lang="en-US" altLang="ko-KR" sz="3600" kern="0" dirty="0">
                <a:solidFill>
                  <a:schemeClr val="tx2"/>
                </a:solidFill>
                <a:latin typeface="+mj-lt"/>
                <a:ea typeface="굴림" pitchFamily="50" charset="-127"/>
                <a:cs typeface="+mj-cs"/>
              </a:rPr>
              <a:t>Contents</a:t>
            </a:r>
            <a:endParaRPr lang="ko-KR" altLang="en-US" sz="3600" kern="0" dirty="0">
              <a:solidFill>
                <a:schemeClr val="tx2"/>
              </a:solidFill>
              <a:latin typeface="+mj-lt"/>
              <a:ea typeface="굴림" pitchFamily="50" charset="-127"/>
              <a:cs typeface="+mj-cs"/>
            </a:endParaRPr>
          </a:p>
        </p:txBody>
      </p:sp>
      <p:sp>
        <p:nvSpPr>
          <p:cNvPr id="4" name="내용 개체 틀 2"/>
          <p:cNvSpPr txBox="1">
            <a:spLocks/>
          </p:cNvSpPr>
          <p:nvPr/>
        </p:nvSpPr>
        <p:spPr>
          <a:xfrm>
            <a:off x="685800" y="1773238"/>
            <a:ext cx="7772400" cy="4322762"/>
          </a:xfrm>
          <a:prstGeom prst="rect">
            <a:avLst/>
          </a:prstGeom>
        </p:spPr>
        <p:txBody>
          <a:bodyPr/>
          <a:lstStyle/>
          <a:p>
            <a:pPr marL="342900" indent="-342900">
              <a:spcBef>
                <a:spcPct val="20000"/>
              </a:spcBef>
              <a:buFontTx/>
              <a:buChar char="•"/>
              <a:defRPr/>
            </a:pPr>
            <a:r>
              <a:rPr lang="en-US" altLang="ko-KR" sz="2400" kern="0" dirty="0">
                <a:latin typeface="+mn-lt"/>
                <a:ea typeface="굴림" pitchFamily="50" charset="-127"/>
              </a:rPr>
              <a:t>Requirements overview</a:t>
            </a:r>
          </a:p>
          <a:p>
            <a:pPr marL="342900" indent="-342900">
              <a:spcBef>
                <a:spcPct val="20000"/>
              </a:spcBef>
              <a:buFontTx/>
              <a:buChar char="•"/>
              <a:defRPr/>
            </a:pPr>
            <a:r>
              <a:rPr lang="en-US" altLang="ko-KR" sz="2400" kern="0" dirty="0">
                <a:latin typeface="+mn-lt"/>
                <a:ea typeface="굴림" pitchFamily="50" charset="-127"/>
              </a:rPr>
              <a:t>TVWS WPAN considerations</a:t>
            </a:r>
          </a:p>
          <a:p>
            <a:pPr marL="342900" indent="-342900">
              <a:spcBef>
                <a:spcPct val="20000"/>
              </a:spcBef>
              <a:buFontTx/>
              <a:buChar char="•"/>
              <a:defRPr/>
            </a:pPr>
            <a:r>
              <a:rPr lang="en-US" altLang="ko-KR" sz="2400" kern="0" dirty="0">
                <a:latin typeface="+mn-lt"/>
                <a:ea typeface="굴림" pitchFamily="50" charset="-127"/>
              </a:rPr>
              <a:t>Dual PHY for TVWS WPAN</a:t>
            </a:r>
          </a:p>
          <a:p>
            <a:pPr marL="342900" indent="-342900">
              <a:spcBef>
                <a:spcPct val="20000"/>
              </a:spcBef>
              <a:buFontTx/>
              <a:buChar char="•"/>
              <a:defRPr/>
            </a:pPr>
            <a:r>
              <a:rPr lang="en-US" altLang="ko-KR" sz="2400" kern="0" dirty="0" smtClean="0">
                <a:latin typeface="+mn-lt"/>
                <a:ea typeface="굴림" pitchFamily="50" charset="-127"/>
              </a:rPr>
              <a:t>OFDM PHY for TVWS</a:t>
            </a:r>
            <a:endParaRPr lang="en-US" altLang="ko-KR" sz="2400" kern="0" dirty="0">
              <a:latin typeface="+mn-lt"/>
              <a:ea typeface="굴림" pitchFamily="50" charset="-127"/>
            </a:endParaRPr>
          </a:p>
          <a:p>
            <a:pPr marL="342900" indent="-342900">
              <a:spcBef>
                <a:spcPct val="20000"/>
              </a:spcBef>
              <a:buFontTx/>
              <a:buChar char="•"/>
              <a:defRPr/>
            </a:pPr>
            <a:r>
              <a:rPr lang="en-US" altLang="ko-KR" sz="2400" kern="0" dirty="0" smtClean="0">
                <a:latin typeface="+mn-lt"/>
                <a:ea typeface="굴림" pitchFamily="50" charset="-127"/>
              </a:rPr>
              <a:t>Summary</a:t>
            </a:r>
            <a:endParaRPr lang="en-US" altLang="ko-KR" sz="2400" kern="0" dirty="0">
              <a:latin typeface="+mn-lt"/>
              <a:ea typeface="굴림" pitchFamily="50"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p:spPr>
        <p:txBody>
          <a:bodyPr/>
          <a:lstStyle/>
          <a:p>
            <a:r>
              <a:rPr lang="en-US" altLang="ko-KR" smtClean="0">
                <a:ea typeface="굴림" charset="-127"/>
              </a:rPr>
              <a:t>Requirements Overview</a:t>
            </a:r>
          </a:p>
        </p:txBody>
      </p:sp>
      <p:sp>
        <p:nvSpPr>
          <p:cNvPr id="6147" name="내용 개체 틀 2"/>
          <p:cNvSpPr>
            <a:spLocks noGrp="1"/>
          </p:cNvSpPr>
          <p:nvPr>
            <p:ph idx="1"/>
          </p:nvPr>
        </p:nvSpPr>
        <p:spPr>
          <a:xfrm>
            <a:off x="685800" y="1773238"/>
            <a:ext cx="7772400" cy="4322762"/>
          </a:xfrm>
        </p:spPr>
        <p:txBody>
          <a:bodyPr/>
          <a:lstStyle/>
          <a:p>
            <a:r>
              <a:rPr lang="en-US" altLang="ko-KR" smtClean="0">
                <a:ea typeface="굴림" charset="-127"/>
              </a:rPr>
              <a:t>Key requirements for TVWS WPAN</a:t>
            </a:r>
          </a:p>
          <a:p>
            <a:pPr lvl="1"/>
            <a:r>
              <a:rPr lang="en-US" altLang="ko-KR" smtClean="0">
                <a:ea typeface="굴림" charset="-127"/>
              </a:rPr>
              <a:t>Operations in </a:t>
            </a:r>
            <a:r>
              <a:rPr lang="en-US" altLang="ko-KR" u="sng" smtClean="0">
                <a:ea typeface="굴림" charset="-127"/>
              </a:rPr>
              <a:t>TVWS frequency bands under regulatory constraints</a:t>
            </a:r>
          </a:p>
          <a:p>
            <a:pPr lvl="1"/>
            <a:r>
              <a:rPr lang="en-US" altLang="ko-KR" smtClean="0">
                <a:ea typeface="굴림" charset="-127"/>
              </a:rPr>
              <a:t>Data rate of </a:t>
            </a:r>
            <a:r>
              <a:rPr lang="en-US" altLang="ko-KR" u="sng" smtClean="0">
                <a:ea typeface="굴림" charset="-127"/>
              </a:rPr>
              <a:t>typically 40Kbps to 2Mbps</a:t>
            </a:r>
            <a:r>
              <a:rPr lang="en-US" altLang="ko-KR" smtClean="0">
                <a:ea typeface="굴림" charset="-127"/>
              </a:rPr>
              <a:t> &amp; </a:t>
            </a:r>
            <a:r>
              <a:rPr lang="en-US" altLang="ko-KR" u="sng" smtClean="0">
                <a:ea typeface="굴림" charset="-127"/>
              </a:rPr>
              <a:t>optionally 10Mbps</a:t>
            </a:r>
          </a:p>
          <a:p>
            <a:pPr lvl="1"/>
            <a:r>
              <a:rPr lang="en-US" altLang="ko-KR" u="sng" smtClean="0">
                <a:ea typeface="굴림" charset="-127"/>
              </a:rPr>
              <a:t>Optimal &amp; power efficient device command &amp; control applications</a:t>
            </a:r>
          </a:p>
          <a:p>
            <a:pPr lvl="1"/>
            <a:r>
              <a:rPr lang="en-US" altLang="ko-KR" smtClean="0">
                <a:ea typeface="굴림" charset="-127"/>
              </a:rPr>
              <a:t>Operating range of </a:t>
            </a:r>
            <a:r>
              <a:rPr lang="en-US" altLang="ko-KR" u="sng" smtClean="0">
                <a:ea typeface="굴림" charset="-127"/>
              </a:rPr>
              <a:t>at least 1Km</a:t>
            </a:r>
          </a:p>
          <a:p>
            <a:pPr lvl="1"/>
            <a:r>
              <a:rPr lang="en-US" altLang="ko-KR" smtClean="0">
                <a:ea typeface="굴림" charset="-127"/>
              </a:rPr>
              <a:t>At least </a:t>
            </a:r>
            <a:r>
              <a:rPr lang="en-US" altLang="ko-KR" u="sng" smtClean="0">
                <a:ea typeface="굴림" charset="-127"/>
              </a:rPr>
              <a:t>1000 direct neighboring devices</a:t>
            </a:r>
          </a:p>
          <a:p>
            <a:pPr lvl="1"/>
            <a:r>
              <a:rPr lang="en-US" altLang="ko-KR" u="sng" smtClean="0">
                <a:ea typeface="굴림" charset="-127"/>
              </a:rPr>
              <a:t>Multi-band capability</a:t>
            </a:r>
          </a:p>
          <a:p>
            <a:pPr lvl="1"/>
            <a:r>
              <a:rPr lang="en-US" altLang="ko-KR" u="sng" smtClean="0">
                <a:ea typeface="굴림" charset="-127"/>
              </a:rPr>
              <a:t>Coexistence</a:t>
            </a:r>
            <a:r>
              <a:rPr lang="en-US" altLang="ko-KR" smtClean="0">
                <a:ea typeface="굴림" charset="-127"/>
              </a:rPr>
              <a:t> with primary users (TV broadcasting) </a:t>
            </a:r>
          </a:p>
        </p:txBody>
      </p:sp>
      <p:sp>
        <p:nvSpPr>
          <p:cNvPr id="6148" name="날짜 개체 틀 3"/>
          <p:cNvSpPr>
            <a:spLocks noGrp="1"/>
          </p:cNvSpPr>
          <p:nvPr>
            <p:ph type="dt" sz="quarter" idx="10"/>
          </p:nvPr>
        </p:nvSpPr>
        <p:spPr>
          <a:noFill/>
        </p:spPr>
        <p:txBody>
          <a:bodyPr/>
          <a:lstStyle/>
          <a:p>
            <a:r>
              <a:rPr lang="en-US" altLang="ko-KR" smtClean="0"/>
              <a:t>July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685800" y="765175"/>
            <a:ext cx="7772400" cy="863600"/>
          </a:xfrm>
        </p:spPr>
        <p:txBody>
          <a:bodyPr/>
          <a:lstStyle/>
          <a:p>
            <a:r>
              <a:rPr lang="en-US" altLang="ko-KR" smtClean="0">
                <a:ea typeface="굴림" charset="-127"/>
              </a:rPr>
              <a:t>TVWS WPAN Considerations (1)</a:t>
            </a:r>
            <a:endParaRPr lang="ko-KR" altLang="en-US" smtClean="0">
              <a:ea typeface="굴림" charset="-127"/>
            </a:endParaRPr>
          </a:p>
        </p:txBody>
      </p:sp>
      <p:sp>
        <p:nvSpPr>
          <p:cNvPr id="7171" name="내용 개체 틀 2"/>
          <p:cNvSpPr>
            <a:spLocks noGrp="1"/>
          </p:cNvSpPr>
          <p:nvPr>
            <p:ph idx="1"/>
          </p:nvPr>
        </p:nvSpPr>
        <p:spPr>
          <a:xfrm>
            <a:off x="685800" y="1773238"/>
            <a:ext cx="7918450" cy="4322762"/>
          </a:xfrm>
        </p:spPr>
        <p:txBody>
          <a:bodyPr/>
          <a:lstStyle/>
          <a:p>
            <a:r>
              <a:rPr lang="en-US" altLang="ko-KR" dirty="0" smtClean="0">
                <a:ea typeface="굴림" charset="-127"/>
              </a:rPr>
              <a:t>Rural areas</a:t>
            </a:r>
          </a:p>
          <a:p>
            <a:pPr lvl="1"/>
            <a:r>
              <a:rPr lang="en-US" altLang="ko-KR" dirty="0" smtClean="0">
                <a:ea typeface="굴림" charset="-127"/>
              </a:rPr>
              <a:t>Easy to find available TVWS channels </a:t>
            </a:r>
          </a:p>
          <a:p>
            <a:pPr lvl="1"/>
            <a:r>
              <a:rPr lang="en-US" altLang="ko-KR" dirty="0" smtClean="0">
                <a:ea typeface="굴림" charset="-127"/>
              </a:rPr>
              <a:t>Usually not crowded: free from interference</a:t>
            </a:r>
          </a:p>
          <a:p>
            <a:pPr lvl="1"/>
            <a:r>
              <a:rPr lang="en-US" altLang="ko-KR" dirty="0" smtClean="0">
                <a:ea typeface="굴림" charset="-127"/>
              </a:rPr>
              <a:t>Max. 100mW TX power for Mode I/II devices </a:t>
            </a:r>
          </a:p>
          <a:p>
            <a:pPr lvl="1"/>
            <a:r>
              <a:rPr lang="en-US" altLang="ko-KR" dirty="0" smtClean="0">
                <a:ea typeface="굴림" charset="-127"/>
              </a:rPr>
              <a:t>1km service coverage is easily met </a:t>
            </a:r>
          </a:p>
          <a:p>
            <a:r>
              <a:rPr lang="en-US" altLang="ko-KR" dirty="0" smtClean="0">
                <a:ea typeface="굴림" charset="-127"/>
              </a:rPr>
              <a:t>Metropolitan areas</a:t>
            </a:r>
          </a:p>
          <a:p>
            <a:pPr lvl="1"/>
            <a:r>
              <a:rPr lang="en-US" altLang="ko-KR" dirty="0" smtClean="0">
                <a:ea typeface="굴림" charset="-127"/>
              </a:rPr>
              <a:t>Difficult to find TVWS channels due to rebroadcast TV signals</a:t>
            </a:r>
          </a:p>
          <a:p>
            <a:pPr lvl="1"/>
            <a:r>
              <a:rPr lang="en-US" altLang="ko-KR" dirty="0" smtClean="0">
                <a:ea typeface="굴림" charset="-127"/>
              </a:rPr>
              <a:t>Reduced TX power in adjacent channel: Max. 40mW TX power for Mode I/II devices </a:t>
            </a:r>
          </a:p>
          <a:p>
            <a:pPr lvl="1"/>
            <a:r>
              <a:rPr lang="en-US" altLang="ko-KR" dirty="0" smtClean="0">
                <a:ea typeface="굴림" charset="-127"/>
              </a:rPr>
              <a:t>Usually crowded: several services in one TVWS channel</a:t>
            </a:r>
          </a:p>
        </p:txBody>
      </p:sp>
      <p:sp>
        <p:nvSpPr>
          <p:cNvPr id="7172" name="날짜 개체 틀 3"/>
          <p:cNvSpPr>
            <a:spLocks noGrp="1"/>
          </p:cNvSpPr>
          <p:nvPr>
            <p:ph type="dt" sz="quarter" idx="10"/>
          </p:nvPr>
        </p:nvSpPr>
        <p:spPr>
          <a:noFill/>
        </p:spPr>
        <p:txBody>
          <a:bodyPr/>
          <a:lstStyle/>
          <a:p>
            <a:r>
              <a:rPr lang="en-US" altLang="ko-KR" smtClean="0"/>
              <a:t>July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765175"/>
            <a:ext cx="7772400" cy="863600"/>
          </a:xfrm>
        </p:spPr>
        <p:txBody>
          <a:bodyPr/>
          <a:lstStyle/>
          <a:p>
            <a:r>
              <a:rPr lang="en-US" altLang="ko-KR" smtClean="0">
                <a:ea typeface="굴림" charset="-127"/>
              </a:rPr>
              <a:t>TVWS WPAN Considerations (2)</a:t>
            </a:r>
            <a:endParaRPr lang="ko-KR" altLang="en-US" smtClean="0">
              <a:ea typeface="굴림" charset="-127"/>
            </a:endParaRPr>
          </a:p>
        </p:txBody>
      </p:sp>
      <p:sp>
        <p:nvSpPr>
          <p:cNvPr id="8195" name="내용 개체 틀 2"/>
          <p:cNvSpPr>
            <a:spLocks noGrp="1"/>
          </p:cNvSpPr>
          <p:nvPr>
            <p:ph idx="1"/>
          </p:nvPr>
        </p:nvSpPr>
        <p:spPr>
          <a:xfrm>
            <a:off x="685800" y="1773238"/>
            <a:ext cx="7772400" cy="4322762"/>
          </a:xfrm>
        </p:spPr>
        <p:txBody>
          <a:bodyPr/>
          <a:lstStyle/>
          <a:p>
            <a:r>
              <a:rPr lang="en-US" altLang="ko-KR" dirty="0" smtClean="0">
                <a:ea typeface="굴림" charset="-127"/>
              </a:rPr>
              <a:t>Interoperability requirement </a:t>
            </a:r>
          </a:p>
          <a:p>
            <a:pPr lvl="1"/>
            <a:r>
              <a:rPr lang="en-US" altLang="ko-KR" dirty="0" smtClean="0">
                <a:ea typeface="굴림" charset="-127"/>
              </a:rPr>
              <a:t>TVWS channel availability is not guaranteed, especially in metropolitan areas</a:t>
            </a:r>
          </a:p>
          <a:p>
            <a:pPr lvl="1"/>
            <a:r>
              <a:rPr lang="en-US" altLang="ko-KR" dirty="0" smtClean="0">
                <a:ea typeface="굴림" charset="-127"/>
              </a:rPr>
              <a:t>Seamless WPAN services should be maintained regardless of TVWS channel status </a:t>
            </a:r>
          </a:p>
          <a:p>
            <a:pPr lvl="1"/>
            <a:r>
              <a:rPr lang="en-US" altLang="ko-KR" dirty="0" smtClean="0">
                <a:ea typeface="굴림" charset="-127"/>
              </a:rPr>
              <a:t>Transition to 900MHz band may be required</a:t>
            </a:r>
          </a:p>
          <a:p>
            <a:pPr lvl="2"/>
            <a:r>
              <a:rPr lang="en-US" altLang="ko-KR" dirty="0" smtClean="0">
                <a:ea typeface="굴림" charset="-127"/>
              </a:rPr>
              <a:t>IEEE 802.15.4g SUN standard is well established in 900MHz band</a:t>
            </a:r>
          </a:p>
          <a:p>
            <a:pPr lvl="1">
              <a:buNone/>
            </a:pPr>
            <a:endParaRPr lang="en-US" altLang="ko-KR" dirty="0" smtClean="0">
              <a:ea typeface="굴림" charset="-127"/>
            </a:endParaRPr>
          </a:p>
          <a:p>
            <a:pPr lvl="1"/>
            <a:endParaRPr lang="ko-KR" altLang="en-US" dirty="0" smtClean="0">
              <a:ea typeface="굴림" charset="-127"/>
            </a:endParaRPr>
          </a:p>
        </p:txBody>
      </p:sp>
      <p:sp>
        <p:nvSpPr>
          <p:cNvPr id="8196" name="날짜 개체 틀 3"/>
          <p:cNvSpPr>
            <a:spLocks noGrp="1"/>
          </p:cNvSpPr>
          <p:nvPr>
            <p:ph type="dt" sz="quarter" idx="10"/>
          </p:nvPr>
        </p:nvSpPr>
        <p:spPr>
          <a:noFill/>
        </p:spPr>
        <p:txBody>
          <a:bodyPr/>
          <a:lstStyle/>
          <a:p>
            <a:r>
              <a:rPr lang="en-US" altLang="ko-KR" smtClean="0"/>
              <a:t>July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a:xfrm>
            <a:off x="685800" y="765175"/>
            <a:ext cx="7772400" cy="863600"/>
          </a:xfrm>
        </p:spPr>
        <p:txBody>
          <a:bodyPr/>
          <a:lstStyle/>
          <a:p>
            <a:r>
              <a:rPr lang="en-US" altLang="ko-KR" smtClean="0">
                <a:ea typeface="굴림" pitchFamily="50" charset="-127"/>
              </a:rPr>
              <a:t>Dual PHY for TVWS WPAN</a:t>
            </a:r>
            <a:endParaRPr lang="ko-KR" altLang="en-US" smtClean="0">
              <a:ea typeface="굴림" pitchFamily="50" charset="-127"/>
            </a:endParaRPr>
          </a:p>
        </p:txBody>
      </p:sp>
      <p:sp>
        <p:nvSpPr>
          <p:cNvPr id="4099" name="내용 개체 틀 2"/>
          <p:cNvSpPr>
            <a:spLocks noGrp="1"/>
          </p:cNvSpPr>
          <p:nvPr>
            <p:ph idx="1"/>
          </p:nvPr>
        </p:nvSpPr>
        <p:spPr>
          <a:xfrm>
            <a:off x="685800" y="1773238"/>
            <a:ext cx="7772400" cy="4322762"/>
          </a:xfrm>
        </p:spPr>
        <p:txBody>
          <a:bodyPr/>
          <a:lstStyle/>
          <a:p>
            <a:r>
              <a:rPr lang="en-US" altLang="ko-KR" dirty="0" smtClean="0">
                <a:ea typeface="굴림" pitchFamily="50" charset="-127"/>
              </a:rPr>
              <a:t>PHY data rate in TG4m PAR</a:t>
            </a:r>
          </a:p>
          <a:p>
            <a:pPr lvl="1"/>
            <a:r>
              <a:rPr lang="en-US" altLang="ko-KR" dirty="0" smtClean="0">
                <a:ea typeface="굴림" pitchFamily="50" charset="-127"/>
              </a:rPr>
              <a:t>Typically 40Kbps~2Mbps, optionally ~10Mbps</a:t>
            </a:r>
          </a:p>
          <a:p>
            <a:r>
              <a:rPr lang="en-US" altLang="ko-KR" dirty="0" smtClean="0">
                <a:ea typeface="굴림" pitchFamily="50" charset="-127"/>
              </a:rPr>
              <a:t>Various applications in TGD (doc.11-0684-10)</a:t>
            </a:r>
          </a:p>
          <a:p>
            <a:pPr lvl="1"/>
            <a:r>
              <a:rPr lang="en-US" altLang="ko-KR" dirty="0" smtClean="0">
                <a:ea typeface="굴림" pitchFamily="50" charset="-127"/>
              </a:rPr>
              <a:t>Single PHY cannot cover all the applications.</a:t>
            </a:r>
          </a:p>
          <a:p>
            <a:pPr lvl="1"/>
            <a:r>
              <a:rPr lang="en-US" altLang="ko-KR" dirty="0" smtClean="0">
                <a:ea typeface="굴림" pitchFamily="50" charset="-127"/>
              </a:rPr>
              <a:t>FSK PHY: Low data rate &amp; low complexity PHY  </a:t>
            </a:r>
          </a:p>
          <a:p>
            <a:pPr lvl="1"/>
            <a:r>
              <a:rPr lang="en-US" altLang="ko-KR" dirty="0" smtClean="0">
                <a:ea typeface="굴림" pitchFamily="50" charset="-127"/>
              </a:rPr>
              <a:t>OFDM PHY: High data rate &amp; high reliability PHY</a:t>
            </a:r>
          </a:p>
          <a:p>
            <a:pPr lvl="1"/>
            <a:endParaRPr lang="ko-KR" altLang="en-US" dirty="0" smtClean="0">
              <a:ea typeface="굴림" pitchFamily="50" charset="-127"/>
            </a:endParaRPr>
          </a:p>
        </p:txBody>
      </p:sp>
      <p:sp>
        <p:nvSpPr>
          <p:cNvPr id="4100" name="날짜 개체 틀 3"/>
          <p:cNvSpPr>
            <a:spLocks noGrp="1"/>
          </p:cNvSpPr>
          <p:nvPr>
            <p:ph type="dt" sz="quarter" idx="10"/>
          </p:nvPr>
        </p:nvSpPr>
        <p:spPr>
          <a:noFill/>
        </p:spPr>
        <p:txBody>
          <a:bodyPr/>
          <a:lstStyle/>
          <a:p>
            <a:r>
              <a:rPr lang="en-US" altLang="ko-KR" smtClean="0">
                <a:ea typeface="굴림" pitchFamily="50" charset="-127"/>
              </a:rPr>
              <a:t>July 2012</a:t>
            </a:r>
          </a:p>
        </p:txBody>
      </p:sp>
      <p:graphicFrame>
        <p:nvGraphicFramePr>
          <p:cNvPr id="6" name="표 5"/>
          <p:cNvGraphicFramePr>
            <a:graphicFrameLocks noGrp="1"/>
          </p:cNvGraphicFramePr>
          <p:nvPr/>
        </p:nvGraphicFramePr>
        <p:xfrm>
          <a:off x="900113" y="4221163"/>
          <a:ext cx="7272337" cy="1857375"/>
        </p:xfrm>
        <a:graphic>
          <a:graphicData uri="http://schemas.openxmlformats.org/drawingml/2006/table">
            <a:tbl>
              <a:tblPr/>
              <a:tblGrid>
                <a:gridCol w="4727575"/>
                <a:gridCol w="2544762"/>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Application</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Candidate PHY</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Smart Utility Networks </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FSK</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Infrastructure Monitoring Networks</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FSK</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Intelligent Transportation System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OFDM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Surveillance Control &amp; Monitoring Networks</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OFDM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755650" y="2852738"/>
            <a:ext cx="7772400" cy="863600"/>
          </a:xfrm>
        </p:spPr>
        <p:txBody>
          <a:bodyPr/>
          <a:lstStyle/>
          <a:p>
            <a:r>
              <a:rPr lang="en-US" altLang="ko-KR" smtClean="0">
                <a:ea typeface="굴림" pitchFamily="50" charset="-127"/>
              </a:rPr>
              <a:t>OFDM PHY for TVWS</a:t>
            </a:r>
            <a:endParaRPr lang="ko-KR" altLang="en-US" smtClean="0">
              <a:ea typeface="굴림" pitchFamily="50" charset="-127"/>
            </a:endParaRPr>
          </a:p>
        </p:txBody>
      </p:sp>
      <p:sp>
        <p:nvSpPr>
          <p:cNvPr id="5123"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395288" y="765175"/>
            <a:ext cx="8424862" cy="863600"/>
          </a:xfrm>
        </p:spPr>
        <p:txBody>
          <a:bodyPr/>
          <a:lstStyle/>
          <a:p>
            <a:r>
              <a:rPr lang="en-US" altLang="ko-KR" sz="3200" smtClean="0">
                <a:ea typeface="굴림" pitchFamily="50" charset="-127"/>
              </a:rPr>
              <a:t>TG4g MR-OFDM Modes</a:t>
            </a:r>
            <a:endParaRPr lang="ko-KR" altLang="en-US" sz="3200" smtClean="0">
              <a:ea typeface="굴림" pitchFamily="50" charset="-127"/>
            </a:endParaRPr>
          </a:p>
        </p:txBody>
      </p:sp>
      <p:sp>
        <p:nvSpPr>
          <p:cNvPr id="7171"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7172"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8BC88A50-15C2-44CB-8D29-2ADAEA11B1F0}" type="slidenum">
              <a:rPr lang="en-US" altLang="ko-KR" smtClean="0">
                <a:ea typeface="굴림" pitchFamily="50" charset="-127"/>
              </a:rPr>
              <a:pPr/>
              <a:t>8</a:t>
            </a:fld>
            <a:endParaRPr lang="en-US" altLang="ko-KR" smtClean="0">
              <a:ea typeface="굴림" pitchFamily="50" charset="-127"/>
            </a:endParaRPr>
          </a:p>
        </p:txBody>
      </p:sp>
      <p:graphicFrame>
        <p:nvGraphicFramePr>
          <p:cNvPr id="8" name="표 7"/>
          <p:cNvGraphicFramePr>
            <a:graphicFrameLocks noGrp="1"/>
          </p:cNvGraphicFramePr>
          <p:nvPr/>
        </p:nvGraphicFramePr>
        <p:xfrm>
          <a:off x="755650" y="1628775"/>
          <a:ext cx="7704138" cy="4583430"/>
        </p:xfrm>
        <a:graphic>
          <a:graphicData uri="http://schemas.openxmlformats.org/drawingml/2006/table">
            <a:tbl>
              <a:tblPr/>
              <a:tblGrid>
                <a:gridCol w="3052763"/>
                <a:gridCol w="1163637"/>
                <a:gridCol w="1162050"/>
                <a:gridCol w="1163638"/>
                <a:gridCol w="1162050"/>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Option 1</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2</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3</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4</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1094</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552</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281</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156</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DFT Size</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128</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64</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32</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16</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MCS0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(BPSK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4x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MCS1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(BPSK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MCS2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50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MCS3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 rate ½)</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800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2382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MCS4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 rate 3/4)</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600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300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50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MCS5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(16-QAM rate ½)</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800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2382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MCS6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(16-QAM rate 3/4)</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600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300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7241"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620713"/>
            <a:ext cx="7772400" cy="863600"/>
          </a:xfrm>
        </p:spPr>
        <p:txBody>
          <a:bodyPr/>
          <a:lstStyle/>
          <a:p>
            <a:r>
              <a:rPr lang="en-US" altLang="ko-KR" smtClean="0">
                <a:ea typeface="굴림" pitchFamily="50" charset="-127"/>
              </a:rPr>
              <a:t>OFDM PHY for TVWS WPAN (1)</a:t>
            </a:r>
            <a:endParaRPr lang="ko-KR" altLang="en-US" smtClean="0">
              <a:ea typeface="굴림" pitchFamily="50" charset="-127"/>
            </a:endParaRPr>
          </a:p>
        </p:txBody>
      </p:sp>
      <p:sp>
        <p:nvSpPr>
          <p:cNvPr id="8195" name="날짜 개체 틀 3"/>
          <p:cNvSpPr>
            <a:spLocks noGrp="1"/>
          </p:cNvSpPr>
          <p:nvPr>
            <p:ph type="dt" sz="quarter" idx="10"/>
          </p:nvPr>
        </p:nvSpPr>
        <p:spPr>
          <a:noFill/>
        </p:spPr>
        <p:txBody>
          <a:bodyPr/>
          <a:lstStyle/>
          <a:p>
            <a:r>
              <a:rPr lang="en-US" altLang="ko-KR" smtClean="0">
                <a:ea typeface="굴림" pitchFamily="50" charset="-127"/>
              </a:rPr>
              <a:t>July 2012</a:t>
            </a:r>
          </a:p>
        </p:txBody>
      </p:sp>
      <p:sp>
        <p:nvSpPr>
          <p:cNvPr id="8197" name="직사각형 6"/>
          <p:cNvSpPr>
            <a:spLocks noChangeArrowheads="1"/>
          </p:cNvSpPr>
          <p:nvPr/>
        </p:nvSpPr>
        <p:spPr bwMode="auto">
          <a:xfrm>
            <a:off x="755576" y="1340768"/>
            <a:ext cx="4038600" cy="461962"/>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Reference modulator diagram</a:t>
            </a:r>
          </a:p>
        </p:txBody>
      </p:sp>
      <p:pic>
        <p:nvPicPr>
          <p:cNvPr id="1026" name="Picture 2"/>
          <p:cNvPicPr>
            <a:picLocks noChangeAspect="1" noChangeArrowheads="1"/>
          </p:cNvPicPr>
          <p:nvPr/>
        </p:nvPicPr>
        <p:blipFill>
          <a:blip r:embed="rId2" cstate="print"/>
          <a:srcRect/>
          <a:stretch>
            <a:fillRect/>
          </a:stretch>
        </p:blipFill>
        <p:spPr bwMode="auto">
          <a:xfrm>
            <a:off x="1403648" y="1844824"/>
            <a:ext cx="6840760" cy="4573904"/>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27784</TotalTime>
  <Words>1241</Words>
  <Application>Microsoft Office PowerPoint</Application>
  <PresentationFormat>화면 슬라이드 쇼(4:3)</PresentationFormat>
  <Paragraphs>323</Paragraphs>
  <Slides>18</Slides>
  <Notes>1</Notes>
  <HiddenSlides>0</HiddenSlides>
  <MMClips>0</MMClips>
  <ScaleCrop>false</ScaleCrop>
  <HeadingPairs>
    <vt:vector size="4" baseType="variant">
      <vt:variant>
        <vt:lpstr>테마</vt:lpstr>
      </vt:variant>
      <vt:variant>
        <vt:i4>1</vt:i4>
      </vt:variant>
      <vt:variant>
        <vt:lpstr>슬라이드 제목</vt:lpstr>
      </vt:variant>
      <vt:variant>
        <vt:i4>18</vt:i4>
      </vt:variant>
    </vt:vector>
  </HeadingPairs>
  <TitlesOfParts>
    <vt:vector size="19" baseType="lpstr">
      <vt:lpstr>Office 테마</vt:lpstr>
      <vt:lpstr>슬라이드 1</vt:lpstr>
      <vt:lpstr>슬라이드 2</vt:lpstr>
      <vt:lpstr>Requirements Overview</vt:lpstr>
      <vt:lpstr>TVWS WPAN Considerations (1)</vt:lpstr>
      <vt:lpstr>TVWS WPAN Considerations (2)</vt:lpstr>
      <vt:lpstr>Dual PHY for TVWS WPAN</vt:lpstr>
      <vt:lpstr>OFDM PHY for TVWS</vt:lpstr>
      <vt:lpstr>TG4g MR-OFDM Modes</vt:lpstr>
      <vt:lpstr>OFDM PHY for TVWS WPAN (1)</vt:lpstr>
      <vt:lpstr>OFDM PHY for TVWS WPAN (2)</vt:lpstr>
      <vt:lpstr>OFDM PHY for TVWS WPAN (3)</vt:lpstr>
      <vt:lpstr>OFDM PHY for TVWS WPAN (4)</vt:lpstr>
      <vt:lpstr>OFDM PHY for TVWS WPAN(5)</vt:lpstr>
      <vt:lpstr>OFDM PHY for TVWS WPAN (6)</vt:lpstr>
      <vt:lpstr>OFDM PHY for TVWS WPAN (7)</vt:lpstr>
      <vt:lpstr>OFDM PHY for TVWS WPAN (8)</vt:lpstr>
      <vt:lpstr>OFDM PHY for TVWS WPAN (9)</vt:lpstr>
      <vt:lpstr>Summary of OFDM PHY for TVWS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sbear</cp:lastModifiedBy>
  <cp:revision>433</cp:revision>
  <cp:lastPrinted>1998-02-10T13:28:06Z</cp:lastPrinted>
  <dcterms:created xsi:type="dcterms:W3CDTF">1999-11-08T18:59:45Z</dcterms:created>
  <dcterms:modified xsi:type="dcterms:W3CDTF">2012-07-12T01:12:43Z</dcterms:modified>
</cp:coreProperties>
</file>