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92" r:id="rId5"/>
    <p:sldId id="278" r:id="rId6"/>
    <p:sldId id="279" r:id="rId7"/>
    <p:sldId id="295" r:id="rId8"/>
    <p:sldId id="293" r:id="rId9"/>
    <p:sldId id="294" r:id="rId10"/>
    <p:sldId id="296" r:id="rId11"/>
    <p:sldId id="289" r:id="rId12"/>
    <p:sldId id="281" r:id="rId13"/>
    <p:sldId id="297" r:id="rId14"/>
    <p:sldId id="298" r:id="rId15"/>
    <p:sldId id="283" r:id="rId16"/>
    <p:sldId id="268" r:id="rId17"/>
    <p:sldId id="269" r:id="rId18"/>
    <p:sldId id="267" r:id="rId19"/>
    <p:sldId id="270" r:id="rId20"/>
    <p:sldId id="271" r:id="rId21"/>
    <p:sldId id="272" r:id="rId22"/>
    <p:sldId id="264" r:id="rId23"/>
    <p:sldId id="284" r:id="rId24"/>
    <p:sldId id="285" r:id="rId25"/>
    <p:sldId id="273" r:id="rId26"/>
    <p:sldId id="274" r:id="rId27"/>
    <p:sldId id="275" r:id="rId28"/>
    <p:sldId id="287" r:id="rId29"/>
    <p:sldId id="276" r:id="rId30"/>
    <p:sldId id="301" r:id="rId31"/>
    <p:sldId id="300" r:id="rId32"/>
    <p:sldId id="30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7/6/2012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
        <p:nvSpPr>
          <p:cNvPr id="7" name="TextBox 6"/>
          <p:cNvSpPr txBox="1"/>
          <p:nvPr userDrawn="1"/>
        </p:nvSpPr>
        <p:spPr>
          <a:xfrm>
            <a:off x="152400" y="76200"/>
            <a:ext cx="1981200" cy="369332"/>
          </a:xfrm>
          <a:prstGeom prst="rect">
            <a:avLst/>
          </a:prstGeom>
          <a:noFill/>
        </p:spPr>
        <p:txBody>
          <a:bodyPr wrap="square" rtlCol="0">
            <a:spAutoFit/>
          </a:bodyPr>
          <a:lstStyle/>
          <a:p>
            <a:r>
              <a:rPr lang="en-US" dirty="0" smtClean="0"/>
              <a:t>June</a:t>
            </a:r>
            <a:r>
              <a:rPr lang="en-US" baseline="0" dirty="0" smtClean="0"/>
              <a:t>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a:t>
            </a:r>
            <a:r>
              <a:rPr lang="en-US" b="1" dirty="0" smtClean="0"/>
              <a:t>15-12- 0328-00-004m</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a:t>
            </a:r>
            <a:r>
              <a:rPr lang="en-US" b="1" dirty="0" smtClean="0"/>
              <a:t>Title: </a:t>
            </a:r>
            <a:r>
              <a:rPr lang="en-US" b="1" dirty="0" smtClean="0"/>
              <a:t>Proposed Approach for MAC changes </a:t>
            </a:r>
            <a:r>
              <a:rPr lang="en-US" b="1" dirty="0" smtClean="0"/>
              <a:t>for TVWS</a:t>
            </a:r>
            <a:endParaRPr lang="en-US" b="1" dirty="0"/>
          </a:p>
          <a:p>
            <a:r>
              <a:rPr lang="en-US" b="1" dirty="0"/>
              <a:t>Date Submitted: </a:t>
            </a:r>
            <a:r>
              <a:rPr lang="en-US" b="1" dirty="0" smtClean="0"/>
              <a:t>[July 2012]</a:t>
            </a:r>
            <a:endParaRPr lang="en-US" b="1" dirty="0"/>
          </a:p>
          <a:p>
            <a:r>
              <a:rPr lang="en-US" b="1" dirty="0"/>
              <a:t>Source</a:t>
            </a:r>
            <a:r>
              <a:rPr lang="en-US" b="1" dirty="0" smtClean="0"/>
              <a:t>:[Benjamin A. 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 </a:t>
            </a:r>
            <a:r>
              <a:rPr lang="en-US" dirty="0" smtClean="0"/>
              <a:t>Support 4tv PHY development</a:t>
            </a:r>
            <a:r>
              <a:rPr lang="en-US" b="1" dirty="0" smtClean="0"/>
              <a:t> </a:t>
            </a:r>
            <a:endParaRPr lang="en-US" b="1" dirty="0"/>
          </a:p>
          <a:p>
            <a:r>
              <a:rPr lang="en-US" b="1" dirty="0" smtClean="0"/>
              <a:t>Abstract: </a:t>
            </a:r>
            <a:r>
              <a:rPr lang="en-US" dirty="0" smtClean="0"/>
              <a:t>Proposed approach to address MAC requirements for TVWS </a:t>
            </a:r>
            <a:endParaRPr lang="en-US" dirty="0"/>
          </a:p>
          <a:p>
            <a:r>
              <a:rPr lang="en-US" b="1" dirty="0"/>
              <a:t>Purpose</a:t>
            </a:r>
            <a:r>
              <a:rPr lang="en-US" b="1" dirty="0" smtClean="0"/>
              <a:t>: </a:t>
            </a:r>
            <a:r>
              <a:rPr lang="en-US" dirty="0" smtClean="0"/>
              <a:t>Contribution to draft development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dirty="0"/>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802.15.4 TVWS Basic Needs </a:t>
            </a:r>
            <a:endParaRPr lang="en-US" dirty="0"/>
          </a:p>
        </p:txBody>
      </p:sp>
      <p:sp>
        <p:nvSpPr>
          <p:cNvPr id="3" name="Content Placeholder 2"/>
          <p:cNvSpPr>
            <a:spLocks noGrp="1"/>
          </p:cNvSpPr>
          <p:nvPr>
            <p:ph idx="1"/>
          </p:nvPr>
        </p:nvSpPr>
        <p:spPr>
          <a:xfrm>
            <a:off x="457200" y="1447801"/>
            <a:ext cx="8229600" cy="4876800"/>
          </a:xfrm>
        </p:spPr>
        <p:txBody>
          <a:bodyPr>
            <a:normAutofit fontScale="77500" lnSpcReduction="20000"/>
          </a:bodyPr>
          <a:lstStyle/>
          <a:p>
            <a:pPr lvl="0" algn="ctr">
              <a:buNone/>
            </a:pPr>
            <a:r>
              <a:rPr lang="en-US" dirty="0" smtClean="0"/>
              <a:t>For a device with only TVWS interface</a:t>
            </a:r>
            <a:r>
              <a:rPr lang="en-US" dirty="0" smtClean="0"/>
              <a:t> </a:t>
            </a:r>
          </a:p>
          <a:p>
            <a:pPr lvl="0"/>
            <a:r>
              <a:rPr lang="en-US" dirty="0" smtClean="0"/>
              <a:t>Ability for database connected fixed and/or Mode II devices to advertise a valid channel for initial contact (channel data source)</a:t>
            </a:r>
          </a:p>
          <a:p>
            <a:pPr lvl="0"/>
            <a:r>
              <a:rPr lang="en-US" dirty="0" smtClean="0"/>
              <a:t>Means </a:t>
            </a:r>
            <a:r>
              <a:rPr lang="en-US" dirty="0" smtClean="0"/>
              <a:t>for device FCC ID verification, which requires 2-way communication </a:t>
            </a:r>
            <a:r>
              <a:rPr lang="en-US" dirty="0" smtClean="0"/>
              <a:t>via </a:t>
            </a:r>
            <a:r>
              <a:rPr lang="en-US" dirty="0" smtClean="0"/>
              <a:t>the contact channel  between the Mode I device and valid channel data source</a:t>
            </a:r>
          </a:p>
          <a:p>
            <a:pPr lvl="0"/>
            <a:r>
              <a:rPr lang="en-US" dirty="0" smtClean="0"/>
              <a:t>Means for sending the available channel information following validation of the device ID initially and to update the information when something changes</a:t>
            </a:r>
          </a:p>
          <a:p>
            <a:pPr lvl="0"/>
            <a:r>
              <a:rPr lang="en-US" dirty="0" smtClean="0"/>
              <a:t>Means for periodic or on-demand contact verification signaling between the fixed/mode II device and the mode I device.</a:t>
            </a:r>
          </a:p>
          <a:p>
            <a:pPr lvl="0"/>
            <a:r>
              <a:rPr lang="en-US" dirty="0" smtClean="0"/>
              <a:t>Ability to send channel data securely</a:t>
            </a:r>
          </a:p>
          <a:p>
            <a:endParaRPr lang="en-US" dirty="0" smtClean="0"/>
          </a:p>
        </p:txBody>
      </p:sp>
      <p:sp>
        <p:nvSpPr>
          <p:cNvPr id="5" name="Footer Placeholder 4"/>
          <p:cNvSpPr>
            <a:spLocks noGrp="1"/>
          </p:cNvSpPr>
          <p:nvPr>
            <p:ph type="ftr" sz="quarter" idx="11"/>
          </p:nvPr>
        </p:nvSpPr>
        <p:spPr/>
        <p:txBody>
          <a:bodyPr/>
          <a:lstStyle/>
          <a:p>
            <a:r>
              <a:rPr lang="en-US" dirty="0" smtClean="0"/>
              <a:t>Ben Rolfe</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considerations</a:t>
            </a:r>
            <a:endParaRPr lang="en-US" dirty="0"/>
          </a:p>
        </p:txBody>
      </p:sp>
      <p:sp>
        <p:nvSpPr>
          <p:cNvPr id="3" name="Content Placeholder 2"/>
          <p:cNvSpPr>
            <a:spLocks noGrp="1"/>
          </p:cNvSpPr>
          <p:nvPr>
            <p:ph idx="1"/>
          </p:nvPr>
        </p:nvSpPr>
        <p:spPr>
          <a:xfrm>
            <a:off x="457200" y="1600200"/>
            <a:ext cx="8229600" cy="4343400"/>
          </a:xfrm>
        </p:spPr>
        <p:txBody>
          <a:bodyPr>
            <a:normAutofit fontScale="70000" lnSpcReduction="20000"/>
          </a:bodyPr>
          <a:lstStyle/>
          <a:p>
            <a:r>
              <a:rPr lang="en-US" dirty="0" smtClean="0"/>
              <a:t>Assume a higher layer spectrum management entity (SME)</a:t>
            </a:r>
          </a:p>
          <a:p>
            <a:pPr lvl="1"/>
            <a:r>
              <a:rPr lang="en-US" dirty="0" smtClean="0"/>
              <a:t>Outside the scope of 802.15, requirements defined by applicable regulations (which will change)</a:t>
            </a:r>
          </a:p>
          <a:p>
            <a:r>
              <a:rPr lang="en-US" dirty="0" smtClean="0"/>
              <a:t>Suggests how SME “might” operate using 15.4 MAC</a:t>
            </a:r>
          </a:p>
          <a:p>
            <a:pPr lvl="1"/>
            <a:r>
              <a:rPr lang="en-US" dirty="0" smtClean="0"/>
              <a:t>Could be information in the standard or external document</a:t>
            </a:r>
            <a:endParaRPr lang="en-US" dirty="0" smtClean="0"/>
          </a:p>
          <a:p>
            <a:r>
              <a:rPr lang="en-US" dirty="0" smtClean="0"/>
              <a:t>Define efficient information element (IE) encodings to support the required information exchange</a:t>
            </a:r>
            <a:endParaRPr lang="en-US" dirty="0" smtClean="0"/>
          </a:p>
          <a:p>
            <a:pPr lvl="1"/>
            <a:r>
              <a:rPr lang="en-US" dirty="0" smtClean="0"/>
              <a:t>IEs c</a:t>
            </a:r>
            <a:r>
              <a:rPr lang="en-US" dirty="0" smtClean="0"/>
              <a:t>an </a:t>
            </a:r>
            <a:r>
              <a:rPr lang="en-US" dirty="0" smtClean="0"/>
              <a:t>added to </a:t>
            </a:r>
            <a:r>
              <a:rPr lang="en-US" dirty="0" smtClean="0"/>
              <a:t>data, </a:t>
            </a:r>
            <a:r>
              <a:rPr lang="en-US" dirty="0" smtClean="0"/>
              <a:t>MP, beacons or </a:t>
            </a:r>
            <a:r>
              <a:rPr lang="en-US" dirty="0" smtClean="0"/>
              <a:t>MAC command frames</a:t>
            </a:r>
          </a:p>
          <a:p>
            <a:r>
              <a:rPr lang="en-US" dirty="0" smtClean="0"/>
              <a:t>IEs may be defined </a:t>
            </a:r>
            <a:r>
              <a:rPr lang="en-US" dirty="0" smtClean="0"/>
              <a:t>in the MAC (?)</a:t>
            </a:r>
            <a:endParaRPr lang="en-US" dirty="0" smtClean="0"/>
          </a:p>
          <a:p>
            <a:pPr lvl="0"/>
            <a:r>
              <a:rPr lang="en-US" dirty="0" smtClean="0"/>
              <a:t>Could be defined outside the </a:t>
            </a:r>
            <a:r>
              <a:rPr lang="en-US" dirty="0" smtClean="0"/>
              <a:t>MAC (?)</a:t>
            </a:r>
          </a:p>
          <a:p>
            <a:pPr lvl="1"/>
            <a:r>
              <a:rPr lang="en-US" dirty="0" smtClean="0"/>
              <a:t>Examples: </a:t>
            </a:r>
            <a:r>
              <a:rPr lang="en-US" dirty="0" smtClean="0"/>
              <a:t>802.15 </a:t>
            </a:r>
            <a:r>
              <a:rPr lang="en-US" dirty="0" smtClean="0"/>
              <a:t>RP,  informative annex to </a:t>
            </a:r>
            <a:r>
              <a:rPr lang="en-US" dirty="0" smtClean="0"/>
              <a:t>802.15.4</a:t>
            </a:r>
          </a:p>
          <a:p>
            <a:r>
              <a:rPr lang="en-US" dirty="0" smtClean="0"/>
              <a:t>Could be shared outside 802.15 (?)</a:t>
            </a:r>
            <a:endParaRPr lang="en-US" dirty="0" smtClean="0"/>
          </a:p>
          <a:p>
            <a:pPr lvl="1"/>
            <a:r>
              <a:rPr lang="en-US" dirty="0" smtClean="0"/>
              <a:t>Similar problem for all other802 standards that operate in </a:t>
            </a:r>
            <a:r>
              <a:rPr lang="en-US" dirty="0" smtClean="0"/>
              <a:t>TVWS</a:t>
            </a:r>
          </a:p>
          <a:p>
            <a:pPr lvl="1"/>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11</a:t>
            </a:fld>
            <a:endParaRPr lang="en-US" dirty="0"/>
          </a:p>
        </p:txBody>
      </p:sp>
      <p:sp>
        <p:nvSpPr>
          <p:cNvPr id="6" name="TextBox 5"/>
          <p:cNvSpPr txBox="1"/>
          <p:nvPr/>
        </p:nvSpPr>
        <p:spPr>
          <a:xfrm>
            <a:off x="5029200" y="5943600"/>
            <a:ext cx="3733800" cy="369332"/>
          </a:xfrm>
          <a:prstGeom prst="rect">
            <a:avLst/>
          </a:prstGeom>
          <a:noFill/>
        </p:spPr>
        <p:txBody>
          <a:bodyPr wrap="square" rtlCol="0">
            <a:spAutoFit/>
          </a:bodyPr>
          <a:lstStyle/>
          <a:p>
            <a:r>
              <a:rPr lang="en-US" dirty="0" smtClean="0"/>
              <a:t>(?) indicates need for TG </a:t>
            </a:r>
            <a:r>
              <a:rPr lang="en-US" dirty="0" smtClean="0"/>
              <a:t>discussion</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Define IEs optimized for 802.15.4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Advantage:</a:t>
            </a:r>
          </a:p>
          <a:p>
            <a:pPr lvl="1"/>
            <a:r>
              <a:rPr lang="en-US" dirty="0" smtClean="0"/>
              <a:t>Can Optimized representation for 802.15.4 low </a:t>
            </a:r>
            <a:r>
              <a:rPr lang="en-US" dirty="0" smtClean="0"/>
              <a:t>data and duty cycles </a:t>
            </a:r>
            <a:r>
              <a:rPr lang="en-US" dirty="0" smtClean="0"/>
              <a:t>to reduce the on air overhead and interference footprint</a:t>
            </a:r>
          </a:p>
          <a:p>
            <a:r>
              <a:rPr lang="en-US" dirty="0" smtClean="0"/>
              <a:t>Disadvantage:</a:t>
            </a:r>
          </a:p>
          <a:p>
            <a:pPr lvl="1"/>
            <a:r>
              <a:rPr lang="en-US" dirty="0" smtClean="0"/>
              <a:t>Content and requirements may change w/regulatory </a:t>
            </a:r>
            <a:r>
              <a:rPr lang="en-US" dirty="0" smtClean="0"/>
              <a:t>changes</a:t>
            </a:r>
          </a:p>
          <a:p>
            <a:pPr lvl="1"/>
            <a:r>
              <a:rPr lang="en-US" dirty="0" smtClean="0"/>
              <a:t>Content may be specific to region</a:t>
            </a:r>
          </a:p>
          <a:p>
            <a:pPr lvl="1"/>
            <a:r>
              <a:rPr lang="en-US" dirty="0" smtClean="0"/>
              <a:t>Adds overhead to representation</a:t>
            </a:r>
            <a:endParaRPr lang="en-US" dirty="0" smtClean="0"/>
          </a:p>
          <a:p>
            <a:r>
              <a:rPr lang="en-US" dirty="0" smtClean="0"/>
              <a:t>Optimization methods: </a:t>
            </a:r>
          </a:p>
          <a:p>
            <a:pPr lvl="1"/>
            <a:r>
              <a:rPr lang="en-US" dirty="0" smtClean="0"/>
              <a:t>Elide information based on context </a:t>
            </a:r>
            <a:r>
              <a:rPr lang="en-US" dirty="0" smtClean="0"/>
              <a:t>(MAC or HL)</a:t>
            </a:r>
            <a:endParaRPr lang="en-US" dirty="0" smtClean="0"/>
          </a:p>
          <a:p>
            <a:pPr lvl="1"/>
            <a:r>
              <a:rPr lang="en-US" dirty="0" smtClean="0"/>
              <a:t>Elide information based on characteristics of the 802.15.4 </a:t>
            </a:r>
            <a:r>
              <a:rPr lang="en-US" dirty="0" smtClean="0"/>
              <a:t>protocol (MAC, RP or informative annex)</a:t>
            </a:r>
            <a:endParaRPr lang="en-US" dirty="0" smtClean="0"/>
          </a:p>
          <a:p>
            <a:pPr lvl="1"/>
            <a:r>
              <a:rPr lang="en-US" dirty="0" smtClean="0"/>
              <a:t>Elide information based on the characteristics of the applications (higher layer)</a:t>
            </a:r>
          </a:p>
          <a:p>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TVWS access with the 802.15.4 MAC</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802.15.4 TVWS Basic Needs </a:t>
            </a:r>
            <a:endParaRPr lang="en-US" dirty="0"/>
          </a:p>
        </p:txBody>
      </p:sp>
      <p:sp>
        <p:nvSpPr>
          <p:cNvPr id="3" name="Content Placeholder 2"/>
          <p:cNvSpPr>
            <a:spLocks noGrp="1"/>
          </p:cNvSpPr>
          <p:nvPr>
            <p:ph idx="1"/>
          </p:nvPr>
        </p:nvSpPr>
        <p:spPr>
          <a:xfrm>
            <a:off x="457200" y="1447801"/>
            <a:ext cx="8229600" cy="4876800"/>
          </a:xfrm>
        </p:spPr>
        <p:txBody>
          <a:bodyPr>
            <a:normAutofit fontScale="77500" lnSpcReduction="20000"/>
          </a:bodyPr>
          <a:lstStyle/>
          <a:p>
            <a:pPr lvl="0" algn="ctr">
              <a:buNone/>
            </a:pPr>
            <a:r>
              <a:rPr lang="en-US" dirty="0" smtClean="0"/>
              <a:t>For a device with only TVWS interface</a:t>
            </a:r>
            <a:r>
              <a:rPr lang="en-US" dirty="0" smtClean="0"/>
              <a:t> </a:t>
            </a:r>
          </a:p>
          <a:p>
            <a:pPr lvl="0"/>
            <a:r>
              <a:rPr lang="en-US" dirty="0" smtClean="0"/>
              <a:t>Ability for database connected fixed and/or Mode II devices to advertise a valid channel for initial contact (channel data source)</a:t>
            </a:r>
          </a:p>
          <a:p>
            <a:pPr lvl="0"/>
            <a:r>
              <a:rPr lang="en-US" dirty="0" smtClean="0"/>
              <a:t>Means </a:t>
            </a:r>
            <a:r>
              <a:rPr lang="en-US" dirty="0" smtClean="0"/>
              <a:t>for device FCC ID verification, which requires 2-way communication </a:t>
            </a:r>
            <a:r>
              <a:rPr lang="en-US" dirty="0" smtClean="0"/>
              <a:t>via </a:t>
            </a:r>
            <a:r>
              <a:rPr lang="en-US" dirty="0" smtClean="0"/>
              <a:t>the contact channel  between the Mode I device and valid channel data source</a:t>
            </a:r>
          </a:p>
          <a:p>
            <a:pPr lvl="0"/>
            <a:r>
              <a:rPr lang="en-US" dirty="0" smtClean="0"/>
              <a:t>Means for sending the available channel information following validation of the device ID initially and to update the information when something changes</a:t>
            </a:r>
          </a:p>
          <a:p>
            <a:pPr lvl="0"/>
            <a:r>
              <a:rPr lang="en-US" dirty="0" smtClean="0"/>
              <a:t>Means for periodic or on-demand contact verification signaling between the fixed/mode II device and the mode I device.</a:t>
            </a:r>
          </a:p>
          <a:p>
            <a:pPr lvl="0"/>
            <a:r>
              <a:rPr lang="en-US" dirty="0" smtClean="0"/>
              <a:t>Ability to send channel data securely</a:t>
            </a:r>
          </a:p>
          <a:p>
            <a:endParaRPr lang="en-US" dirty="0" smtClean="0"/>
          </a:p>
        </p:txBody>
      </p:sp>
      <p:sp>
        <p:nvSpPr>
          <p:cNvPr id="5" name="Footer Placeholder 4"/>
          <p:cNvSpPr>
            <a:spLocks noGrp="1"/>
          </p:cNvSpPr>
          <p:nvPr>
            <p:ph type="ftr" sz="quarter" idx="11"/>
          </p:nvPr>
        </p:nvSpPr>
        <p:spPr/>
        <p:txBody>
          <a:bodyPr/>
          <a:lstStyle/>
          <a:p>
            <a:r>
              <a:rPr lang="en-US" dirty="0" smtClean="0"/>
              <a:t>Ben Rolfe</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Ability to send data securely</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pPr>
              <a:buNone/>
            </a:pPr>
            <a:r>
              <a:rPr lang="en-US" sz="2400" dirty="0" smtClean="0"/>
              <a:t>“TV bands devices shall incorporate adequate security measures … This requirement includes implementing security for communications between Mode I personal portable devices and fixed or Mode II devices for purposes of providing lists of available channels.”</a:t>
            </a:r>
          </a:p>
          <a:p>
            <a:r>
              <a:rPr lang="en-US" dirty="0" smtClean="0"/>
              <a:t>Use of higher layer security on internet side</a:t>
            </a:r>
          </a:p>
          <a:p>
            <a:r>
              <a:rPr lang="en-US" dirty="0" smtClean="0"/>
              <a:t>Existing </a:t>
            </a:r>
            <a:r>
              <a:rPr lang="en-US" dirty="0" smtClean="0"/>
              <a:t>security mechanisms in the MAC meet this requirement</a:t>
            </a:r>
          </a:p>
          <a:p>
            <a:r>
              <a:rPr lang="en-US" dirty="0" smtClean="0"/>
              <a:t>How security mechanisms are used (authentication sources, key management, etc) are outside the scope of 802.15.4 (and we really want to keep it that way!). </a:t>
            </a:r>
            <a:endParaRPr lang="en-US" dirty="0" smtClean="0"/>
          </a:p>
          <a:p>
            <a:endParaRPr lang="en-US" dirty="0" smtClean="0"/>
          </a:p>
          <a:p>
            <a:pPr algn="ctr">
              <a:buNone/>
            </a:pPr>
            <a:r>
              <a:rPr lang="en-US" dirty="0" smtClean="0"/>
              <a:t>Supported by existing MAC features</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Channel Requirement</a:t>
            </a:r>
            <a:endParaRPr lang="en-US" dirty="0"/>
          </a:p>
        </p:txBody>
      </p:sp>
      <p:sp>
        <p:nvSpPr>
          <p:cNvPr id="3" name="Content Placeholder 2"/>
          <p:cNvSpPr>
            <a:spLocks noGrp="1"/>
          </p:cNvSpPr>
          <p:nvPr>
            <p:ph idx="1"/>
          </p:nvPr>
        </p:nvSpPr>
        <p:spPr>
          <a:xfrm>
            <a:off x="457200" y="1371600"/>
            <a:ext cx="8229600" cy="4953000"/>
          </a:xfrm>
        </p:spPr>
        <p:txBody>
          <a:bodyPr>
            <a:normAutofit fontScale="62500" lnSpcReduction="20000"/>
          </a:bodyPr>
          <a:lstStyle/>
          <a:p>
            <a:pPr>
              <a:buNone/>
            </a:pPr>
            <a:r>
              <a:rPr lang="en-US" sz="3400" dirty="0" smtClean="0"/>
              <a:t>“To initiate contact with a fixed or Mode II device, a Mode I device may transmit on an available channel used by the fixed or Mode II TVBD or on a channel the fixed or Mode II TVBD indicates is available </a:t>
            </a:r>
            <a:r>
              <a:rPr lang="en-US" sz="3400" dirty="0" smtClean="0"/>
              <a:t>“</a:t>
            </a:r>
          </a:p>
          <a:p>
            <a:pPr>
              <a:buNone/>
            </a:pPr>
            <a:endParaRPr lang="en-US" sz="3400" dirty="0" smtClean="0"/>
          </a:p>
          <a:p>
            <a:r>
              <a:rPr lang="en-US" dirty="0" smtClean="0"/>
              <a:t>Provides a way for a device with only a TVWS interface to operate</a:t>
            </a:r>
          </a:p>
          <a:p>
            <a:r>
              <a:rPr lang="en-US" dirty="0" smtClean="0"/>
              <a:t>Receiving a valid 802.15.4 frame on a channel meets requirement , and the device may use the channel for making initial request</a:t>
            </a:r>
            <a:endParaRPr lang="en-US" dirty="0" smtClean="0"/>
          </a:p>
          <a:p>
            <a:r>
              <a:rPr lang="en-US" dirty="0" smtClean="0"/>
              <a:t>Beacon-enabled </a:t>
            </a:r>
            <a:r>
              <a:rPr lang="en-US" dirty="0" smtClean="0"/>
              <a:t>PAN:</a:t>
            </a:r>
          </a:p>
          <a:p>
            <a:pPr lvl="1"/>
            <a:r>
              <a:rPr lang="en-US" dirty="0" smtClean="0"/>
              <a:t>Presence of beacon on channel signals channel is “used by” the device that sent the beacon (i.e. valid contact </a:t>
            </a:r>
            <a:r>
              <a:rPr lang="en-US" dirty="0" smtClean="0"/>
              <a:t>channel</a:t>
            </a:r>
            <a:endParaRPr lang="en-US" dirty="0" smtClean="0"/>
          </a:p>
          <a:p>
            <a:r>
              <a:rPr lang="en-US" dirty="0" smtClean="0"/>
              <a:t>Non-beacon PAN</a:t>
            </a:r>
          </a:p>
          <a:p>
            <a:pPr lvl="1"/>
            <a:r>
              <a:rPr lang="en-US" dirty="0" smtClean="0"/>
              <a:t>Beacon (or other) frame </a:t>
            </a:r>
            <a:r>
              <a:rPr lang="en-US" dirty="0" smtClean="0"/>
              <a:t>transmission initiated by higher layer</a:t>
            </a:r>
          </a:p>
          <a:p>
            <a:pPr lvl="1"/>
            <a:r>
              <a:rPr lang="en-US" dirty="0" smtClean="0"/>
              <a:t>May be semi-periodic or semi-randomly </a:t>
            </a:r>
            <a:r>
              <a:rPr lang="en-US" dirty="0" smtClean="0"/>
              <a:t>transmitted</a:t>
            </a:r>
            <a:endParaRPr lang="en-US" dirty="0" smtClean="0"/>
          </a:p>
          <a:p>
            <a:r>
              <a:rPr lang="en-US" dirty="0" smtClean="0"/>
              <a:t>MLME-SCAN supports  passive detection and active query/response</a:t>
            </a:r>
          </a:p>
          <a:p>
            <a:r>
              <a:rPr lang="en-US" dirty="0" smtClean="0"/>
              <a:t>MCPS-Data </a:t>
            </a:r>
            <a:r>
              <a:rPr lang="en-US" dirty="0" smtClean="0"/>
              <a:t>supports </a:t>
            </a:r>
            <a:r>
              <a:rPr lang="en-US" dirty="0" smtClean="0"/>
              <a:t>Data and/or MP </a:t>
            </a:r>
            <a:r>
              <a:rPr lang="en-US" dirty="0" smtClean="0"/>
              <a:t>frame generation w/IEs</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Data Source Info IE</a:t>
            </a:r>
            <a:endParaRPr lang="en-US" dirty="0"/>
          </a:p>
        </p:txBody>
      </p:sp>
      <p:sp>
        <p:nvSpPr>
          <p:cNvPr id="3" name="Content Placeholder 2"/>
          <p:cNvSpPr>
            <a:spLocks noGrp="1"/>
          </p:cNvSpPr>
          <p:nvPr>
            <p:ph idx="1"/>
          </p:nvPr>
        </p:nvSpPr>
        <p:spPr>
          <a:xfrm>
            <a:off x="457200" y="3200400"/>
            <a:ext cx="8229600" cy="685800"/>
          </a:xfrm>
        </p:spPr>
        <p:txBody>
          <a:bodyPr>
            <a:normAutofit/>
          </a:bodyPr>
          <a:lstStyle/>
          <a:p>
            <a:endParaRPr lang="en-US" dirty="0" smtClean="0"/>
          </a:p>
          <a:p>
            <a:pPr>
              <a:buNone/>
            </a:pPr>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17</a:t>
            </a:fld>
            <a:endParaRPr lang="en-US" dirty="0"/>
          </a:p>
        </p:txBody>
      </p:sp>
      <p:graphicFrame>
        <p:nvGraphicFramePr>
          <p:cNvPr id="6" name="Table 5"/>
          <p:cNvGraphicFramePr>
            <a:graphicFrameLocks noGrp="1"/>
          </p:cNvGraphicFramePr>
          <p:nvPr/>
        </p:nvGraphicFramePr>
        <p:xfrm>
          <a:off x="762000" y="1863852"/>
          <a:ext cx="7543800" cy="1184148"/>
        </p:xfrm>
        <a:graphic>
          <a:graphicData uri="http://schemas.openxmlformats.org/drawingml/2006/table">
            <a:tbl>
              <a:tblPr/>
              <a:tblGrid>
                <a:gridCol w="1228835"/>
                <a:gridCol w="890080"/>
                <a:gridCol w="1156365"/>
                <a:gridCol w="1525320"/>
                <a:gridCol w="1295400"/>
                <a:gridCol w="1447800"/>
              </a:tblGrid>
              <a:tr h="3429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Octets: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16</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0/8</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0/4</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0/1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Variable</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600" dirty="0" smtClean="0">
                          <a:latin typeface="Calibri"/>
                          <a:ea typeface="Calibri"/>
                          <a:cs typeface="Times New Roman"/>
                        </a:rPr>
                        <a:t>Source Info</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Location</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Address of </a:t>
                      </a:r>
                      <a:r>
                        <a:rPr lang="en-US" sz="1600" dirty="0" smtClean="0">
                          <a:latin typeface="Calibri"/>
                          <a:ea typeface="Calibri"/>
                          <a:cs typeface="Times New Roman"/>
                        </a:rPr>
                        <a:t>Known</a:t>
                      </a:r>
                      <a:r>
                        <a:rPr lang="en-US" sz="1600" baseline="0" dirty="0" smtClean="0">
                          <a:latin typeface="Calibri"/>
                          <a:ea typeface="Calibri"/>
                          <a:cs typeface="Times New Roman"/>
                        </a:rPr>
                        <a:t> source</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Channel Description</a:t>
                      </a:r>
                      <a:r>
                        <a:rPr lang="en-US" sz="1600" baseline="0" dirty="0" smtClean="0">
                          <a:latin typeface="Calibri"/>
                          <a:ea typeface="Calibri"/>
                          <a:cs typeface="Times New Roman"/>
                        </a:rPr>
                        <a:t> for </a:t>
                      </a:r>
                      <a:r>
                        <a:rPr lang="en-US" sz="1600" baseline="0" dirty="0" smtClean="0">
                          <a:latin typeface="Calibri"/>
                          <a:ea typeface="Calibri"/>
                          <a:cs typeface="Times New Roman"/>
                        </a:rPr>
                        <a:t>Known source</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Number of Contact Channels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Channel Descriptions</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762000" y="1371600"/>
            <a:ext cx="7543800" cy="400110"/>
          </a:xfrm>
          <a:prstGeom prst="rect">
            <a:avLst/>
          </a:prstGeom>
          <a:noFill/>
        </p:spPr>
        <p:txBody>
          <a:bodyPr wrap="square" rtlCol="0">
            <a:spAutoFit/>
          </a:bodyPr>
          <a:lstStyle/>
          <a:p>
            <a:pPr algn="ctr"/>
            <a:r>
              <a:rPr lang="en-US" sz="2000" dirty="0" smtClean="0"/>
              <a:t>Used </a:t>
            </a:r>
            <a:r>
              <a:rPr lang="en-US" sz="2000" dirty="0" smtClean="0"/>
              <a:t>to advertise availability of channel data source</a:t>
            </a:r>
            <a:endParaRPr lang="en-US" dirty="0"/>
          </a:p>
        </p:txBody>
      </p:sp>
      <p:sp>
        <p:nvSpPr>
          <p:cNvPr id="12" name="Content Placeholder 2"/>
          <p:cNvSpPr txBox="1">
            <a:spLocks/>
          </p:cNvSpPr>
          <p:nvPr/>
        </p:nvSpPr>
        <p:spPr>
          <a:xfrm>
            <a:off x="457200" y="3124200"/>
            <a:ext cx="8229600" cy="3276600"/>
          </a:xfrm>
          <a:prstGeom prst="rect">
            <a:avLst/>
          </a:prstGeom>
        </p:spPr>
        <p:txBody>
          <a:bodyPr vert="horz" lIns="91440" tIns="45720" rIns="91440" bIns="45720" rtlCol="0">
            <a:normAutofit fontScale="5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Source Info subfields (bit fields):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Indication that this device is a channel info source, and thus channel description fields are present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Indication of  known Channel Info source address field included</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Indication that known Source Channel descriptions field present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Location format per RFC 6225 (described on following slide)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Address of Other Source field is EUI-64 of another device known to have channel data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Calibri"/>
                <a:cs typeface="Times New Roman"/>
              </a:rPr>
              <a:t>Channel Description for other source field contains the channel description for contacting the other source.</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Number contact channels indicates how many Chanel Descriptions follow</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Channel Descriptions format same as Channel Info IE (following slide)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Device Identification and Channel Info Request IE</a:t>
            </a:r>
            <a:endParaRPr lang="en-US" sz="2800" dirty="0"/>
          </a:p>
        </p:txBody>
      </p:sp>
      <p:sp>
        <p:nvSpPr>
          <p:cNvPr id="3" name="Content Placeholder 2"/>
          <p:cNvSpPr>
            <a:spLocks noGrp="1"/>
          </p:cNvSpPr>
          <p:nvPr>
            <p:ph idx="1"/>
          </p:nvPr>
        </p:nvSpPr>
        <p:spPr>
          <a:xfrm>
            <a:off x="457200" y="1524000"/>
            <a:ext cx="8229600" cy="4800600"/>
          </a:xfrm>
        </p:spPr>
        <p:txBody>
          <a:bodyPr>
            <a:normAutofit fontScale="77500" lnSpcReduction="20000"/>
          </a:bodyPr>
          <a:lstStyle/>
          <a:p>
            <a:pPr>
              <a:buNone/>
            </a:pPr>
            <a:r>
              <a:rPr lang="en-US" sz="2800" dirty="0" smtClean="0"/>
              <a:t>“A fixed or Mode II device may provide a Mode I device with a list of available channels only after it contacts its database, provides the database the FCC Identifier (FCC ID) of the Mode I device requesting available channels, and receives verification that the FCC ID is valid for operation</a:t>
            </a:r>
            <a:r>
              <a:rPr lang="en-US" sz="2800" dirty="0" smtClean="0"/>
              <a:t>“</a:t>
            </a:r>
          </a:p>
          <a:p>
            <a:pPr>
              <a:buNone/>
            </a:pPr>
            <a:endParaRPr lang="en-US" sz="2800" dirty="0" smtClean="0"/>
          </a:p>
          <a:p>
            <a:r>
              <a:rPr lang="en-US" dirty="0" smtClean="0"/>
              <a:t>Request contains the </a:t>
            </a:r>
            <a:r>
              <a:rPr lang="en-US" dirty="0" smtClean="0"/>
              <a:t>regulatory device ID for </a:t>
            </a:r>
            <a:r>
              <a:rPr lang="en-US" dirty="0" smtClean="0"/>
              <a:t>verification</a:t>
            </a:r>
          </a:p>
          <a:p>
            <a:r>
              <a:rPr lang="en-US" dirty="0" smtClean="0"/>
              <a:t>Response includes channel info (ID valid) or failure status (ID not valid)</a:t>
            </a:r>
            <a:endParaRPr lang="en-US" dirty="0" smtClean="0"/>
          </a:p>
          <a:p>
            <a:r>
              <a:rPr lang="en-US" dirty="0" smtClean="0"/>
              <a:t>Initiated by higher layer</a:t>
            </a:r>
            <a:endParaRPr lang="en-US" dirty="0" smtClean="0"/>
          </a:p>
          <a:p>
            <a:pPr lvl="1"/>
            <a:r>
              <a:rPr lang="en-US" dirty="0" smtClean="0"/>
              <a:t>Can use </a:t>
            </a:r>
            <a:r>
              <a:rPr lang="en-US" dirty="0" smtClean="0"/>
              <a:t>MLME-SCAN to do Active query/response with device ID and to receive channel data</a:t>
            </a:r>
          </a:p>
          <a:p>
            <a:pPr lvl="1"/>
            <a:r>
              <a:rPr lang="en-US" dirty="0" smtClean="0"/>
              <a:t>Can send data/MP frames with request IE and channel data IE</a:t>
            </a:r>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Device Identification and Channel Info Request IE</a:t>
            </a:r>
            <a:endParaRPr lang="en-US" sz="2800" dirty="0"/>
          </a:p>
        </p:txBody>
      </p:sp>
      <p:sp>
        <p:nvSpPr>
          <p:cNvPr id="3" name="Content Placeholder 2"/>
          <p:cNvSpPr>
            <a:spLocks noGrp="1"/>
          </p:cNvSpPr>
          <p:nvPr>
            <p:ph idx="1"/>
          </p:nvPr>
        </p:nvSpPr>
        <p:spPr>
          <a:xfrm>
            <a:off x="533400" y="2209800"/>
            <a:ext cx="8229600" cy="4114800"/>
          </a:xfrm>
        </p:spPr>
        <p:txBody>
          <a:bodyPr>
            <a:normAutofit fontScale="70000" lnSpcReduction="20000"/>
          </a:bodyPr>
          <a:lstStyle/>
          <a:p>
            <a:r>
              <a:rPr lang="en-US" dirty="0" smtClean="0"/>
              <a:t>Regulator Domain ID set to operating region</a:t>
            </a:r>
          </a:p>
          <a:p>
            <a:pPr lvl="1"/>
            <a:r>
              <a:rPr lang="en-US" dirty="0" smtClean="0"/>
              <a:t>Determines the size of the Device ID</a:t>
            </a:r>
            <a:endParaRPr lang="en-US" dirty="0" smtClean="0"/>
          </a:p>
          <a:p>
            <a:r>
              <a:rPr lang="en-US" dirty="0" smtClean="0"/>
              <a:t>Regulatory </a:t>
            </a:r>
            <a:r>
              <a:rPr lang="en-US" dirty="0" smtClean="0"/>
              <a:t>ID </a:t>
            </a:r>
            <a:r>
              <a:rPr lang="en-US" dirty="0" smtClean="0"/>
              <a:t>is ID assigned by regulatory agency, length </a:t>
            </a:r>
            <a:r>
              <a:rPr lang="en-US" dirty="0" smtClean="0"/>
              <a:t>varies </a:t>
            </a:r>
            <a:r>
              <a:rPr lang="en-US" dirty="0" smtClean="0"/>
              <a:t>by region:</a:t>
            </a:r>
          </a:p>
          <a:p>
            <a:pPr lvl="1"/>
            <a:r>
              <a:rPr lang="en-US" dirty="0" smtClean="0"/>
              <a:t>FCC ID is 14 octets</a:t>
            </a:r>
          </a:p>
          <a:p>
            <a:pPr lvl="1"/>
            <a:r>
              <a:rPr lang="en-US" dirty="0" smtClean="0"/>
              <a:t>Industry Canada is 11 octets</a:t>
            </a:r>
          </a:p>
          <a:p>
            <a:pPr lvl="1"/>
            <a:r>
              <a:rPr lang="en-US" dirty="0" smtClean="0"/>
              <a:t>Other domains may be different.  </a:t>
            </a:r>
          </a:p>
          <a:p>
            <a:pPr lvl="1"/>
            <a:r>
              <a:rPr lang="en-US" dirty="0" smtClean="0"/>
              <a:t>Regulations will change after publication of the standard.</a:t>
            </a:r>
          </a:p>
          <a:p>
            <a:r>
              <a:rPr lang="en-US" dirty="0" smtClean="0"/>
              <a:t>Manufacturer’s Device serial number </a:t>
            </a:r>
            <a:endParaRPr lang="en-US" dirty="0" smtClean="0"/>
          </a:p>
          <a:p>
            <a:pPr lvl="1"/>
            <a:r>
              <a:rPr lang="en-US" dirty="0" smtClean="0"/>
              <a:t>Different length for each manufacturer</a:t>
            </a:r>
            <a:endParaRPr lang="en-US" dirty="0" smtClean="0"/>
          </a:p>
          <a:p>
            <a:r>
              <a:rPr lang="en-US" dirty="0" smtClean="0"/>
              <a:t>ID </a:t>
            </a:r>
            <a:r>
              <a:rPr lang="en-US" dirty="0" smtClean="0"/>
              <a:t>known by </a:t>
            </a:r>
            <a:r>
              <a:rPr lang="en-US" dirty="0" smtClean="0"/>
              <a:t>the higher layer or </a:t>
            </a:r>
            <a:r>
              <a:rPr lang="en-US" dirty="0" smtClean="0"/>
              <a:t>is implementation/vendor specific</a:t>
            </a:r>
            <a:endParaRPr lang="en-US" dirty="0" smtClean="0"/>
          </a:p>
          <a:p>
            <a:r>
              <a:rPr lang="en-US" dirty="0" smtClean="0"/>
              <a:t>A device may support multiple regulatory domains </a:t>
            </a:r>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19</a:t>
            </a:fld>
            <a:endParaRPr lang="en-US" dirty="0"/>
          </a:p>
        </p:txBody>
      </p:sp>
      <p:graphicFrame>
        <p:nvGraphicFramePr>
          <p:cNvPr id="6" name="Table 5"/>
          <p:cNvGraphicFramePr>
            <a:graphicFrameLocks noGrp="1"/>
          </p:cNvGraphicFramePr>
          <p:nvPr/>
        </p:nvGraphicFramePr>
        <p:xfrm>
          <a:off x="914400" y="1371600"/>
          <a:ext cx="6858000" cy="685800"/>
        </p:xfrm>
        <a:graphic>
          <a:graphicData uri="http://schemas.openxmlformats.org/drawingml/2006/table">
            <a:tbl>
              <a:tblPr/>
              <a:tblGrid>
                <a:gridCol w="2075061"/>
                <a:gridCol w="1766008"/>
                <a:gridCol w="1030172"/>
                <a:gridCol w="1986759"/>
              </a:tblGrid>
              <a:tr h="342900">
                <a:tc>
                  <a:txBody>
                    <a:bodyPr/>
                    <a:lstStyle/>
                    <a:p>
                      <a:pPr marL="0" marR="0">
                        <a:lnSpc>
                          <a:spcPct val="115000"/>
                        </a:lnSpc>
                        <a:spcBef>
                          <a:spcPts val="0"/>
                        </a:spcBef>
                        <a:spcAft>
                          <a:spcPts val="0"/>
                        </a:spcAft>
                      </a:pPr>
                      <a:r>
                        <a:rPr lang="en-US" sz="1600" dirty="0">
                          <a:latin typeface="Calibri"/>
                          <a:ea typeface="Calibri"/>
                          <a:cs typeface="Times New Roman"/>
                        </a:rPr>
                        <a:t>Octets: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Variable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Variable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600" dirty="0">
                          <a:latin typeface="Calibri"/>
                          <a:ea typeface="Calibri"/>
                          <a:cs typeface="Times New Roman"/>
                        </a:rPr>
                        <a:t>Regulator Domain 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Device 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SN Length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Device Serial Num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Proposed Approach for MAC changes for TVWS </a:t>
            </a:r>
            <a:endParaRPr lang="en-US" dirty="0"/>
          </a:p>
        </p:txBody>
      </p:sp>
      <p:sp>
        <p:nvSpPr>
          <p:cNvPr id="3" name="Subtitle 2"/>
          <p:cNvSpPr>
            <a:spLocks noGrp="1"/>
          </p:cNvSpPr>
          <p:nvPr>
            <p:ph type="subTitle" idx="1"/>
          </p:nvPr>
        </p:nvSpPr>
        <p:spPr/>
        <p:txBody>
          <a:bodyPr/>
          <a:lstStyle/>
          <a:p>
            <a:endParaRPr lang="en-US" dirty="0" smtClean="0"/>
          </a:p>
          <a:p>
            <a:r>
              <a:rPr lang="en-US" dirty="0" smtClean="0"/>
              <a:t>Essential MAC capabilities to support 15.4 operation in TVWS</a:t>
            </a:r>
            <a:endParaRPr lang="en-US" dirty="0"/>
          </a:p>
        </p:txBody>
      </p:sp>
      <p:sp>
        <p:nvSpPr>
          <p:cNvPr id="4" name="Slide Number Placeholder 3"/>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Channel </a:t>
            </a:r>
            <a:r>
              <a:rPr lang="en-US" dirty="0" smtClean="0"/>
              <a:t>Info </a:t>
            </a:r>
            <a:r>
              <a:rPr lang="en-US" dirty="0" smtClean="0"/>
              <a:t>IE</a:t>
            </a:r>
            <a:endParaRPr lang="en-US" dirty="0"/>
          </a:p>
        </p:txBody>
      </p:sp>
      <p:sp>
        <p:nvSpPr>
          <p:cNvPr id="3" name="Content Placeholder 2"/>
          <p:cNvSpPr>
            <a:spLocks noGrp="1"/>
          </p:cNvSpPr>
          <p:nvPr>
            <p:ph idx="1"/>
          </p:nvPr>
        </p:nvSpPr>
        <p:spPr>
          <a:xfrm>
            <a:off x="457200" y="2743200"/>
            <a:ext cx="8229600" cy="3581400"/>
          </a:xfrm>
        </p:spPr>
        <p:txBody>
          <a:bodyPr>
            <a:normAutofit fontScale="70000" lnSpcReduction="20000"/>
          </a:bodyPr>
          <a:lstStyle/>
          <a:p>
            <a:pPr>
              <a:buNone/>
            </a:pPr>
            <a:r>
              <a:rPr lang="en-US" dirty="0" smtClean="0"/>
              <a:t>Response to channel infor</a:t>
            </a:r>
            <a:r>
              <a:rPr lang="en-US" dirty="0" smtClean="0"/>
              <a:t>mation request, contains</a:t>
            </a:r>
            <a:endParaRPr lang="en-US" dirty="0" smtClean="0"/>
          </a:p>
          <a:p>
            <a:r>
              <a:rPr lang="en-US" dirty="0" smtClean="0"/>
              <a:t>Channel </a:t>
            </a:r>
            <a:r>
              <a:rPr lang="en-US" dirty="0" smtClean="0"/>
              <a:t>map </a:t>
            </a:r>
            <a:r>
              <a:rPr lang="en-US" dirty="0" smtClean="0"/>
              <a:t>ID </a:t>
            </a:r>
          </a:p>
          <a:p>
            <a:pPr lvl="1"/>
            <a:r>
              <a:rPr lang="en-US" dirty="0" smtClean="0"/>
              <a:t>Incremented when channel map updated</a:t>
            </a:r>
            <a:endParaRPr lang="en-US" dirty="0" smtClean="0"/>
          </a:p>
          <a:p>
            <a:r>
              <a:rPr lang="en-US" dirty="0" smtClean="0"/>
              <a:t>Regulatory region </a:t>
            </a:r>
            <a:r>
              <a:rPr lang="en-US" dirty="0" smtClean="0"/>
              <a:t>identification</a:t>
            </a:r>
          </a:p>
          <a:p>
            <a:pPr lvl="1"/>
            <a:r>
              <a:rPr lang="en-US" dirty="0" smtClean="0"/>
              <a:t>Unique value for each known regulatory region</a:t>
            </a:r>
            <a:endParaRPr lang="en-US" dirty="0" smtClean="0"/>
          </a:p>
          <a:p>
            <a:r>
              <a:rPr lang="en-US" dirty="0" smtClean="0"/>
              <a:t>Location where channel map is </a:t>
            </a:r>
            <a:r>
              <a:rPr lang="en-US" dirty="0" smtClean="0"/>
              <a:t>valid (next slide)</a:t>
            </a:r>
            <a:endParaRPr lang="en-US" dirty="0" smtClean="0"/>
          </a:p>
          <a:p>
            <a:r>
              <a:rPr lang="en-US" dirty="0" smtClean="0"/>
              <a:t>Number of </a:t>
            </a:r>
            <a:r>
              <a:rPr lang="en-US" dirty="0" smtClean="0"/>
              <a:t>channel descriptions </a:t>
            </a:r>
            <a:endParaRPr lang="en-US" dirty="0" smtClean="0"/>
          </a:p>
          <a:p>
            <a:r>
              <a:rPr lang="en-US" dirty="0" smtClean="0"/>
              <a:t>Channel Descriptions list, for </a:t>
            </a:r>
            <a:r>
              <a:rPr lang="en-US" dirty="0" smtClean="0"/>
              <a:t>each </a:t>
            </a:r>
            <a:r>
              <a:rPr lang="en-US" dirty="0" smtClean="0"/>
              <a:t>channel (next slide)</a:t>
            </a:r>
            <a:endParaRPr lang="en-US" dirty="0" smtClean="0"/>
          </a:p>
          <a:p>
            <a:pPr lvl="1"/>
            <a:r>
              <a:rPr lang="en-US" dirty="0" smtClean="0"/>
              <a:t>Channel identification </a:t>
            </a:r>
          </a:p>
          <a:p>
            <a:pPr lvl="1"/>
            <a:r>
              <a:rPr lang="en-US" dirty="0" smtClean="0"/>
              <a:t>Maximum power level</a:t>
            </a:r>
          </a:p>
          <a:p>
            <a:pPr lvl="1"/>
            <a:r>
              <a:rPr lang="en-US" dirty="0" smtClean="0"/>
              <a:t>Valid time of channel</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20</a:t>
            </a:fld>
            <a:endParaRPr lang="en-US" dirty="0"/>
          </a:p>
        </p:txBody>
      </p:sp>
      <p:graphicFrame>
        <p:nvGraphicFramePr>
          <p:cNvPr id="6" name="Table 5"/>
          <p:cNvGraphicFramePr>
            <a:graphicFrameLocks noGrp="1"/>
          </p:cNvGraphicFramePr>
          <p:nvPr/>
        </p:nvGraphicFramePr>
        <p:xfrm>
          <a:off x="1066800" y="1447800"/>
          <a:ext cx="7010401" cy="903732"/>
        </p:xfrm>
        <a:graphic>
          <a:graphicData uri="http://schemas.openxmlformats.org/drawingml/2006/table">
            <a:tbl>
              <a:tblPr/>
              <a:tblGrid>
                <a:gridCol w="1414116"/>
                <a:gridCol w="1024284"/>
                <a:gridCol w="990600"/>
                <a:gridCol w="1330721"/>
                <a:gridCol w="2250680"/>
              </a:tblGrid>
              <a:tr h="3429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Octets: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8</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Variable</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600" dirty="0" smtClean="0">
                          <a:latin typeface="Calibri"/>
                          <a:ea typeface="Calibri"/>
                          <a:cs typeface="Times New Roman"/>
                        </a:rPr>
                        <a:t>Channel Map ID</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Regulator </a:t>
                      </a:r>
                      <a:r>
                        <a:rPr lang="en-US" sz="1600" dirty="0" smtClean="0">
                          <a:latin typeface="Calibri"/>
                          <a:ea typeface="Calibri"/>
                          <a:cs typeface="Times New Roman"/>
                        </a:rPr>
                        <a:t>Region ID</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Location</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Number of Channels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Channel </a:t>
                      </a:r>
                      <a:r>
                        <a:rPr lang="en-US" sz="1600" dirty="0" smtClean="0">
                          <a:latin typeface="Calibri"/>
                          <a:ea typeface="Calibri"/>
                          <a:cs typeface="Times New Roman"/>
                        </a:rPr>
                        <a:t>Descriptions List</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fontScale="90000"/>
          </a:bodyPr>
          <a:lstStyle/>
          <a:p>
            <a:r>
              <a:rPr lang="en-US" dirty="0" smtClean="0"/>
              <a:t>Channel Info Response IE</a:t>
            </a:r>
            <a:endParaRPr lang="en-US" dirty="0"/>
          </a:p>
        </p:txBody>
      </p:sp>
      <p:sp>
        <p:nvSpPr>
          <p:cNvPr id="3" name="Content Placeholder 2"/>
          <p:cNvSpPr>
            <a:spLocks noGrp="1"/>
          </p:cNvSpPr>
          <p:nvPr>
            <p:ph idx="1"/>
          </p:nvPr>
        </p:nvSpPr>
        <p:spPr>
          <a:xfrm>
            <a:off x="304803" y="1371599"/>
            <a:ext cx="8229600" cy="685801"/>
          </a:xfrm>
        </p:spPr>
        <p:txBody>
          <a:bodyPr>
            <a:normAutofit fontScale="70000" lnSpcReduction="20000"/>
          </a:bodyPr>
          <a:lstStyle/>
          <a:p>
            <a:r>
              <a:rPr lang="en-US" dirty="0" smtClean="0"/>
              <a:t>Location Format (RFC 6225 format without Option Code and Option Length)</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dirty="0" smtClean="0"/>
              <a:t>Slide </a:t>
            </a:r>
            <a:fld id="{620CC5EC-2E3F-4448-B089-1301A9909F72}" type="slidenum">
              <a:rPr lang="en-US" smtClean="0"/>
              <a:pPr/>
              <a:t>21</a:t>
            </a:fld>
            <a:endParaRPr lang="en-US" dirty="0"/>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nvGraphicFramePr>
        <p:xfrm>
          <a:off x="304803" y="2057400"/>
          <a:ext cx="8610597" cy="1372471"/>
        </p:xfrm>
        <a:graphic>
          <a:graphicData uri="http://schemas.openxmlformats.org/drawingml/2006/table">
            <a:tbl>
              <a:tblPr/>
              <a:tblGrid>
                <a:gridCol w="1106059"/>
                <a:gridCol w="550425"/>
                <a:gridCol w="1172041"/>
                <a:gridCol w="703224"/>
                <a:gridCol w="859498"/>
                <a:gridCol w="1172041"/>
                <a:gridCol w="859498"/>
                <a:gridCol w="859498"/>
                <a:gridCol w="546953"/>
                <a:gridCol w="781360"/>
              </a:tblGrid>
              <a:tr h="640951">
                <a:tc>
                  <a:txBody>
                    <a:bodyPr/>
                    <a:lstStyle/>
                    <a:p>
                      <a:pPr marL="0" marR="0">
                        <a:lnSpc>
                          <a:spcPct val="115000"/>
                        </a:lnSpc>
                        <a:spcBef>
                          <a:spcPts val="0"/>
                        </a:spcBef>
                        <a:spcAft>
                          <a:spcPts val="0"/>
                        </a:spcAft>
                      </a:pPr>
                      <a:r>
                        <a:rPr lang="en-US" sz="1600" dirty="0">
                          <a:latin typeface="Calibri"/>
                          <a:ea typeface="Calibri"/>
                          <a:cs typeface="Times New Roman"/>
                        </a:rPr>
                        <a:t>0:5</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6:39</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40:45</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46:79</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80:83</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84:89</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90:119</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120:121</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122:124</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125:</a:t>
                      </a:r>
                    </a:p>
                    <a:p>
                      <a:pPr marL="0" marR="0">
                        <a:lnSpc>
                          <a:spcPct val="115000"/>
                        </a:lnSpc>
                        <a:spcBef>
                          <a:spcPts val="0"/>
                        </a:spcBef>
                        <a:spcAft>
                          <a:spcPts val="0"/>
                        </a:spcAft>
                      </a:pPr>
                      <a:r>
                        <a:rPr lang="en-US" sz="1600" dirty="0">
                          <a:latin typeface="Calibri"/>
                          <a:ea typeface="Calibri"/>
                          <a:cs typeface="Times New Roman"/>
                        </a:rPr>
                        <a:t>127</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20">
                <a:tc>
                  <a:txBody>
                    <a:bodyPr/>
                    <a:lstStyle/>
                    <a:p>
                      <a:pPr marL="0" marR="0">
                        <a:lnSpc>
                          <a:spcPct val="115000"/>
                        </a:lnSpc>
                        <a:spcBef>
                          <a:spcPts val="0"/>
                        </a:spcBef>
                        <a:spcAft>
                          <a:spcPts val="0"/>
                        </a:spcAft>
                      </a:pPr>
                      <a:r>
                        <a:rPr lang="en-US" sz="1600">
                          <a:latin typeface="Calibri"/>
                          <a:ea typeface="Calibri"/>
                          <a:cs typeface="Times New Roman"/>
                        </a:rPr>
                        <a:t>Latitude Uncertainty</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Lat</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Longitude Uncertainty</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Lon</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Altitude Type</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Altitude Uncertainty</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Altitude</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Version</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Res</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Datum</a:t>
                      </a: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Content Placeholder 2"/>
          <p:cNvSpPr txBox="1">
            <a:spLocks/>
          </p:cNvSpPr>
          <p:nvPr/>
        </p:nvSpPr>
        <p:spPr>
          <a:xfrm>
            <a:off x="304803" y="3581400"/>
            <a:ext cx="8229600" cy="381001"/>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Chanel description:</a:t>
            </a:r>
          </a:p>
        </p:txBody>
      </p:sp>
      <p:sp>
        <p:nvSpPr>
          <p:cNvPr id="12" name="Content Placeholder 2"/>
          <p:cNvSpPr txBox="1">
            <a:spLocks/>
          </p:cNvSpPr>
          <p:nvPr/>
        </p:nvSpPr>
        <p:spPr>
          <a:xfrm>
            <a:off x="381003" y="4724400"/>
            <a:ext cx="8229600" cy="1676400"/>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Channel number</a:t>
            </a:r>
            <a:r>
              <a:rPr kumimoji="0" lang="en-US" sz="3200" b="0" i="0" u="none" strike="noStrike" kern="1200" cap="none" spc="0" normalizeH="0" noProof="0" dirty="0" smtClean="0">
                <a:ln>
                  <a:noFill/>
                </a:ln>
                <a:solidFill>
                  <a:schemeClr val="tx1"/>
                </a:solidFill>
                <a:effectLst/>
                <a:uLnTx/>
                <a:uFillTx/>
                <a:latin typeface="+mn-lt"/>
                <a:ea typeface="+mn-ea"/>
                <a:cs typeface="+mn-cs"/>
              </a:rPr>
              <a:t> according to </a:t>
            </a:r>
            <a:r>
              <a:rPr kumimoji="0" lang="en-US" sz="3200" b="0" i="0" u="none" strike="noStrike" kern="1200" cap="none" spc="0" normalizeH="0" noProof="0" dirty="0" smtClean="0">
                <a:ln>
                  <a:noFill/>
                </a:ln>
                <a:solidFill>
                  <a:schemeClr val="tx1"/>
                </a:solidFill>
                <a:effectLst/>
                <a:uLnTx/>
                <a:uFillTx/>
                <a:latin typeface="+mn-lt"/>
                <a:ea typeface="+mn-ea"/>
                <a:cs typeface="+mn-cs"/>
              </a:rPr>
              <a:t>8.1.2 [as appropriate for the TVWS channel(s) available]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aseline="0" dirty="0" smtClean="0"/>
              <a:t>Maximum</a:t>
            </a:r>
            <a:r>
              <a:rPr lang="en-US" sz="3200" dirty="0" smtClean="0"/>
              <a:t> TX power in </a:t>
            </a:r>
            <a:r>
              <a:rPr lang="en-US" sz="3200" dirty="0" err="1" smtClean="0"/>
              <a:t>dBm</a:t>
            </a:r>
            <a:r>
              <a:rPr lang="en-US" sz="3200" dirty="0" smtClean="0"/>
              <a:t> (or fractions of </a:t>
            </a:r>
            <a:r>
              <a:rPr lang="en-US" sz="3200" dirty="0" err="1" smtClean="0"/>
              <a:t>dBm</a:t>
            </a:r>
            <a:r>
              <a:rPr lang="en-US" sz="3200" dirty="0" smtClean="0"/>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Valid</a:t>
            </a:r>
            <a:r>
              <a:rPr kumimoji="0" lang="en-US" sz="3200" b="0" i="0" u="none" strike="noStrike" kern="1200" cap="none" spc="0" normalizeH="0" noProof="0" dirty="0" smtClean="0">
                <a:ln>
                  <a:noFill/>
                </a:ln>
                <a:solidFill>
                  <a:schemeClr val="tx1"/>
                </a:solidFill>
                <a:effectLst/>
                <a:uLnTx/>
                <a:uFillTx/>
                <a:latin typeface="+mn-lt"/>
                <a:ea typeface="+mn-ea"/>
                <a:cs typeface="+mn-cs"/>
              </a:rPr>
              <a:t> </a:t>
            </a:r>
            <a:r>
              <a:rPr kumimoji="0" lang="en-US" sz="3200" b="0" i="0" u="none" strike="noStrike" kern="1200" cap="none" spc="0" normalizeH="0" noProof="0" dirty="0" smtClean="0">
                <a:ln>
                  <a:noFill/>
                </a:ln>
                <a:solidFill>
                  <a:schemeClr val="tx1"/>
                </a:solidFill>
                <a:effectLst/>
                <a:uLnTx/>
                <a:uFillTx/>
                <a:latin typeface="+mn-lt"/>
                <a:ea typeface="+mn-ea"/>
                <a:cs typeface="+mn-cs"/>
              </a:rPr>
              <a:t>time in minutes that channel is available (0 means “until further notice” or contact verification)</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3" name="Table 12"/>
          <p:cNvGraphicFramePr>
            <a:graphicFrameLocks noGrp="1"/>
          </p:cNvGraphicFramePr>
          <p:nvPr/>
        </p:nvGraphicFramePr>
        <p:xfrm>
          <a:off x="381003" y="3962400"/>
          <a:ext cx="6080760" cy="603214"/>
        </p:xfrm>
        <a:graphic>
          <a:graphicData uri="http://schemas.openxmlformats.org/drawingml/2006/table">
            <a:tbl>
              <a:tblPr/>
              <a:tblGrid>
                <a:gridCol w="2026920"/>
                <a:gridCol w="2026920"/>
                <a:gridCol w="2026920"/>
              </a:tblGrid>
              <a:tr h="301607">
                <a:tc>
                  <a:txBody>
                    <a:bodyPr/>
                    <a:lstStyle/>
                    <a:p>
                      <a:pPr marL="0" marR="0">
                        <a:lnSpc>
                          <a:spcPct val="115000"/>
                        </a:lnSpc>
                        <a:spcBef>
                          <a:spcPts val="0"/>
                        </a:spcBef>
                        <a:spcAft>
                          <a:spcPts val="0"/>
                        </a:spcAft>
                      </a:pPr>
                      <a:r>
                        <a:rPr lang="en-US" sz="1600" dirty="0">
                          <a:latin typeface="Calibri"/>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2</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07">
                <a:tc>
                  <a:txBody>
                    <a:bodyPr/>
                    <a:lstStyle/>
                    <a:p>
                      <a:pPr marL="0" marR="0">
                        <a:lnSpc>
                          <a:spcPct val="115000"/>
                        </a:lnSpc>
                        <a:spcBef>
                          <a:spcPts val="0"/>
                        </a:spcBef>
                        <a:spcAft>
                          <a:spcPts val="0"/>
                        </a:spcAft>
                      </a:pPr>
                      <a:r>
                        <a:rPr lang="en-US" sz="1600" dirty="0">
                          <a:latin typeface="Calibri"/>
                          <a:ea typeface="Calibri"/>
                          <a:cs typeface="Times New Roman"/>
                        </a:rPr>
                        <a:t>Channel 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Maximum TX Power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Valid time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a:t>
            </a:r>
            <a:r>
              <a:rPr lang="en-US" dirty="0" smtClean="0"/>
              <a:t>Verification Requirement</a:t>
            </a:r>
            <a:endParaRPr lang="en-US" dirty="0"/>
          </a:p>
        </p:txBody>
      </p:sp>
      <p:sp>
        <p:nvSpPr>
          <p:cNvPr id="3" name="Content Placeholder 2"/>
          <p:cNvSpPr>
            <a:spLocks noGrp="1"/>
          </p:cNvSpPr>
          <p:nvPr>
            <p:ph idx="1"/>
          </p:nvPr>
        </p:nvSpPr>
        <p:spPr>
          <a:xfrm>
            <a:off x="457200" y="1600200"/>
            <a:ext cx="8229600" cy="3200399"/>
          </a:xfrm>
        </p:spPr>
        <p:txBody>
          <a:bodyPr>
            <a:normAutofit fontScale="70000" lnSpcReduction="20000"/>
          </a:bodyPr>
          <a:lstStyle/>
          <a:p>
            <a:pPr>
              <a:buNone/>
            </a:pPr>
            <a:r>
              <a:rPr lang="en-US" sz="2600" dirty="0" smtClean="0"/>
              <a:t>“At least once every 60 seconds, except when in sleep mode, </a:t>
            </a:r>
            <a:r>
              <a:rPr lang="en-US" sz="2600" i="1" dirty="0" smtClean="0"/>
              <a:t>i.e., </a:t>
            </a:r>
            <a:r>
              <a:rPr lang="en-US" sz="2600" dirty="0" smtClean="0"/>
              <a:t>a mode in which the device is inactive but is not powered-down, a Mode I device must either receive a contact verification signal from the Mode II or fixed device that provided its current list of available channels …“</a:t>
            </a:r>
          </a:p>
          <a:p>
            <a:r>
              <a:rPr lang="en-US" dirty="0" smtClean="0"/>
              <a:t>Transmit channel map verification </a:t>
            </a:r>
          </a:p>
          <a:p>
            <a:pPr lvl="1"/>
            <a:r>
              <a:rPr lang="en-US" dirty="0" smtClean="0"/>
              <a:t>Periodic in beacons </a:t>
            </a:r>
            <a:r>
              <a:rPr lang="en-US" dirty="0" smtClean="0"/>
              <a:t>(security?)</a:t>
            </a:r>
            <a:endParaRPr lang="en-US" dirty="0" smtClean="0"/>
          </a:p>
          <a:p>
            <a:pPr lvl="1"/>
            <a:r>
              <a:rPr lang="en-US" dirty="0" smtClean="0"/>
              <a:t>Data or MP frame at least every 60 </a:t>
            </a:r>
            <a:r>
              <a:rPr lang="en-US" dirty="0" smtClean="0"/>
              <a:t>seconds OR when device “awake” (like when scheduled wake-up in use)</a:t>
            </a:r>
            <a:endParaRPr lang="en-US" dirty="0" smtClean="0"/>
          </a:p>
          <a:p>
            <a:pPr lvl="1"/>
            <a:r>
              <a:rPr lang="en-US" dirty="0" smtClean="0"/>
              <a:t>Other frames as they </a:t>
            </a:r>
            <a:r>
              <a:rPr lang="en-US" dirty="0" smtClean="0"/>
              <a:t>happen (such as when RIT or CSL used)</a:t>
            </a:r>
          </a:p>
          <a:p>
            <a:pPr>
              <a:buNone/>
            </a:pPr>
            <a:endParaRPr lang="en-US" dirty="0" smtClean="0"/>
          </a:p>
          <a:p>
            <a:pPr>
              <a:buNone/>
            </a:pPr>
            <a:r>
              <a:rPr lang="en-US" dirty="0" smtClean="0"/>
              <a:t>Channel map verification IE:</a:t>
            </a:r>
          </a:p>
          <a:p>
            <a:pPr lvl="1">
              <a:buNone/>
            </a:pPr>
            <a:endParaRPr lang="en-US" dirty="0" smtClean="0"/>
          </a:p>
          <a:p>
            <a:pPr lvl="1">
              <a:buNone/>
            </a:pPr>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22</a:t>
            </a:fld>
            <a:endParaRPr lang="en-US" dirty="0"/>
          </a:p>
        </p:txBody>
      </p:sp>
      <p:graphicFrame>
        <p:nvGraphicFramePr>
          <p:cNvPr id="6" name="Table 5"/>
          <p:cNvGraphicFramePr>
            <a:graphicFrameLocks noGrp="1"/>
          </p:cNvGraphicFramePr>
          <p:nvPr/>
        </p:nvGraphicFramePr>
        <p:xfrm>
          <a:off x="2362200" y="4724400"/>
          <a:ext cx="4053840" cy="603214"/>
        </p:xfrm>
        <a:graphic>
          <a:graphicData uri="http://schemas.openxmlformats.org/drawingml/2006/table">
            <a:tbl>
              <a:tblPr/>
              <a:tblGrid>
                <a:gridCol w="2026920"/>
                <a:gridCol w="2026920"/>
              </a:tblGrid>
              <a:tr h="301607">
                <a:tc>
                  <a:txBody>
                    <a:bodyPr/>
                    <a:lstStyle/>
                    <a:p>
                      <a:pPr marL="0" marR="0">
                        <a:lnSpc>
                          <a:spcPct val="115000"/>
                        </a:lnSpc>
                        <a:spcBef>
                          <a:spcPts val="0"/>
                        </a:spcBef>
                        <a:spcAft>
                          <a:spcPts val="0"/>
                        </a:spcAft>
                      </a:pPr>
                      <a:r>
                        <a:rPr lang="en-US" sz="1600" dirty="0" smtClean="0">
                          <a:latin typeface="Calibri"/>
                          <a:ea typeface="Calibri"/>
                          <a:cs typeface="Times New Roman"/>
                        </a:rPr>
                        <a:t>Octets: 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07">
                <a:tc>
                  <a:txBody>
                    <a:bodyPr/>
                    <a:lstStyle/>
                    <a:p>
                      <a:pPr marL="0" marR="0">
                        <a:lnSpc>
                          <a:spcPct val="115000"/>
                        </a:lnSpc>
                        <a:spcBef>
                          <a:spcPts val="0"/>
                        </a:spcBef>
                        <a:spcAft>
                          <a:spcPts val="0"/>
                        </a:spcAft>
                      </a:pPr>
                      <a:r>
                        <a:rPr lang="en-US" sz="1600" dirty="0" smtClean="0">
                          <a:latin typeface="+mn-lt"/>
                          <a:ea typeface="Calibri"/>
                          <a:cs typeface="Times New Roman"/>
                        </a:rPr>
                        <a:t>Channel Map ID</a:t>
                      </a:r>
                      <a:endParaRPr lang="en-US"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Calibri"/>
                          <a:ea typeface="Calibri"/>
                          <a:cs typeface="Times New Roman"/>
                        </a:rPr>
                        <a:t>Valid time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381000" y="5410200"/>
            <a:ext cx="8077200" cy="984885"/>
          </a:xfrm>
          <a:prstGeom prst="rect">
            <a:avLst/>
          </a:prstGeom>
          <a:noFill/>
        </p:spPr>
        <p:txBody>
          <a:bodyPr wrap="square" rtlCol="0">
            <a:spAutoFit/>
          </a:bodyPr>
          <a:lstStyle/>
          <a:p>
            <a:pPr lvl="1"/>
            <a:r>
              <a:rPr lang="en-US" sz="2000" dirty="0" smtClean="0"/>
              <a:t>Channel </a:t>
            </a:r>
            <a:r>
              <a:rPr lang="en-US" sz="2000" dirty="0" smtClean="0"/>
              <a:t>map ID of the currently valid Channel availability map </a:t>
            </a:r>
            <a:endParaRPr lang="en-US" sz="2000" dirty="0" smtClean="0"/>
          </a:p>
          <a:p>
            <a:pPr lvl="1"/>
            <a:r>
              <a:rPr lang="en-US" sz="2000" dirty="0" smtClean="0"/>
              <a:t>Valid time set to duration that map is expected to remain valid </a:t>
            </a:r>
            <a:endParaRPr lang="en-US" sz="2000"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possible information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Channel schedule</a:t>
            </a:r>
          </a:p>
          <a:p>
            <a:pPr lvl="1"/>
            <a:r>
              <a:rPr lang="en-US" dirty="0" smtClean="0"/>
              <a:t>Provide more detailed info on what channels will be available when</a:t>
            </a:r>
          </a:p>
          <a:p>
            <a:pPr lvl="1"/>
            <a:r>
              <a:rPr lang="en-US" dirty="0" smtClean="0"/>
              <a:t>Cover 24 hour period (per FCC)</a:t>
            </a:r>
          </a:p>
          <a:p>
            <a:pPr lvl="1"/>
            <a:r>
              <a:rPr lang="en-US" dirty="0" smtClean="0"/>
              <a:t>Could help ‘sleepy’ </a:t>
            </a:r>
            <a:r>
              <a:rPr lang="en-US" dirty="0" smtClean="0"/>
              <a:t>devices</a:t>
            </a:r>
          </a:p>
          <a:p>
            <a:pPr lvl="1"/>
            <a:r>
              <a:rPr lang="en-US" dirty="0" smtClean="0"/>
              <a:t>Note required to meet FCC requirements</a:t>
            </a:r>
            <a:endParaRPr lang="en-US" dirty="0" smtClean="0"/>
          </a:p>
          <a:p>
            <a:r>
              <a:rPr lang="en-US" dirty="0" smtClean="0"/>
              <a:t>Additional channel constraints</a:t>
            </a:r>
          </a:p>
          <a:p>
            <a:pPr lvl="1"/>
            <a:r>
              <a:rPr lang="en-US" dirty="0" smtClean="0"/>
              <a:t>Spectral mask or other limits beyond max power</a:t>
            </a:r>
          </a:p>
          <a:p>
            <a:pPr lvl="1"/>
            <a:r>
              <a:rPr lang="en-US" dirty="0" smtClean="0"/>
              <a:t>Might be required in some </a:t>
            </a:r>
            <a:r>
              <a:rPr lang="en-US" dirty="0" smtClean="0"/>
              <a:t>regions (not FCC)</a:t>
            </a:r>
            <a:endParaRPr lang="en-US" dirty="0" smtClean="0"/>
          </a:p>
          <a:p>
            <a:pPr lvl="1"/>
            <a:r>
              <a:rPr lang="en-US" dirty="0" smtClean="0"/>
              <a:t>Could be a way to deal with changes in regulations</a:t>
            </a:r>
          </a:p>
          <a:p>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Considerations</a:t>
            </a:r>
            <a:endParaRPr lang="en-US" dirty="0"/>
          </a:p>
        </p:txBody>
      </p:sp>
      <p:sp>
        <p:nvSpPr>
          <p:cNvPr id="3" name="Content Placeholder 2"/>
          <p:cNvSpPr>
            <a:spLocks noGrp="1"/>
          </p:cNvSpPr>
          <p:nvPr>
            <p:ph idx="1"/>
          </p:nvPr>
        </p:nvSpPr>
        <p:spPr/>
        <p:txBody>
          <a:bodyPr/>
          <a:lstStyle/>
          <a:p>
            <a:pPr lvl="0"/>
            <a:r>
              <a:rPr lang="en-US" dirty="0" smtClean="0"/>
              <a:t>Allow for multiple radio devices</a:t>
            </a:r>
          </a:p>
          <a:p>
            <a:pPr lvl="1"/>
            <a:r>
              <a:rPr lang="en-US" dirty="0" smtClean="0"/>
              <a:t>multiple radio device that can use non TVWS radio to get to </a:t>
            </a:r>
            <a:r>
              <a:rPr lang="en-US" dirty="0" smtClean="0"/>
              <a:t>database</a:t>
            </a:r>
          </a:p>
          <a:p>
            <a:pPr lvl="1"/>
            <a:r>
              <a:rPr lang="en-US" dirty="0" smtClean="0"/>
              <a:t>might use the same data formats (multi-band 802.15.4 device)</a:t>
            </a:r>
          </a:p>
          <a:p>
            <a:pPr lvl="1"/>
            <a:r>
              <a:rPr lang="en-US" dirty="0" smtClean="0"/>
              <a:t>Might use IP end-to-end (802.11, 802.16, 3G/4G etc)</a:t>
            </a:r>
            <a:endParaRPr lang="en-US" dirty="0" smtClean="0"/>
          </a:p>
          <a:p>
            <a:pPr lvl="1">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Scenarios</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Beacon PAN, PAN coordinator is channel data source</a:t>
            </a:r>
          </a:p>
          <a:p>
            <a:pPr marL="514350" indent="-514350">
              <a:buFont typeface="+mj-lt"/>
              <a:buAutoNum type="arabicPeriod"/>
            </a:pPr>
            <a:r>
              <a:rPr lang="en-US" dirty="0" smtClean="0"/>
              <a:t>Beacon PAN, PAN coordinator is not source of channel data </a:t>
            </a:r>
          </a:p>
          <a:p>
            <a:pPr marL="514350" indent="-514350">
              <a:buFont typeface="+mj-lt"/>
              <a:buAutoNum type="arabicPeriod"/>
            </a:pPr>
            <a:r>
              <a:rPr lang="en-US" dirty="0" smtClean="0"/>
              <a:t>Device </a:t>
            </a:r>
            <a:r>
              <a:rPr lang="en-US" dirty="0" smtClean="0"/>
              <a:t>not a PAN coordinator is a channel data source </a:t>
            </a:r>
            <a:r>
              <a:rPr lang="en-US" dirty="0" smtClean="0"/>
              <a:t>(beacon or non-beacon PAN, no PAN)</a:t>
            </a:r>
            <a:endParaRPr lang="en-US" dirty="0" smtClean="0"/>
          </a:p>
          <a:p>
            <a:pPr marL="514350" indent="-514350">
              <a:buFont typeface="+mj-lt"/>
              <a:buAutoNum type="arabicPeriod"/>
            </a:pPr>
            <a:r>
              <a:rPr lang="en-US" dirty="0" smtClean="0"/>
              <a:t>Peer-to-peer M2M where each device finds a channel data source independently</a:t>
            </a:r>
          </a:p>
          <a:p>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Beacon PAN: </a:t>
            </a:r>
            <a:br>
              <a:rPr lang="en-US" sz="3200" dirty="0" smtClean="0"/>
            </a:br>
            <a:r>
              <a:rPr lang="en-US" sz="3200" dirty="0" smtClean="0"/>
              <a:t>PAN Coordinator is channel data source</a:t>
            </a:r>
            <a:endParaRPr lang="en-US" sz="3200" dirty="0"/>
          </a:p>
        </p:txBody>
      </p:sp>
      <p:sp>
        <p:nvSpPr>
          <p:cNvPr id="3" name="Content Placeholder 2"/>
          <p:cNvSpPr>
            <a:spLocks noGrp="1"/>
          </p:cNvSpPr>
          <p:nvPr>
            <p:ph idx="1"/>
          </p:nvPr>
        </p:nvSpPr>
        <p:spPr/>
        <p:txBody>
          <a:bodyPr>
            <a:normAutofit fontScale="85000" lnSpcReduction="20000"/>
          </a:bodyPr>
          <a:lstStyle/>
          <a:p>
            <a:r>
              <a:rPr lang="en-US" dirty="0" smtClean="0"/>
              <a:t>Beaconing device has valid channel data</a:t>
            </a:r>
          </a:p>
          <a:p>
            <a:pPr lvl="1"/>
            <a:r>
              <a:rPr lang="en-US" dirty="0" smtClean="0"/>
              <a:t>Via direct or indirect connection to database</a:t>
            </a:r>
          </a:p>
          <a:p>
            <a:r>
              <a:rPr lang="en-US" dirty="0" smtClean="0"/>
              <a:t>Advertises that it is a data source in beacons</a:t>
            </a:r>
          </a:p>
          <a:p>
            <a:pPr lvl="1"/>
            <a:r>
              <a:rPr lang="en-US" dirty="0" smtClean="0"/>
              <a:t>Presence of beacon means channel is OK for contact</a:t>
            </a:r>
          </a:p>
          <a:p>
            <a:pPr lvl="1"/>
            <a:r>
              <a:rPr lang="en-US" dirty="0" smtClean="0"/>
              <a:t>Includes </a:t>
            </a:r>
            <a:r>
              <a:rPr lang="en-US" dirty="0" smtClean="0"/>
              <a:t>Channel Data Source </a:t>
            </a:r>
            <a:r>
              <a:rPr lang="en-US" dirty="0" smtClean="0"/>
              <a:t>IE to identify itself as source</a:t>
            </a:r>
            <a:endParaRPr lang="en-US" dirty="0" smtClean="0"/>
          </a:p>
          <a:p>
            <a:r>
              <a:rPr lang="en-US" dirty="0" smtClean="0"/>
              <a:t>New devices use passive scan to find beacons</a:t>
            </a:r>
          </a:p>
          <a:p>
            <a:pPr lvl="1"/>
            <a:r>
              <a:rPr lang="en-US" dirty="0" smtClean="0"/>
              <a:t>Detection of beacon indicates </a:t>
            </a:r>
            <a:r>
              <a:rPr lang="en-US" dirty="0" smtClean="0"/>
              <a:t>can query on that channel</a:t>
            </a:r>
            <a:endParaRPr lang="en-US" dirty="0" smtClean="0"/>
          </a:p>
          <a:p>
            <a:r>
              <a:rPr lang="en-US" dirty="0" smtClean="0"/>
              <a:t>Use </a:t>
            </a:r>
            <a:r>
              <a:rPr lang="en-US" dirty="0" smtClean="0"/>
              <a:t>active </a:t>
            </a:r>
            <a:r>
              <a:rPr lang="en-US" dirty="0" smtClean="0"/>
              <a:t>scan:</a:t>
            </a:r>
          </a:p>
          <a:p>
            <a:pPr lvl="1"/>
            <a:r>
              <a:rPr lang="en-US" dirty="0" smtClean="0"/>
              <a:t>Include </a:t>
            </a:r>
            <a:r>
              <a:rPr lang="en-US" dirty="0" smtClean="0"/>
              <a:t>Device Identification and Channel Info Request </a:t>
            </a:r>
            <a:r>
              <a:rPr lang="en-US" dirty="0" smtClean="0"/>
              <a:t>IE in beacon request</a:t>
            </a:r>
          </a:p>
          <a:p>
            <a:pPr lvl="1"/>
            <a:r>
              <a:rPr lang="en-US" dirty="0" smtClean="0"/>
              <a:t> PAN coordinator includes Channel Info IE in response</a:t>
            </a:r>
          </a:p>
          <a:p>
            <a:pPr lvl="1"/>
            <a:r>
              <a:rPr lang="en-US" dirty="0" smtClean="0"/>
              <a:t>Can be secured as required</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Beacon PAN: </a:t>
            </a:r>
            <a:br>
              <a:rPr lang="en-US" sz="3200" dirty="0" smtClean="0"/>
            </a:br>
            <a:r>
              <a:rPr lang="en-US" sz="3200" dirty="0" smtClean="0"/>
              <a:t>PAN coordinator is not the Channel data source</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PAN coordinator has acquired a valid channel to use from a data source</a:t>
            </a:r>
          </a:p>
          <a:p>
            <a:r>
              <a:rPr lang="en-US" dirty="0" smtClean="0"/>
              <a:t>PAN coordinator transmits </a:t>
            </a:r>
            <a:r>
              <a:rPr lang="en-US" dirty="0" smtClean="0"/>
              <a:t>beacon</a:t>
            </a:r>
          </a:p>
          <a:p>
            <a:pPr lvl="1"/>
            <a:r>
              <a:rPr lang="en-US" dirty="0" smtClean="0"/>
              <a:t>May include </a:t>
            </a:r>
            <a:r>
              <a:rPr lang="en-US" dirty="0" smtClean="0"/>
              <a:t>Channel Data Source </a:t>
            </a:r>
            <a:r>
              <a:rPr lang="en-US" dirty="0" smtClean="0"/>
              <a:t>IE indicating NOT d</a:t>
            </a:r>
            <a:r>
              <a:rPr lang="en-US" dirty="0" smtClean="0"/>
              <a:t>ata </a:t>
            </a:r>
            <a:r>
              <a:rPr lang="en-US" dirty="0" smtClean="0"/>
              <a:t>source, and </a:t>
            </a:r>
            <a:endParaRPr lang="en-US" dirty="0" smtClean="0"/>
          </a:p>
          <a:p>
            <a:pPr lvl="1"/>
            <a:r>
              <a:rPr lang="en-US" dirty="0" smtClean="0"/>
              <a:t>Identity </a:t>
            </a:r>
            <a:r>
              <a:rPr lang="en-US" dirty="0" smtClean="0"/>
              <a:t>of </a:t>
            </a:r>
            <a:r>
              <a:rPr lang="en-US" dirty="0" smtClean="0"/>
              <a:t>the device it sourced data </a:t>
            </a:r>
            <a:r>
              <a:rPr lang="en-US" dirty="0" smtClean="0"/>
              <a:t>(a known source)</a:t>
            </a:r>
            <a:r>
              <a:rPr lang="en-US" dirty="0" smtClean="0"/>
              <a:t> </a:t>
            </a:r>
            <a:endParaRPr lang="en-US" dirty="0" smtClean="0"/>
          </a:p>
          <a:p>
            <a:r>
              <a:rPr lang="en-US" dirty="0" smtClean="0"/>
              <a:t>Device looking for valid channel </a:t>
            </a:r>
          </a:p>
          <a:p>
            <a:pPr lvl="1"/>
            <a:r>
              <a:rPr lang="en-US" dirty="0" smtClean="0"/>
              <a:t>Uses passive scan to find beacon</a:t>
            </a:r>
          </a:p>
          <a:p>
            <a:pPr lvl="1"/>
            <a:r>
              <a:rPr lang="en-US" dirty="0" smtClean="0"/>
              <a:t>Decodes from beacon address of channel data source</a:t>
            </a:r>
          </a:p>
          <a:p>
            <a:pPr lvl="1"/>
            <a:r>
              <a:rPr lang="en-US" dirty="0" smtClean="0"/>
              <a:t>Contacts data source using provided </a:t>
            </a:r>
            <a:r>
              <a:rPr lang="en-US" dirty="0" smtClean="0"/>
              <a:t>channel info</a:t>
            </a:r>
            <a:endParaRPr lang="en-US" dirty="0" smtClean="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Device not a PAN coordinator as </a:t>
            </a:r>
            <a:r>
              <a:rPr lang="en-US" dirty="0" smtClean="0"/>
              <a:t>channel data source</a:t>
            </a:r>
            <a:endParaRPr lang="en-US" dirty="0"/>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smtClean="0"/>
              <a:t>Device not the PAN coordinator has access to the database</a:t>
            </a:r>
          </a:p>
          <a:p>
            <a:r>
              <a:rPr lang="en-US" dirty="0" smtClean="0"/>
              <a:t>Device with channel information:</a:t>
            </a:r>
          </a:p>
          <a:p>
            <a:pPr lvl="1"/>
            <a:r>
              <a:rPr lang="en-US" dirty="0" smtClean="0"/>
              <a:t>Will respond to beacon request </a:t>
            </a:r>
            <a:r>
              <a:rPr lang="en-US" dirty="0" smtClean="0"/>
              <a:t>with </a:t>
            </a:r>
            <a:r>
              <a:rPr lang="en-US" dirty="0" smtClean="0"/>
              <a:t>Device Identification and Channel Info Request IE </a:t>
            </a:r>
            <a:endParaRPr lang="en-US" dirty="0" smtClean="0"/>
          </a:p>
          <a:p>
            <a:pPr lvl="1"/>
            <a:r>
              <a:rPr lang="en-US" dirty="0" smtClean="0"/>
              <a:t>Responds with beacon with Channel Info IE</a:t>
            </a:r>
            <a:endParaRPr lang="en-US" dirty="0" smtClean="0"/>
          </a:p>
          <a:p>
            <a:pPr lvl="1"/>
            <a:r>
              <a:rPr lang="en-US" dirty="0" smtClean="0"/>
              <a:t>May ad-hoc advertises </a:t>
            </a:r>
            <a:r>
              <a:rPr lang="en-US" dirty="0" smtClean="0"/>
              <a:t>by transmitting </a:t>
            </a:r>
            <a:r>
              <a:rPr lang="en-US" dirty="0" smtClean="0"/>
              <a:t>beacon </a:t>
            </a:r>
            <a:r>
              <a:rPr lang="en-US" dirty="0" smtClean="0"/>
              <a:t>frame </a:t>
            </a:r>
            <a:r>
              <a:rPr lang="en-US" dirty="0" smtClean="0"/>
              <a:t>with Contact </a:t>
            </a:r>
            <a:r>
              <a:rPr lang="en-US" dirty="0" smtClean="0"/>
              <a:t>IE to broadcast </a:t>
            </a:r>
            <a:r>
              <a:rPr lang="en-US" dirty="0" smtClean="0"/>
              <a:t>address (a periodic or periodic </a:t>
            </a:r>
            <a:r>
              <a:rPr lang="en-US" dirty="0" smtClean="0"/>
              <a:t>depending on </a:t>
            </a:r>
            <a:r>
              <a:rPr lang="en-US" dirty="0" smtClean="0"/>
              <a:t>application)</a:t>
            </a:r>
            <a:endParaRPr lang="en-US" dirty="0" smtClean="0"/>
          </a:p>
          <a:p>
            <a:r>
              <a:rPr lang="en-US" dirty="0" smtClean="0"/>
              <a:t>Device </a:t>
            </a:r>
            <a:r>
              <a:rPr lang="en-US" dirty="0" smtClean="0"/>
              <a:t>seeking </a:t>
            </a:r>
            <a:r>
              <a:rPr lang="en-US" dirty="0" smtClean="0"/>
              <a:t>channel </a:t>
            </a:r>
            <a:r>
              <a:rPr lang="en-US" dirty="0" smtClean="0"/>
              <a:t>information:</a:t>
            </a:r>
            <a:endParaRPr lang="en-US" dirty="0" smtClean="0"/>
          </a:p>
          <a:p>
            <a:pPr lvl="1"/>
            <a:r>
              <a:rPr lang="en-US" dirty="0" smtClean="0"/>
              <a:t>Passive scan for beacons or listens for traffic on channel</a:t>
            </a:r>
            <a:endParaRPr lang="en-US" dirty="0" smtClean="0"/>
          </a:p>
          <a:p>
            <a:pPr lvl="1"/>
            <a:r>
              <a:rPr lang="en-US" dirty="0" smtClean="0"/>
              <a:t>Initiates query/response for channel data on channel it hears in use (using active scan)</a:t>
            </a:r>
          </a:p>
          <a:p>
            <a:pPr lvl="1"/>
            <a:r>
              <a:rPr lang="en-US" dirty="0" smtClean="0"/>
              <a:t>Validates based on it’s position and data valid position</a:t>
            </a:r>
          </a:p>
          <a:p>
            <a:pPr lvl="1"/>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M2M: Peer devices independently find source </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Direct peer-to-peer communication without master (PAN coordinator) control</a:t>
            </a:r>
          </a:p>
          <a:p>
            <a:r>
              <a:rPr lang="en-US" dirty="0" smtClean="0"/>
              <a:t>Each device finds channel data </a:t>
            </a:r>
            <a:r>
              <a:rPr lang="en-US" dirty="0" smtClean="0"/>
              <a:t>source</a:t>
            </a:r>
            <a:endParaRPr lang="en-US" dirty="0" smtClean="0"/>
          </a:p>
          <a:p>
            <a:pPr lvl="1"/>
            <a:r>
              <a:rPr lang="en-US" dirty="0" smtClean="0"/>
              <a:t>Passive scan for device advertising channel data source</a:t>
            </a:r>
          </a:p>
          <a:p>
            <a:pPr lvl="1"/>
            <a:r>
              <a:rPr lang="en-US" dirty="0" smtClean="0"/>
              <a:t>Exchanges query/response to get data</a:t>
            </a:r>
          </a:p>
          <a:p>
            <a:pPr lvl="1"/>
            <a:r>
              <a:rPr lang="en-US" dirty="0" smtClean="0"/>
              <a:t>Repeats scan as needed to meet regulatory requirements</a:t>
            </a:r>
          </a:p>
          <a:p>
            <a:r>
              <a:rPr lang="en-US" dirty="0" smtClean="0"/>
              <a:t>Each device can use active scan to find </a:t>
            </a:r>
            <a:r>
              <a:rPr lang="en-US" dirty="0" smtClean="0"/>
              <a:t>neighbors once activity is detected</a:t>
            </a:r>
            <a:endParaRPr lang="en-US" dirty="0" smtClean="0"/>
          </a:p>
          <a:p>
            <a:pPr lvl="1"/>
            <a:endParaRPr lang="en-US" dirty="0" smtClean="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Enable meeting </a:t>
            </a:r>
            <a:r>
              <a:rPr lang="en-US" dirty="0" smtClean="0"/>
              <a:t>known regulatory </a:t>
            </a:r>
            <a:r>
              <a:rPr lang="en-US" dirty="0" smtClean="0"/>
              <a:t>requirements for TVWS </a:t>
            </a:r>
            <a:r>
              <a:rPr lang="en-US" dirty="0" smtClean="0"/>
              <a:t>operation </a:t>
            </a:r>
          </a:p>
          <a:p>
            <a:r>
              <a:rPr lang="en-US" dirty="0" smtClean="0"/>
              <a:t>Insulate 802.15.4m from new regulations and changes in regulations </a:t>
            </a:r>
            <a:endParaRPr lang="en-US" dirty="0" smtClean="0"/>
          </a:p>
          <a:p>
            <a:r>
              <a:rPr lang="en-US" dirty="0" smtClean="0"/>
              <a:t>Promote efficient development and approval of TVWS PHY Amendment</a:t>
            </a:r>
          </a:p>
          <a:p>
            <a:r>
              <a:rPr lang="en-US" dirty="0" smtClean="0"/>
              <a:t>Align with other proposals in TG4m</a:t>
            </a:r>
          </a:p>
          <a:p>
            <a:r>
              <a:rPr lang="en-US" dirty="0" smtClean="0"/>
              <a:t>Align with other work on 802.15.4</a:t>
            </a:r>
          </a:p>
          <a:p>
            <a:r>
              <a:rPr lang="en-US" dirty="0" smtClean="0"/>
              <a:t>Take </a:t>
            </a:r>
            <a:r>
              <a:rPr lang="en-US" dirty="0" smtClean="0"/>
              <a:t>advantage </a:t>
            </a:r>
            <a:r>
              <a:rPr lang="en-US" dirty="0" smtClean="0"/>
              <a:t>of existing MAC capacities</a:t>
            </a:r>
          </a:p>
          <a:p>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IE to support ranging measurement exchange</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Ranging Measurement</a:t>
            </a:r>
            <a:endParaRPr lang="en-US" dirty="0"/>
          </a:p>
        </p:txBody>
      </p:sp>
      <p:sp>
        <p:nvSpPr>
          <p:cNvPr id="3" name="Content Placeholder 2"/>
          <p:cNvSpPr>
            <a:spLocks noGrp="1"/>
          </p:cNvSpPr>
          <p:nvPr>
            <p:ph idx="1"/>
          </p:nvPr>
        </p:nvSpPr>
        <p:spPr>
          <a:xfrm>
            <a:off x="457200" y="1752600"/>
            <a:ext cx="8229600" cy="3581400"/>
          </a:xfrm>
        </p:spPr>
        <p:txBody>
          <a:bodyPr>
            <a:normAutofit/>
          </a:bodyPr>
          <a:lstStyle/>
          <a:p>
            <a:r>
              <a:rPr lang="en-US" dirty="0" smtClean="0"/>
              <a:t>To initiate a range measurement, include range request IE in any MAC frame</a:t>
            </a:r>
          </a:p>
          <a:p>
            <a:endParaRPr lang="en-US" dirty="0" smtClean="0"/>
          </a:p>
          <a:p>
            <a:r>
              <a:rPr lang="en-US" dirty="0" smtClean="0"/>
              <a:t>Response used with data known to initiator:</a:t>
            </a:r>
          </a:p>
          <a:p>
            <a:pPr lvl="1"/>
            <a:r>
              <a:rPr lang="en-US" dirty="0" smtClean="0"/>
              <a:t>TX Timestamp (MCPS-</a:t>
            </a:r>
            <a:r>
              <a:rPr lang="en-US" dirty="0" err="1" smtClean="0"/>
              <a:t>Data.confirm</a:t>
            </a:r>
            <a:r>
              <a:rPr lang="en-US" dirty="0" smtClean="0"/>
              <a:t>)</a:t>
            </a:r>
          </a:p>
          <a:p>
            <a:pPr lvl="1"/>
            <a:r>
              <a:rPr lang="en-US" dirty="0" smtClean="0"/>
              <a:t>RX Timestamp (MCPS-</a:t>
            </a:r>
            <a:r>
              <a:rPr lang="en-US" dirty="0" err="1" smtClean="0"/>
              <a:t>Data.indication</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Ranging Measurement IEs</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32</a:t>
            </a:fld>
            <a:endParaRPr lang="en-US" dirty="0"/>
          </a:p>
        </p:txBody>
      </p:sp>
      <p:graphicFrame>
        <p:nvGraphicFramePr>
          <p:cNvPr id="6" name="Table 5"/>
          <p:cNvGraphicFramePr>
            <a:graphicFrameLocks noGrp="1"/>
          </p:cNvGraphicFramePr>
          <p:nvPr/>
        </p:nvGraphicFramePr>
        <p:xfrm>
          <a:off x="609600" y="1447800"/>
          <a:ext cx="2667000" cy="903732"/>
        </p:xfrm>
        <a:graphic>
          <a:graphicData uri="http://schemas.openxmlformats.org/drawingml/2006/table">
            <a:tbl>
              <a:tblPr/>
              <a:tblGrid>
                <a:gridCol w="1414116"/>
                <a:gridCol w="1252884"/>
              </a:tblGrid>
              <a:tr h="3429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Octets: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4</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600" dirty="0" smtClean="0">
                          <a:latin typeface="Calibri"/>
                          <a:ea typeface="Calibri"/>
                          <a:cs typeface="Times New Roman"/>
                        </a:rPr>
                        <a:t>Range</a:t>
                      </a:r>
                      <a:r>
                        <a:rPr lang="en-US" sz="1600" baseline="0" dirty="0" smtClean="0">
                          <a:latin typeface="Calibri"/>
                          <a:ea typeface="Calibri"/>
                          <a:cs typeface="Times New Roman"/>
                        </a:rPr>
                        <a:t> message sequence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TX-Timestamp</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609600" y="2381071"/>
            <a:ext cx="8229600" cy="1200329"/>
          </a:xfrm>
          <a:prstGeom prst="rect">
            <a:avLst/>
          </a:prstGeom>
          <a:noFill/>
        </p:spPr>
        <p:txBody>
          <a:bodyPr wrap="square" rtlCol="0">
            <a:spAutoFit/>
          </a:bodyPr>
          <a:lstStyle/>
          <a:p>
            <a:r>
              <a:rPr lang="en-US" dirty="0" smtClean="0"/>
              <a:t>Range Request IE: Included to request a ranging measurement</a:t>
            </a:r>
          </a:p>
          <a:p>
            <a:pPr>
              <a:buFont typeface="Arial" pitchFamily="34" charset="0"/>
              <a:buChar char="•"/>
            </a:pPr>
            <a:r>
              <a:rPr lang="en-US" dirty="0" smtClean="0"/>
              <a:t> </a:t>
            </a:r>
            <a:r>
              <a:rPr lang="en-US" dirty="0" smtClean="0"/>
              <a:t>Range message sequence #: assigned upon transmission, used in response</a:t>
            </a:r>
          </a:p>
          <a:p>
            <a:pPr>
              <a:buFont typeface="Arial" pitchFamily="34" charset="0"/>
              <a:buChar char="•"/>
            </a:pPr>
            <a:r>
              <a:rPr lang="en-US" dirty="0" smtClean="0"/>
              <a:t> </a:t>
            </a:r>
            <a:r>
              <a:rPr lang="en-US" dirty="0" smtClean="0"/>
              <a:t>TX-Timestamp:  Time in initiators time reference when packet transmitted</a:t>
            </a:r>
          </a:p>
          <a:p>
            <a:endParaRPr lang="en-US" dirty="0"/>
          </a:p>
        </p:txBody>
      </p:sp>
      <p:graphicFrame>
        <p:nvGraphicFramePr>
          <p:cNvPr id="8" name="Table 7"/>
          <p:cNvGraphicFramePr>
            <a:graphicFrameLocks noGrp="1"/>
          </p:cNvGraphicFramePr>
          <p:nvPr/>
        </p:nvGraphicFramePr>
        <p:xfrm>
          <a:off x="609600" y="3505200"/>
          <a:ext cx="4901606" cy="903732"/>
        </p:xfrm>
        <a:graphic>
          <a:graphicData uri="http://schemas.openxmlformats.org/drawingml/2006/table">
            <a:tbl>
              <a:tblPr/>
              <a:tblGrid>
                <a:gridCol w="1856403"/>
                <a:gridCol w="1644744"/>
                <a:gridCol w="1400459"/>
              </a:tblGrid>
              <a:tr h="3429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latin typeface="+mn-lt"/>
                          <a:ea typeface="Calibri"/>
                          <a:cs typeface="Times New Roman"/>
                        </a:rPr>
                        <a:t>Octets: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4</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4</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600" dirty="0" smtClean="0">
                          <a:latin typeface="Calibri"/>
                          <a:ea typeface="Calibri"/>
                          <a:cs typeface="Times New Roman"/>
                        </a:rPr>
                        <a:t>Range message</a:t>
                      </a:r>
                      <a:r>
                        <a:rPr lang="en-US" sz="1600" baseline="0" dirty="0" smtClean="0">
                          <a:latin typeface="Calibri"/>
                          <a:ea typeface="Calibri"/>
                          <a:cs typeface="Times New Roman"/>
                        </a:rPr>
                        <a:t> sequence #</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err="1" smtClean="0">
                          <a:latin typeface="Calibri"/>
                          <a:ea typeface="Calibri"/>
                          <a:cs typeface="Times New Roman"/>
                        </a:rPr>
                        <a:t>Requenst</a:t>
                      </a:r>
                      <a:r>
                        <a:rPr lang="en-US" sz="1600" dirty="0" smtClean="0">
                          <a:latin typeface="Calibri"/>
                          <a:ea typeface="Calibri"/>
                          <a:cs typeface="Times New Roman"/>
                        </a:rPr>
                        <a:t> RX</a:t>
                      </a:r>
                      <a:r>
                        <a:rPr lang="en-US" sz="1600" baseline="0" dirty="0" smtClean="0">
                          <a:latin typeface="Calibri"/>
                          <a:ea typeface="Calibri"/>
                          <a:cs typeface="Times New Roman"/>
                        </a:rPr>
                        <a:t> </a:t>
                      </a:r>
                      <a:r>
                        <a:rPr lang="en-US" sz="1600" dirty="0" smtClean="0">
                          <a:latin typeface="Calibri"/>
                          <a:ea typeface="Calibri"/>
                          <a:cs typeface="Times New Roman"/>
                        </a:rPr>
                        <a:t>Timestamp</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Calibri"/>
                          <a:ea typeface="Calibri"/>
                          <a:cs typeface="Times New Roman"/>
                        </a:rPr>
                        <a:t>Response</a:t>
                      </a:r>
                      <a:r>
                        <a:rPr lang="en-US" sz="1600" baseline="0" dirty="0" smtClean="0">
                          <a:latin typeface="Calibri"/>
                          <a:ea typeface="Calibri"/>
                          <a:cs typeface="Times New Roman"/>
                        </a:rPr>
                        <a:t> TX Timestamp</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TextBox 8"/>
          <p:cNvSpPr txBox="1"/>
          <p:nvPr/>
        </p:nvSpPr>
        <p:spPr>
          <a:xfrm>
            <a:off x="609600" y="4572000"/>
            <a:ext cx="8229600" cy="2031325"/>
          </a:xfrm>
          <a:prstGeom prst="rect">
            <a:avLst/>
          </a:prstGeom>
          <a:noFill/>
        </p:spPr>
        <p:txBody>
          <a:bodyPr wrap="square" rtlCol="0">
            <a:spAutoFit/>
          </a:bodyPr>
          <a:lstStyle/>
          <a:p>
            <a:r>
              <a:rPr lang="en-US" dirty="0" smtClean="0"/>
              <a:t>Range Response IE: Included in any frame (example, ACK) in response to request</a:t>
            </a:r>
          </a:p>
          <a:p>
            <a:pPr>
              <a:buFont typeface="Arial" pitchFamily="34" charset="0"/>
              <a:buChar char="•"/>
            </a:pPr>
            <a:r>
              <a:rPr lang="en-US" dirty="0" smtClean="0"/>
              <a:t> </a:t>
            </a:r>
            <a:r>
              <a:rPr lang="en-US" dirty="0" smtClean="0"/>
              <a:t>Range message sequence # in the initiating request</a:t>
            </a:r>
          </a:p>
          <a:p>
            <a:pPr>
              <a:buFont typeface="Arial" pitchFamily="34" charset="0"/>
              <a:buChar char="•"/>
            </a:pPr>
            <a:r>
              <a:rPr lang="en-US" dirty="0" smtClean="0"/>
              <a:t> </a:t>
            </a:r>
            <a:r>
              <a:rPr lang="en-US" dirty="0" smtClean="0"/>
              <a:t>RX Timestamp:  the time, in the responding device time reference, that the request was received</a:t>
            </a:r>
          </a:p>
          <a:p>
            <a:pPr>
              <a:buFont typeface="Arial" pitchFamily="34" charset="0"/>
              <a:buChar char="•"/>
            </a:pPr>
            <a:r>
              <a:rPr lang="en-US" dirty="0" smtClean="0"/>
              <a:t>TX Timestamp:  Time in </a:t>
            </a:r>
            <a:r>
              <a:rPr lang="en-US" dirty="0" err="1" smtClean="0"/>
              <a:t>responsders</a:t>
            </a:r>
            <a:r>
              <a:rPr lang="en-US" dirty="0" smtClean="0"/>
              <a:t> time reference when response packet was transmitted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Approach</a:t>
            </a:r>
            <a:endParaRPr lang="en-US" dirty="0"/>
          </a:p>
        </p:txBody>
      </p:sp>
      <p:sp>
        <p:nvSpPr>
          <p:cNvPr id="3" name="Content Placeholder 2"/>
          <p:cNvSpPr>
            <a:spLocks noGrp="1"/>
          </p:cNvSpPr>
          <p:nvPr>
            <p:ph idx="1"/>
          </p:nvPr>
        </p:nvSpPr>
        <p:spPr/>
        <p:txBody>
          <a:bodyPr/>
          <a:lstStyle/>
          <a:p>
            <a:r>
              <a:rPr lang="en-US" dirty="0" smtClean="0"/>
              <a:t>Review requirements</a:t>
            </a:r>
          </a:p>
          <a:p>
            <a:r>
              <a:rPr lang="en-US" dirty="0" smtClean="0"/>
              <a:t>Propose MAC operation to address required operation </a:t>
            </a:r>
          </a:p>
          <a:p>
            <a:r>
              <a:rPr lang="en-US" dirty="0" smtClean="0"/>
              <a:t>Present appropriate over-the-air exchange format</a:t>
            </a:r>
          </a:p>
          <a:p>
            <a:pPr>
              <a:buNone/>
            </a:pPr>
            <a:r>
              <a:rPr lang="en-US" dirty="0" smtClean="0"/>
              <a:t> </a:t>
            </a:r>
          </a:p>
          <a:p>
            <a:pPr>
              <a:buNone/>
            </a:pP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802.15.4 differentiation</a:t>
            </a:r>
            <a:endParaRPr lang="en-US" dirty="0"/>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pPr>
              <a:buNone/>
            </a:pPr>
            <a:r>
              <a:rPr lang="en-US" dirty="0" smtClean="0"/>
              <a:t>How is 802.15.4 different from other 802 services?</a:t>
            </a:r>
          </a:p>
          <a:p>
            <a:pPr lvl="0"/>
            <a:r>
              <a:rPr lang="en-US" dirty="0" smtClean="0"/>
              <a:t>Ability to operate peer-to-peer </a:t>
            </a:r>
            <a:r>
              <a:rPr lang="en-US" dirty="0" smtClean="0"/>
              <a:t>(including Mode I) without </a:t>
            </a:r>
            <a:r>
              <a:rPr lang="en-US" dirty="0" smtClean="0"/>
              <a:t>a PAN coordinator involved in the transaction </a:t>
            </a:r>
          </a:p>
          <a:p>
            <a:pPr lvl="0"/>
            <a:r>
              <a:rPr lang="en-US" dirty="0" smtClean="0"/>
              <a:t>Role of Coordinator, PAN Coordinator not tied to Mode I/Mode II device – Either Mode I/Mode II could be PAN coordinator or not.</a:t>
            </a:r>
            <a:endParaRPr lang="en-US" dirty="0" smtClean="0"/>
          </a:p>
          <a:p>
            <a:pPr lvl="0"/>
            <a:r>
              <a:rPr lang="en-US" dirty="0" smtClean="0"/>
              <a:t>Communicating peer </a:t>
            </a:r>
            <a:r>
              <a:rPr lang="en-US" dirty="0" smtClean="0"/>
              <a:t>device may get </a:t>
            </a:r>
            <a:r>
              <a:rPr lang="en-US" dirty="0" smtClean="0"/>
              <a:t>TVWS channel </a:t>
            </a:r>
            <a:r>
              <a:rPr lang="en-US" dirty="0" smtClean="0"/>
              <a:t>information from different sources </a:t>
            </a:r>
          </a:p>
          <a:p>
            <a:pPr lvl="0"/>
            <a:r>
              <a:rPr lang="en-US" dirty="0" smtClean="0"/>
              <a:t>Source of </a:t>
            </a:r>
            <a:r>
              <a:rPr lang="en-US" dirty="0" smtClean="0"/>
              <a:t>TVWS channel </a:t>
            </a:r>
            <a:r>
              <a:rPr lang="en-US" dirty="0" smtClean="0"/>
              <a:t>availability is not tied to the role of PAN Coordinator:  Any device with access to the database, either via direct out-of-band connection or other means can be the source</a:t>
            </a:r>
          </a:p>
          <a:p>
            <a:pPr lvl="0"/>
            <a:r>
              <a:rPr lang="en-US" dirty="0" smtClean="0"/>
              <a:t>Ability of </a:t>
            </a:r>
            <a:r>
              <a:rPr lang="en-US" dirty="0" smtClean="0"/>
              <a:t>any device to share </a:t>
            </a:r>
            <a:r>
              <a:rPr lang="en-US" dirty="0" smtClean="0"/>
              <a:t>channel availability information </a:t>
            </a:r>
            <a:r>
              <a:rPr lang="en-US" dirty="0" smtClean="0"/>
              <a:t>with other devices</a:t>
            </a:r>
            <a:endParaRPr lang="en-US" dirty="0" smtClean="0"/>
          </a:p>
          <a:p>
            <a:pPr lvl="0"/>
            <a:r>
              <a:rPr lang="en-US" dirty="0" smtClean="0"/>
              <a:t>Ability of a device to autonomously determine if the channel information received is valid for </a:t>
            </a:r>
            <a:r>
              <a:rPr lang="en-US" dirty="0" smtClean="0"/>
              <a:t>its </a:t>
            </a:r>
            <a:r>
              <a:rPr lang="en-US" dirty="0" smtClean="0"/>
              <a:t>current geo-position and/or circumstances. </a:t>
            </a:r>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Concurrent work</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IETF Protocol to Access White Space database (PAWS)</a:t>
            </a:r>
          </a:p>
          <a:p>
            <a:pPr lvl="1"/>
            <a:r>
              <a:rPr lang="en-US" dirty="0" smtClean="0"/>
              <a:t>Database </a:t>
            </a:r>
            <a:r>
              <a:rPr lang="en-US" dirty="0" smtClean="0"/>
              <a:t>access over th</a:t>
            </a:r>
            <a:r>
              <a:rPr lang="en-US" dirty="0" smtClean="0"/>
              <a:t>e internet</a:t>
            </a:r>
          </a:p>
          <a:p>
            <a:pPr lvl="1"/>
            <a:r>
              <a:rPr lang="en-US" dirty="0" smtClean="0"/>
              <a:t>IETF project (early stage)</a:t>
            </a:r>
          </a:p>
          <a:p>
            <a:pPr lvl="1"/>
            <a:r>
              <a:rPr lang="en-US" dirty="0" smtClean="0"/>
              <a:t>XML/HTTPS/SSL/TCP/IP (higher layers from 802 perspective)</a:t>
            </a:r>
          </a:p>
          <a:p>
            <a:pPr lvl="1"/>
            <a:r>
              <a:rPr lang="en-US" dirty="0" smtClean="0"/>
              <a:t>Provides a good model of the content of messages to/from TVWS database</a:t>
            </a:r>
          </a:p>
          <a:p>
            <a:pPr lvl="1"/>
            <a:r>
              <a:rPr lang="en-US" dirty="0" smtClean="0"/>
              <a:t>Message formats not compact</a:t>
            </a:r>
          </a:p>
          <a:p>
            <a:r>
              <a:rPr lang="en-US" dirty="0" smtClean="0"/>
              <a:t> Other 802 projects</a:t>
            </a:r>
          </a:p>
          <a:p>
            <a:pPr lvl="1"/>
            <a:r>
              <a:rPr lang="en-US" dirty="0" smtClean="0"/>
              <a:t>802.22 includes spectrum manager function, specific formats</a:t>
            </a:r>
          </a:p>
          <a:p>
            <a:pPr lvl="1"/>
            <a:r>
              <a:rPr lang="en-US" dirty="0" smtClean="0"/>
              <a:t>802.11 provides MAC formats for WS related data</a:t>
            </a:r>
          </a:p>
          <a:p>
            <a:pPr lvl="1"/>
            <a:r>
              <a:rPr lang="en-US" dirty="0" smtClean="0"/>
              <a:t>Similar message content to PAWS, more compact representations</a:t>
            </a:r>
          </a:p>
          <a:p>
            <a:endParaRPr lang="en-US" dirty="0" smtClean="0"/>
          </a:p>
          <a:p>
            <a:pPr lvl="1">
              <a:buNone/>
            </a:pP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r>
              <a:rPr lang="en-US" dirty="0" smtClean="0"/>
              <a:t>Basic </a:t>
            </a:r>
            <a:r>
              <a:rPr lang="en-US" dirty="0" smtClean="0"/>
              <a:t>Terminology (for this discussion)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Based on FCC Part 15 Subpart H (most complete and well known at this time):</a:t>
            </a:r>
          </a:p>
          <a:p>
            <a:r>
              <a:rPr lang="en-US" dirty="0" smtClean="0"/>
              <a:t>Fixed:  Not moved after installation, assumed to have internet access to database</a:t>
            </a:r>
          </a:p>
          <a:p>
            <a:r>
              <a:rPr lang="en-US" dirty="0" smtClean="0"/>
              <a:t>Mode II Device:  Might move after installation, assumed to have internet access to database (directly or </a:t>
            </a:r>
            <a:r>
              <a:rPr lang="en-US" dirty="0" smtClean="0"/>
              <a:t>indirectly)</a:t>
            </a:r>
            <a:endParaRPr lang="en-US" dirty="0" smtClean="0"/>
          </a:p>
          <a:p>
            <a:r>
              <a:rPr lang="en-US" dirty="0" smtClean="0"/>
              <a:t>Mode I Device: Assumed does not have access to database, depends on Mode II or fixed device for which channels it can </a:t>
            </a:r>
            <a:r>
              <a:rPr lang="en-US" dirty="0" smtClean="0"/>
              <a:t>use</a:t>
            </a:r>
          </a:p>
          <a:p>
            <a:pPr>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TVWS Database Access </a:t>
            </a:r>
            <a:endParaRPr lang="en-US" dirty="0"/>
          </a:p>
        </p:txBody>
      </p:sp>
      <p:sp>
        <p:nvSpPr>
          <p:cNvPr id="3" name="Content Placeholder 2"/>
          <p:cNvSpPr>
            <a:spLocks noGrp="1"/>
          </p:cNvSpPr>
          <p:nvPr>
            <p:ph idx="1"/>
          </p:nvPr>
        </p:nvSpPr>
        <p:spPr/>
        <p:txBody>
          <a:bodyPr>
            <a:normAutofit/>
          </a:bodyPr>
          <a:lstStyle/>
          <a:p>
            <a:pPr lvl="0">
              <a:buNone/>
            </a:pPr>
            <a:r>
              <a:rPr lang="en-US" dirty="0" smtClean="0"/>
              <a:t>Basic operations to be supported</a:t>
            </a:r>
          </a:p>
          <a:p>
            <a:pPr lvl="0"/>
            <a:r>
              <a:rPr lang="en-US" dirty="0" smtClean="0"/>
              <a:t>Discovery </a:t>
            </a:r>
            <a:r>
              <a:rPr lang="en-US" dirty="0" smtClean="0"/>
              <a:t>of database server(s</a:t>
            </a:r>
            <a:r>
              <a:rPr lang="en-US" dirty="0" smtClean="0"/>
              <a:t>)</a:t>
            </a:r>
            <a:endParaRPr lang="en-US" dirty="0" smtClean="0"/>
          </a:p>
          <a:p>
            <a:pPr lvl="0"/>
            <a:r>
              <a:rPr lang="en-US" dirty="0" smtClean="0"/>
              <a:t>Device registration</a:t>
            </a:r>
          </a:p>
          <a:p>
            <a:pPr lvl="0"/>
            <a:r>
              <a:rPr lang="en-US" dirty="0" smtClean="0"/>
              <a:t>FCC ID Verification </a:t>
            </a:r>
            <a:r>
              <a:rPr lang="en-US" dirty="0" smtClean="0"/>
              <a:t>Request</a:t>
            </a:r>
            <a:endParaRPr lang="en-US" dirty="0" smtClean="0"/>
          </a:p>
          <a:p>
            <a:pPr lvl="0"/>
            <a:r>
              <a:rPr lang="en-US" dirty="0" smtClean="0"/>
              <a:t>White Space Channel Query</a:t>
            </a:r>
          </a:p>
          <a:p>
            <a:pPr lvl="0"/>
            <a:r>
              <a:rPr lang="en-US" dirty="0" smtClean="0"/>
              <a:t>White Space Channel Update</a:t>
            </a:r>
          </a:p>
          <a:p>
            <a:endParaRPr lang="en-US" dirty="0" smtClean="0"/>
          </a:p>
          <a:p>
            <a:pPr>
              <a:buNone/>
            </a:pPr>
            <a:r>
              <a:rPr lang="en-US" sz="2000" dirty="0" smtClean="0"/>
              <a:t>Source: FCC, PAWS</a:t>
            </a:r>
            <a:endParaRPr lang="en-US" sz="2000"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Access via IP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Logical approach for internet-connected devices</a:t>
            </a:r>
          </a:p>
          <a:p>
            <a:r>
              <a:rPr lang="en-US" dirty="0" smtClean="0"/>
              <a:t>IP end to end advantages</a:t>
            </a:r>
            <a:endParaRPr lang="en-US" dirty="0" smtClean="0"/>
          </a:p>
          <a:p>
            <a:pPr lvl="1"/>
            <a:r>
              <a:rPr lang="en-US" dirty="0" smtClean="0"/>
              <a:t>Transport and security well defined</a:t>
            </a:r>
          </a:p>
          <a:p>
            <a:pPr lvl="1"/>
            <a:r>
              <a:rPr lang="en-US" dirty="0" smtClean="0"/>
              <a:t>Agnostic to underlying NWK/MAC/PHY</a:t>
            </a:r>
          </a:p>
          <a:p>
            <a:pPr lvl="1"/>
            <a:r>
              <a:rPr lang="en-US" dirty="0" smtClean="0"/>
              <a:t>Seems like what regulatory bodies are expecting</a:t>
            </a:r>
          </a:p>
          <a:p>
            <a:r>
              <a:rPr lang="en-US" dirty="0" smtClean="0"/>
              <a:t>IP end to end disadvantages </a:t>
            </a:r>
          </a:p>
          <a:p>
            <a:pPr lvl="1"/>
            <a:r>
              <a:rPr lang="en-US" dirty="0" smtClean="0"/>
              <a:t>Verbose encoding expensive for low data rate and low duty cycle systems</a:t>
            </a:r>
          </a:p>
          <a:p>
            <a:pPr lvl="1"/>
            <a:r>
              <a:rPr lang="en-US" dirty="0" smtClean="0"/>
              <a:t>Doesn’t give the full story for devices with TVWS only interface </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23481</TotalTime>
  <Words>2661</Words>
  <Application>Microsoft Office PowerPoint</Application>
  <PresentationFormat>On-screen Show (4:3)</PresentationFormat>
  <Paragraphs>395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Slide 1</vt:lpstr>
      <vt:lpstr>Proposed Approach for MAC changes for TVWS </vt:lpstr>
      <vt:lpstr>Goals</vt:lpstr>
      <vt:lpstr>General Approach</vt:lpstr>
      <vt:lpstr>802.15.4 differentiation</vt:lpstr>
      <vt:lpstr>Concurrent work</vt:lpstr>
      <vt:lpstr>Basic Terminology (for this discussion)</vt:lpstr>
      <vt:lpstr>TVWS Database Access </vt:lpstr>
      <vt:lpstr>Database Access via IP</vt:lpstr>
      <vt:lpstr>802.15.4 TVWS Basic Needs </vt:lpstr>
      <vt:lpstr>Scope considerations</vt:lpstr>
      <vt:lpstr>Define IEs optimized for 802.15.4</vt:lpstr>
      <vt:lpstr>TVWS access with the 802.15.4 MAC</vt:lpstr>
      <vt:lpstr>802.15.4 TVWS Basic Needs </vt:lpstr>
      <vt:lpstr>Ability to send data securely</vt:lpstr>
      <vt:lpstr>Contact Channel Requirement</vt:lpstr>
      <vt:lpstr>Channel Data Source Info IE</vt:lpstr>
      <vt:lpstr>Device Identification and Channel Info Request IE</vt:lpstr>
      <vt:lpstr>Device Identification and Channel Info Request IE</vt:lpstr>
      <vt:lpstr>Channel Info IE</vt:lpstr>
      <vt:lpstr>Channel Info Response IE</vt:lpstr>
      <vt:lpstr>Contact Verification Requirement</vt:lpstr>
      <vt:lpstr>Other possible information</vt:lpstr>
      <vt:lpstr>Other Considerations</vt:lpstr>
      <vt:lpstr>Scenarios</vt:lpstr>
      <vt:lpstr>Beacon PAN:  PAN Coordinator is channel data source</vt:lpstr>
      <vt:lpstr>Beacon PAN:  PAN coordinator is not the Channel data source</vt:lpstr>
      <vt:lpstr>Device not a PAN coordinator as channel data source</vt:lpstr>
      <vt:lpstr>M2M: Peer devices independently find source </vt:lpstr>
      <vt:lpstr>IE to support ranging measurement exchange</vt:lpstr>
      <vt:lpstr>Ranging Measurement</vt:lpstr>
      <vt:lpstr>Ranging Measurement 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223</cp:revision>
  <dcterms:created xsi:type="dcterms:W3CDTF">2011-01-14T17:45:45Z</dcterms:created>
  <dcterms:modified xsi:type="dcterms:W3CDTF">2012-07-10T01:33:26Z</dcterms:modified>
</cp:coreProperties>
</file>