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61" r:id="rId3"/>
    <p:sldId id="262" r:id="rId4"/>
    <p:sldId id="269" r:id="rId5"/>
    <p:sldId id="263" r:id="rId6"/>
    <p:sldId id="264" r:id="rId7"/>
    <p:sldId id="271" r:id="rId8"/>
    <p:sldId id="268" r:id="rId9"/>
    <p:sldId id="265"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576" y="-114"/>
      </p:cViewPr>
      <p:guideLst>
        <p:guide orient="horz" pos="2160"/>
        <p:guide pos="2880"/>
      </p:guideLst>
    </p:cSldViewPr>
  </p:slideViewPr>
  <p:notesTextViewPr>
    <p:cViewPr>
      <p:scale>
        <a:sx n="1" d="1"/>
        <a:sy n="1" d="1"/>
      </p:scale>
      <p:origin x="0" y="0"/>
    </p:cViewPr>
  </p:notesTextViewPr>
  <p:notesViewPr>
    <p:cSldViewPr showGuides="1">
      <p:cViewPr varScale="1">
        <p:scale>
          <a:sx n="53" d="100"/>
          <a:sy n="53" d="100"/>
        </p:scale>
        <p:origin x="-1830" y="-84"/>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July 2012</a:t>
            </a:r>
            <a:endParaRPr lang="en-US" altLang="ja-JP"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61F6C3B9-1896-429D-8679-9522335257DA}" type="slidenum">
              <a:rPr lang="en-US" altLang="ja-JP"/>
              <a:pPr/>
              <a:t>&lt;#&gt;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US" altLang="ja-JP"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 xmlns:p14="http://schemas.microsoft.com/office/powerpoint/2010/main" val="5822791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July 2012</a:t>
            </a:r>
            <a:endParaRPr lang="en-US" altLang="ja-JP" dirty="0"/>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43B870AB-E084-4C04-B340-0819673A7581}" type="slidenum">
              <a:rPr lang="en-US" altLang="ja-JP"/>
              <a:pPr/>
              <a:t>&lt;#&gt;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 xmlns:p14="http://schemas.microsoft.com/office/powerpoint/2010/main" val="414356715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smtClean="0"/>
              <a:t>doc.: IEEE 802.15-&lt;doc#&gt;</a:t>
            </a:r>
            <a:endParaRPr lang="en-US" altLang="ja-JP" dirty="0"/>
          </a:p>
        </p:txBody>
      </p:sp>
      <p:sp>
        <p:nvSpPr>
          <p:cNvPr id="5" name="日付プレースホルダー 4"/>
          <p:cNvSpPr>
            <a:spLocks noGrp="1"/>
          </p:cNvSpPr>
          <p:nvPr>
            <p:ph type="dt" idx="11"/>
          </p:nvPr>
        </p:nvSpPr>
        <p:spPr/>
        <p:txBody>
          <a:bodyPr/>
          <a:lstStyle/>
          <a:p>
            <a:r>
              <a:rPr lang="en-US" altLang="ja-JP" dirty="0" smtClean="0"/>
              <a:t>July 2012</a:t>
            </a:r>
            <a:endParaRPr lang="en-US" altLang="ja-JP" dirty="0"/>
          </a:p>
        </p:txBody>
      </p:sp>
      <p:sp>
        <p:nvSpPr>
          <p:cNvPr id="6" name="フッター プレースホルダー 5"/>
          <p:cNvSpPr>
            <a:spLocks noGrp="1"/>
          </p:cNvSpPr>
          <p:nvPr>
            <p:ph type="ftr" sz="quarter" idx="12"/>
          </p:nvPr>
        </p:nvSpPr>
        <p:spPr/>
        <p:txBody>
          <a:bodyPr/>
          <a:lstStyle/>
          <a:p>
            <a:pPr lvl="4"/>
            <a:r>
              <a:rPr lang="en-US" altLang="ja-JP" dirty="0" smtClean="0"/>
              <a:t>Shoichi Kitazawa, ATR</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dirty="0" smtClean="0"/>
              <a:t>Page </a:t>
            </a:r>
            <a:fld id="{43B870AB-E084-4C04-B340-0819673A7581}" type="slidenum">
              <a:rPr lang="en-US" altLang="ja-JP" smtClean="0"/>
              <a:pPr/>
              <a:t>1</a:t>
            </a:fld>
            <a:endParaRPr lang="en-US" altLang="ja-JP" dirty="0"/>
          </a:p>
        </p:txBody>
      </p:sp>
    </p:spTree>
    <p:extLst>
      <p:ext uri="{BB962C8B-B14F-4D97-AF65-F5344CB8AC3E}">
        <p14:creationId xmlns="" xmlns:p14="http://schemas.microsoft.com/office/powerpoint/2010/main" val="3452341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smtClean="0"/>
              <a:t>doc.: IEEE 802.15-&lt;doc#&gt;</a:t>
            </a:r>
            <a:endParaRPr lang="en-US" altLang="ja-JP" dirty="0"/>
          </a:p>
        </p:txBody>
      </p:sp>
      <p:sp>
        <p:nvSpPr>
          <p:cNvPr id="5" name="日付プレースホルダー 4"/>
          <p:cNvSpPr>
            <a:spLocks noGrp="1"/>
          </p:cNvSpPr>
          <p:nvPr>
            <p:ph type="dt" idx="11"/>
          </p:nvPr>
        </p:nvSpPr>
        <p:spPr/>
        <p:txBody>
          <a:bodyPr/>
          <a:lstStyle/>
          <a:p>
            <a:r>
              <a:rPr lang="en-US" altLang="ja-JP" dirty="0" smtClean="0"/>
              <a:t>July 2012</a:t>
            </a:r>
            <a:endParaRPr lang="en-US" altLang="ja-JP" dirty="0"/>
          </a:p>
        </p:txBody>
      </p:sp>
      <p:sp>
        <p:nvSpPr>
          <p:cNvPr id="6" name="フッター プレースホルダー 5"/>
          <p:cNvSpPr>
            <a:spLocks noGrp="1"/>
          </p:cNvSpPr>
          <p:nvPr>
            <p:ph type="ftr" sz="quarter" idx="12"/>
          </p:nvPr>
        </p:nvSpPr>
        <p:spPr/>
        <p:txBody>
          <a:bodyPr/>
          <a:lstStyle/>
          <a:p>
            <a:pPr lvl="4"/>
            <a:r>
              <a:rPr lang="en-US" altLang="ja-JP" dirty="0" smtClean="0"/>
              <a:t>Shoichi Kitazawa, ATR</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dirty="0" smtClean="0"/>
              <a:t>Page </a:t>
            </a:r>
            <a:fld id="{43B870AB-E084-4C04-B340-0819673A7581}" type="slidenum">
              <a:rPr lang="en-US" altLang="ja-JP" smtClean="0"/>
              <a:pPr/>
              <a:t>2</a:t>
            </a:fld>
            <a:endParaRPr lang="en-US" altLang="ja-JP" dirty="0"/>
          </a:p>
        </p:txBody>
      </p:sp>
    </p:spTree>
    <p:extLst>
      <p:ext uri="{BB962C8B-B14F-4D97-AF65-F5344CB8AC3E}">
        <p14:creationId xmlns="" xmlns:p14="http://schemas.microsoft.com/office/powerpoint/2010/main" val="10943139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smtClean="0"/>
              <a:t>doc.: IEEE 802.15-&lt;doc#&gt;</a:t>
            </a:r>
            <a:endParaRPr lang="en-US" altLang="ja-JP" dirty="0"/>
          </a:p>
        </p:txBody>
      </p:sp>
      <p:sp>
        <p:nvSpPr>
          <p:cNvPr id="5" name="日付プレースホルダー 4"/>
          <p:cNvSpPr>
            <a:spLocks noGrp="1"/>
          </p:cNvSpPr>
          <p:nvPr>
            <p:ph type="dt" idx="11"/>
          </p:nvPr>
        </p:nvSpPr>
        <p:spPr/>
        <p:txBody>
          <a:bodyPr/>
          <a:lstStyle/>
          <a:p>
            <a:r>
              <a:rPr lang="en-US" altLang="ja-JP" dirty="0" smtClean="0"/>
              <a:t>July 2012</a:t>
            </a:r>
            <a:endParaRPr lang="en-US" altLang="ja-JP" dirty="0"/>
          </a:p>
        </p:txBody>
      </p:sp>
      <p:sp>
        <p:nvSpPr>
          <p:cNvPr id="6" name="フッター プレースホルダー 5"/>
          <p:cNvSpPr>
            <a:spLocks noGrp="1"/>
          </p:cNvSpPr>
          <p:nvPr>
            <p:ph type="ftr" sz="quarter" idx="12"/>
          </p:nvPr>
        </p:nvSpPr>
        <p:spPr/>
        <p:txBody>
          <a:bodyPr/>
          <a:lstStyle/>
          <a:p>
            <a:pPr lvl="4"/>
            <a:r>
              <a:rPr lang="en-US" altLang="ja-JP" dirty="0" smtClean="0"/>
              <a:t>Shoichi Kitazawa, ATR</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dirty="0" smtClean="0"/>
              <a:t>Page </a:t>
            </a:r>
            <a:fld id="{43B870AB-E084-4C04-B340-0819673A7581}" type="slidenum">
              <a:rPr lang="en-US" altLang="ja-JP" smtClean="0"/>
              <a:pPr/>
              <a:t>3</a:t>
            </a:fld>
            <a:endParaRPr lang="en-US" altLang="ja-JP" dirty="0"/>
          </a:p>
        </p:txBody>
      </p:sp>
    </p:spTree>
    <p:extLst>
      <p:ext uri="{BB962C8B-B14F-4D97-AF65-F5344CB8AC3E}">
        <p14:creationId xmlns="" xmlns:p14="http://schemas.microsoft.com/office/powerpoint/2010/main" val="13310792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smtClean="0"/>
              <a:t>doc.: IEEE 802.15-&lt;doc#&gt;</a:t>
            </a:r>
            <a:endParaRPr lang="en-US" altLang="ja-JP" dirty="0"/>
          </a:p>
        </p:txBody>
      </p:sp>
      <p:sp>
        <p:nvSpPr>
          <p:cNvPr id="5" name="日付プレースホルダー 4"/>
          <p:cNvSpPr>
            <a:spLocks noGrp="1"/>
          </p:cNvSpPr>
          <p:nvPr>
            <p:ph type="dt" idx="11"/>
          </p:nvPr>
        </p:nvSpPr>
        <p:spPr/>
        <p:txBody>
          <a:bodyPr/>
          <a:lstStyle/>
          <a:p>
            <a:r>
              <a:rPr lang="en-US" altLang="ja-JP" dirty="0" smtClean="0"/>
              <a:t>July 2012</a:t>
            </a:r>
            <a:endParaRPr lang="en-US" altLang="ja-JP" dirty="0"/>
          </a:p>
        </p:txBody>
      </p:sp>
      <p:sp>
        <p:nvSpPr>
          <p:cNvPr id="6" name="フッター プレースホルダー 5"/>
          <p:cNvSpPr>
            <a:spLocks noGrp="1"/>
          </p:cNvSpPr>
          <p:nvPr>
            <p:ph type="ftr" sz="quarter" idx="12"/>
          </p:nvPr>
        </p:nvSpPr>
        <p:spPr/>
        <p:txBody>
          <a:bodyPr/>
          <a:lstStyle/>
          <a:p>
            <a:pPr lvl="4"/>
            <a:r>
              <a:rPr lang="en-US" altLang="ja-JP" dirty="0" smtClean="0"/>
              <a:t>Shoichi Kitazawa, ATR</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dirty="0" smtClean="0"/>
              <a:t>Page </a:t>
            </a:r>
            <a:fld id="{43B870AB-E084-4C04-B340-0819673A7581}" type="slidenum">
              <a:rPr lang="en-US" altLang="ja-JP" smtClean="0"/>
              <a:pPr/>
              <a:t>5</a:t>
            </a:fld>
            <a:endParaRPr lang="en-US" altLang="ja-JP" dirty="0"/>
          </a:p>
        </p:txBody>
      </p:sp>
    </p:spTree>
    <p:extLst>
      <p:ext uri="{BB962C8B-B14F-4D97-AF65-F5344CB8AC3E}">
        <p14:creationId xmlns="" xmlns:p14="http://schemas.microsoft.com/office/powerpoint/2010/main" val="21148298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ja-JP" altLang="en-US" dirty="0" smtClean="0">
                <a:latin typeface="Times New Roman" pitchFamily="18" charset="0"/>
              </a:rPr>
              <a:t>doc.: IEEE 802.15-&lt;doc#&gt;</a:t>
            </a:r>
            <a:endParaRPr lang="en-US" altLang="ja-JP" dirty="0" smtClean="0">
              <a:latin typeface="Times New Roman" pitchFamily="18" charset="0"/>
            </a:endParaRPr>
          </a:p>
        </p:txBody>
      </p:sp>
      <p:sp>
        <p:nvSpPr>
          <p:cNvPr id="10243" name="Rectangle 3"/>
          <p:cNvSpPr>
            <a:spLocks noGrp="1" noChangeArrowheads="1"/>
          </p:cNvSpPr>
          <p:nvPr>
            <p:ph type="dt" sz="quarter" idx="1"/>
          </p:nvPr>
        </p:nvSpPr>
        <p:spPr>
          <a:noFill/>
        </p:spPr>
        <p:txBody>
          <a:bodyPr/>
          <a:lstStyle/>
          <a:p>
            <a:r>
              <a:rPr lang="ja-JP" altLang="en-US" dirty="0" smtClean="0">
                <a:latin typeface="Times New Roman" pitchFamily="18" charset="0"/>
              </a:rPr>
              <a:t>&lt;month year&gt;</a:t>
            </a:r>
            <a:endParaRPr lang="en-US" altLang="ja-JP" dirty="0" smtClean="0">
              <a:latin typeface="Times New Roman" pitchFamily="18" charset="0"/>
            </a:endParaRPr>
          </a:p>
        </p:txBody>
      </p:sp>
      <p:sp>
        <p:nvSpPr>
          <p:cNvPr id="10244" name="Rectangle 6"/>
          <p:cNvSpPr>
            <a:spLocks noGrp="1" noChangeArrowheads="1"/>
          </p:cNvSpPr>
          <p:nvPr>
            <p:ph type="ftr" sz="quarter" idx="4"/>
          </p:nvPr>
        </p:nvSpPr>
        <p:spPr>
          <a:noFill/>
        </p:spPr>
        <p:txBody>
          <a:bodyPr/>
          <a:lstStyle/>
          <a:p>
            <a:pPr lvl="4"/>
            <a:r>
              <a:rPr lang="ja-JP" altLang="en-US" dirty="0" smtClean="0">
                <a:latin typeface="Times New Roman" pitchFamily="18" charset="0"/>
              </a:rPr>
              <a:t>&lt;author&gt;, &lt;company&gt;</a:t>
            </a:r>
            <a:endParaRPr lang="en-US" altLang="ja-JP" dirty="0" smtClean="0">
              <a:latin typeface="Times New Roman" pitchFamily="18" charset="0"/>
            </a:endParaRPr>
          </a:p>
        </p:txBody>
      </p:sp>
      <p:sp>
        <p:nvSpPr>
          <p:cNvPr id="10245" name="Rectangle 7"/>
          <p:cNvSpPr>
            <a:spLocks noGrp="1" noChangeArrowheads="1"/>
          </p:cNvSpPr>
          <p:nvPr>
            <p:ph type="sldNum" sz="quarter" idx="5"/>
          </p:nvPr>
        </p:nvSpPr>
        <p:spPr>
          <a:noFill/>
        </p:spPr>
        <p:txBody>
          <a:bodyPr/>
          <a:lstStyle/>
          <a:p>
            <a:r>
              <a:rPr lang="en-US" altLang="ja-JP" dirty="0" smtClean="0">
                <a:latin typeface="Times New Roman" pitchFamily="18" charset="0"/>
              </a:rPr>
              <a:t>Page </a:t>
            </a:r>
            <a:fld id="{C2BADA69-32B2-46E4-B4F5-BE5F189A0B5A}" type="slidenum">
              <a:rPr lang="en-US" altLang="ja-JP" smtClean="0">
                <a:latin typeface="Times New Roman" pitchFamily="18" charset="0"/>
              </a:rPr>
              <a:pPr/>
              <a:t>6</a:t>
            </a:fld>
            <a:endParaRPr lang="en-US" altLang="ja-JP" dirty="0" smtClean="0">
              <a:latin typeface="Times New Roman" pitchFamily="18" charset="0"/>
            </a:endParaRPr>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ja-JP" altLang="en-US" dirty="0"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ja-JP" altLang="en-US" dirty="0" smtClean="0">
                <a:latin typeface="Times New Roman" pitchFamily="18" charset="0"/>
              </a:rPr>
              <a:t>doc.: IEEE 802.15-&lt;doc#&gt;</a:t>
            </a:r>
            <a:endParaRPr lang="en-US" altLang="ja-JP" dirty="0" smtClean="0">
              <a:latin typeface="Times New Roman" pitchFamily="18" charset="0"/>
            </a:endParaRPr>
          </a:p>
        </p:txBody>
      </p:sp>
      <p:sp>
        <p:nvSpPr>
          <p:cNvPr id="10243" name="Rectangle 3"/>
          <p:cNvSpPr>
            <a:spLocks noGrp="1" noChangeArrowheads="1"/>
          </p:cNvSpPr>
          <p:nvPr>
            <p:ph type="dt" sz="quarter" idx="1"/>
          </p:nvPr>
        </p:nvSpPr>
        <p:spPr>
          <a:noFill/>
        </p:spPr>
        <p:txBody>
          <a:bodyPr/>
          <a:lstStyle/>
          <a:p>
            <a:r>
              <a:rPr lang="ja-JP" altLang="en-US" dirty="0" smtClean="0">
                <a:latin typeface="Times New Roman" pitchFamily="18" charset="0"/>
              </a:rPr>
              <a:t>&lt;month year&gt;</a:t>
            </a:r>
            <a:endParaRPr lang="en-US" altLang="ja-JP" dirty="0" smtClean="0">
              <a:latin typeface="Times New Roman" pitchFamily="18" charset="0"/>
            </a:endParaRPr>
          </a:p>
        </p:txBody>
      </p:sp>
      <p:sp>
        <p:nvSpPr>
          <p:cNvPr id="10244" name="Rectangle 6"/>
          <p:cNvSpPr>
            <a:spLocks noGrp="1" noChangeArrowheads="1"/>
          </p:cNvSpPr>
          <p:nvPr>
            <p:ph type="ftr" sz="quarter" idx="4"/>
          </p:nvPr>
        </p:nvSpPr>
        <p:spPr>
          <a:noFill/>
        </p:spPr>
        <p:txBody>
          <a:bodyPr/>
          <a:lstStyle/>
          <a:p>
            <a:pPr lvl="4"/>
            <a:r>
              <a:rPr lang="ja-JP" altLang="en-US" dirty="0" smtClean="0">
                <a:latin typeface="Times New Roman" pitchFamily="18" charset="0"/>
              </a:rPr>
              <a:t>&lt;author&gt;, &lt;company&gt;</a:t>
            </a:r>
            <a:endParaRPr lang="en-US" altLang="ja-JP" dirty="0" smtClean="0">
              <a:latin typeface="Times New Roman" pitchFamily="18" charset="0"/>
            </a:endParaRPr>
          </a:p>
        </p:txBody>
      </p:sp>
      <p:sp>
        <p:nvSpPr>
          <p:cNvPr id="10245" name="Rectangle 7"/>
          <p:cNvSpPr>
            <a:spLocks noGrp="1" noChangeArrowheads="1"/>
          </p:cNvSpPr>
          <p:nvPr>
            <p:ph type="sldNum" sz="quarter" idx="5"/>
          </p:nvPr>
        </p:nvSpPr>
        <p:spPr>
          <a:noFill/>
        </p:spPr>
        <p:txBody>
          <a:bodyPr/>
          <a:lstStyle/>
          <a:p>
            <a:r>
              <a:rPr lang="en-US" altLang="ja-JP" dirty="0" smtClean="0">
                <a:latin typeface="Times New Roman" pitchFamily="18" charset="0"/>
              </a:rPr>
              <a:t>Page </a:t>
            </a:r>
            <a:fld id="{C2BADA69-32B2-46E4-B4F5-BE5F189A0B5A}" type="slidenum">
              <a:rPr lang="en-US" altLang="ja-JP" smtClean="0">
                <a:latin typeface="Times New Roman" pitchFamily="18" charset="0"/>
              </a:rPr>
              <a:pPr/>
              <a:t>7</a:t>
            </a:fld>
            <a:endParaRPr lang="en-US" altLang="ja-JP" dirty="0" smtClean="0">
              <a:latin typeface="Times New Roman" pitchFamily="18" charset="0"/>
            </a:endParaRPr>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ja-JP" altLang="en-US" dirty="0"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smtClean="0"/>
              <a:t>doc.: IEEE 802.15-&lt;doc#&gt;</a:t>
            </a:r>
            <a:endParaRPr lang="en-US" altLang="ja-JP" dirty="0"/>
          </a:p>
        </p:txBody>
      </p:sp>
      <p:sp>
        <p:nvSpPr>
          <p:cNvPr id="5" name="日付プレースホルダー 4"/>
          <p:cNvSpPr>
            <a:spLocks noGrp="1"/>
          </p:cNvSpPr>
          <p:nvPr>
            <p:ph type="dt" idx="11"/>
          </p:nvPr>
        </p:nvSpPr>
        <p:spPr/>
        <p:txBody>
          <a:bodyPr/>
          <a:lstStyle/>
          <a:p>
            <a:r>
              <a:rPr lang="en-US" altLang="ja-JP" dirty="0" smtClean="0"/>
              <a:t>July 2012</a:t>
            </a:r>
            <a:endParaRPr lang="en-US" altLang="ja-JP" dirty="0"/>
          </a:p>
        </p:txBody>
      </p:sp>
      <p:sp>
        <p:nvSpPr>
          <p:cNvPr id="6" name="フッター プレースホルダー 5"/>
          <p:cNvSpPr>
            <a:spLocks noGrp="1"/>
          </p:cNvSpPr>
          <p:nvPr>
            <p:ph type="ftr" sz="quarter" idx="12"/>
          </p:nvPr>
        </p:nvSpPr>
        <p:spPr/>
        <p:txBody>
          <a:bodyPr/>
          <a:lstStyle/>
          <a:p>
            <a:pPr lvl="4"/>
            <a:r>
              <a:rPr lang="en-US" altLang="ja-JP" dirty="0" smtClean="0"/>
              <a:t>Shoichi Kitazawa, ATR</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dirty="0" smtClean="0"/>
              <a:t>Page </a:t>
            </a:r>
            <a:fld id="{43B870AB-E084-4C04-B340-0819673A7581}" type="slidenum">
              <a:rPr lang="en-US" altLang="ja-JP" smtClean="0"/>
              <a:pPr/>
              <a:t>9</a:t>
            </a:fld>
            <a:endParaRPr lang="en-US" altLang="ja-JP" dirty="0"/>
          </a:p>
        </p:txBody>
      </p:sp>
    </p:spTree>
    <p:extLst>
      <p:ext uri="{BB962C8B-B14F-4D97-AF65-F5344CB8AC3E}">
        <p14:creationId xmlns="" xmlns:p14="http://schemas.microsoft.com/office/powerpoint/2010/main" val="2201024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May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2C147C1E-6D8B-43D5-BDA6-92E54CADE120}" type="slidenum">
              <a:rPr lang="en-US" altLang="ja-JP"/>
              <a:pPr/>
              <a:t>&lt;#&gt;</a:t>
            </a:fld>
            <a:endParaRPr lang="en-US" altLang="ja-JP" dirty="0"/>
          </a:p>
        </p:txBody>
      </p:sp>
    </p:spTree>
    <p:extLst>
      <p:ext uri="{BB962C8B-B14F-4D97-AF65-F5344CB8AC3E}">
        <p14:creationId xmlns="" xmlns:p14="http://schemas.microsoft.com/office/powerpoint/2010/main" val="3172140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May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F8060BD4-6414-41B4-8D32-3D052ECC827F}" type="slidenum">
              <a:rPr lang="en-US" altLang="ja-JP"/>
              <a:pPr/>
              <a:t>&lt;#&gt;</a:t>
            </a:fld>
            <a:endParaRPr lang="en-US" altLang="ja-JP" dirty="0"/>
          </a:p>
        </p:txBody>
      </p:sp>
    </p:spTree>
    <p:extLst>
      <p:ext uri="{BB962C8B-B14F-4D97-AF65-F5344CB8AC3E}">
        <p14:creationId xmlns="" xmlns:p14="http://schemas.microsoft.com/office/powerpoint/2010/main" val="931940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May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9D669BA8-C6FA-45A1-B5A1-E61F0EF542C3}" type="slidenum">
              <a:rPr lang="en-US" altLang="ja-JP"/>
              <a:pPr/>
              <a:t>&lt;#&gt;</a:t>
            </a:fld>
            <a:endParaRPr lang="en-US" altLang="ja-JP" dirty="0"/>
          </a:p>
        </p:txBody>
      </p:sp>
    </p:spTree>
    <p:extLst>
      <p:ext uri="{BB962C8B-B14F-4D97-AF65-F5344CB8AC3E}">
        <p14:creationId xmlns="" xmlns:p14="http://schemas.microsoft.com/office/powerpoint/2010/main" val="1385072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May 2013</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F4021B8E-691E-4B2F-A148-AF82B1C166B6}" type="slidenum">
              <a:rPr lang="en-US" altLang="ja-JP"/>
              <a:pPr/>
              <a:t>&lt;#&gt;</a:t>
            </a:fld>
            <a:endParaRPr lang="en-US" altLang="ja-JP" dirty="0"/>
          </a:p>
        </p:txBody>
      </p:sp>
    </p:spTree>
    <p:extLst>
      <p:ext uri="{BB962C8B-B14F-4D97-AF65-F5344CB8AC3E}">
        <p14:creationId xmlns="" xmlns:p14="http://schemas.microsoft.com/office/powerpoint/2010/main" val="2724407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May 2013</a:t>
            </a:r>
            <a:endParaRPr lang="en-US" altLang="ja-JP" dirty="0"/>
          </a:p>
        </p:txBody>
      </p:sp>
      <p:sp>
        <p:nvSpPr>
          <p:cNvPr id="8" name="フッター プレースホルダー 7"/>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9" name="スライド番号プレースホルダー 8"/>
          <p:cNvSpPr>
            <a:spLocks noGrp="1"/>
          </p:cNvSpPr>
          <p:nvPr>
            <p:ph type="sldNum" sz="quarter" idx="12"/>
          </p:nvPr>
        </p:nvSpPr>
        <p:spPr/>
        <p:txBody>
          <a:bodyPr/>
          <a:lstStyle>
            <a:lvl1pPr>
              <a:defRPr/>
            </a:lvl1pPr>
          </a:lstStyle>
          <a:p>
            <a:r>
              <a:rPr lang="en-US" altLang="ja-JP" dirty="0"/>
              <a:t>Slide </a:t>
            </a:r>
            <a:fld id="{017F4576-EA56-4C93-976C-55E64CDDFB87}" type="slidenum">
              <a:rPr lang="en-US" altLang="ja-JP"/>
              <a:pPr/>
              <a:t>&lt;#&gt;</a:t>
            </a:fld>
            <a:endParaRPr lang="en-US" altLang="ja-JP" dirty="0"/>
          </a:p>
        </p:txBody>
      </p:sp>
    </p:spTree>
    <p:extLst>
      <p:ext uri="{BB962C8B-B14F-4D97-AF65-F5344CB8AC3E}">
        <p14:creationId xmlns="" xmlns:p14="http://schemas.microsoft.com/office/powerpoint/2010/main" val="2300431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May 2013</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D0AA2CB-ADCC-4870-B2BE-99BBEA6F9AB5}" type="slidenum">
              <a:rPr lang="en-US" altLang="ja-JP"/>
              <a:pPr/>
              <a:t>&lt;#&gt;</a:t>
            </a:fld>
            <a:endParaRPr lang="en-US" altLang="ja-JP" dirty="0"/>
          </a:p>
        </p:txBody>
      </p:sp>
    </p:spTree>
    <p:extLst>
      <p:ext uri="{BB962C8B-B14F-4D97-AF65-F5344CB8AC3E}">
        <p14:creationId xmlns="" xmlns:p14="http://schemas.microsoft.com/office/powerpoint/2010/main" val="3857197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May 2013</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6D51446F-764D-4FCC-96F4-6697E08B971C}" type="slidenum">
              <a:rPr lang="en-US" altLang="ja-JP"/>
              <a:pPr/>
              <a:t>&lt;#&gt;</a:t>
            </a:fld>
            <a:endParaRPr lang="en-US" altLang="ja-JP" dirty="0"/>
          </a:p>
        </p:txBody>
      </p:sp>
    </p:spTree>
    <p:extLst>
      <p:ext uri="{BB962C8B-B14F-4D97-AF65-F5344CB8AC3E}">
        <p14:creationId xmlns="" xmlns:p14="http://schemas.microsoft.com/office/powerpoint/2010/main" val="2969408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smtClean="0"/>
              <a:t>May 2013</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en-US" altLang="ja-JP" dirty="0"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dirty="0"/>
              <a:t>Slide </a:t>
            </a:r>
            <a:fld id="{A7C923D1-F158-44D3-B03C-1BC5EEE5EA09}" type="slidenum">
              <a:rPr lang="en-US" altLang="ja-JP"/>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98425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itchFamily="50" charset="-128"/>
              </a:rPr>
              <a:t>doc.: </a:t>
            </a:r>
            <a:r>
              <a:rPr lang="en-US" altLang="ja-JP" sz="1400" b="1" dirty="0" smtClean="0">
                <a:ea typeface="ＭＳ Ｐゴシック" pitchFamily="50" charset="-128"/>
              </a:rPr>
              <a:t>IEEE 802. 15-13-0318-00-0sru</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pitchFamily="50"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smtClean="0"/>
              <a:t>May 2013</a:t>
            </a:r>
            <a:endParaRPr lang="en-US" altLang="ja-JP" dirty="0"/>
          </a:p>
        </p:txBody>
      </p:sp>
      <p:sp>
        <p:nvSpPr>
          <p:cNvPr id="5"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670C4AC2-2E23-4916-9DE5-706B78EBB616}" type="slidenum">
              <a:rPr lang="en-US" altLang="ja-JP"/>
              <a:pPr/>
              <a:t>1</a:t>
            </a:fld>
            <a:endParaRPr lang="en-US" altLang="ja-JP" dirty="0"/>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itchFamily="50" charset="-128"/>
              </a:rPr>
              <a:t>Project: IEEE P802.15 Working Group for Wireless Personal Area Networks (WPANs)</a:t>
            </a:r>
            <a:endParaRPr lang="en-US" altLang="ja-JP" sz="1600" b="1" dirty="0">
              <a:solidFill>
                <a:schemeClr val="tx2"/>
              </a:solidFill>
              <a:ea typeface="ＭＳ Ｐゴシック" pitchFamily="50" charset="-128"/>
            </a:endParaRPr>
          </a:p>
          <a:p>
            <a:endParaRPr lang="en-US" altLang="ja-JP" sz="1600" dirty="0">
              <a:solidFill>
                <a:schemeClr val="tx2"/>
              </a:solidFill>
              <a:ea typeface="ＭＳ Ｐゴシック" pitchFamily="50" charset="-128"/>
            </a:endParaRPr>
          </a:p>
          <a:p>
            <a:r>
              <a:rPr lang="en-US" altLang="ja-JP" sz="1600" b="1" dirty="0">
                <a:ea typeface="ＭＳ Ｐゴシック" pitchFamily="50" charset="-128"/>
              </a:rPr>
              <a:t>Submission Title:</a:t>
            </a:r>
            <a:r>
              <a:rPr lang="en-US" altLang="ja-JP" sz="1600" dirty="0">
                <a:ea typeface="ＭＳ Ｐゴシック" pitchFamily="50" charset="-128"/>
              </a:rPr>
              <a:t> </a:t>
            </a:r>
            <a:r>
              <a:rPr lang="en-US" altLang="ja-JP" sz="1600" dirty="0" smtClean="0">
                <a:ea typeface="ＭＳ Ｐゴシック" pitchFamily="50" charset="-128"/>
              </a:rPr>
              <a:t>[IG SRU Closing report for </a:t>
            </a:r>
            <a:r>
              <a:rPr lang="en-US" altLang="ja-JP" sz="1600" dirty="0" smtClean="0">
                <a:ea typeface="ＭＳ Ｐゴシック" pitchFamily="50" charset="-128"/>
              </a:rPr>
              <a:t>May 2013</a:t>
            </a:r>
            <a:r>
              <a:rPr lang="en-US" altLang="ja-JP" sz="1600" dirty="0" smtClean="0">
                <a:ea typeface="ＭＳ Ｐゴシック" pitchFamily="50" charset="-128"/>
              </a:rPr>
              <a:t>]</a:t>
            </a:r>
            <a:r>
              <a:rPr lang="en-US" altLang="ja-JP" sz="1600" dirty="0">
                <a:ea typeface="ＭＳ Ｐゴシック" pitchFamily="50" charset="-128"/>
              </a:rPr>
              <a:t>	</a:t>
            </a:r>
          </a:p>
          <a:p>
            <a:r>
              <a:rPr lang="en-US" altLang="ja-JP" sz="1600" b="1" dirty="0">
                <a:ea typeface="ＭＳ Ｐゴシック" pitchFamily="50" charset="-128"/>
              </a:rPr>
              <a:t>Date Submitted: </a:t>
            </a:r>
            <a:r>
              <a:rPr lang="en-US" altLang="ja-JP" sz="1600" dirty="0" smtClean="0">
                <a:ea typeface="ＭＳ Ｐゴシック" pitchFamily="50" charset="-128"/>
              </a:rPr>
              <a:t>[15 May, 2013] </a:t>
            </a:r>
            <a:r>
              <a:rPr lang="en-US" altLang="ja-JP" sz="1600" dirty="0">
                <a:ea typeface="ＭＳ Ｐゴシック" pitchFamily="50" charset="-128"/>
              </a:rPr>
              <a:t>	</a:t>
            </a:r>
          </a:p>
          <a:p>
            <a:r>
              <a:rPr lang="en-US" altLang="ja-JP" sz="1600" b="1" dirty="0">
                <a:ea typeface="ＭＳ Ｐゴシック" pitchFamily="50" charset="-128"/>
              </a:rPr>
              <a:t>Source:</a:t>
            </a:r>
            <a:r>
              <a:rPr lang="en-US" altLang="ja-JP" sz="1600" dirty="0">
                <a:ea typeface="ＭＳ Ｐゴシック" pitchFamily="50" charset="-128"/>
              </a:rPr>
              <a:t> </a:t>
            </a:r>
            <a:r>
              <a:rPr lang="en-US" altLang="ja-JP" sz="1600" dirty="0" smtClean="0">
                <a:ea typeface="ＭＳ Ｐゴシック" pitchFamily="50" charset="-128"/>
              </a:rPr>
              <a:t>[Shoichi Kitazawa] </a:t>
            </a:r>
            <a:r>
              <a:rPr lang="en-US" altLang="ja-JP" sz="1600" dirty="0">
                <a:ea typeface="ＭＳ Ｐゴシック" pitchFamily="50" charset="-128"/>
              </a:rPr>
              <a:t>Company </a:t>
            </a:r>
            <a:r>
              <a:rPr lang="en-US" altLang="ja-JP" sz="1600" dirty="0" smtClean="0">
                <a:ea typeface="ＭＳ Ｐゴシック" pitchFamily="50" charset="-128"/>
              </a:rPr>
              <a:t>[ATR]</a:t>
            </a:r>
            <a:endParaRPr lang="en-US" altLang="ja-JP" sz="1600" dirty="0">
              <a:ea typeface="ＭＳ Ｐゴシック" pitchFamily="50" charset="-128"/>
            </a:endParaRPr>
          </a:p>
          <a:p>
            <a:r>
              <a:rPr lang="en-US" altLang="ja-JP" sz="1600" dirty="0">
                <a:ea typeface="ＭＳ Ｐゴシック" pitchFamily="50" charset="-128"/>
              </a:rPr>
              <a:t>Address </a:t>
            </a:r>
            <a:r>
              <a:rPr lang="en-US" altLang="ja-JP" sz="1600" dirty="0" smtClean="0">
                <a:ea typeface="ＭＳ Ｐゴシック" pitchFamily="50" charset="-128"/>
              </a:rPr>
              <a:t>[2-2-2 Hikaridai, Seika, Kyoto 619-0288, Japan]</a:t>
            </a:r>
            <a:endParaRPr lang="en-US" altLang="ja-JP" sz="1600" dirty="0">
              <a:ea typeface="ＭＳ Ｐゴシック" pitchFamily="50" charset="-128"/>
            </a:endParaRPr>
          </a:p>
          <a:p>
            <a:r>
              <a:rPr lang="en-US" altLang="ja-JP" sz="1600" dirty="0">
                <a:ea typeface="ＭＳ Ｐゴシック" pitchFamily="50" charset="-128"/>
              </a:rPr>
              <a:t>Voice</a:t>
            </a:r>
            <a:r>
              <a:rPr lang="en-US" altLang="ja-JP" sz="1600" dirty="0" smtClean="0">
                <a:ea typeface="ＭＳ Ｐゴシック" pitchFamily="50" charset="-128"/>
              </a:rPr>
              <a:t>:[+81-774-95-1511], </a:t>
            </a:r>
            <a:r>
              <a:rPr lang="en-US" altLang="ja-JP" sz="1600" dirty="0">
                <a:ea typeface="ＭＳ Ｐゴシック" pitchFamily="50" charset="-128"/>
              </a:rPr>
              <a:t>FAX: </a:t>
            </a:r>
            <a:r>
              <a:rPr lang="en-US" altLang="ja-JP" sz="1600" dirty="0" smtClean="0">
                <a:ea typeface="ＭＳ Ｐゴシック" pitchFamily="50" charset="-128"/>
              </a:rPr>
              <a:t>[+81-774-95-1508], </a:t>
            </a:r>
            <a:r>
              <a:rPr lang="en-US" altLang="ja-JP" sz="1600" dirty="0">
                <a:ea typeface="ＭＳ Ｐゴシック" pitchFamily="50" charset="-128"/>
              </a:rPr>
              <a:t>E-Mail</a:t>
            </a:r>
            <a:r>
              <a:rPr lang="en-US" altLang="ja-JP" sz="1600" dirty="0" smtClean="0">
                <a:ea typeface="ＭＳ Ｐゴシック" pitchFamily="50" charset="-128"/>
              </a:rPr>
              <a:t>:[kitazawa@atr.jp]</a:t>
            </a:r>
            <a:r>
              <a:rPr lang="en-US" altLang="ja-JP" sz="1600" dirty="0">
                <a:ea typeface="ＭＳ Ｐゴシック" pitchFamily="50" charset="-128"/>
              </a:rPr>
              <a:t>	</a:t>
            </a:r>
          </a:p>
          <a:p>
            <a:pPr>
              <a:spcBef>
                <a:spcPts val="600"/>
              </a:spcBef>
              <a:spcAft>
                <a:spcPts val="600"/>
              </a:spcAft>
            </a:pPr>
            <a:r>
              <a:rPr lang="en-US" altLang="ja-JP" sz="1600" b="1" dirty="0">
                <a:ea typeface="ＭＳ Ｐゴシック" pitchFamily="50" charset="-128"/>
              </a:rPr>
              <a:t>Re:</a:t>
            </a:r>
            <a:r>
              <a:rPr lang="en-US" altLang="ja-JP" sz="1600" dirty="0">
                <a:ea typeface="ＭＳ Ｐゴシック" pitchFamily="50" charset="-128"/>
              </a:rPr>
              <a:t> </a:t>
            </a:r>
            <a:r>
              <a:rPr lang="en-US" altLang="ja-JP" sz="1600" dirty="0" smtClean="0">
                <a:ea typeface="ＭＳ Ｐゴシック" pitchFamily="50" charset="-128"/>
              </a:rPr>
              <a:t>[]</a:t>
            </a:r>
            <a:endParaRPr lang="en-US" altLang="ja-JP" sz="1600" dirty="0">
              <a:ea typeface="ＭＳ Ｐゴシック" pitchFamily="50" charset="-128"/>
            </a:endParaRPr>
          </a:p>
          <a:p>
            <a:pPr>
              <a:spcBef>
                <a:spcPts val="100"/>
              </a:spcBef>
              <a:spcAft>
                <a:spcPts val="100"/>
              </a:spcAft>
            </a:pPr>
            <a:r>
              <a:rPr lang="en-US" altLang="ja-JP" dirty="0">
                <a:ea typeface="ＭＳ Ｐゴシック" pitchFamily="50" charset="-128"/>
              </a:rPr>
              <a:t>	</a:t>
            </a:r>
          </a:p>
          <a:p>
            <a:pPr>
              <a:spcBef>
                <a:spcPts val="600"/>
              </a:spcBef>
              <a:spcAft>
                <a:spcPts val="600"/>
              </a:spcAft>
            </a:pPr>
            <a:r>
              <a:rPr lang="en-US" altLang="ja-JP" sz="1600" b="1" dirty="0">
                <a:ea typeface="ＭＳ Ｐゴシック" pitchFamily="50" charset="-128"/>
              </a:rPr>
              <a:t>Abstract:</a:t>
            </a:r>
            <a:r>
              <a:rPr lang="en-US" altLang="ja-JP" sz="1600" dirty="0">
                <a:ea typeface="ＭＳ Ｐゴシック" pitchFamily="50" charset="-128"/>
              </a:rPr>
              <a:t>	</a:t>
            </a:r>
            <a:r>
              <a:rPr lang="en-US" altLang="ja-JP" sz="1600" dirty="0" smtClean="0">
                <a:ea typeface="ＭＳ Ｐゴシック" pitchFamily="50" charset="-128"/>
              </a:rPr>
              <a:t>[</a:t>
            </a:r>
            <a:r>
              <a:rPr lang="en-US" altLang="ja-JP" sz="1600" dirty="0" smtClean="0">
                <a:latin typeface="Times New Roman" pitchFamily="16" charset="0"/>
                <a:ea typeface="ＭＳ Ｐゴシック" pitchFamily="50" charset="-128"/>
              </a:rPr>
              <a:t>IG SRU</a:t>
            </a:r>
            <a:r>
              <a:rPr lang="en-US" altLang="ja-JP" sz="1600" dirty="0" smtClean="0">
                <a:ea typeface="ＭＳ Ｐゴシック" pitchFamily="-65" charset="-128"/>
              </a:rPr>
              <a:t> c</a:t>
            </a:r>
            <a:r>
              <a:rPr lang="en-US" altLang="ja-JP" sz="1600" dirty="0" smtClean="0">
                <a:latin typeface="Times New Roman" pitchFamily="16" charset="0"/>
                <a:ea typeface="ＭＳ Ｐゴシック" pitchFamily="50" charset="-128"/>
              </a:rPr>
              <a:t>losing report </a:t>
            </a:r>
            <a:r>
              <a:rPr lang="en-US" altLang="ja-JP" sz="1600" dirty="0" smtClean="0">
                <a:ea typeface="ＭＳ Ｐゴシック" pitchFamily="-65" charset="-128"/>
              </a:rPr>
              <a:t>for May 2013</a:t>
            </a:r>
            <a:r>
              <a:rPr lang="en-US" altLang="ja-JP" sz="1600" dirty="0" smtClean="0">
                <a:ea typeface="ＭＳ Ｐゴシック" pitchFamily="50" charset="-128"/>
              </a:rPr>
              <a:t>.]</a:t>
            </a:r>
            <a:endParaRPr lang="en-US" altLang="ja-JP" sz="1600" dirty="0">
              <a:ea typeface="ＭＳ Ｐゴシック" pitchFamily="50" charset="-128"/>
            </a:endParaRPr>
          </a:p>
          <a:p>
            <a:pPr>
              <a:spcBef>
                <a:spcPts val="600"/>
              </a:spcBef>
              <a:spcAft>
                <a:spcPts val="600"/>
              </a:spcAft>
            </a:pPr>
            <a:r>
              <a:rPr lang="en-US" altLang="ja-JP" sz="1600" b="1" dirty="0">
                <a:ea typeface="ＭＳ Ｐゴシック" pitchFamily="50" charset="-128"/>
              </a:rPr>
              <a:t>Purpose:</a:t>
            </a:r>
            <a:r>
              <a:rPr lang="en-US" altLang="ja-JP" sz="1600" dirty="0">
                <a:ea typeface="ＭＳ Ｐゴシック" pitchFamily="50" charset="-128"/>
              </a:rPr>
              <a:t>	</a:t>
            </a:r>
            <a:r>
              <a:rPr lang="en-US" altLang="ja-JP" sz="1600" dirty="0" smtClean="0">
                <a:ea typeface="ＭＳ Ｐゴシック" pitchFamily="50" charset="-128"/>
              </a:rPr>
              <a:t>[</a:t>
            </a:r>
            <a:r>
              <a:rPr lang="en-US" altLang="ja-JP" sz="1600" dirty="0"/>
              <a:t>Information to 802.15 </a:t>
            </a:r>
            <a:r>
              <a:rPr lang="en-US" altLang="ja-JP" sz="1600" dirty="0" smtClean="0"/>
              <a:t>WG.</a:t>
            </a:r>
            <a:r>
              <a:rPr lang="en-US" altLang="ja-JP" sz="1600" dirty="0" smtClean="0">
                <a:ea typeface="ＭＳ Ｐゴシック" pitchFamily="50" charset="-128"/>
              </a:rPr>
              <a:t>]</a:t>
            </a:r>
            <a:endParaRPr lang="en-US" altLang="ja-JP" sz="1600" dirty="0">
              <a:ea typeface="ＭＳ Ｐゴシック" pitchFamily="50" charset="-128"/>
            </a:endParaRPr>
          </a:p>
          <a:p>
            <a:r>
              <a:rPr lang="en-US" altLang="ja-JP" sz="1600" b="1" dirty="0">
                <a:solidFill>
                  <a:schemeClr val="tx2"/>
                </a:solidFill>
                <a:ea typeface="ＭＳ Ｐゴシック" pitchFamily="50" charset="-128"/>
              </a:rPr>
              <a:t>Notice:</a:t>
            </a:r>
            <a:r>
              <a:rPr lang="en-US" altLang="ja-JP" sz="1600" dirty="0">
                <a:solidFill>
                  <a:schemeClr val="tx2"/>
                </a:solidFill>
                <a:ea typeface="ＭＳ Ｐゴシック" pitchFamily="50"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itchFamily="50" charset="-128"/>
              </a:rPr>
              <a:t>Release:</a:t>
            </a:r>
            <a:r>
              <a:rPr lang="en-US" altLang="ja-JP" sz="1600" dirty="0">
                <a:solidFill>
                  <a:schemeClr val="tx2"/>
                </a:solidFill>
                <a:ea typeface="ＭＳ Ｐゴシック" pitchFamily="50"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付プレースホルダ 3"/>
          <p:cNvSpPr>
            <a:spLocks noGrp="1"/>
          </p:cNvSpPr>
          <p:nvPr>
            <p:ph type="dt" sz="quarter" idx="10"/>
          </p:nvPr>
        </p:nvSpPr>
        <p:spPr>
          <a:noFill/>
        </p:spPr>
        <p:txBody>
          <a:bodyPr/>
          <a:lstStyle/>
          <a:p>
            <a:r>
              <a:rPr lang="en-US" altLang="ja-JP" smtClean="0">
                <a:latin typeface="Times New Roman" pitchFamily="18" charset="0"/>
              </a:rPr>
              <a:t>May 2013</a:t>
            </a:r>
            <a:endParaRPr lang="en-US" altLang="ja-JP" dirty="0">
              <a:latin typeface="Times New Roman" pitchFamily="18" charset="0"/>
            </a:endParaRPr>
          </a:p>
        </p:txBody>
      </p:sp>
      <p:sp>
        <p:nvSpPr>
          <p:cNvPr id="4099" name="フッター プレースホルダ 4"/>
          <p:cNvSpPr>
            <a:spLocks noGrp="1"/>
          </p:cNvSpPr>
          <p:nvPr>
            <p:ph type="ftr" sz="quarter" idx="11"/>
          </p:nvPr>
        </p:nvSpPr>
        <p:spPr>
          <a:noFill/>
        </p:spPr>
        <p:txBody>
          <a:bodyPr/>
          <a:lstStyle/>
          <a:p>
            <a:r>
              <a:rPr lang="ja-JP" altLang="en-US" dirty="0" smtClean="0">
                <a:latin typeface="Times New Roman" pitchFamily="18" charset="0"/>
              </a:rPr>
              <a:t>Shoichi Kitazawa, ATR</a:t>
            </a:r>
            <a:endParaRPr lang="en-US" altLang="ja-JP" dirty="0" smtClean="0">
              <a:latin typeface="Times New Roman" pitchFamily="18" charset="0"/>
            </a:endParaRPr>
          </a:p>
        </p:txBody>
      </p:sp>
      <p:sp>
        <p:nvSpPr>
          <p:cNvPr id="4100" name="スライド番号プレースホルダ 5"/>
          <p:cNvSpPr>
            <a:spLocks noGrp="1"/>
          </p:cNvSpPr>
          <p:nvPr>
            <p:ph type="sldNum" sz="quarter" idx="12"/>
          </p:nvPr>
        </p:nvSpPr>
        <p:spPr>
          <a:xfrm>
            <a:off x="4395788" y="6475413"/>
            <a:ext cx="428625" cy="182562"/>
          </a:xfrm>
          <a:noFill/>
        </p:spPr>
        <p:txBody>
          <a:bodyPr/>
          <a:lstStyle/>
          <a:p>
            <a:r>
              <a:rPr lang="en-US" altLang="ja-JP" dirty="0" smtClean="0">
                <a:latin typeface="Times New Roman" pitchFamily="18" charset="0"/>
              </a:rPr>
              <a:t>Slide </a:t>
            </a:r>
            <a:fld id="{13BD4182-674C-41DD-8618-2C9D1D764B4A}" type="slidenum">
              <a:rPr lang="en-US" altLang="ja-JP" smtClean="0">
                <a:latin typeface="Times New Roman" pitchFamily="18" charset="0"/>
              </a:rPr>
              <a:pPr/>
              <a:t>2</a:t>
            </a:fld>
            <a:endParaRPr lang="en-US" altLang="ja-JP" dirty="0" smtClean="0">
              <a:latin typeface="Times New Roman" pitchFamily="18" charset="0"/>
            </a:endParaRPr>
          </a:p>
        </p:txBody>
      </p:sp>
      <p:sp>
        <p:nvSpPr>
          <p:cNvPr id="4101" name="Rectangle 4"/>
          <p:cNvSpPr>
            <a:spLocks noGrp="1" noChangeArrowheads="1"/>
          </p:cNvSpPr>
          <p:nvPr>
            <p:ph type="ctrTitle"/>
          </p:nvPr>
        </p:nvSpPr>
        <p:spPr/>
        <p:txBody>
          <a:bodyPr/>
          <a:lstStyle/>
          <a:p>
            <a:r>
              <a:rPr lang="en-US" altLang="ja-JP" b="1" dirty="0" smtClean="0">
                <a:ea typeface="ＭＳ Ｐゴシック" pitchFamily="50" charset="-128"/>
              </a:rPr>
              <a:t>IEEE 802.15 IG SRU</a:t>
            </a: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10</a:t>
            </a:r>
            <a:r>
              <a:rPr lang="en-US" altLang="ja-JP" sz="3200" baseline="30000" dirty="0" smtClean="0">
                <a:ea typeface="ＭＳ Ｐゴシック" pitchFamily="50" charset="-128"/>
              </a:rPr>
              <a:t>th</a:t>
            </a:r>
            <a:r>
              <a:rPr lang="en-US" altLang="ja-JP" sz="3200" dirty="0" smtClean="0">
                <a:ea typeface="ＭＳ Ｐゴシック" pitchFamily="50" charset="-128"/>
              </a:rPr>
              <a:t>  Meeting Closing report</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Waikoloa HI</a:t>
            </a:r>
            <a:br>
              <a:rPr lang="en-US" altLang="ja-JP" sz="3200" dirty="0" smtClean="0">
                <a:ea typeface="ＭＳ Ｐゴシック" pitchFamily="50" charset="-128"/>
              </a:rPr>
            </a:br>
            <a:r>
              <a:rPr lang="en-US" altLang="ja-JP" sz="3200" dirty="0" smtClean="0">
                <a:ea typeface="ＭＳ Ｐゴシック" pitchFamily="50" charset="-128"/>
              </a:rPr>
              <a:t>15 May, 2013</a:t>
            </a:r>
          </a:p>
        </p:txBody>
      </p:sp>
    </p:spTree>
    <p:extLst>
      <p:ext uri="{BB962C8B-B14F-4D97-AF65-F5344CB8AC3E}">
        <p14:creationId xmlns="" xmlns:p14="http://schemas.microsoft.com/office/powerpoint/2010/main" val="14073407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title"/>
          </p:nvPr>
        </p:nvSpPr>
        <p:spPr/>
        <p:txBody>
          <a:bodyPr/>
          <a:lstStyle/>
          <a:p>
            <a:r>
              <a:rPr kumimoji="1" lang="en-US" altLang="ja-JP" dirty="0" smtClean="0">
                <a:ea typeface="ＭＳ Ｐゴシック" pitchFamily="50" charset="-128"/>
              </a:rPr>
              <a:t>Draft plan of IG SRU schedule</a:t>
            </a:r>
            <a:endParaRPr kumimoji="1" lang="ja-JP" altLang="en-US" dirty="0" smtClean="0">
              <a:ea typeface="ＭＳ Ｐゴシック" pitchFamily="50" charset="-128"/>
            </a:endParaRPr>
          </a:p>
        </p:txBody>
      </p:sp>
      <p:sp>
        <p:nvSpPr>
          <p:cNvPr id="5123" name="コンテンツ プレースホルダー 2"/>
          <p:cNvSpPr>
            <a:spLocks noGrp="1"/>
          </p:cNvSpPr>
          <p:nvPr>
            <p:ph idx="1"/>
          </p:nvPr>
        </p:nvSpPr>
        <p:spPr/>
        <p:txBody>
          <a:bodyPr/>
          <a:lstStyle/>
          <a:p>
            <a:r>
              <a:rPr kumimoji="1" lang="en-US" altLang="ja-JP" sz="2800" dirty="0" smtClean="0">
                <a:ea typeface="ＭＳ Ｐゴシック" pitchFamily="50" charset="-128"/>
              </a:rPr>
              <a:t>Goal: </a:t>
            </a:r>
            <a:r>
              <a:rPr lang="en-US" altLang="ja-JP" sz="2800" dirty="0" smtClean="0">
                <a:ea typeface="ＭＳ Ｐゴシック" pitchFamily="50" charset="-128"/>
              </a:rPr>
              <a:t>To summarize informative ideas to judge to establish SG</a:t>
            </a:r>
            <a:r>
              <a:rPr kumimoji="1" lang="en-US" altLang="ja-JP" sz="2800" dirty="0" smtClean="0">
                <a:ea typeface="ＭＳ Ｐゴシック" pitchFamily="50" charset="-128"/>
              </a:rPr>
              <a:t>.</a:t>
            </a:r>
          </a:p>
          <a:p>
            <a:r>
              <a:rPr lang="en-US" altLang="ja-JP" sz="2800" dirty="0" smtClean="0">
                <a:ea typeface="ＭＳ Ｐゴシック" pitchFamily="50" charset="-128"/>
              </a:rPr>
              <a:t>Meeting Schedule: Every plenary meeting or </a:t>
            </a:r>
            <a:r>
              <a:rPr lang="en-US" altLang="ja-JP" sz="2800" dirty="0" smtClean="0"/>
              <a:t>required meeting</a:t>
            </a:r>
            <a:r>
              <a:rPr lang="en-US" altLang="ja-JP" sz="2800" dirty="0" smtClean="0">
                <a:ea typeface="ＭＳ Ｐゴシック" pitchFamily="50" charset="-128"/>
              </a:rPr>
              <a:t>.</a:t>
            </a:r>
            <a:endParaRPr kumimoji="1" lang="en-US" altLang="ja-JP" sz="2800" dirty="0" smtClean="0">
              <a:ea typeface="ＭＳ Ｐゴシック" pitchFamily="50" charset="-128"/>
            </a:endParaRPr>
          </a:p>
          <a:p>
            <a:r>
              <a:rPr kumimoji="1" lang="en-US" altLang="ja-JP" sz="2800" dirty="0" smtClean="0">
                <a:ea typeface="ＭＳ Ｐゴシック" pitchFamily="50" charset="-128"/>
              </a:rPr>
              <a:t>IG output: Technical documents of </a:t>
            </a:r>
            <a:r>
              <a:rPr lang="en-US" altLang="ja-JP" sz="2800" dirty="0" smtClean="0">
                <a:ea typeface="ＭＳ Ｐゴシック" pitchFamily="50" charset="-128"/>
              </a:rPr>
              <a:t>Better Use of Spectrum Resources in WPANs.</a:t>
            </a:r>
          </a:p>
        </p:txBody>
      </p:sp>
      <p:sp>
        <p:nvSpPr>
          <p:cNvPr id="5124" name="日付プレースホルダー 3"/>
          <p:cNvSpPr>
            <a:spLocks noGrp="1"/>
          </p:cNvSpPr>
          <p:nvPr>
            <p:ph type="dt" sz="quarter" idx="10"/>
          </p:nvPr>
        </p:nvSpPr>
        <p:spPr>
          <a:noFill/>
        </p:spPr>
        <p:txBody>
          <a:bodyPr/>
          <a:lstStyle/>
          <a:p>
            <a:r>
              <a:rPr lang="en-US" altLang="ja-JP" smtClean="0">
                <a:latin typeface="Times New Roman" pitchFamily="18" charset="0"/>
              </a:rPr>
              <a:t>May 2013</a:t>
            </a:r>
            <a:endParaRPr lang="en-US" altLang="ja-JP" dirty="0">
              <a:latin typeface="Times New Roman" pitchFamily="18" charset="0"/>
            </a:endParaRPr>
          </a:p>
        </p:txBody>
      </p:sp>
      <p:sp>
        <p:nvSpPr>
          <p:cNvPr id="5125" name="フッター プレースホルダー 4"/>
          <p:cNvSpPr>
            <a:spLocks noGrp="1"/>
          </p:cNvSpPr>
          <p:nvPr>
            <p:ph type="ftr" sz="quarter" idx="11"/>
          </p:nvPr>
        </p:nvSpPr>
        <p:spPr>
          <a:noFill/>
        </p:spPr>
        <p:txBody>
          <a:bodyPr/>
          <a:lstStyle/>
          <a:p>
            <a:r>
              <a:rPr lang="ja-JP" altLang="en-US" dirty="0" smtClean="0">
                <a:latin typeface="Times New Roman" pitchFamily="18" charset="0"/>
              </a:rPr>
              <a:t>Shoichi Kitazawa, ATR</a:t>
            </a:r>
            <a:endParaRPr lang="en-US" altLang="ja-JP" dirty="0" smtClean="0">
              <a:latin typeface="Times New Roman" pitchFamily="18" charset="0"/>
            </a:endParaRPr>
          </a:p>
        </p:txBody>
      </p:sp>
      <p:sp>
        <p:nvSpPr>
          <p:cNvPr id="5126" name="スライド番号プレースホルダー 5"/>
          <p:cNvSpPr>
            <a:spLocks noGrp="1"/>
          </p:cNvSpPr>
          <p:nvPr>
            <p:ph type="sldNum" sz="quarter" idx="12"/>
          </p:nvPr>
        </p:nvSpPr>
        <p:spPr>
          <a:noFill/>
        </p:spPr>
        <p:txBody>
          <a:bodyPr/>
          <a:lstStyle/>
          <a:p>
            <a:r>
              <a:rPr lang="en-US" altLang="ja-JP" dirty="0" smtClean="0">
                <a:latin typeface="Times New Roman" pitchFamily="18" charset="0"/>
              </a:rPr>
              <a:t>Slide </a:t>
            </a:r>
            <a:fld id="{3A2BBFB6-7FC8-4229-BC7C-65D9383A4139}" type="slidenum">
              <a:rPr lang="en-US" altLang="ja-JP" smtClean="0">
                <a:latin typeface="Times New Roman" pitchFamily="18" charset="0"/>
              </a:rPr>
              <a:pPr/>
              <a:t>3</a:t>
            </a:fld>
            <a:endParaRPr lang="en-US" altLang="ja-JP" dirty="0" smtClean="0">
              <a:latin typeface="Times New Roman" pitchFamily="18" charset="0"/>
            </a:endParaRPr>
          </a:p>
        </p:txBody>
      </p:sp>
    </p:spTree>
    <p:extLst>
      <p:ext uri="{BB962C8B-B14F-4D97-AF65-F5344CB8AC3E}">
        <p14:creationId xmlns="" xmlns:p14="http://schemas.microsoft.com/office/powerpoint/2010/main" val="11099075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IG SRU Sessions</a:t>
            </a:r>
            <a:endParaRPr kumimoji="1" lang="ja-JP" altLang="en-US" dirty="0"/>
          </a:p>
        </p:txBody>
      </p:sp>
      <p:sp>
        <p:nvSpPr>
          <p:cNvPr id="4" name="日付プレースホルダ 3"/>
          <p:cNvSpPr>
            <a:spLocks noGrp="1"/>
          </p:cNvSpPr>
          <p:nvPr>
            <p:ph type="dt" sz="half" idx="10"/>
          </p:nvPr>
        </p:nvSpPr>
        <p:spPr/>
        <p:txBody>
          <a:bodyPr/>
          <a:lstStyle/>
          <a:p>
            <a:r>
              <a:rPr lang="en-US" altLang="ja-JP" smtClean="0"/>
              <a:t>May 2013</a:t>
            </a:r>
            <a:endParaRPr lang="en-US" altLang="ja-JP" dirty="0"/>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smtClean="0"/>
              <a:t>Slide </a:t>
            </a:r>
            <a:fld id="{F8060BD4-6414-41B4-8D32-3D052ECC827F}" type="slidenum">
              <a:rPr lang="en-US" altLang="ja-JP" smtClean="0"/>
              <a:pPr/>
              <a:t>4</a:t>
            </a:fld>
            <a:endParaRPr lang="en-US" altLang="ja-JP" dirty="0"/>
          </a:p>
        </p:txBody>
      </p:sp>
      <p:graphicFrame>
        <p:nvGraphicFramePr>
          <p:cNvPr id="9" name="コンテンツ プレースホルダ 6"/>
          <p:cNvGraphicFramePr>
            <a:graphicFrameLocks noGrp="1"/>
          </p:cNvGraphicFramePr>
          <p:nvPr/>
        </p:nvGraphicFramePr>
        <p:xfrm>
          <a:off x="215900" y="2060848"/>
          <a:ext cx="8712200" cy="3246168"/>
        </p:xfrm>
        <a:graphic>
          <a:graphicData uri="http://schemas.openxmlformats.org/drawingml/2006/table">
            <a:tbl>
              <a:tblPr/>
              <a:tblGrid>
                <a:gridCol w="611684"/>
                <a:gridCol w="1080120"/>
                <a:gridCol w="1512168"/>
                <a:gridCol w="1440160"/>
                <a:gridCol w="1570931"/>
                <a:gridCol w="1381125"/>
                <a:gridCol w="1116012"/>
              </a:tblGrid>
              <a:tr h="55880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rgbClr val="000000"/>
                          </a:solidFill>
                          <a:effectLst/>
                          <a:latin typeface="Arial" charset="0"/>
                          <a:ea typeface="ＭＳ Ｐゴシック" charset="-128"/>
                        </a:rPr>
                        <a:t>Year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rgbClr val="000000"/>
                          </a:solidFill>
                          <a:effectLst/>
                          <a:latin typeface="Arial" charset="0"/>
                          <a:ea typeface="ＭＳ Ｐゴシック" charset="-128"/>
                        </a:rPr>
                        <a:t>Month </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rgbClr val="000000"/>
                          </a:solidFill>
                          <a:effectLst/>
                          <a:latin typeface="Arial" charset="0"/>
                          <a:ea typeface="ＭＳ Ｐゴシック" charset="-128"/>
                        </a:rPr>
                        <a:t>Venue</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rgbClr val="000000"/>
                          </a:solidFill>
                          <a:effectLst/>
                          <a:latin typeface="Arial" charset="0"/>
                          <a:ea typeface="ＭＳ Ｐゴシック" charset="-128"/>
                        </a:rPr>
                        <a:t>Agenda</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rgbClr val="000000"/>
                          </a:solidFill>
                          <a:effectLst/>
                          <a:latin typeface="Arial" charset="0"/>
                          <a:ea typeface="ＭＳ Ｐゴシック" charset="-128"/>
                        </a:rPr>
                        <a:t>Closing Report</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rgbClr val="000000"/>
                          </a:solidFill>
                          <a:effectLst/>
                          <a:latin typeface="Arial" charset="0"/>
                          <a:ea typeface="ＭＳ Ｐゴシック" charset="-128"/>
                        </a:rPr>
                        <a:t>Minutes</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rgbClr val="000000"/>
                          </a:solidFill>
                          <a:effectLst/>
                          <a:latin typeface="Arial" charset="0"/>
                          <a:ea typeface="ＭＳ Ｐゴシック" charset="-128"/>
                        </a:rPr>
                        <a:t>Number of participant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68288">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2010</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November</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Dallas </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15-10-0839r1 </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15-10-0924r1 </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15-10-0934r0 </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10</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r>
              <a:tr h="268288">
                <a:tc rowSpan="3">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2011</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March </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Singapore </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15-11-0159r1</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15-11-0298r0</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15-11-0440r0</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8</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r>
              <a:tr h="272776">
                <a:tc vMerge="1">
                  <a:txBody>
                    <a:bodyPr/>
                    <a:lstStyle/>
                    <a:p>
                      <a:endParaRPr kumimoji="1" lang="ja-JP" altLang="en-US"/>
                    </a:p>
                  </a:txBody>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July </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San Francisco </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15-11-0456r0</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15-11-0552r0 </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15-11-0755r0 </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11</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r>
              <a:tr h="268288">
                <a:tc vMerge="1">
                  <a:txBody>
                    <a:bodyPr/>
                    <a:lstStyle/>
                    <a:p>
                      <a:endParaRPr kumimoji="1" lang="ja-JP" altLang="en-US"/>
                    </a:p>
                  </a:txBody>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November </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Atlanta </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15-11-0757r1 </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15-11-0830r0</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15-12-0106r0 </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13</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r>
              <a:tr h="268288">
                <a:tc rowSpan="3">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2012</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March </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Waikoloa </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15-12-0107r0 </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15-12-0191r0 </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15-12-0197r0 </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4</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r>
              <a:tr h="268288">
                <a:tc vMerge="1">
                  <a:txBody>
                    <a:bodyPr/>
                    <a:lstStyle/>
                    <a:p>
                      <a:endParaRPr kumimoji="1" lang="ja-JP" altLang="en-US"/>
                    </a:p>
                  </a:txBody>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July </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San Diego </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15-12-0326r1 </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15-12-0425r0 </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15-12-0440r0 </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11</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r>
              <a:tr h="268288">
                <a:tc vMerge="1">
                  <a:txBody>
                    <a:bodyPr/>
                    <a:lstStyle/>
                    <a:p>
                      <a:endParaRPr kumimoji="1" lang="ja-JP" altLang="en-US"/>
                    </a:p>
                  </a:txBody>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November </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San Antonio </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15-12-0595r1 </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15-12-0628r1 </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15-12-0659r1 </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9</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r>
              <a:tr h="268288">
                <a:tc rowSpan="3">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2013</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January</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Vancouver</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15-12-0681r2</a:t>
                      </a:r>
                    </a:p>
                  </a:txBody>
                  <a:tcPr marL="36000" marR="36000" marT="0"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15-13-0078r0</a:t>
                      </a:r>
                    </a:p>
                  </a:txBody>
                  <a:tcPr marL="36000" marR="36000" marT="0"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15-13-0093r0</a:t>
                      </a:r>
                    </a:p>
                  </a:txBody>
                  <a:tcPr marL="36000" marR="36000" marT="0"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10</a:t>
                      </a:r>
                    </a:p>
                  </a:txBody>
                  <a:tcPr marL="9524" marR="9524" marT="9524"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68288">
                <a:tc vMerge="1">
                  <a:txBody>
                    <a:bodyPr/>
                    <a:lstStyle/>
                    <a:p>
                      <a:endParaRPr kumimoji="1" lang="ja-JP" altLang="en-US"/>
                    </a:p>
                  </a:txBody>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March </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Orlando</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15-13-0105r1</a:t>
                      </a:r>
                    </a:p>
                  </a:txBody>
                  <a:tcPr marL="36000" marR="36000" marT="0"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15-13-0225r0</a:t>
                      </a:r>
                    </a:p>
                  </a:txBody>
                  <a:tcPr marL="36000" marR="36000" marT="0"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15-13-0305r0</a:t>
                      </a:r>
                      <a:endParaRPr kumimoji="1" lang="ja-JP" altLang="en-US" sz="1600" b="0" i="0" u="none" strike="noStrike" cap="none" normalizeH="0" baseline="0" dirty="0" smtClean="0">
                        <a:ln>
                          <a:noFill/>
                        </a:ln>
                        <a:solidFill>
                          <a:srgbClr val="000000"/>
                        </a:solidFill>
                        <a:effectLst/>
                        <a:latin typeface="Arial" charset="0"/>
                        <a:ea typeface="ＭＳ Ｐゴシック" charset="-128"/>
                      </a:endParaRPr>
                    </a:p>
                  </a:txBody>
                  <a:tcPr marL="36000" marR="36000" marT="0"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12</a:t>
                      </a:r>
                    </a:p>
                  </a:txBody>
                  <a:tcPr marL="9524" marR="9524" marT="9524"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68288">
                <a:tc vMerge="1">
                  <a:txBody>
                    <a:bodyPr/>
                    <a:lstStyle/>
                    <a:p>
                      <a:pPr marL="0" marR="0" lvl="0" indent="0" algn="r" defTabSz="914400" rtl="0" eaLnBrk="1" fontAlgn="ctr"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Arial" charset="0"/>
                        <a:ea typeface="ＭＳ Ｐゴシック" charset="-128"/>
                      </a:endParaRP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May</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Waikoloa</a:t>
                      </a:r>
                    </a:p>
                  </a:txBody>
                  <a:tcPr marL="36000" marR="36000" marT="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15-13-0260r2</a:t>
                      </a:r>
                    </a:p>
                  </a:txBody>
                  <a:tcPr marL="36000" marR="36000" marT="0"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15-13-0318r0</a:t>
                      </a:r>
                    </a:p>
                  </a:txBody>
                  <a:tcPr marL="36000" marR="36000" marT="0"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Arial" charset="0"/>
                        <a:ea typeface="ＭＳ Ｐゴシック" charset="-128"/>
                      </a:endParaRPr>
                    </a:p>
                  </a:txBody>
                  <a:tcPr marL="36000" marR="36000" marT="0"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9</a:t>
                      </a:r>
                    </a:p>
                  </a:txBody>
                  <a:tcPr marL="9524" marR="9524" marT="9524"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quarter" idx="10"/>
          </p:nvPr>
        </p:nvSpPr>
        <p:spPr>
          <a:xfrm>
            <a:off x="685800" y="381000"/>
            <a:ext cx="1600200" cy="212725"/>
          </a:xfrm>
        </p:spPr>
        <p:txBody>
          <a:bodyPr/>
          <a:lstStyle/>
          <a:p>
            <a:pPr>
              <a:defRPr/>
            </a:pPr>
            <a:r>
              <a:rPr lang="en-US" altLang="ja-JP" smtClean="0"/>
              <a:t>May 2013</a:t>
            </a:r>
            <a:endParaRPr lang="en-US" altLang="ja-JP" dirty="0"/>
          </a:p>
        </p:txBody>
      </p:sp>
      <p:sp>
        <p:nvSpPr>
          <p:cNvPr id="5" name="フッター プレースホルダ 4"/>
          <p:cNvSpPr>
            <a:spLocks noGrp="1"/>
          </p:cNvSpPr>
          <p:nvPr>
            <p:ph type="ftr" sz="quarter" idx="11"/>
          </p:nvPr>
        </p:nvSpPr>
        <p:spPr>
          <a:xfrm>
            <a:off x="5486400" y="6475413"/>
            <a:ext cx="3124200" cy="182562"/>
          </a:xfrm>
        </p:spPr>
        <p:txBody>
          <a:bodyPr/>
          <a:lstStyle/>
          <a:p>
            <a:pPr>
              <a:defRPr/>
            </a:pPr>
            <a:r>
              <a:rPr lang="ja-JP" altLang="en-US" dirty="0"/>
              <a:t>Shoichi Kitazawa, ATR</a:t>
            </a:r>
            <a:endParaRPr lang="en-US" altLang="ja-JP" dirty="0"/>
          </a:p>
        </p:txBody>
      </p:sp>
      <p:sp>
        <p:nvSpPr>
          <p:cNvPr id="6" name="スライド番号プレースホルダ 5"/>
          <p:cNvSpPr>
            <a:spLocks noGrp="1"/>
          </p:cNvSpPr>
          <p:nvPr>
            <p:ph type="sldNum" sz="quarter" idx="12"/>
          </p:nvPr>
        </p:nvSpPr>
        <p:spPr>
          <a:xfrm>
            <a:off x="4395788" y="6475413"/>
            <a:ext cx="428625" cy="182562"/>
          </a:xfrm>
        </p:spPr>
        <p:txBody>
          <a:bodyPr/>
          <a:lstStyle/>
          <a:p>
            <a:pPr>
              <a:defRPr/>
            </a:pPr>
            <a:r>
              <a:rPr lang="en-US" altLang="ja-JP" dirty="0"/>
              <a:t>Slide </a:t>
            </a:r>
            <a:fld id="{5F2C86D6-67C7-4560-830B-DACDEEA9CB41}" type="slidenum">
              <a:rPr lang="en-US" altLang="ja-JP"/>
              <a:pPr>
                <a:defRPr/>
              </a:pPr>
              <a:t>5</a:t>
            </a:fld>
            <a:endParaRPr lang="en-US" altLang="ja-JP" dirty="0"/>
          </a:p>
        </p:txBody>
      </p:sp>
      <p:sp>
        <p:nvSpPr>
          <p:cNvPr id="11269" name="Rectangle 2"/>
          <p:cNvSpPr>
            <a:spLocks noGrp="1" noChangeArrowheads="1"/>
          </p:cNvSpPr>
          <p:nvPr>
            <p:ph type="title"/>
          </p:nvPr>
        </p:nvSpPr>
        <p:spPr/>
        <p:txBody>
          <a:bodyPr/>
          <a:lstStyle/>
          <a:p>
            <a:r>
              <a:rPr lang="en-US" altLang="ja-JP" dirty="0" smtClean="0">
                <a:ea typeface="ＭＳ Ｐゴシック" pitchFamily="50" charset="-128"/>
              </a:rPr>
              <a:t>Agenda Items for the Week</a:t>
            </a:r>
          </a:p>
        </p:txBody>
      </p:sp>
      <p:sp>
        <p:nvSpPr>
          <p:cNvPr id="11270" name="Rectangle 3"/>
          <p:cNvSpPr>
            <a:spLocks noGrp="1" noChangeArrowheads="1"/>
          </p:cNvSpPr>
          <p:nvPr>
            <p:ph type="body" idx="1"/>
          </p:nvPr>
        </p:nvSpPr>
        <p:spPr>
          <a:xfrm>
            <a:off x="395536" y="1772816"/>
            <a:ext cx="8352928" cy="4323184"/>
          </a:xfrm>
        </p:spPr>
        <p:txBody>
          <a:bodyPr/>
          <a:lstStyle/>
          <a:p>
            <a:pPr>
              <a:lnSpc>
                <a:spcPct val="80000"/>
              </a:lnSpc>
            </a:pPr>
            <a:r>
              <a:rPr lang="en-US" altLang="ja-JP" sz="2000" dirty="0" smtClean="0">
                <a:ea typeface="ＭＳ Ｐゴシック" pitchFamily="50" charset="-128"/>
              </a:rPr>
              <a:t>Approve meeting minutes.</a:t>
            </a:r>
          </a:p>
          <a:p>
            <a:pPr>
              <a:lnSpc>
                <a:spcPct val="80000"/>
              </a:lnSpc>
            </a:pPr>
            <a:r>
              <a:rPr lang="en-US" altLang="ja-JP" sz="2000" dirty="0" smtClean="0">
                <a:ea typeface="ＭＳ Ｐゴシック" pitchFamily="50" charset="-128"/>
              </a:rPr>
              <a:t>Presentations</a:t>
            </a:r>
          </a:p>
          <a:p>
            <a:pPr lvl="1"/>
            <a:r>
              <a:rPr lang="en-US" altLang="ja-JP" sz="1800" dirty="0" smtClean="0"/>
              <a:t>Proposal of radio resource management architecture (15-13-0285r1)</a:t>
            </a:r>
          </a:p>
          <a:p>
            <a:pPr lvl="1"/>
            <a:r>
              <a:rPr lang="en-US" altLang="ja-JP" sz="1800" dirty="0" smtClean="0"/>
              <a:t>A Use Case of Self-Organizing Wireless Network for Medical System (15-13-0306r0)</a:t>
            </a:r>
          </a:p>
          <a:p>
            <a:pPr lvl="1"/>
            <a:r>
              <a:rPr lang="en-US" altLang="ja-JP" sz="1800" dirty="0" smtClean="0"/>
              <a:t>IG SRU </a:t>
            </a:r>
            <a:r>
              <a:rPr lang="en-US" altLang="ja-JP" sz="1800" dirty="0" err="1" smtClean="0"/>
              <a:t>Usecase</a:t>
            </a:r>
            <a:r>
              <a:rPr lang="en-US" altLang="ja-JP" sz="1800" dirty="0" smtClean="0"/>
              <a:t> requirements (15-13-02950)</a:t>
            </a:r>
          </a:p>
          <a:p>
            <a:pPr lvl="1"/>
            <a:r>
              <a:rPr lang="en-US" altLang="ja-JP" sz="1800" dirty="0" smtClean="0"/>
              <a:t>WNG Table of Contents (15-13-0307r0)</a:t>
            </a:r>
          </a:p>
          <a:p>
            <a:pPr lvl="1"/>
            <a:r>
              <a:rPr lang="en-US" altLang="ja-JP" sz="1800" dirty="0" smtClean="0"/>
              <a:t>IG-SRU Working Draft </a:t>
            </a:r>
            <a:r>
              <a:rPr lang="en-US" altLang="ja-JP" sz="1800" dirty="0" err="1" smtClean="0"/>
              <a:t>Usecases</a:t>
            </a:r>
            <a:r>
              <a:rPr lang="en-US" altLang="ja-JP" sz="1800" dirty="0" smtClean="0"/>
              <a:t> &amp; Draft5C (15-13-0294r0)</a:t>
            </a:r>
          </a:p>
          <a:p>
            <a:pPr>
              <a:lnSpc>
                <a:spcPct val="80000"/>
              </a:lnSpc>
            </a:pPr>
            <a:r>
              <a:rPr lang="en-US" altLang="ja-JP" sz="2000" dirty="0" smtClean="0">
                <a:ea typeface="ＭＳ Ｐゴシック" pitchFamily="50" charset="-128"/>
              </a:rPr>
              <a:t>Other business items </a:t>
            </a:r>
          </a:p>
          <a:p>
            <a:pPr lvl="1">
              <a:lnSpc>
                <a:spcPct val="80000"/>
              </a:lnSpc>
            </a:pPr>
            <a:r>
              <a:rPr lang="en-US" altLang="ja-JP" sz="1800" dirty="0" smtClean="0">
                <a:ea typeface="ＭＳ Ｐゴシック" pitchFamily="-65" charset="-128"/>
              </a:rPr>
              <a:t>Discuss the future efforts and next steps</a:t>
            </a:r>
            <a:endParaRPr lang="en-US" altLang="ja-JP" sz="1800" dirty="0" smtClean="0">
              <a:ea typeface="ＭＳ Ｐゴシック" pitchFamily="50" charset="-128"/>
            </a:endParaRPr>
          </a:p>
          <a:p>
            <a:pPr lvl="1">
              <a:lnSpc>
                <a:spcPct val="80000"/>
              </a:lnSpc>
            </a:pPr>
            <a:r>
              <a:rPr lang="en-US" altLang="ja-JP" sz="1800" dirty="0" smtClean="0">
                <a:ea typeface="ＭＳ Ｐゴシック" pitchFamily="50" charset="-128"/>
              </a:rPr>
              <a:t>Next meeting schedule</a:t>
            </a:r>
          </a:p>
          <a:p>
            <a:pPr lvl="1">
              <a:lnSpc>
                <a:spcPct val="80000"/>
              </a:lnSpc>
            </a:pPr>
            <a:r>
              <a:rPr lang="en-US" altLang="ja-JP" sz="1800" dirty="0" smtClean="0">
                <a:ea typeface="ＭＳ Ｐゴシック" pitchFamily="50" charset="-128"/>
              </a:rPr>
              <a:t>Call for contributions</a:t>
            </a:r>
          </a:p>
          <a:p>
            <a:pPr>
              <a:lnSpc>
                <a:spcPct val="80000"/>
              </a:lnSpc>
            </a:pPr>
            <a:r>
              <a:rPr lang="en-US" altLang="ja-JP" sz="2000" dirty="0" smtClean="0">
                <a:ea typeface="ＭＳ Ｐゴシック" pitchFamily="50" charset="-128"/>
              </a:rPr>
              <a:t>Report on progress to WG</a:t>
            </a:r>
          </a:p>
          <a:p>
            <a:pPr>
              <a:lnSpc>
                <a:spcPct val="80000"/>
              </a:lnSpc>
            </a:pPr>
            <a:endParaRPr lang="ja-JP" altLang="en-US" sz="2000" dirty="0" smtClean="0">
              <a:ea typeface="ＭＳ Ｐゴシック" pitchFamily="50" charset="-128"/>
            </a:endParaRPr>
          </a:p>
        </p:txBody>
      </p:sp>
    </p:spTree>
    <p:extLst>
      <p:ext uri="{BB962C8B-B14F-4D97-AF65-F5344CB8AC3E}">
        <p14:creationId xmlns="" xmlns:p14="http://schemas.microsoft.com/office/powerpoint/2010/main" val="2925693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日付プレースホルダ 3"/>
          <p:cNvSpPr>
            <a:spLocks noGrp="1"/>
          </p:cNvSpPr>
          <p:nvPr>
            <p:ph type="dt" sz="quarter" idx="10"/>
          </p:nvPr>
        </p:nvSpPr>
        <p:spPr>
          <a:noFill/>
        </p:spPr>
        <p:txBody>
          <a:bodyPr/>
          <a:lstStyle/>
          <a:p>
            <a:r>
              <a:rPr lang="en-US" altLang="ja-JP" smtClean="0">
                <a:latin typeface="Times New Roman" pitchFamily="18" charset="0"/>
              </a:rPr>
              <a:t>May 2013</a:t>
            </a:r>
            <a:endParaRPr lang="en-US" altLang="ja-JP" dirty="0">
              <a:latin typeface="Times New Roman" pitchFamily="18" charset="0"/>
            </a:endParaRPr>
          </a:p>
        </p:txBody>
      </p:sp>
      <p:sp>
        <p:nvSpPr>
          <p:cNvPr id="7171" name="フッター プレースホルダ 4"/>
          <p:cNvSpPr>
            <a:spLocks noGrp="1"/>
          </p:cNvSpPr>
          <p:nvPr>
            <p:ph type="ftr" sz="quarter" idx="11"/>
          </p:nvPr>
        </p:nvSpPr>
        <p:spPr>
          <a:noFill/>
        </p:spPr>
        <p:txBody>
          <a:bodyPr/>
          <a:lstStyle/>
          <a:p>
            <a:r>
              <a:rPr lang="ja-JP" altLang="en-US" dirty="0" smtClean="0">
                <a:latin typeface="Times New Roman" pitchFamily="18" charset="0"/>
              </a:rPr>
              <a:t>Shoichi Kitazawa, ATR</a:t>
            </a:r>
            <a:endParaRPr lang="en-US" altLang="ja-JP" dirty="0" smtClean="0">
              <a:latin typeface="Times New Roman" pitchFamily="18" charset="0"/>
            </a:endParaRPr>
          </a:p>
        </p:txBody>
      </p:sp>
      <p:sp>
        <p:nvSpPr>
          <p:cNvPr id="7172" name="スライド番号プレースホルダ 5"/>
          <p:cNvSpPr>
            <a:spLocks noGrp="1"/>
          </p:cNvSpPr>
          <p:nvPr>
            <p:ph type="sldNum" sz="quarter" idx="12"/>
          </p:nvPr>
        </p:nvSpPr>
        <p:spPr>
          <a:noFill/>
        </p:spPr>
        <p:txBody>
          <a:bodyPr/>
          <a:lstStyle/>
          <a:p>
            <a:r>
              <a:rPr lang="en-US" altLang="ja-JP" dirty="0" smtClean="0">
                <a:latin typeface="Times New Roman" pitchFamily="18" charset="0"/>
              </a:rPr>
              <a:t>Slide </a:t>
            </a:r>
            <a:fld id="{66EDD003-246A-4EB9-A9F3-53FC2F0E0DD8}" type="slidenum">
              <a:rPr lang="en-US" altLang="ja-JP" smtClean="0">
                <a:latin typeface="Times New Roman" pitchFamily="18" charset="0"/>
              </a:rPr>
              <a:pPr/>
              <a:t>6</a:t>
            </a:fld>
            <a:endParaRPr lang="en-US" altLang="ja-JP" dirty="0" smtClean="0">
              <a:latin typeface="Times New Roman" pitchFamily="18" charset="0"/>
            </a:endParaRPr>
          </a:p>
        </p:txBody>
      </p:sp>
      <p:sp>
        <p:nvSpPr>
          <p:cNvPr id="7173" name="Rectangle 2"/>
          <p:cNvSpPr>
            <a:spLocks noGrp="1" noChangeArrowheads="1"/>
          </p:cNvSpPr>
          <p:nvPr>
            <p:ph type="title"/>
          </p:nvPr>
        </p:nvSpPr>
        <p:spPr/>
        <p:txBody>
          <a:bodyPr/>
          <a:lstStyle/>
          <a:p>
            <a:r>
              <a:rPr lang="en-US" altLang="ja-JP" dirty="0" smtClean="0">
                <a:ea typeface="ＭＳ Ｐゴシック" pitchFamily="50" charset="-128"/>
              </a:rPr>
              <a:t>Accomplishment for the meeting</a:t>
            </a:r>
            <a:endParaRPr lang="ja-JP" altLang="en-US" dirty="0" smtClean="0">
              <a:ea typeface="ＭＳ Ｐゴシック" pitchFamily="50" charset="-128"/>
            </a:endParaRPr>
          </a:p>
        </p:txBody>
      </p:sp>
      <p:sp>
        <p:nvSpPr>
          <p:cNvPr id="7174" name="Rectangle 3"/>
          <p:cNvSpPr>
            <a:spLocks noGrp="1" noChangeArrowheads="1"/>
          </p:cNvSpPr>
          <p:nvPr>
            <p:ph type="body" idx="1"/>
          </p:nvPr>
        </p:nvSpPr>
        <p:spPr>
          <a:xfrm>
            <a:off x="395288" y="1844675"/>
            <a:ext cx="8353425" cy="4537075"/>
          </a:xfrm>
        </p:spPr>
        <p:txBody>
          <a:bodyPr/>
          <a:lstStyle/>
          <a:p>
            <a:pPr>
              <a:lnSpc>
                <a:spcPct val="80000"/>
              </a:lnSpc>
            </a:pPr>
            <a:r>
              <a:rPr lang="en-US" altLang="ja-JP" sz="2200" dirty="0" smtClean="0">
                <a:ea typeface="ＭＳ Ｐゴシック" pitchFamily="50" charset="-128"/>
              </a:rPr>
              <a:t>IG SRU 10</a:t>
            </a:r>
            <a:r>
              <a:rPr lang="en-US" altLang="ja-JP" sz="2200" baseline="30000" dirty="0" smtClean="0">
                <a:ea typeface="ＭＳ Ｐゴシック" pitchFamily="50" charset="-128"/>
              </a:rPr>
              <a:t>th</a:t>
            </a:r>
            <a:r>
              <a:rPr lang="en-US" altLang="ja-JP" sz="2200" dirty="0" smtClean="0">
                <a:ea typeface="ＭＳ Ｐゴシック" pitchFamily="50" charset="-128"/>
              </a:rPr>
              <a:t>  meeting </a:t>
            </a:r>
            <a:r>
              <a:rPr lang="en-US" altLang="ko-KR" sz="2200" dirty="0" smtClean="0">
                <a:ea typeface="굴림" pitchFamily="34" charset="-127"/>
              </a:rPr>
              <a:t>was called to order 14 May at 10:05 and finished at 12:15.</a:t>
            </a:r>
          </a:p>
          <a:p>
            <a:pPr lvl="1">
              <a:lnSpc>
                <a:spcPct val="80000"/>
              </a:lnSpc>
            </a:pPr>
            <a:r>
              <a:rPr lang="en-US" altLang="ja-JP" sz="2000" dirty="0" smtClean="0">
                <a:ea typeface="ＭＳ Ｐゴシック" pitchFamily="50" charset="-128"/>
              </a:rPr>
              <a:t>6 Attendee</a:t>
            </a:r>
          </a:p>
          <a:p>
            <a:pPr lvl="1">
              <a:lnSpc>
                <a:spcPct val="80000"/>
              </a:lnSpc>
            </a:pPr>
            <a:r>
              <a:rPr lang="en-US" altLang="ja-JP" sz="2000" dirty="0" smtClean="0">
                <a:ea typeface="ＭＳ Ｐゴシック" pitchFamily="50" charset="-128"/>
              </a:rPr>
              <a:t>Approve meeting agenda (15-13-0260r2)</a:t>
            </a:r>
          </a:p>
          <a:p>
            <a:pPr lvl="1">
              <a:lnSpc>
                <a:spcPct val="80000"/>
              </a:lnSpc>
            </a:pPr>
            <a:r>
              <a:rPr lang="en-US" altLang="ja-JP" sz="2000" dirty="0" smtClean="0">
                <a:ea typeface="ＭＳ Ｐゴシック" pitchFamily="50" charset="-128"/>
              </a:rPr>
              <a:t>Approve meeting minutes </a:t>
            </a:r>
          </a:p>
          <a:p>
            <a:pPr lvl="2"/>
            <a:r>
              <a:rPr lang="de-DE" altLang="ja-JP" sz="1600" dirty="0" smtClean="0"/>
              <a:t>IG SRU March 2013 Minutes</a:t>
            </a:r>
            <a:r>
              <a:rPr lang="ja-JP" altLang="en-US" sz="1600" dirty="0" smtClean="0"/>
              <a:t> </a:t>
            </a:r>
            <a:r>
              <a:rPr lang="en-US" altLang="ja-JP" sz="1600" dirty="0" smtClean="0"/>
              <a:t>(15-13-0305r0)</a:t>
            </a:r>
          </a:p>
          <a:p>
            <a:pPr lvl="2"/>
            <a:r>
              <a:rPr lang="de-DE" altLang="ja-JP" sz="1600" dirty="0" smtClean="0"/>
              <a:t>IG SRU April 2013 Telecon Minutes </a:t>
            </a:r>
            <a:r>
              <a:rPr lang="en-US" altLang="ja-JP" sz="1600" dirty="0" smtClean="0"/>
              <a:t>(15-13-0311r0)</a:t>
            </a:r>
          </a:p>
          <a:p>
            <a:pPr lvl="1">
              <a:lnSpc>
                <a:spcPct val="80000"/>
              </a:lnSpc>
            </a:pPr>
            <a:endParaRPr lang="en-US" altLang="ja-JP" sz="1900" dirty="0" smtClean="0">
              <a:ea typeface="ＭＳ Ｐゴシック" pitchFamily="50" charset="-128"/>
            </a:endParaRPr>
          </a:p>
          <a:p>
            <a:pPr>
              <a:lnSpc>
                <a:spcPct val="80000"/>
              </a:lnSpc>
            </a:pPr>
            <a:r>
              <a:rPr lang="en-US" altLang="ja-JP" sz="2200" dirty="0" smtClean="0">
                <a:ea typeface="ＭＳ Ｐゴシック" pitchFamily="50" charset="-128"/>
              </a:rPr>
              <a:t>Heard and discussed 3 presentations.</a:t>
            </a:r>
          </a:p>
          <a:p>
            <a:pPr lvl="1"/>
            <a:r>
              <a:rPr lang="en-US" altLang="ja-JP" sz="2000" dirty="0" smtClean="0"/>
              <a:t>Proposal of radio resource management architecture (15-13-0285r1)</a:t>
            </a:r>
          </a:p>
          <a:p>
            <a:pPr lvl="1"/>
            <a:r>
              <a:rPr lang="en-US" altLang="ja-JP" sz="2000" dirty="0" smtClean="0"/>
              <a:t>A Use Case of Self-Organizing Wireless Network for Medical System (15-13-0306r0)</a:t>
            </a:r>
          </a:p>
          <a:p>
            <a:pPr lvl="1"/>
            <a:r>
              <a:rPr lang="en-US" altLang="ja-JP" sz="2000" dirty="0" smtClean="0"/>
              <a:t>IG SRU </a:t>
            </a:r>
            <a:r>
              <a:rPr lang="en-US" altLang="ja-JP" sz="2000" dirty="0" err="1" smtClean="0"/>
              <a:t>Usecase</a:t>
            </a:r>
            <a:r>
              <a:rPr lang="en-US" altLang="ja-JP" sz="2000" dirty="0" smtClean="0"/>
              <a:t> requirements (15-13-02950)</a:t>
            </a:r>
          </a:p>
        </p:txBody>
      </p:sp>
    </p:spTree>
    <p:extLst>
      <p:ext uri="{BB962C8B-B14F-4D97-AF65-F5344CB8AC3E}">
        <p14:creationId xmlns="" xmlns:p14="http://schemas.microsoft.com/office/powerpoint/2010/main" val="4105300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日付プレースホルダ 3"/>
          <p:cNvSpPr>
            <a:spLocks noGrp="1"/>
          </p:cNvSpPr>
          <p:nvPr>
            <p:ph type="dt" sz="quarter" idx="10"/>
          </p:nvPr>
        </p:nvSpPr>
        <p:spPr>
          <a:noFill/>
        </p:spPr>
        <p:txBody>
          <a:bodyPr/>
          <a:lstStyle/>
          <a:p>
            <a:r>
              <a:rPr lang="en-US" altLang="ja-JP" smtClean="0">
                <a:latin typeface="Times New Roman" pitchFamily="18" charset="0"/>
              </a:rPr>
              <a:t>May 2013</a:t>
            </a:r>
            <a:endParaRPr lang="en-US" altLang="ja-JP" dirty="0">
              <a:latin typeface="Times New Roman" pitchFamily="18" charset="0"/>
            </a:endParaRPr>
          </a:p>
        </p:txBody>
      </p:sp>
      <p:sp>
        <p:nvSpPr>
          <p:cNvPr id="7171" name="フッター プレースホルダ 4"/>
          <p:cNvSpPr>
            <a:spLocks noGrp="1"/>
          </p:cNvSpPr>
          <p:nvPr>
            <p:ph type="ftr" sz="quarter" idx="11"/>
          </p:nvPr>
        </p:nvSpPr>
        <p:spPr>
          <a:noFill/>
        </p:spPr>
        <p:txBody>
          <a:bodyPr/>
          <a:lstStyle/>
          <a:p>
            <a:r>
              <a:rPr lang="ja-JP" altLang="en-US" dirty="0" smtClean="0">
                <a:latin typeface="Times New Roman" pitchFamily="18" charset="0"/>
              </a:rPr>
              <a:t>Shoichi Kitazawa, ATR</a:t>
            </a:r>
            <a:endParaRPr lang="en-US" altLang="ja-JP" dirty="0" smtClean="0">
              <a:latin typeface="Times New Roman" pitchFamily="18" charset="0"/>
            </a:endParaRPr>
          </a:p>
        </p:txBody>
      </p:sp>
      <p:sp>
        <p:nvSpPr>
          <p:cNvPr id="7172" name="スライド番号プレースホルダ 5"/>
          <p:cNvSpPr>
            <a:spLocks noGrp="1"/>
          </p:cNvSpPr>
          <p:nvPr>
            <p:ph type="sldNum" sz="quarter" idx="12"/>
          </p:nvPr>
        </p:nvSpPr>
        <p:spPr>
          <a:noFill/>
        </p:spPr>
        <p:txBody>
          <a:bodyPr/>
          <a:lstStyle/>
          <a:p>
            <a:r>
              <a:rPr lang="en-US" altLang="ja-JP" dirty="0" smtClean="0">
                <a:latin typeface="Times New Roman" pitchFamily="18" charset="0"/>
              </a:rPr>
              <a:t>Slide </a:t>
            </a:r>
            <a:fld id="{66EDD003-246A-4EB9-A9F3-53FC2F0E0DD8}" type="slidenum">
              <a:rPr lang="en-US" altLang="ja-JP" smtClean="0">
                <a:latin typeface="Times New Roman" pitchFamily="18" charset="0"/>
              </a:rPr>
              <a:pPr/>
              <a:t>7</a:t>
            </a:fld>
            <a:endParaRPr lang="en-US" altLang="ja-JP" dirty="0" smtClean="0">
              <a:latin typeface="Times New Roman" pitchFamily="18" charset="0"/>
            </a:endParaRPr>
          </a:p>
        </p:txBody>
      </p:sp>
      <p:sp>
        <p:nvSpPr>
          <p:cNvPr id="7173" name="Rectangle 2"/>
          <p:cNvSpPr>
            <a:spLocks noGrp="1" noChangeArrowheads="1"/>
          </p:cNvSpPr>
          <p:nvPr>
            <p:ph type="title"/>
          </p:nvPr>
        </p:nvSpPr>
        <p:spPr/>
        <p:txBody>
          <a:bodyPr/>
          <a:lstStyle/>
          <a:p>
            <a:r>
              <a:rPr lang="en-US" altLang="ja-JP" dirty="0" smtClean="0">
                <a:ea typeface="ＭＳ Ｐゴシック" pitchFamily="50" charset="-128"/>
              </a:rPr>
              <a:t>Accomplishment for the </a:t>
            </a:r>
            <a:r>
              <a:rPr lang="en-US" altLang="ja-JP" dirty="0" smtClean="0">
                <a:ea typeface="ＭＳ Ｐゴシック" pitchFamily="50" charset="-128"/>
              </a:rPr>
              <a:t>meeting(Cont’d)</a:t>
            </a:r>
            <a:endParaRPr lang="ja-JP" altLang="en-US" dirty="0" smtClean="0">
              <a:ea typeface="ＭＳ Ｐゴシック" pitchFamily="50" charset="-128"/>
            </a:endParaRPr>
          </a:p>
        </p:txBody>
      </p:sp>
      <p:sp>
        <p:nvSpPr>
          <p:cNvPr id="7174" name="Rectangle 3"/>
          <p:cNvSpPr>
            <a:spLocks noGrp="1" noChangeArrowheads="1"/>
          </p:cNvSpPr>
          <p:nvPr>
            <p:ph type="body" idx="1"/>
          </p:nvPr>
        </p:nvSpPr>
        <p:spPr>
          <a:xfrm>
            <a:off x="395288" y="1844675"/>
            <a:ext cx="8353425" cy="4537075"/>
          </a:xfrm>
        </p:spPr>
        <p:txBody>
          <a:bodyPr/>
          <a:lstStyle/>
          <a:p>
            <a:pPr>
              <a:lnSpc>
                <a:spcPct val="80000"/>
              </a:lnSpc>
            </a:pPr>
            <a:r>
              <a:rPr lang="en-US" altLang="ja-JP" sz="2200" dirty="0" smtClean="0">
                <a:ea typeface="ＭＳ Ｐゴシック" pitchFamily="50" charset="-128"/>
              </a:rPr>
              <a:t>The meeting </a:t>
            </a:r>
            <a:r>
              <a:rPr lang="en-US" altLang="ko-KR" sz="2200" dirty="0" smtClean="0">
                <a:ea typeface="굴림" pitchFamily="34" charset="-127"/>
              </a:rPr>
              <a:t>was called to order 14 May at 13:30 and finished at 15:30</a:t>
            </a:r>
          </a:p>
          <a:p>
            <a:pPr lvl="1">
              <a:lnSpc>
                <a:spcPct val="80000"/>
              </a:lnSpc>
            </a:pPr>
            <a:r>
              <a:rPr lang="en-US" altLang="ja-JP" sz="2000" dirty="0" smtClean="0">
                <a:ea typeface="ＭＳ Ｐゴシック" pitchFamily="50" charset="-128"/>
              </a:rPr>
              <a:t>7 Attendees</a:t>
            </a:r>
          </a:p>
          <a:p>
            <a:pPr lvl="1">
              <a:lnSpc>
                <a:spcPct val="80000"/>
              </a:lnSpc>
            </a:pPr>
            <a:endParaRPr lang="en-US" altLang="ja-JP" sz="2000" dirty="0" smtClean="0">
              <a:ea typeface="ＭＳ Ｐゴシック" pitchFamily="50" charset="-128"/>
            </a:endParaRPr>
          </a:p>
          <a:p>
            <a:pPr>
              <a:lnSpc>
                <a:spcPct val="80000"/>
              </a:lnSpc>
            </a:pPr>
            <a:r>
              <a:rPr lang="en-US" altLang="ja-JP" sz="2200" dirty="0" smtClean="0">
                <a:ea typeface="ＭＳ Ｐゴシック" pitchFamily="50" charset="-128"/>
              </a:rPr>
              <a:t>Heard and discussed 2 presentations.</a:t>
            </a:r>
          </a:p>
          <a:p>
            <a:pPr lvl="1"/>
            <a:r>
              <a:rPr lang="en-US" altLang="ja-JP" sz="2000" dirty="0" smtClean="0"/>
              <a:t>Table </a:t>
            </a:r>
            <a:r>
              <a:rPr lang="en-US" altLang="ja-JP" sz="2000" dirty="0" smtClean="0"/>
              <a:t>of </a:t>
            </a:r>
            <a:r>
              <a:rPr lang="en-US" altLang="ja-JP" sz="2000" dirty="0" smtClean="0"/>
              <a:t>Contents </a:t>
            </a:r>
            <a:r>
              <a:rPr lang="en-US" altLang="ja-JP" sz="2000" dirty="0" smtClean="0"/>
              <a:t>for WNG </a:t>
            </a:r>
            <a:r>
              <a:rPr lang="en-US" altLang="ja-JP" sz="2000" dirty="0" smtClean="0"/>
              <a:t>meeting slide(</a:t>
            </a:r>
            <a:r>
              <a:rPr lang="en-US" altLang="ja-JP" sz="2000" dirty="0" smtClean="0"/>
              <a:t>15-13-0307r0</a:t>
            </a:r>
            <a:r>
              <a:rPr lang="en-US" altLang="ja-JP" sz="2000" dirty="0" smtClean="0"/>
              <a:t>)</a:t>
            </a:r>
          </a:p>
          <a:p>
            <a:pPr lvl="1"/>
            <a:r>
              <a:rPr lang="en-US" altLang="ja-JP" sz="2000" dirty="0" smtClean="0"/>
              <a:t>IG-SRU Working Draft </a:t>
            </a:r>
            <a:r>
              <a:rPr lang="en-US" altLang="ja-JP" sz="2000" dirty="0" err="1" smtClean="0"/>
              <a:t>Usecases</a:t>
            </a:r>
            <a:r>
              <a:rPr lang="en-US" altLang="ja-JP" sz="2000" dirty="0" smtClean="0"/>
              <a:t> &amp; Draft5C (15-13-0294r0)</a:t>
            </a:r>
          </a:p>
          <a:p>
            <a:pPr lvl="1"/>
            <a:endParaRPr lang="en-US" altLang="ja-JP" sz="2000" dirty="0" smtClean="0"/>
          </a:p>
          <a:p>
            <a:pPr>
              <a:lnSpc>
                <a:spcPct val="80000"/>
              </a:lnSpc>
            </a:pPr>
            <a:r>
              <a:rPr lang="en-US" altLang="ja-JP" sz="2400" dirty="0" smtClean="0">
                <a:ea typeface="ＭＳ Ｐゴシック" pitchFamily="50" charset="-128"/>
              </a:rPr>
              <a:t>Other business items </a:t>
            </a:r>
          </a:p>
          <a:p>
            <a:pPr lvl="1">
              <a:lnSpc>
                <a:spcPct val="80000"/>
              </a:lnSpc>
            </a:pPr>
            <a:r>
              <a:rPr lang="en-US" altLang="ja-JP" sz="2000" dirty="0" smtClean="0">
                <a:ea typeface="ＭＳ Ｐゴシック" pitchFamily="-65" charset="-128"/>
              </a:rPr>
              <a:t>Discuss the future efforts and next steps</a:t>
            </a:r>
            <a:endParaRPr lang="en-US" altLang="ja-JP" sz="2000" dirty="0" smtClean="0">
              <a:ea typeface="ＭＳ Ｐゴシック" pitchFamily="50" charset="-128"/>
            </a:endParaRPr>
          </a:p>
          <a:p>
            <a:pPr lvl="1">
              <a:lnSpc>
                <a:spcPct val="80000"/>
              </a:lnSpc>
            </a:pPr>
            <a:r>
              <a:rPr lang="en-US" altLang="ja-JP" sz="2000" dirty="0" smtClean="0">
                <a:ea typeface="ＭＳ Ｐゴシック" pitchFamily="50" charset="-128"/>
              </a:rPr>
              <a:t>Next meeting schedule</a:t>
            </a:r>
          </a:p>
        </p:txBody>
      </p:sp>
    </p:spTree>
    <p:extLst>
      <p:ext uri="{BB962C8B-B14F-4D97-AF65-F5344CB8AC3E}">
        <p14:creationId xmlns="" xmlns:p14="http://schemas.microsoft.com/office/powerpoint/2010/main" val="4105300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Conference Call</a:t>
            </a:r>
            <a:endParaRPr kumimoji="1" lang="ja-JP" altLang="en-US" dirty="0"/>
          </a:p>
        </p:txBody>
      </p:sp>
      <p:sp>
        <p:nvSpPr>
          <p:cNvPr id="3" name="コンテンツ プレースホルダ 2"/>
          <p:cNvSpPr>
            <a:spLocks noGrp="1"/>
          </p:cNvSpPr>
          <p:nvPr>
            <p:ph idx="1"/>
          </p:nvPr>
        </p:nvSpPr>
        <p:spPr>
          <a:xfrm>
            <a:off x="685800" y="1981200"/>
            <a:ext cx="7772400" cy="4400128"/>
          </a:xfrm>
        </p:spPr>
        <p:txBody>
          <a:bodyPr/>
          <a:lstStyle/>
          <a:p>
            <a:r>
              <a:rPr lang="en-US" altLang="ja-JP" sz="2800" dirty="0" smtClean="0"/>
              <a:t>Topic: </a:t>
            </a:r>
          </a:p>
          <a:p>
            <a:pPr lvl="1"/>
            <a:r>
              <a:rPr lang="en-US" altLang="ja-JP" sz="2400" dirty="0" smtClean="0">
                <a:latin typeface="+mn-ea"/>
              </a:rPr>
              <a:t>Preparing WNG slides</a:t>
            </a:r>
            <a:endParaRPr lang="en-US" altLang="ja-JP" sz="2400" dirty="0" smtClean="0"/>
          </a:p>
          <a:p>
            <a:pPr lvl="1"/>
            <a:r>
              <a:rPr lang="en-US" altLang="ja-JP" sz="2400" dirty="0" smtClean="0">
                <a:latin typeface="+mn-ea"/>
              </a:rPr>
              <a:t>Radio </a:t>
            </a:r>
            <a:r>
              <a:rPr lang="en-US" altLang="ja-JP" sz="2400" dirty="0" smtClean="0">
                <a:latin typeface="+mn-ea"/>
              </a:rPr>
              <a:t>resource measurement and management and related issue</a:t>
            </a:r>
          </a:p>
          <a:p>
            <a:r>
              <a:rPr lang="en-US" altLang="ja-JP" sz="2800" dirty="0" smtClean="0"/>
              <a:t>Two </a:t>
            </a:r>
            <a:r>
              <a:rPr lang="en-US" altLang="ja-JP" sz="2800" dirty="0" smtClean="0"/>
              <a:t>Conference calls:</a:t>
            </a:r>
          </a:p>
          <a:p>
            <a:pPr lvl="1"/>
            <a:r>
              <a:rPr lang="en-US" altLang="ja-JP" sz="2400" dirty="0" smtClean="0"/>
              <a:t>Wednesday, 20 June, 10:00 JST, 18:00 PDT</a:t>
            </a:r>
          </a:p>
          <a:p>
            <a:pPr lvl="1"/>
            <a:r>
              <a:rPr lang="en-US" altLang="ja-JP" sz="2400" dirty="0" smtClean="0"/>
              <a:t>1</a:t>
            </a:r>
            <a:r>
              <a:rPr lang="en-US" altLang="ja-JP" sz="2400" baseline="30000" dirty="0" smtClean="0"/>
              <a:t>st</a:t>
            </a:r>
            <a:r>
              <a:rPr lang="en-US" altLang="ja-JP" sz="2400" dirty="0" smtClean="0"/>
              <a:t> week of July, </a:t>
            </a:r>
          </a:p>
          <a:p>
            <a:pPr lvl="1"/>
            <a:r>
              <a:rPr lang="en-US" altLang="ja-JP" sz="2400" dirty="0" smtClean="0"/>
              <a:t>Call details will notify later by reflector. </a:t>
            </a:r>
          </a:p>
          <a:p>
            <a:endParaRPr kumimoji="1" lang="ja-JP" altLang="en-US" sz="2800" dirty="0"/>
          </a:p>
        </p:txBody>
      </p:sp>
      <p:sp>
        <p:nvSpPr>
          <p:cNvPr id="4" name="日付プレースホルダ 3"/>
          <p:cNvSpPr>
            <a:spLocks noGrp="1"/>
          </p:cNvSpPr>
          <p:nvPr>
            <p:ph type="dt" sz="half" idx="10"/>
          </p:nvPr>
        </p:nvSpPr>
        <p:spPr/>
        <p:txBody>
          <a:bodyPr/>
          <a:lstStyle/>
          <a:p>
            <a:r>
              <a:rPr lang="en-US" altLang="ja-JP" smtClean="0"/>
              <a:t>May 2013</a:t>
            </a:r>
            <a:endParaRPr lang="en-US" altLang="ja-JP" dirty="0"/>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smtClean="0"/>
              <a:t>Slide </a:t>
            </a:r>
            <a:fld id="{F8060BD4-6414-41B4-8D32-3D052ECC827F}" type="slidenum">
              <a:rPr lang="en-US" altLang="ja-JP" smtClean="0"/>
              <a:pPr/>
              <a:t>8</a:t>
            </a:fld>
            <a:endParaRPr lang="en-US" altLang="ja-JP"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Plans </a:t>
            </a:r>
            <a:r>
              <a:rPr kumimoji="1" lang="en-US" altLang="ja-JP" dirty="0" smtClean="0"/>
              <a:t>for July Meeting</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2 </a:t>
            </a:r>
            <a:r>
              <a:rPr kumimoji="1" lang="en-US" altLang="ja-JP" dirty="0" smtClean="0"/>
              <a:t>meeting slot.</a:t>
            </a:r>
          </a:p>
          <a:p>
            <a:pPr lvl="1"/>
            <a:r>
              <a:rPr kumimoji="1" lang="en-US" altLang="ja-JP" dirty="0" smtClean="0"/>
              <a:t>Hearing presentations.</a:t>
            </a:r>
          </a:p>
          <a:p>
            <a:pPr lvl="1"/>
            <a:r>
              <a:rPr lang="en-US" altLang="ja-JP" dirty="0" smtClean="0"/>
              <a:t>Discussion.</a:t>
            </a:r>
          </a:p>
          <a:p>
            <a:r>
              <a:rPr lang="en-US" altLang="ja-JP" dirty="0" smtClean="0"/>
              <a:t>Presentation at WNG </a:t>
            </a:r>
            <a:r>
              <a:rPr lang="en-US" altLang="ja-JP" dirty="0" smtClean="0"/>
              <a:t>meeting to </a:t>
            </a:r>
            <a:r>
              <a:rPr lang="en-US" altLang="ja-JP" dirty="0" smtClean="0"/>
              <a:t>formation of SG</a:t>
            </a:r>
          </a:p>
          <a:p>
            <a:pPr>
              <a:buNone/>
            </a:pPr>
            <a:endParaRPr lang="en-US" altLang="ja-JP" dirty="0" smtClean="0"/>
          </a:p>
          <a:p>
            <a:pPr>
              <a:buNone/>
            </a:pPr>
            <a:endParaRPr kumimoji="1" lang="en-US" altLang="ja-JP" dirty="0" smtClean="0"/>
          </a:p>
          <a:p>
            <a:pPr>
              <a:buNone/>
            </a:pPr>
            <a:endParaRPr kumimoji="1"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May 2013</a:t>
            </a:r>
            <a:endParaRPr lang="en-US" altLang="ja-JP" dirty="0"/>
          </a:p>
        </p:txBody>
      </p:sp>
      <p:sp>
        <p:nvSpPr>
          <p:cNvPr id="5" name="フッター プレースホルダ 4"/>
          <p:cNvSpPr>
            <a:spLocks noGrp="1"/>
          </p:cNvSpPr>
          <p:nvPr>
            <p:ph type="ftr" sz="quarter" idx="11"/>
          </p:nvPr>
        </p:nvSpPr>
        <p:spPr/>
        <p:txBody>
          <a:bodyPr/>
          <a:lstStyle/>
          <a:p>
            <a:pPr>
              <a:defRPr/>
            </a:pPr>
            <a:r>
              <a:rPr lang="ja-JP" altLang="en-US"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29A4BFA6-B654-4AD1-9016-41C4765CBD37}" type="slidenum">
              <a:rPr lang="en-US" altLang="ja-JP" smtClean="0"/>
              <a:pPr>
                <a:defRPr/>
              </a:pPr>
              <a:t>9</a:t>
            </a:fld>
            <a:endParaRPr lang="en-US" altLang="ja-JP" dirty="0"/>
          </a:p>
        </p:txBody>
      </p:sp>
    </p:spTree>
    <p:extLst>
      <p:ext uri="{BB962C8B-B14F-4D97-AF65-F5344CB8AC3E}">
        <p14:creationId xmlns="" xmlns:p14="http://schemas.microsoft.com/office/powerpoint/2010/main" val="27859994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969</TotalTime>
  <Words>624</Words>
  <Application>Microsoft Office PowerPoint</Application>
  <PresentationFormat>画面に合わせる (4:3)</PresentationFormat>
  <Paragraphs>195</Paragraphs>
  <Slides>9</Slides>
  <Notes>7</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IEEE-P802_15</vt:lpstr>
      <vt:lpstr>スライド 1</vt:lpstr>
      <vt:lpstr>IEEE 802.15 IG SRU  10th  Meeting Closing report  Waikoloa HI 15 May, 2013</vt:lpstr>
      <vt:lpstr>Draft plan of IG SRU schedule</vt:lpstr>
      <vt:lpstr>IG SRU Sessions</vt:lpstr>
      <vt:lpstr>Agenda Items for the Week</vt:lpstr>
      <vt:lpstr>Accomplishment for the meeting</vt:lpstr>
      <vt:lpstr>Accomplishment for the meeting(Cont’d)</vt:lpstr>
      <vt:lpstr>Conference Call</vt:lpstr>
      <vt:lpstr>Plans for July Meeting</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Shoichi Kitazawa</dc:creator>
  <dc:description>&lt;doc#&gt;</dc:description>
  <cp:lastModifiedBy>kitazawa</cp:lastModifiedBy>
  <cp:revision>32</cp:revision>
  <cp:lastPrinted>1998-02-10T13:28:06Z</cp:lastPrinted>
  <dcterms:created xsi:type="dcterms:W3CDTF">2012-07-10T08:04:36Z</dcterms:created>
  <dcterms:modified xsi:type="dcterms:W3CDTF">2013-05-15T20:35:54Z</dcterms:modified>
</cp:coreProperties>
</file>