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3"/>
  </p:notesMasterIdLst>
  <p:handoutMasterIdLst>
    <p:handoutMasterId r:id="rId14"/>
  </p:handoutMasterIdLst>
  <p:sldIdLst>
    <p:sldId id="259" r:id="rId4"/>
    <p:sldId id="260" r:id="rId5"/>
    <p:sldId id="261" r:id="rId6"/>
    <p:sldId id="262" r:id="rId7"/>
    <p:sldId id="268" r:id="rId8"/>
    <p:sldId id="264" r:id="rId9"/>
    <p:sldId id="265" r:id="rId10"/>
    <p:sldId id="266" r:id="rId11"/>
    <p:sldId id="26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828" y="-84"/>
      </p:cViewPr>
      <p:guideLst>
        <p:guide orient="horz" pos="2160"/>
        <p:guide pos="2880"/>
      </p:guideLst>
    </p:cSldViewPr>
  </p:slideViewPr>
  <p:notesTextViewPr>
    <p:cViewPr>
      <p:scale>
        <a:sx n="1" d="1"/>
        <a:sy n="1" d="1"/>
      </p:scale>
      <p:origin x="0" y="0"/>
    </p:cViewPr>
  </p:notesTextViewPr>
  <p:notesViewPr>
    <p:cSldViewPr>
      <p:cViewPr varScale="1">
        <p:scale>
          <a:sx n="60" d="100"/>
          <a:sy n="60" d="100"/>
        </p:scale>
        <p:origin x="-2334" y="-96"/>
      </p:cViewPr>
      <p:guideLst>
        <p:guide orient="horz" pos="2923"/>
        <p:guide pos="2184"/>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dirty="0" smtClean="0"/>
              <a:t>doc.: IEEE 802.15-12-0318-00</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zh-CN"/>
              <a:t>Page </a:t>
            </a:r>
            <a:fld id="{352B3C9C-B403-45FF-98A1-F0CA2557A711}" type="slidenum">
              <a:rPr lang="en-US" altLang="zh-CN"/>
              <a:pPr>
                <a:defRPr/>
              </a:pPr>
              <a:t>‹#›</a:t>
            </a:fld>
            <a:endParaRPr lang="en-US" altLang="zh-CN"/>
          </a:p>
        </p:txBody>
      </p:sp>
      <p:sp>
        <p:nvSpPr>
          <p:cNvPr id="153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367"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zh-CN"/>
              <a:t>Submission</a:t>
            </a:r>
          </a:p>
        </p:txBody>
      </p:sp>
      <p:sp>
        <p:nvSpPr>
          <p:cNvPr id="153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45801654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zh-CN" dirty="0" smtClean="0"/>
              <a:t>doc.: IEEE 802.15-12-0318-00</a:t>
            </a:r>
            <a:endParaRPr lang="en-US" altLang="zh-CN"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zh-CN"/>
              <a:t>&lt;month year&gt;</a:t>
            </a:r>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zh-CN"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zh-CN"/>
              <a:t>Page </a:t>
            </a:r>
            <a:fld id="{6475C93A-6AC0-44F7-B311-5A05A4223822}" type="slidenum">
              <a:rPr lang="en-US" altLang="zh-CN"/>
              <a:pPr>
                <a:defRPr/>
              </a:pPr>
              <a:t>‹#›</a:t>
            </a:fld>
            <a:endParaRPr lang="en-US" altLang="zh-CN"/>
          </a:p>
        </p:txBody>
      </p:sp>
      <p:sp>
        <p:nvSpPr>
          <p:cNvPr id="11272"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CN"/>
              <a:t>Submission</a:t>
            </a:r>
          </a:p>
        </p:txBody>
      </p:sp>
      <p:sp>
        <p:nvSpPr>
          <p:cNvPr id="1127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27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25792041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a:xfrm>
            <a:off x="1154113" y="701675"/>
            <a:ext cx="4625975" cy="3468688"/>
          </a:xfrm>
          <a:ln/>
        </p:spPr>
      </p:sp>
      <p:sp>
        <p:nvSpPr>
          <p:cNvPr id="12291" name="备注占位符 2"/>
          <p:cNvSpPr>
            <a:spLocks noGrp="1"/>
          </p:cNvSpPr>
          <p:nvPr>
            <p:ph type="body" idx="1"/>
          </p:nvPr>
        </p:nvSpPr>
        <p:spPr>
          <a:noFill/>
        </p:spPr>
        <p:txBody>
          <a:bodyPr/>
          <a:lstStyle/>
          <a:p>
            <a:endParaRPr lang="zh-CN" altLang="en-US" smtClean="0"/>
          </a:p>
        </p:txBody>
      </p:sp>
      <p:sp>
        <p:nvSpPr>
          <p:cNvPr id="12293" name="日期占位符 4"/>
          <p:cNvSpPr>
            <a:spLocks noGrp="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sz="1400"/>
              <a:t>&lt;month year&gt;</a:t>
            </a:r>
          </a:p>
        </p:txBody>
      </p:sp>
      <p:sp>
        <p:nvSpPr>
          <p:cNvPr id="12294" name="页脚占位符 5"/>
          <p:cNvSpPr>
            <a:spLocks noGrp="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t>&lt;author&gt;, &lt;company&gt;</a:t>
            </a:r>
          </a:p>
        </p:txBody>
      </p:sp>
      <p:sp>
        <p:nvSpPr>
          <p:cNvPr id="12295" name="灯片编号占位符 6"/>
          <p:cNvSpPr>
            <a:spLocks noGrp="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t>Page </a:t>
            </a:r>
            <a:fld id="{ACC9AD89-7355-4508-9478-620FA37CE6FC}" type="slidenum">
              <a:rPr lang="en-US" altLang="zh-CN"/>
              <a:pPr/>
              <a:t>1</a:t>
            </a:fld>
            <a:endParaRPr lang="en-US" altLang="zh-CN"/>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ja-JP" altLang="en-US" sz="1400">
                <a:solidFill>
                  <a:srgbClr val="000000"/>
                </a:solidFill>
              </a:rPr>
              <a:t>&lt;month year&gt;</a:t>
            </a:r>
            <a:endParaRPr lang="en-US" altLang="ja-JP" sz="1400">
              <a:solidFill>
                <a:srgbClr val="000000"/>
              </a:solidFill>
            </a:endParaRPr>
          </a:p>
        </p:txBody>
      </p:sp>
      <p:sp>
        <p:nvSpPr>
          <p:cNvPr id="133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ja-JP" altLang="en-US">
                <a:solidFill>
                  <a:srgbClr val="000000"/>
                </a:solidFill>
              </a:rPr>
              <a:t>&lt;author&gt;, &lt;company&gt;</a:t>
            </a:r>
            <a:endParaRPr lang="en-US" altLang="ja-JP">
              <a:solidFill>
                <a:srgbClr val="000000"/>
              </a:solidFill>
            </a:endParaRPr>
          </a:p>
        </p:txBody>
      </p:sp>
      <p:sp>
        <p:nvSpPr>
          <p:cNvPr id="133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ja-JP">
                <a:solidFill>
                  <a:srgbClr val="000000"/>
                </a:solidFill>
              </a:rPr>
              <a:t>Page </a:t>
            </a:r>
            <a:fld id="{9D76E088-25C7-411D-B421-5CB29C12D53E}" type="slidenum">
              <a:rPr lang="en-US" altLang="ja-JP">
                <a:solidFill>
                  <a:srgbClr val="000000"/>
                </a:solidFill>
              </a:rPr>
              <a:pPr/>
              <a:t>2</a:t>
            </a:fld>
            <a:endParaRPr lang="en-US" altLang="ja-JP">
              <a:solidFill>
                <a:srgbClr val="000000"/>
              </a:solidFill>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p:spPr>
        <p:txBody>
          <a:bodyPr/>
          <a:lstStyle/>
          <a:p>
            <a:endParaRPr lang="ja-JP" altLang="en-US" smtClean="0"/>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7/10/2012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3</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7/10/2012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4</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7/10/2012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5</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7/10/2012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6</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7/10/2012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7</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7/10/2012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8</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a:xfrm>
            <a:off x="1154113" y="701675"/>
            <a:ext cx="4625975" cy="3468688"/>
          </a:xfrm>
          <a:ln/>
        </p:spPr>
      </p:sp>
      <p:sp>
        <p:nvSpPr>
          <p:cNvPr id="14339" name="备注占位符 2"/>
          <p:cNvSpPr>
            <a:spLocks noGrp="1"/>
          </p:cNvSpPr>
          <p:nvPr>
            <p:ph type="body" idx="1"/>
          </p:nvPr>
        </p:nvSpPr>
        <p:spPr>
          <a:noFill/>
        </p:spPr>
        <p:txBody>
          <a:bodyPr/>
          <a:lstStyle/>
          <a:p>
            <a:endParaRPr lang="zh-CN" altLang="en-US" smtClean="0"/>
          </a:p>
        </p:txBody>
      </p:sp>
      <p:sp>
        <p:nvSpPr>
          <p:cNvPr id="14341" name="日期占位符 4"/>
          <p:cNvSpPr>
            <a:spLocks noGrp="1"/>
          </p:cNvSpPr>
          <p:nvPr>
            <p:ph type="dt" sz="quarter" idx="1"/>
          </p:nvPr>
        </p:nvSpPr>
        <p:spPr>
          <a:xfrm>
            <a:off x="654050" y="95250"/>
            <a:ext cx="2736850" cy="21590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fld id="{386335D5-0FA5-43D5-8CFB-1437219B883A}" type="datetime1">
              <a:rPr lang="en-US" altLang="zh-CN" sz="1400">
                <a:solidFill>
                  <a:srgbClr val="000000"/>
                </a:solidFill>
              </a:rPr>
              <a:pPr/>
              <a:t>7/10/2012</a:t>
            </a:fld>
            <a:r>
              <a:rPr lang="en-US" altLang="zh-CN" sz="1400">
                <a:solidFill>
                  <a:srgbClr val="000000"/>
                </a:solidFill>
              </a:rPr>
              <a:t>&lt;month year&gt;</a:t>
            </a:r>
          </a:p>
        </p:txBody>
      </p:sp>
      <p:sp>
        <p:nvSpPr>
          <p:cNvPr id="14342" name="页脚占位符 5"/>
          <p:cNvSpPr>
            <a:spLocks noGrp="1"/>
          </p:cNvSpPr>
          <p:nvPr>
            <p:ph type="ftr" sz="quarter" idx="4"/>
          </p:nvPr>
        </p:nvSpPr>
        <p:spPr>
          <a:xfrm>
            <a:off x="3771900" y="8985250"/>
            <a:ext cx="2509838" cy="184150"/>
          </a:xfrm>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zh-CN">
                <a:solidFill>
                  <a:srgbClr val="000000"/>
                </a:solidFill>
              </a:rPr>
              <a:t>&lt;author&gt;, &lt;company&gt;</a:t>
            </a:r>
          </a:p>
        </p:txBody>
      </p:sp>
      <p:sp>
        <p:nvSpPr>
          <p:cNvPr id="14343" name="灯片编号占位符 6"/>
          <p:cNvSpPr>
            <a:spLocks noGrp="1"/>
          </p:cNvSpPr>
          <p:nvPr>
            <p:ph type="sldNum" sz="quarter" idx="5"/>
          </p:nvPr>
        </p:nvSpPr>
        <p:spPr>
          <a:xfrm>
            <a:off x="2933700" y="8985250"/>
            <a:ext cx="801688" cy="184150"/>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Page </a:t>
            </a:r>
            <a:fld id="{0C98E6A1-B909-4899-A791-007F39C76E58}" type="slidenum">
              <a:rPr lang="en-US" altLang="zh-CN">
                <a:solidFill>
                  <a:srgbClr val="000000"/>
                </a:solidFill>
              </a:rPr>
              <a:pPr/>
              <a:t>9</a:t>
            </a:fld>
            <a:endParaRPr lang="en-US" altLang="zh-CN">
              <a:solidFill>
                <a:srgbClr val="000000"/>
              </a:solidFill>
            </a:endParaRPr>
          </a:p>
        </p:txBody>
      </p:sp>
      <p:sp>
        <p:nvSpPr>
          <p:cNvPr id="2" name="页眉占位符 1"/>
          <p:cNvSpPr>
            <a:spLocks noGrp="1"/>
          </p:cNvSpPr>
          <p:nvPr>
            <p:ph type="hdr" sz="quarter" idx="10"/>
          </p:nvPr>
        </p:nvSpPr>
        <p:spPr/>
        <p:txBody>
          <a:bodyPr/>
          <a:lstStyle/>
          <a:p>
            <a:pPr>
              <a:defRPr/>
            </a:pPr>
            <a:r>
              <a:rPr lang="en-US" altLang="zh-CN" smtClean="0"/>
              <a:t>doc.: IEEE 802.15-12-0318-00</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B610F0C0-C0E0-40E1-A6AD-6BB0F6EA8E33}" type="slidenum">
              <a:rPr lang="en-US" altLang="zh-CN"/>
              <a:pPr>
                <a:defRPr/>
              </a:pPr>
              <a:t>‹#›</a:t>
            </a:fld>
            <a:endParaRPr lang="en-US" altLang="zh-CN"/>
          </a:p>
        </p:txBody>
      </p:sp>
    </p:spTree>
    <p:extLst>
      <p:ext uri="{BB962C8B-B14F-4D97-AF65-F5344CB8AC3E}">
        <p14:creationId xmlns:p14="http://schemas.microsoft.com/office/powerpoint/2010/main" val="341901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C712049F-918F-455D-9D04-CCF3306A56D9}" type="slidenum">
              <a:rPr lang="en-US" altLang="zh-CN"/>
              <a:pPr>
                <a:defRPr/>
              </a:pPr>
              <a:t>‹#›</a:t>
            </a:fld>
            <a:endParaRPr lang="en-US" altLang="zh-CN"/>
          </a:p>
        </p:txBody>
      </p:sp>
    </p:spTree>
    <p:extLst>
      <p:ext uri="{BB962C8B-B14F-4D97-AF65-F5344CB8AC3E}">
        <p14:creationId xmlns:p14="http://schemas.microsoft.com/office/powerpoint/2010/main" val="841017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0FF03A12-3FAA-4E4F-A988-02755928C077}" type="slidenum">
              <a:rPr lang="en-US" altLang="zh-CN"/>
              <a:pPr>
                <a:defRPr/>
              </a:pPr>
              <a:t>‹#›</a:t>
            </a:fld>
            <a:endParaRPr lang="en-US" altLang="zh-CN"/>
          </a:p>
        </p:txBody>
      </p:sp>
    </p:spTree>
    <p:extLst>
      <p:ext uri="{BB962C8B-B14F-4D97-AF65-F5344CB8AC3E}">
        <p14:creationId xmlns:p14="http://schemas.microsoft.com/office/powerpoint/2010/main" val="1588861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17A8AA50-440B-446D-AA7C-C649C5B5E4D5}" type="slidenum">
              <a:rPr lang="en-US" altLang="ja-JP"/>
              <a:pPr>
                <a:defRPr/>
              </a:pPr>
              <a:t>‹#›</a:t>
            </a:fld>
            <a:endParaRPr lang="en-US" altLang="ja-JP"/>
          </a:p>
        </p:txBody>
      </p:sp>
    </p:spTree>
    <p:extLst>
      <p:ext uri="{BB962C8B-B14F-4D97-AF65-F5344CB8AC3E}">
        <p14:creationId xmlns:p14="http://schemas.microsoft.com/office/powerpoint/2010/main" val="1869560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7230F5A-A80F-4CC4-9870-2C508BF25FF9}" type="slidenum">
              <a:rPr lang="en-US" altLang="ja-JP"/>
              <a:pPr>
                <a:defRPr/>
              </a:pPr>
              <a:t>‹#›</a:t>
            </a:fld>
            <a:endParaRPr lang="en-US" altLang="ja-JP"/>
          </a:p>
        </p:txBody>
      </p:sp>
    </p:spTree>
    <p:extLst>
      <p:ext uri="{BB962C8B-B14F-4D97-AF65-F5344CB8AC3E}">
        <p14:creationId xmlns:p14="http://schemas.microsoft.com/office/powerpoint/2010/main" val="55744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883C485-454D-4A0E-ACB9-6BA0E6096180}" type="slidenum">
              <a:rPr lang="en-US" altLang="ja-JP"/>
              <a:pPr>
                <a:defRPr/>
              </a:pPr>
              <a:t>‹#›</a:t>
            </a:fld>
            <a:endParaRPr lang="en-US" altLang="ja-JP"/>
          </a:p>
        </p:txBody>
      </p:sp>
    </p:spTree>
    <p:extLst>
      <p:ext uri="{BB962C8B-B14F-4D97-AF65-F5344CB8AC3E}">
        <p14:creationId xmlns:p14="http://schemas.microsoft.com/office/powerpoint/2010/main" val="889119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4EED55B-173E-4F7A-8AAE-2586B7B4E2FB}" type="slidenum">
              <a:rPr lang="en-US" altLang="ja-JP"/>
              <a:pPr>
                <a:defRPr/>
              </a:pPr>
              <a:t>‹#›</a:t>
            </a:fld>
            <a:endParaRPr lang="en-US" altLang="ja-JP"/>
          </a:p>
        </p:txBody>
      </p:sp>
    </p:spTree>
    <p:extLst>
      <p:ext uri="{BB962C8B-B14F-4D97-AF65-F5344CB8AC3E}">
        <p14:creationId xmlns:p14="http://schemas.microsoft.com/office/powerpoint/2010/main" val="24844951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22B3A587-9653-4A55-98AD-7138146CB1FA}" type="slidenum">
              <a:rPr lang="en-US" altLang="ja-JP"/>
              <a:pPr>
                <a:defRPr/>
              </a:pPr>
              <a:t>‹#›</a:t>
            </a:fld>
            <a:endParaRPr lang="en-US" altLang="ja-JP"/>
          </a:p>
        </p:txBody>
      </p:sp>
    </p:spTree>
    <p:extLst>
      <p:ext uri="{BB962C8B-B14F-4D97-AF65-F5344CB8AC3E}">
        <p14:creationId xmlns:p14="http://schemas.microsoft.com/office/powerpoint/2010/main" val="1177572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C68B41DD-641D-4C07-88C9-06FAC1B3ED68}" type="slidenum">
              <a:rPr lang="en-US" altLang="ja-JP"/>
              <a:pPr>
                <a:defRPr/>
              </a:pPr>
              <a:t>‹#›</a:t>
            </a:fld>
            <a:endParaRPr lang="en-US" altLang="ja-JP"/>
          </a:p>
        </p:txBody>
      </p:sp>
    </p:spTree>
    <p:extLst>
      <p:ext uri="{BB962C8B-B14F-4D97-AF65-F5344CB8AC3E}">
        <p14:creationId xmlns:p14="http://schemas.microsoft.com/office/powerpoint/2010/main" val="16286050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9C57197-C3CA-496E-A6D7-1BB289FD6161}" type="slidenum">
              <a:rPr lang="en-US" altLang="ja-JP"/>
              <a:pPr>
                <a:defRPr/>
              </a:pPr>
              <a:t>‹#›</a:t>
            </a:fld>
            <a:endParaRPr lang="en-US" altLang="ja-JP"/>
          </a:p>
        </p:txBody>
      </p:sp>
    </p:spTree>
    <p:extLst>
      <p:ext uri="{BB962C8B-B14F-4D97-AF65-F5344CB8AC3E}">
        <p14:creationId xmlns:p14="http://schemas.microsoft.com/office/powerpoint/2010/main" val="3886137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3CA58405-6879-44C2-8901-CA365EF36C4D}" type="slidenum">
              <a:rPr lang="en-US" altLang="ja-JP"/>
              <a:pPr>
                <a:defRPr/>
              </a:pPr>
              <a:t>‹#›</a:t>
            </a:fld>
            <a:endParaRPr lang="en-US" altLang="ja-JP"/>
          </a:p>
        </p:txBody>
      </p:sp>
    </p:spTree>
    <p:extLst>
      <p:ext uri="{BB962C8B-B14F-4D97-AF65-F5344CB8AC3E}">
        <p14:creationId xmlns:p14="http://schemas.microsoft.com/office/powerpoint/2010/main" val="2030016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FA8F37D3-31F2-46E2-8AA9-BFB054ACF394}" type="slidenum">
              <a:rPr lang="en-US" altLang="zh-CN"/>
              <a:pPr>
                <a:defRPr/>
              </a:pPr>
              <a:t>‹#›</a:t>
            </a:fld>
            <a:endParaRPr lang="en-US" altLang="zh-CN"/>
          </a:p>
        </p:txBody>
      </p:sp>
    </p:spTree>
    <p:extLst>
      <p:ext uri="{BB962C8B-B14F-4D97-AF65-F5344CB8AC3E}">
        <p14:creationId xmlns:p14="http://schemas.microsoft.com/office/powerpoint/2010/main" val="1428362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8C4EA8F-4B86-4D44-9521-DF231D2F438F}" type="slidenum">
              <a:rPr lang="en-US" altLang="ja-JP"/>
              <a:pPr>
                <a:defRPr/>
              </a:pPr>
              <a:t>‹#›</a:t>
            </a:fld>
            <a:endParaRPr lang="en-US" altLang="ja-JP"/>
          </a:p>
        </p:txBody>
      </p:sp>
    </p:spTree>
    <p:extLst>
      <p:ext uri="{BB962C8B-B14F-4D97-AF65-F5344CB8AC3E}">
        <p14:creationId xmlns:p14="http://schemas.microsoft.com/office/powerpoint/2010/main" val="2656800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08BDBFAB-9761-4D52-B579-FCB803BFCE59}" type="slidenum">
              <a:rPr lang="en-US" altLang="ja-JP"/>
              <a:pPr>
                <a:defRPr/>
              </a:pPr>
              <a:t>‹#›</a:t>
            </a:fld>
            <a:endParaRPr lang="en-US" altLang="ja-JP"/>
          </a:p>
        </p:txBody>
      </p:sp>
    </p:spTree>
    <p:extLst>
      <p:ext uri="{BB962C8B-B14F-4D97-AF65-F5344CB8AC3E}">
        <p14:creationId xmlns:p14="http://schemas.microsoft.com/office/powerpoint/2010/main" val="17133472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ja-JP" altLang="en-US"/>
              <a:t>May 2012</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N. Sato, K. Fukui &amp; T. Herbst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C7D2D2D-04E5-4749-9ED8-D2338E4AE495}" type="slidenum">
              <a:rPr lang="en-US" altLang="ja-JP"/>
              <a:pPr>
                <a:defRPr/>
              </a:pPr>
              <a:t>‹#›</a:t>
            </a:fld>
            <a:endParaRPr lang="en-US" altLang="ja-JP"/>
          </a:p>
        </p:txBody>
      </p:sp>
    </p:spTree>
    <p:extLst>
      <p:ext uri="{BB962C8B-B14F-4D97-AF65-F5344CB8AC3E}">
        <p14:creationId xmlns:p14="http://schemas.microsoft.com/office/powerpoint/2010/main" val="13442288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4179343" y="301625"/>
            <a:ext cx="4783682"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lvl="4" algn="r"/>
            <a:r>
              <a:rPr lang="en-US" altLang="ja-JP" sz="1400" b="1" dirty="0" smtClean="0">
                <a:solidFill>
                  <a:srgbClr val="000000"/>
                </a:solidFill>
                <a:ea typeface="ＭＳ Ｐゴシック" pitchFamily="50" charset="-128"/>
              </a:rPr>
              <a:t>doc.: IEEE 802.15-12-0318-00-wng0</a:t>
            </a:r>
            <a:endParaRPr lang="en-US" altLang="ja-JP" sz="1400" b="1" dirty="0">
              <a:solidFill>
                <a:srgbClr val="000000"/>
              </a:solidFill>
              <a:ea typeface="ＭＳ Ｐゴシック" pitchFamily="50" charset="-128"/>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9" name="Rectangle 11"/>
          <p:cNvSpPr>
            <a:spLocks noGrp="1" noChangeArrowheads="1"/>
          </p:cNvSpPr>
          <p:nvPr>
            <p:ph type="ftr" sz="quarter" idx="10"/>
          </p:nvPr>
        </p:nvSpPr>
        <p:spPr>
          <a:xfrm>
            <a:off x="5486400" y="6475413"/>
            <a:ext cx="3124200" cy="182562"/>
          </a:xfrm>
        </p:spPr>
        <p:txBody>
          <a:bodyPr/>
          <a:lstStyle>
            <a:lvl1pPr>
              <a:defRPr/>
            </a:lvl1pPr>
          </a:lstStyle>
          <a:p>
            <a:pPr>
              <a:defRPr/>
            </a:pPr>
            <a:r>
              <a:rPr lang="en-US"/>
              <a:t>Yeong Min Jang, Kookmin UniversityYeong Min Jang, Kookmin University</a:t>
            </a:r>
          </a:p>
        </p:txBody>
      </p:sp>
      <p:sp>
        <p:nvSpPr>
          <p:cNvPr id="10" name="Rectangle 12"/>
          <p:cNvSpPr>
            <a:spLocks noGrp="1" noChangeArrowheads="1"/>
          </p:cNvSpPr>
          <p:nvPr>
            <p:ph type="sldNum" sz="quarter" idx="11"/>
          </p:nvPr>
        </p:nvSpPr>
        <p:spPr/>
        <p:txBody>
          <a:bodyPr/>
          <a:lstStyle>
            <a:lvl1pPr>
              <a:defRPr/>
            </a:lvl1pPr>
          </a:lstStyle>
          <a:p>
            <a:r>
              <a:rPr lang="en-US" altLang="zh-CN"/>
              <a:t>Slide </a:t>
            </a:r>
            <a:fld id="{8D902E34-FEDB-4698-A7E6-D9A5032F35AC}" type="slidenum">
              <a:rPr lang="en-US" altLang="zh-CN"/>
              <a:pPr/>
              <a:t>‹#›</a:t>
            </a:fld>
            <a:endParaRPr lang="en-US" altLang="zh-CN"/>
          </a:p>
        </p:txBody>
      </p:sp>
      <p:sp>
        <p:nvSpPr>
          <p:cNvPr id="11" name="Date Placeholder 1"/>
          <p:cNvSpPr>
            <a:spLocks noGrp="1"/>
          </p:cNvSpPr>
          <p:nvPr>
            <p:ph type="dt" sz="half" idx="12"/>
          </p:nvPr>
        </p:nvSpPr>
        <p:spPr>
          <a:xfrm>
            <a:off x="685800" y="381000"/>
            <a:ext cx="1600200" cy="215900"/>
          </a:xfrm>
        </p:spPr>
        <p:txBody>
          <a:bodyPr/>
          <a:lstStyle>
            <a:lvl1pPr>
              <a:defRPr smtClean="0"/>
            </a:lvl1pPr>
          </a:lstStyle>
          <a:p>
            <a:pPr>
              <a:defRPr/>
            </a:pPr>
            <a:r>
              <a:rPr lang="en-US"/>
              <a:t>March 2012</a:t>
            </a:r>
          </a:p>
        </p:txBody>
      </p:sp>
    </p:spTree>
    <p:extLst>
      <p:ext uri="{BB962C8B-B14F-4D97-AF65-F5344CB8AC3E}">
        <p14:creationId xmlns:p14="http://schemas.microsoft.com/office/powerpoint/2010/main" val="1329050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8" name="TextBox 15"/>
          <p:cNvSpPr txBox="1">
            <a:spLocks noChangeArrowheads="1"/>
          </p:cNvSpPr>
          <p:nvPr/>
        </p:nvSpPr>
        <p:spPr bwMode="auto">
          <a:xfrm>
            <a:off x="5791200" y="301625"/>
            <a:ext cx="3171825" cy="307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a:solidFill>
                  <a:srgbClr val="000000"/>
                </a:solidFill>
                <a:ea typeface="宋体" pitchFamily="2" charset="-122"/>
              </a:rPr>
              <a:t>doc. : IEEE 802.15-15-09-0549-00-0007</a:t>
            </a:r>
          </a:p>
        </p:txBody>
      </p:sp>
      <p:sp>
        <p:nvSpPr>
          <p:cNvPr id="9" name="TextBox 16"/>
          <p:cNvSpPr txBox="1">
            <a:spLocks noChangeArrowheads="1"/>
          </p:cNvSpPr>
          <p:nvPr/>
        </p:nvSpPr>
        <p:spPr bwMode="auto">
          <a:xfrm>
            <a:off x="4149181" y="301625"/>
            <a:ext cx="4783682"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lvl="4" algn="r"/>
            <a:r>
              <a:rPr lang="en-US" altLang="ja-JP" sz="1400" b="1" dirty="0" smtClean="0">
                <a:solidFill>
                  <a:srgbClr val="000000"/>
                </a:solidFill>
                <a:ea typeface="ＭＳ Ｐゴシック" pitchFamily="50" charset="-128"/>
              </a:rPr>
              <a:t>doc.: IEEE 802.15-12-0318-00-wng0</a:t>
            </a:r>
            <a:endParaRPr lang="en-US" altLang="ja-JP" sz="1400" b="1" dirty="0">
              <a:solidFill>
                <a:srgbClr val="000000"/>
              </a:solidFill>
              <a:ea typeface="ＭＳ Ｐゴシック" pitchFamily="50" charset="-128"/>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pPr>
              <a:defRPr/>
            </a:pPr>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pPr>
              <a:defRPr/>
            </a:pPr>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r>
              <a:rPr lang="en-US" altLang="zh-CN"/>
              <a:t>Slide </a:t>
            </a:r>
            <a:fld id="{292D212F-C72B-4108-ABA6-95E4F5A44586}" type="slidenum">
              <a:rPr lang="en-US" altLang="zh-CN"/>
              <a:pPr/>
              <a:t>‹#›</a:t>
            </a:fld>
            <a:endParaRPr lang="en-US" altLang="zh-CN"/>
          </a:p>
        </p:txBody>
      </p:sp>
    </p:spTree>
    <p:extLst>
      <p:ext uri="{BB962C8B-B14F-4D97-AF65-F5344CB8AC3E}">
        <p14:creationId xmlns:p14="http://schemas.microsoft.com/office/powerpoint/2010/main" val="264859155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0789F3D2-04F5-4054-A83E-980F02D6D170}" type="slidenum">
              <a:rPr lang="en-US" altLang="zh-CN"/>
              <a:pPr/>
              <a:t>‹#›</a:t>
            </a:fld>
            <a:endParaRPr lang="en-US" altLang="zh-CN"/>
          </a:p>
        </p:txBody>
      </p:sp>
    </p:spTree>
    <p:extLst>
      <p:ext uri="{BB962C8B-B14F-4D97-AF65-F5344CB8AC3E}">
        <p14:creationId xmlns:p14="http://schemas.microsoft.com/office/powerpoint/2010/main" val="25795036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27C12958-00D9-48DF-8859-17E0382373E0}" type="slidenum">
              <a:rPr lang="en-US" altLang="zh-CN"/>
              <a:pPr/>
              <a:t>‹#›</a:t>
            </a:fld>
            <a:endParaRPr lang="en-US" altLang="zh-CN"/>
          </a:p>
        </p:txBody>
      </p:sp>
    </p:spTree>
    <p:extLst>
      <p:ext uri="{BB962C8B-B14F-4D97-AF65-F5344CB8AC3E}">
        <p14:creationId xmlns:p14="http://schemas.microsoft.com/office/powerpoint/2010/main" val="33110693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r>
              <a:rPr lang="en-US" altLang="zh-CN"/>
              <a:t>Slide </a:t>
            </a:r>
            <a:fld id="{EBBD8E8A-913E-4855-AF5D-9B071550B0A5}" type="slidenum">
              <a:rPr lang="en-US" altLang="zh-CN"/>
              <a:pPr/>
              <a:t>‹#›</a:t>
            </a:fld>
            <a:endParaRPr lang="en-US" altLang="zh-CN"/>
          </a:p>
        </p:txBody>
      </p:sp>
    </p:spTree>
    <p:extLst>
      <p:ext uri="{BB962C8B-B14F-4D97-AF65-F5344CB8AC3E}">
        <p14:creationId xmlns:p14="http://schemas.microsoft.com/office/powerpoint/2010/main" val="6209299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3A9BA3A3-6252-4FE6-BC3C-E45720FEBC41}" type="slidenum">
              <a:rPr lang="en-US" altLang="zh-CN"/>
              <a:pPr/>
              <a:t>‹#›</a:t>
            </a:fld>
            <a:endParaRPr lang="en-US" altLang="zh-CN"/>
          </a:p>
        </p:txBody>
      </p:sp>
    </p:spTree>
    <p:extLst>
      <p:ext uri="{BB962C8B-B14F-4D97-AF65-F5344CB8AC3E}">
        <p14:creationId xmlns:p14="http://schemas.microsoft.com/office/powerpoint/2010/main" val="23807294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3"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091B190F-3443-4512-B657-1EF3A38AF202}" type="slidenum">
              <a:rPr lang="en-US" altLang="zh-CN"/>
              <a:pPr/>
              <a:t>‹#›</a:t>
            </a:fld>
            <a:endParaRPr lang="en-US" altLang="zh-CN"/>
          </a:p>
        </p:txBody>
      </p:sp>
    </p:spTree>
    <p:extLst>
      <p:ext uri="{BB962C8B-B14F-4D97-AF65-F5344CB8AC3E}">
        <p14:creationId xmlns:p14="http://schemas.microsoft.com/office/powerpoint/2010/main" val="122655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5DA46C3-8B8E-44BD-B165-46A6310A313F}" type="slidenum">
              <a:rPr lang="en-US" altLang="zh-CN"/>
              <a:pPr>
                <a:defRPr/>
              </a:pPr>
              <a:t>‹#›</a:t>
            </a:fld>
            <a:endParaRPr lang="en-US" altLang="zh-CN"/>
          </a:p>
        </p:txBody>
      </p:sp>
    </p:spTree>
    <p:extLst>
      <p:ext uri="{BB962C8B-B14F-4D97-AF65-F5344CB8AC3E}">
        <p14:creationId xmlns:p14="http://schemas.microsoft.com/office/powerpoint/2010/main" val="41748380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000"/>
            <a:ext cx="1600200" cy="215900"/>
          </a:xfrm>
        </p:spPr>
        <p:txBody>
          <a:bodyPr/>
          <a:lstStyle>
            <a:lvl1pPr>
              <a:defRPr dirty="0" smtClean="0"/>
            </a:lvl1pPr>
          </a:lstStyle>
          <a:p>
            <a:pPr>
              <a:defRPr/>
            </a:pPr>
            <a:r>
              <a:rPr lang="en-US"/>
              <a:t>March 2012</a:t>
            </a:r>
          </a:p>
        </p:txBody>
      </p:sp>
      <p:sp>
        <p:nvSpPr>
          <p:cNvPr id="6" name="Rectangle 5"/>
          <p:cNvSpPr>
            <a:spLocks noGrp="1" noChangeArrowheads="1"/>
          </p:cNvSpPr>
          <p:nvPr>
            <p:ph type="ftr" sz="quarter" idx="11"/>
          </p:nvPr>
        </p:nvSpPr>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p:txBody>
          <a:bodyPr/>
          <a:lstStyle>
            <a:lvl1pPr>
              <a:defRPr/>
            </a:lvl1pPr>
          </a:lstStyle>
          <a:p>
            <a:r>
              <a:rPr lang="en-US" altLang="zh-CN"/>
              <a:t>Slide </a:t>
            </a:r>
            <a:fld id="{0A7021F3-34C4-4CA4-91CB-60C99EFEC663}" type="slidenum">
              <a:rPr lang="en-US" altLang="zh-CN"/>
              <a:pPr/>
              <a:t>‹#›</a:t>
            </a:fld>
            <a:endParaRPr lang="en-US" altLang="zh-CN"/>
          </a:p>
        </p:txBody>
      </p:sp>
    </p:spTree>
    <p:extLst>
      <p:ext uri="{BB962C8B-B14F-4D97-AF65-F5344CB8AC3E}">
        <p14:creationId xmlns:p14="http://schemas.microsoft.com/office/powerpoint/2010/main" val="23287701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r>
              <a:rPr lang="en-US" altLang="zh-CN"/>
              <a:t>Slide </a:t>
            </a:r>
            <a:fld id="{45578940-1F4D-4705-9C8C-ED6574236A53}" type="slidenum">
              <a:rPr lang="en-US" altLang="zh-CN"/>
              <a:pPr/>
              <a:t>‹#›</a:t>
            </a:fld>
            <a:endParaRPr lang="en-US" altLang="zh-CN"/>
          </a:p>
        </p:txBody>
      </p:sp>
    </p:spTree>
    <p:extLst>
      <p:ext uri="{BB962C8B-B14F-4D97-AF65-F5344CB8AC3E}">
        <p14:creationId xmlns:p14="http://schemas.microsoft.com/office/powerpoint/2010/main" val="42920711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AF453F98-E49C-4EEB-A9D7-9224F53F4CE5}" type="slidenum">
              <a:rPr lang="en-US" altLang="zh-CN"/>
              <a:pPr/>
              <a:t>‹#›</a:t>
            </a:fld>
            <a:endParaRPr lang="en-US" altLang="zh-CN"/>
          </a:p>
        </p:txBody>
      </p:sp>
    </p:spTree>
    <p:extLst>
      <p:ext uri="{BB962C8B-B14F-4D97-AF65-F5344CB8AC3E}">
        <p14:creationId xmlns:p14="http://schemas.microsoft.com/office/powerpoint/2010/main" val="33006840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DEAEA0D9-80F5-492F-9506-65DD712E8D7C}" type="slidenum">
              <a:rPr lang="en-US" altLang="zh-CN"/>
              <a:pPr/>
              <a:t>‹#›</a:t>
            </a:fld>
            <a:endParaRPr lang="en-US" altLang="zh-CN"/>
          </a:p>
        </p:txBody>
      </p:sp>
    </p:spTree>
    <p:extLst>
      <p:ext uri="{BB962C8B-B14F-4D97-AF65-F5344CB8AC3E}">
        <p14:creationId xmlns:p14="http://schemas.microsoft.com/office/powerpoint/2010/main" val="21006833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r>
              <a:rPr lang="en-US" altLang="zh-CN"/>
              <a:t>Slide </a:t>
            </a:r>
            <a:fld id="{44175E1B-E5C6-4624-8540-E36C7DAEA1F4}" type="slidenum">
              <a:rPr lang="en-US" altLang="zh-CN"/>
              <a:pPr/>
              <a:t>‹#›</a:t>
            </a:fld>
            <a:endParaRPr lang="en-US" altLang="zh-CN"/>
          </a:p>
        </p:txBody>
      </p:sp>
    </p:spTree>
    <p:extLst>
      <p:ext uri="{BB962C8B-B14F-4D97-AF65-F5344CB8AC3E}">
        <p14:creationId xmlns:p14="http://schemas.microsoft.com/office/powerpoint/2010/main" val="3465694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8AB8F7E6-AD19-4574-BF4B-69CF4F25A1EB}" type="slidenum">
              <a:rPr lang="en-US" altLang="zh-CN"/>
              <a:pPr>
                <a:defRPr/>
              </a:pPr>
              <a:t>‹#›</a:t>
            </a:fld>
            <a:endParaRPr lang="en-US" altLang="zh-CN"/>
          </a:p>
        </p:txBody>
      </p:sp>
    </p:spTree>
    <p:extLst>
      <p:ext uri="{BB962C8B-B14F-4D97-AF65-F5344CB8AC3E}">
        <p14:creationId xmlns:p14="http://schemas.microsoft.com/office/powerpoint/2010/main" val="2839308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7C079436-BF16-4CFA-AA9D-4C0B4CC80768}" type="slidenum">
              <a:rPr lang="en-US" altLang="zh-CN"/>
              <a:pPr>
                <a:defRPr/>
              </a:pPr>
              <a:t>‹#›</a:t>
            </a:fld>
            <a:endParaRPr lang="en-US" altLang="zh-CN"/>
          </a:p>
        </p:txBody>
      </p:sp>
    </p:spTree>
    <p:extLst>
      <p:ext uri="{BB962C8B-B14F-4D97-AF65-F5344CB8AC3E}">
        <p14:creationId xmlns:p14="http://schemas.microsoft.com/office/powerpoint/2010/main" val="127525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92C572A0-19E3-48EC-AA29-675F523AB8FD}" type="slidenum">
              <a:rPr lang="en-US" altLang="zh-CN"/>
              <a:pPr>
                <a:defRPr/>
              </a:pPr>
              <a:t>‹#›</a:t>
            </a:fld>
            <a:endParaRPr lang="en-US" altLang="zh-CN"/>
          </a:p>
        </p:txBody>
      </p:sp>
    </p:spTree>
    <p:extLst>
      <p:ext uri="{BB962C8B-B14F-4D97-AF65-F5344CB8AC3E}">
        <p14:creationId xmlns:p14="http://schemas.microsoft.com/office/powerpoint/2010/main" val="1605777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8" name="日期占位符 7"/>
          <p:cNvSpPr>
            <a:spLocks noGrp="1"/>
          </p:cNvSpPr>
          <p:nvPr>
            <p:ph type="dt" sz="half" idx="10"/>
          </p:nvPr>
        </p:nvSpPr>
        <p:spPr/>
        <p:txBody>
          <a:bodyPr/>
          <a:lstStyle/>
          <a:p>
            <a:pPr>
              <a:defRPr/>
            </a:pPr>
            <a:r>
              <a:rPr lang="en-US" altLang="zh-CN" smtClean="0"/>
              <a:t>&lt;month year&gt;</a:t>
            </a:r>
            <a:endParaRPr lang="en-US" altLang="zh-CN"/>
          </a:p>
        </p:txBody>
      </p:sp>
      <p:sp>
        <p:nvSpPr>
          <p:cNvPr id="9" name="页脚占位符 8"/>
          <p:cNvSpPr>
            <a:spLocks noGrp="1"/>
          </p:cNvSpPr>
          <p:nvPr>
            <p:ph type="ftr" sz="quarter" idx="11"/>
          </p:nvPr>
        </p:nvSpPr>
        <p:spPr/>
        <p:txBody>
          <a:bodyPr/>
          <a:lstStyle/>
          <a:p>
            <a:pPr>
              <a:defRPr/>
            </a:pPr>
            <a:r>
              <a:rPr lang="en-US" altLang="zh-CN" smtClean="0"/>
              <a:t>&lt;author&gt;, &lt;company&gt;</a:t>
            </a:r>
            <a:endParaRPr lang="en-US" altLang="zh-CN"/>
          </a:p>
        </p:txBody>
      </p:sp>
      <p:sp>
        <p:nvSpPr>
          <p:cNvPr id="10" name="灯片编号占位符 9"/>
          <p:cNvSpPr>
            <a:spLocks noGrp="1"/>
          </p:cNvSpPr>
          <p:nvPr>
            <p:ph type="sldNum" sz="quarter" idx="12"/>
          </p:nvPr>
        </p:nvSpPr>
        <p:spPr/>
        <p:txBody>
          <a:bodyPr/>
          <a:lstStyle/>
          <a:p>
            <a:pPr>
              <a:defRPr/>
            </a:pPr>
            <a:r>
              <a:rPr lang="en-US" altLang="zh-CN" smtClean="0"/>
              <a:t>Slide </a:t>
            </a:r>
            <a:fld id="{4EF51539-B0C3-4E56-A512-74C389266BAB}" type="slidenum">
              <a:rPr lang="en-US" altLang="zh-CN" smtClean="0"/>
              <a:pPr>
                <a:defRPr/>
              </a:pPr>
              <a:t>‹#›</a:t>
            </a:fld>
            <a:endParaRPr lang="en-US" altLang="zh-CN"/>
          </a:p>
        </p:txBody>
      </p:sp>
    </p:spTree>
    <p:extLst>
      <p:ext uri="{BB962C8B-B14F-4D97-AF65-F5344CB8AC3E}">
        <p14:creationId xmlns:p14="http://schemas.microsoft.com/office/powerpoint/2010/main" val="3281581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1556740"/>
            <a:ext cx="5111750" cy="456942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962B4E1A-359A-4BCA-8A99-A0E9F16E6A45}" type="slidenum">
              <a:rPr lang="en-US" altLang="zh-CN"/>
              <a:pPr>
                <a:defRPr/>
              </a:pPr>
              <a:t>‹#›</a:t>
            </a:fld>
            <a:endParaRPr lang="en-US" altLang="zh-CN"/>
          </a:p>
        </p:txBody>
      </p:sp>
    </p:spTree>
    <p:extLst>
      <p:ext uri="{BB962C8B-B14F-4D97-AF65-F5344CB8AC3E}">
        <p14:creationId xmlns:p14="http://schemas.microsoft.com/office/powerpoint/2010/main" val="10980346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CE62F325-EC0A-4717-BF6C-6AACD2318C57}" type="slidenum">
              <a:rPr lang="en-US" altLang="zh-CN"/>
              <a:pPr>
                <a:defRPr/>
              </a:pPr>
              <a:t>‹#›</a:t>
            </a:fld>
            <a:endParaRPr lang="en-US" altLang="zh-CN"/>
          </a:p>
        </p:txBody>
      </p:sp>
    </p:spTree>
    <p:extLst>
      <p:ext uri="{BB962C8B-B14F-4D97-AF65-F5344CB8AC3E}">
        <p14:creationId xmlns:p14="http://schemas.microsoft.com/office/powerpoint/2010/main" val="2671369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宋体" pitchFamily="2" charset="-122"/>
              </a:defRPr>
            </a:lvl1pPr>
          </a:lstStyle>
          <a:p>
            <a:pPr>
              <a:defRPr/>
            </a:pPr>
            <a:r>
              <a:rPr lang="en-US" altLang="zh-CN"/>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宋体" pitchFamily="2" charset="-122"/>
              </a:defRPr>
            </a:lvl1pPr>
          </a:lstStyle>
          <a:p>
            <a:pPr>
              <a:defRPr/>
            </a:pPr>
            <a:r>
              <a:rPr lang="en-US" altLang="zh-CN"/>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宋体" pitchFamily="2" charset="-122"/>
              </a:defRPr>
            </a:lvl1pPr>
          </a:lstStyle>
          <a:p>
            <a:pPr>
              <a:defRPr/>
            </a:pPr>
            <a:r>
              <a:rPr lang="en-US" altLang="zh-CN"/>
              <a:t>Slide </a:t>
            </a:r>
            <a:fld id="{4EF51539-B0C3-4E56-A512-74C389266BAB}" type="slidenum">
              <a:rPr lang="en-US" altLang="zh-CN"/>
              <a:pPr>
                <a:defRPr/>
              </a:pPr>
              <a:t>‹#›</a:t>
            </a:fld>
            <a:endParaRPr lang="en-US" altLang="zh-CN"/>
          </a:p>
        </p:txBody>
      </p:sp>
      <p:sp>
        <p:nvSpPr>
          <p:cNvPr id="1031" name="Rectangle 7"/>
          <p:cNvSpPr>
            <a:spLocks noChangeArrowheads="1"/>
          </p:cNvSpPr>
          <p:nvPr/>
        </p:nvSpPr>
        <p:spPr bwMode="auto">
          <a:xfrm>
            <a:off x="3419840" y="394156"/>
            <a:ext cx="49728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zh-CN" sz="1400" b="1" dirty="0" smtClean="0">
                <a:ea typeface="宋体" pitchFamily="2" charset="-122"/>
              </a:rPr>
              <a:t>doc.: IEEE 802.15-12-0318-00-wng0</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solidFill>
                  <a:srgbClr val="000000"/>
                </a:solidFill>
                <a:ea typeface="ＭＳ Ｐゴシック" pitchFamily="50" charset="-128"/>
              </a:defRPr>
            </a:lvl1pPr>
          </a:lstStyle>
          <a:p>
            <a:pPr>
              <a:defRPr/>
            </a:pPr>
            <a:r>
              <a:rPr lang="ja-JP" altLang="en-US"/>
              <a:t>May 2012</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solidFill>
                  <a:srgbClr val="000000"/>
                </a:solidFill>
                <a:ea typeface="ＭＳ Ｐゴシック" pitchFamily="50" charset="-128"/>
              </a:defRPr>
            </a:lvl1pPr>
          </a:lstStyle>
          <a:p>
            <a:pPr>
              <a:defRPr/>
            </a:pPr>
            <a:r>
              <a:rPr lang="ja-JP" altLang="en-US"/>
              <a:t>N. Sato, K. Fukui &amp; T. Herbst</a:t>
            </a:r>
            <a:endParaRPr lang="en-US" altLang="ja-JP"/>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solidFill>
                  <a:srgbClr val="000000"/>
                </a:solidFill>
                <a:ea typeface="ＭＳ Ｐゴシック" pitchFamily="50" charset="-128"/>
              </a:defRPr>
            </a:lvl1pPr>
          </a:lstStyle>
          <a:p>
            <a:pPr>
              <a:defRPr/>
            </a:pPr>
            <a:r>
              <a:rPr lang="en-US" altLang="ja-JP"/>
              <a:t>Slide </a:t>
            </a:r>
            <a:fld id="{1917DC0C-400A-4C8E-B339-D3F2A131BB52}" type="slidenum">
              <a:rPr lang="en-US" altLang="ja-JP"/>
              <a:pPr>
                <a:defRPr/>
              </a:pPr>
              <a:t>‹#›</a:t>
            </a:fld>
            <a:endParaRPr lang="en-US" altLang="ja-JP"/>
          </a:p>
        </p:txBody>
      </p:sp>
      <p:sp>
        <p:nvSpPr>
          <p:cNvPr id="2055" name="Rectangle 7"/>
          <p:cNvSpPr>
            <a:spLocks noChangeArrowheads="1"/>
          </p:cNvSpPr>
          <p:nvPr/>
        </p:nvSpPr>
        <p:spPr bwMode="auto">
          <a:xfrm>
            <a:off x="3851275" y="405269"/>
            <a:ext cx="460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ja-JP" sz="1400" b="1" dirty="0">
                <a:solidFill>
                  <a:srgbClr val="000000"/>
                </a:solidFill>
                <a:ea typeface="ＭＳ Ｐゴシック" pitchFamily="50" charset="-128"/>
              </a:rPr>
              <a:t>doc.: IEEE </a:t>
            </a:r>
            <a:r>
              <a:rPr lang="en-US" altLang="ja-JP" sz="1400" b="1" dirty="0" smtClean="0">
                <a:solidFill>
                  <a:srgbClr val="000000"/>
                </a:solidFill>
                <a:ea typeface="ＭＳ Ｐゴシック" pitchFamily="50" charset="-128"/>
              </a:rPr>
              <a:t>802.15-12-0318-00-wng0</a:t>
            </a:r>
            <a:endParaRPr lang="en-US" altLang="ja-JP" sz="1400" b="1" dirty="0">
              <a:solidFill>
                <a:srgbClr val="000000"/>
              </a:solidFill>
              <a:ea typeface="ＭＳ Ｐゴシック" pitchFamily="50" charset="-128"/>
            </a:endParaRPr>
          </a:p>
        </p:txBody>
      </p:sp>
      <p:sp>
        <p:nvSpPr>
          <p:cNvPr id="205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57"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solidFill>
                  <a:srgbClr val="000000"/>
                </a:solidFill>
                <a:ea typeface="ＭＳ Ｐゴシック" pitchFamily="50" charset="-128"/>
              </a:rPr>
              <a:t>Submission</a:t>
            </a:r>
          </a:p>
        </p:txBody>
      </p:sp>
      <p:sp>
        <p:nvSpPr>
          <p:cNvPr id="205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a:solidFill>
                  <a:srgbClr val="000000"/>
                </a:solidFill>
              </a:defRPr>
            </a:lvl1pPr>
          </a:lstStyle>
          <a:p>
            <a:pPr>
              <a:defRPr/>
            </a:pPr>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solidFill>
                  <a:srgbClr val="000000"/>
                </a:solidFill>
              </a:defRPr>
            </a:lvl1pPr>
          </a:lstStyle>
          <a:p>
            <a:pPr>
              <a:defRPr/>
            </a:pPr>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solidFill>
                  <a:srgbClr val="000000"/>
                </a:solidFill>
                <a:ea typeface="宋体" pitchFamily="2" charset="-122"/>
              </a:defRPr>
            </a:lvl1pPr>
          </a:lstStyle>
          <a:p>
            <a:r>
              <a:rPr lang="en-US" altLang="zh-CN"/>
              <a:t>Slide </a:t>
            </a:r>
            <a:fld id="{FFDC777A-077A-4DF3-AAC9-20977351EEFD}" type="slidenum">
              <a:rPr lang="en-US" altLang="zh-CN"/>
              <a:pPr/>
              <a:t>‹#›</a:t>
            </a:fld>
            <a:endParaRPr lang="en-US" altLang="zh-CN"/>
          </a:p>
        </p:txBody>
      </p:sp>
      <p:sp>
        <p:nvSpPr>
          <p:cNvPr id="3079"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zh-CN" sz="1400" b="1">
                <a:solidFill>
                  <a:srgbClr val="000000"/>
                </a:solidFill>
                <a:ea typeface="宋体" pitchFamily="2" charset="-122"/>
              </a:rPr>
              <a:t>doc.: IEEE 802.15-xxxxx</a:t>
            </a:r>
          </a:p>
        </p:txBody>
      </p:sp>
      <p:sp>
        <p:nvSpPr>
          <p:cNvPr id="3080"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1"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zh-CN">
                <a:solidFill>
                  <a:srgbClr val="000000"/>
                </a:solidFill>
                <a:ea typeface="宋体" pitchFamily="2" charset="-122"/>
              </a:rPr>
              <a:t>Submission</a:t>
            </a:r>
          </a:p>
        </p:txBody>
      </p:sp>
      <p:sp>
        <p:nvSpPr>
          <p:cNvPr id="308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83" name="TextBox 10"/>
          <p:cNvSpPr txBox="1">
            <a:spLocks noChangeArrowheads="1"/>
          </p:cNvSpPr>
          <p:nvPr/>
        </p:nvSpPr>
        <p:spPr bwMode="auto">
          <a:xfrm>
            <a:off x="5486400" y="304800"/>
            <a:ext cx="3130985"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eaLnBrk="1" hangingPunct="1"/>
            <a:r>
              <a:rPr lang="en-US" altLang="zh-CN" sz="1400" b="1" dirty="0">
                <a:solidFill>
                  <a:srgbClr val="000000"/>
                </a:solidFill>
                <a:ea typeface="宋体" pitchFamily="2" charset="-122"/>
              </a:rPr>
              <a:t>doc. : IEEE 802.</a:t>
            </a:r>
            <a:r>
              <a:rPr lang="en-US" altLang="ko-KR" sz="1400" b="1" dirty="0">
                <a:solidFill>
                  <a:srgbClr val="000000"/>
                </a:solidFill>
                <a:ea typeface="굴림" charset="-127"/>
              </a:rPr>
              <a:t> </a:t>
            </a:r>
            <a:r>
              <a:rPr lang="en-US" altLang="ko-KR" sz="1400" b="1" dirty="0" smtClean="0">
                <a:solidFill>
                  <a:srgbClr val="000000"/>
                </a:solidFill>
                <a:ea typeface="굴림" charset="-127"/>
              </a:rPr>
              <a:t>15-12-0318-00-wng0 </a:t>
            </a:r>
            <a:endParaRPr lang="en-US" altLang="zh-CN" sz="1400" b="1" dirty="0">
              <a:solidFill>
                <a:srgbClr val="000000"/>
              </a:solidFill>
              <a:ea typeface="宋体" pitchFamily="2" charset="-122"/>
            </a:endParaRPr>
          </a:p>
        </p:txBody>
      </p:sp>
    </p:spTree>
  </p:cSld>
  <p:clrMap bg1="lt1" tx1="dk1" bg2="lt2" tx2="dk2" accent1="accent1" accent2="accent2" accent3="accent3" accent4="accent4" accent5="accent5" accent6="accent6" hlink="hlink" folHlink="folHlink"/>
  <p:sldLayoutIdLst>
    <p:sldLayoutId id="2147483719" r:id="rId1"/>
    <p:sldLayoutId id="2147483720" r:id="rId2"/>
    <p:sldLayoutId id="2147483711" r:id="rId3"/>
    <p:sldLayoutId id="2147483712" r:id="rId4"/>
    <p:sldLayoutId id="2147483713" r:id="rId5"/>
    <p:sldLayoutId id="2147483714" r:id="rId6"/>
    <p:sldLayoutId id="2147483721" r:id="rId7"/>
    <p:sldLayoutId id="2147483722" r:id="rId8"/>
    <p:sldLayoutId id="2147483715" r:id="rId9"/>
    <p:sldLayoutId id="2147483716" r:id="rId10"/>
    <p:sldLayoutId id="2147483717" r:id="rId11"/>
    <p:sldLayoutId id="2147483718"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4.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日期占位符 1"/>
          <p:cNvSpPr>
            <a:spLocks noGrp="1"/>
          </p:cNvSpPr>
          <p:nvPr>
            <p:ph type="dt" sz="quarter" idx="10"/>
          </p:nvPr>
        </p:nvSpPr>
        <p:spPr>
          <a:xfrm>
            <a:off x="685800" y="381000"/>
            <a:ext cx="1600200" cy="212725"/>
          </a:xfrm>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dirty="0" smtClean="0"/>
              <a:t>July 2012</a:t>
            </a:r>
            <a:endParaRPr lang="en-US" altLang="zh-CN" dirty="0"/>
          </a:p>
        </p:txBody>
      </p:sp>
      <p:sp>
        <p:nvSpPr>
          <p:cNvPr id="8195" name="页脚占位符 2"/>
          <p:cNvSpPr>
            <a:spLocks noGrp="1"/>
          </p:cNvSpPr>
          <p:nvPr>
            <p:ph type="ftr" sz="quarter" idx="11"/>
          </p:nvPr>
        </p:nvSpPr>
        <p:spPr>
          <a:xfrm>
            <a:off x="5486400" y="6475413"/>
            <a:ext cx="3124200" cy="182562"/>
          </a:xfrm>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mtClean="0"/>
              <a:t>&lt;Nan Hu&gt;, &lt;CMCC&gt;</a:t>
            </a:r>
            <a:endParaRPr lang="en-US" altLang="zh-CN" dirty="0"/>
          </a:p>
        </p:txBody>
      </p:sp>
      <p:sp>
        <p:nvSpPr>
          <p:cNvPr id="8196" name="灯片编号占位符 3"/>
          <p:cNvSpPr>
            <a:spLocks noGrp="1"/>
          </p:cNvSpPr>
          <p:nvPr>
            <p:ph type="sldNum" sz="quarter" idx="12"/>
          </p:nvPr>
        </p:nvSpPr>
        <p:spPr>
          <a:xfrm>
            <a:off x="4344988" y="6475413"/>
            <a:ext cx="530225" cy="182562"/>
          </a:xfrm>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mtClean="0"/>
              <a:t>Slide </a:t>
            </a:r>
            <a:fld id="{C782C3BB-C264-4243-ACF6-8624056E230B}" type="slidenum">
              <a:rPr lang="en-US" altLang="zh-CN" smtClean="0"/>
              <a:pPr/>
              <a:t>1</a:t>
            </a:fld>
            <a:endParaRPr lang="en-US" altLang="zh-CN" dirty="0"/>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zh-CN" sz="18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600" b="1" dirty="0">
              <a:solidFill>
                <a:schemeClr val="tx2"/>
              </a:solidFill>
              <a:ea typeface="宋体" pitchFamily="2" charset="-122"/>
            </a:endParaRPr>
          </a:p>
          <a:p>
            <a:pPr>
              <a:defRPr/>
            </a:pP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Submission Title: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smtClean="0">
                <a:ea typeface="宋体" pitchFamily="2" charset="-122"/>
              </a:rPr>
              <a:t>Discussion on the enhancement of 15.4</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Date Submitted: </a:t>
            </a:r>
            <a:r>
              <a:rPr lang="en-US" altLang="zh-CN" sz="1600" dirty="0" smtClean="0">
                <a:solidFill>
                  <a:schemeClr val="tx2"/>
                </a:solidFill>
                <a:ea typeface="宋体" pitchFamily="2" charset="-122"/>
              </a:rPr>
              <a:t>[</a:t>
            </a:r>
            <a:r>
              <a:rPr lang="en-US" altLang="zh-CN" sz="1600" dirty="0">
                <a:ea typeface="宋体" pitchFamily="2" charset="-122"/>
              </a:rPr>
              <a:t>6</a:t>
            </a:r>
            <a:r>
              <a:rPr lang="en-US" altLang="zh-CN" sz="1600" dirty="0" smtClean="0">
                <a:solidFill>
                  <a:srgbClr val="FF0000"/>
                </a:solidFill>
                <a:ea typeface="宋体" pitchFamily="2" charset="-122"/>
              </a:rPr>
              <a:t> </a:t>
            </a:r>
            <a:r>
              <a:rPr lang="en-US" altLang="zh-CN" sz="1600" dirty="0" smtClean="0">
                <a:ea typeface="宋体" pitchFamily="2" charset="-122"/>
              </a:rPr>
              <a:t>July, 2012</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defRPr/>
            </a:pPr>
            <a:r>
              <a:rPr lang="en-US" altLang="zh-CN" sz="1600" b="1" dirty="0">
                <a:solidFill>
                  <a:schemeClr val="tx2"/>
                </a:solidFill>
                <a:ea typeface="宋体" pitchFamily="2" charset="-122"/>
              </a:rPr>
              <a:t>Source: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zh-CN" sz="1600" dirty="0" smtClean="0">
                <a:ea typeface="宋体" pitchFamily="2" charset="-122"/>
              </a:rPr>
              <a:t>Nan Hu</a:t>
            </a:r>
            <a:r>
              <a:rPr lang="en-US" altLang="zh-CN" sz="1600" dirty="0" smtClean="0">
                <a:solidFill>
                  <a:schemeClr val="tx2"/>
                </a:solidFill>
                <a:ea typeface="宋体" pitchFamily="2" charset="-122"/>
              </a:rPr>
              <a:t>] </a:t>
            </a:r>
            <a:r>
              <a:rPr lang="en-US" altLang="zh-CN" sz="1600" dirty="0">
                <a:solidFill>
                  <a:schemeClr val="tx2"/>
                </a:solidFill>
                <a:ea typeface="宋体" pitchFamily="2" charset="-122"/>
              </a:rPr>
              <a:t>Company </a:t>
            </a:r>
            <a:r>
              <a:rPr lang="en-US" altLang="zh-CN" sz="1600" dirty="0" smtClean="0">
                <a:solidFill>
                  <a:schemeClr val="tx2"/>
                </a:solidFill>
                <a:ea typeface="宋体" pitchFamily="2" charset="-122"/>
              </a:rPr>
              <a:t>[</a:t>
            </a:r>
            <a:r>
              <a:rPr lang="en-US" altLang="zh-CN" sz="1600" dirty="0" smtClean="0">
                <a:ea typeface="宋体" pitchFamily="2" charset="-122"/>
              </a:rPr>
              <a:t>China Mobile Communication Corporation</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a:solidFill>
                  <a:schemeClr val="tx2"/>
                </a:solidFill>
                <a:ea typeface="宋体" pitchFamily="2" charset="-122"/>
              </a:rPr>
              <a:t>Address </a:t>
            </a:r>
            <a:r>
              <a:rPr lang="en-US" altLang="zh-CN" sz="1600" dirty="0" smtClean="0">
                <a:solidFill>
                  <a:schemeClr val="tx2"/>
                </a:solidFill>
                <a:ea typeface="宋体" pitchFamily="2" charset="-122"/>
              </a:rPr>
              <a:t>[</a:t>
            </a:r>
            <a:r>
              <a:rPr lang="en-US" altLang="zh-CN" sz="1600" dirty="0" smtClean="0">
                <a:ea typeface="宋体" pitchFamily="2" charset="-122"/>
              </a:rPr>
              <a:t>32 </a:t>
            </a:r>
            <a:r>
              <a:rPr lang="en-US" altLang="zh-CN" sz="1600" dirty="0" err="1" smtClean="0">
                <a:ea typeface="宋体" pitchFamily="2" charset="-122"/>
              </a:rPr>
              <a:t>Xuanwumen</a:t>
            </a:r>
            <a:r>
              <a:rPr lang="en-US" altLang="zh-CN" sz="1600" dirty="0">
                <a:ea typeface="宋体" pitchFamily="2" charset="-122"/>
              </a:rPr>
              <a:t> </a:t>
            </a:r>
            <a:r>
              <a:rPr lang="en-US" altLang="zh-CN" sz="1600" dirty="0" smtClean="0">
                <a:ea typeface="宋体" pitchFamily="2" charset="-122"/>
              </a:rPr>
              <a:t>West Street, Beijing, China</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dirty="0">
                <a:solidFill>
                  <a:schemeClr val="tx2"/>
                </a:solidFill>
                <a:ea typeface="宋体" pitchFamily="2" charset="-122"/>
              </a:rPr>
              <a:t>Voice</a:t>
            </a:r>
            <a:r>
              <a:rPr lang="en-US" altLang="zh-CN" sz="1600" dirty="0" smtClean="0">
                <a:ea typeface="宋体" pitchFamily="2" charset="-122"/>
              </a:rPr>
              <a:t>:[+86 10 6600 6688], </a:t>
            </a:r>
            <a:r>
              <a:rPr lang="en-US" altLang="zh-CN" sz="1600" dirty="0">
                <a:solidFill>
                  <a:schemeClr val="tx2"/>
                </a:solidFill>
                <a:ea typeface="宋体" pitchFamily="2" charset="-122"/>
              </a:rPr>
              <a:t>FAX: </a:t>
            </a:r>
            <a:r>
              <a:rPr lang="en-US" altLang="zh-CN" sz="1600" dirty="0" smtClean="0">
                <a:solidFill>
                  <a:schemeClr val="tx2"/>
                </a:solidFill>
                <a:ea typeface="宋体" pitchFamily="2" charset="-122"/>
              </a:rPr>
              <a:t>[</a:t>
            </a:r>
            <a:r>
              <a:rPr lang="en-US" altLang="zh-CN" sz="1600" dirty="0">
                <a:ea typeface="宋体" pitchFamily="2" charset="-122"/>
              </a:rPr>
              <a:t>+86 10 </a:t>
            </a:r>
            <a:r>
              <a:rPr lang="en-US" altLang="zh-CN" sz="1600" dirty="0" smtClean="0">
                <a:ea typeface="宋体" pitchFamily="2" charset="-122"/>
              </a:rPr>
              <a:t>6313 5379</a:t>
            </a:r>
            <a:r>
              <a:rPr lang="en-US" altLang="zh-CN" sz="1600" dirty="0" smtClean="0">
                <a:solidFill>
                  <a:schemeClr val="tx2"/>
                </a:solidFill>
                <a:ea typeface="宋体" pitchFamily="2" charset="-122"/>
              </a:rPr>
              <a:t>], </a:t>
            </a:r>
            <a:r>
              <a:rPr lang="en-US" altLang="zh-CN" sz="1600" dirty="0">
                <a:solidFill>
                  <a:schemeClr val="tx2"/>
                </a:solidFill>
                <a:ea typeface="宋体" pitchFamily="2" charset="-122"/>
              </a:rPr>
              <a:t>E-Mail</a:t>
            </a:r>
            <a:r>
              <a:rPr lang="en-US" altLang="zh-CN" sz="1600" dirty="0" smtClean="0">
                <a:solidFill>
                  <a:schemeClr val="tx2"/>
                </a:solidFill>
                <a:ea typeface="宋体" pitchFamily="2" charset="-122"/>
              </a:rPr>
              <a:t>:[</a:t>
            </a:r>
            <a:r>
              <a:rPr lang="en-US" altLang="zh-CN" sz="1600" dirty="0" smtClean="0">
                <a:ea typeface="宋体" pitchFamily="2" charset="-122"/>
              </a:rPr>
              <a:t>hunan@chinamobile.com</a:t>
            </a:r>
            <a:r>
              <a:rPr lang="en-US" altLang="zh-CN" sz="1600" dirty="0" smtClean="0">
                <a:solidFill>
                  <a:schemeClr val="tx2"/>
                </a:solidFill>
                <a:ea typeface="宋体" pitchFamily="2" charset="-122"/>
              </a:rPr>
              <a:t>]</a:t>
            </a:r>
            <a:r>
              <a:rPr lang="en-US" altLang="zh-CN" sz="1600" dirty="0">
                <a:solidFill>
                  <a:schemeClr val="tx2"/>
                </a:solidFill>
                <a:ea typeface="宋体" pitchFamily="2" charset="-122"/>
              </a:rPr>
              <a:t>	</a:t>
            </a:r>
          </a:p>
          <a:p>
            <a:pPr>
              <a:spcBef>
                <a:spcPts val="600"/>
              </a:spcBef>
              <a:spcAft>
                <a:spcPts val="600"/>
              </a:spcAft>
              <a:defRPr/>
            </a:pPr>
            <a:r>
              <a:rPr lang="en-US" altLang="zh-CN" sz="1600" b="1" dirty="0">
                <a:solidFill>
                  <a:schemeClr val="tx2"/>
                </a:solidFill>
                <a:ea typeface="宋体" pitchFamily="2" charset="-122"/>
              </a:rPr>
              <a:t>Re: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This is the original </a:t>
            </a:r>
            <a:r>
              <a:rPr lang="en-US" altLang="ja-JP" sz="1600" dirty="0" smtClean="0">
                <a:ea typeface="ＭＳ Ｐゴシック" pitchFamily="50" charset="-128"/>
              </a:rPr>
              <a:t>document</a:t>
            </a:r>
            <a:r>
              <a:rPr lang="en-US" altLang="zh-CN" sz="1600" dirty="0" smtClean="0">
                <a:solidFill>
                  <a:schemeClr val="tx2"/>
                </a:solidFill>
                <a:ea typeface="宋体" pitchFamily="2" charset="-122"/>
              </a:rPr>
              <a:t>]</a:t>
            </a:r>
            <a:r>
              <a:rPr lang="en-US" altLang="zh-CN" dirty="0">
                <a:solidFill>
                  <a:schemeClr val="accent2"/>
                </a:solidFill>
                <a:ea typeface="宋体" pitchFamily="2" charset="-122"/>
              </a:rPr>
              <a:t>	</a:t>
            </a:r>
            <a:endParaRPr lang="en-US" altLang="zh-CN"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Abstract:</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solidFill>
                  <a:schemeClr val="tx2"/>
                </a:solidFill>
                <a:ea typeface="ＭＳ Ｐゴシック" pitchFamily="50" charset="-128"/>
              </a:rPr>
              <a:t>This documents describes demands of </a:t>
            </a:r>
            <a:r>
              <a:rPr lang="en-US" altLang="ja-JP" sz="1600" dirty="0" smtClean="0">
                <a:solidFill>
                  <a:schemeClr val="tx2"/>
                </a:solidFill>
                <a:ea typeface="ＭＳ Ｐゴシック" pitchFamily="50" charset="-128"/>
              </a:rPr>
              <a:t>enhancement for 15.4.</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spcBef>
                <a:spcPts val="600"/>
              </a:spcBef>
              <a:spcAft>
                <a:spcPts val="600"/>
              </a:spcAft>
              <a:defRPr/>
            </a:pPr>
            <a:r>
              <a:rPr lang="en-US" altLang="zh-CN" sz="1600" b="1" dirty="0">
                <a:solidFill>
                  <a:schemeClr val="tx2"/>
                </a:solidFill>
                <a:ea typeface="宋体" pitchFamily="2" charset="-122"/>
              </a:rPr>
              <a:t>Purpose:</a:t>
            </a:r>
            <a:r>
              <a:rPr lang="en-US" altLang="zh-CN" sz="1600" dirty="0">
                <a:solidFill>
                  <a:schemeClr val="tx2"/>
                </a:solidFill>
                <a:ea typeface="宋体" pitchFamily="2" charset="-122"/>
              </a:rPr>
              <a:t>	</a:t>
            </a:r>
            <a:r>
              <a:rPr lang="en-US" altLang="zh-CN" sz="1600" dirty="0" smtClean="0">
                <a:solidFill>
                  <a:schemeClr val="tx2"/>
                </a:solidFill>
                <a:ea typeface="宋体" pitchFamily="2" charset="-122"/>
              </a:rPr>
              <a:t>[</a:t>
            </a:r>
            <a:r>
              <a:rPr lang="en-US" altLang="ja-JP" sz="1600" dirty="0">
                <a:ea typeface="ＭＳ Ｐゴシック" pitchFamily="50" charset="-128"/>
              </a:rPr>
              <a:t>To identify the companies’ interest</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a:p>
            <a:pPr>
              <a:defRPr/>
            </a:pPr>
            <a:r>
              <a:rPr lang="en-US" altLang="zh-CN" sz="1600" b="1" dirty="0">
                <a:solidFill>
                  <a:schemeClr val="tx2"/>
                </a:solidFill>
                <a:ea typeface="宋体" pitchFamily="2" charset="-122"/>
              </a:rPr>
              <a:t>Notice:</a:t>
            </a:r>
            <a:r>
              <a:rPr lang="en-US" altLang="zh-CN" sz="16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zh-CN" sz="1600" b="1" dirty="0">
                <a:solidFill>
                  <a:schemeClr val="tx2"/>
                </a:solidFill>
                <a:ea typeface="宋体" pitchFamily="2" charset="-122"/>
              </a:rPr>
              <a:t>Release:</a:t>
            </a:r>
            <a:r>
              <a:rPr lang="en-US" altLang="zh-CN" sz="1600" dirty="0">
                <a:solidFill>
                  <a:schemeClr val="tx2"/>
                </a:solidFill>
                <a:ea typeface="宋体" pitchFamily="2" charset="-122"/>
              </a:rPr>
              <a:t>	The contributor acknowledges and accepts that this contribution becomes the property of IEEE and may be made publicly available by P802.15</a:t>
            </a:r>
            <a:r>
              <a:rPr lang="en-US" altLang="zh-CN" sz="1600" dirty="0" smtClean="0">
                <a:solidFill>
                  <a:schemeClr val="tx2"/>
                </a:solidFill>
                <a:ea typeface="宋体" pitchFamily="2" charset="-122"/>
              </a:rPr>
              <a:t>.</a:t>
            </a:r>
            <a:endParaRPr lang="en-US" altLang="zh-CN" sz="1600" dirty="0">
              <a:solidFill>
                <a:schemeClr val="tx2"/>
              </a:solidFill>
              <a:ea typeface="宋体"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期占位符 3"/>
          <p:cNvSpPr>
            <a:spLocks noGrp="1"/>
          </p:cNvSpPr>
          <p:nvPr>
            <p:ph type="dt" sz="quarter" idx="10"/>
          </p:nvPr>
        </p:nvSpPr>
        <p:spPr>
          <a:xfrm>
            <a:off x="685800" y="377825"/>
            <a:ext cx="1600200" cy="215900"/>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a:solidFill>
                  <a:srgbClr val="000000"/>
                </a:solidFill>
              </a:rPr>
              <a:t>July</a:t>
            </a:r>
            <a:r>
              <a:rPr lang="ja-JP" altLang="en-US" sz="1400">
                <a:solidFill>
                  <a:srgbClr val="000000"/>
                </a:solidFill>
              </a:rPr>
              <a:t> 2012</a:t>
            </a:r>
            <a:endParaRPr lang="en-US" altLang="ja-JP" sz="1400">
              <a:solidFill>
                <a:srgbClr val="000000"/>
              </a:solidFill>
            </a:endParaRPr>
          </a:p>
        </p:txBody>
      </p:sp>
      <p:sp>
        <p:nvSpPr>
          <p:cNvPr id="9219" name="页脚占位符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ja-JP" altLang="en-US" dirty="0">
                <a:solidFill>
                  <a:srgbClr val="000000"/>
                </a:solidFill>
              </a:rPr>
              <a:t>N. Sato, K. Fukui &amp; T. Herbst</a:t>
            </a:r>
            <a:endParaRPr lang="en-US" altLang="ja-JP" dirty="0">
              <a:solidFill>
                <a:srgbClr val="000000"/>
              </a:solidFill>
            </a:endParaRPr>
          </a:p>
        </p:txBody>
      </p:sp>
      <p:sp>
        <p:nvSpPr>
          <p:cNvPr id="9220" name="灯片编号占位符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ja-JP">
                <a:solidFill>
                  <a:srgbClr val="000000"/>
                </a:solidFill>
              </a:rPr>
              <a:t>Slide </a:t>
            </a:r>
            <a:fld id="{A48AEDF2-DE6E-46B8-941C-E3CEA7F62434}" type="slidenum">
              <a:rPr lang="en-US" altLang="ja-JP">
                <a:solidFill>
                  <a:srgbClr val="000000"/>
                </a:solidFill>
              </a:rPr>
              <a:pPr/>
              <a:t>2</a:t>
            </a:fld>
            <a:endParaRPr lang="en-US" altLang="ja-JP">
              <a:solidFill>
                <a:srgbClr val="000000"/>
              </a:solidFill>
            </a:endParaRPr>
          </a:p>
        </p:txBody>
      </p:sp>
      <p:sp>
        <p:nvSpPr>
          <p:cNvPr id="9221" name="Rectangle 2"/>
          <p:cNvSpPr>
            <a:spLocks noGrp="1" noChangeArrowheads="1"/>
          </p:cNvSpPr>
          <p:nvPr>
            <p:ph type="ctrTitle"/>
          </p:nvPr>
        </p:nvSpPr>
        <p:spPr>
          <a:xfrm>
            <a:off x="685800" y="2286000"/>
            <a:ext cx="7772400" cy="1143000"/>
          </a:xfrm>
        </p:spPr>
        <p:txBody>
          <a:bodyPr/>
          <a:lstStyle/>
          <a:p>
            <a:r>
              <a:rPr lang="en-US" altLang="zh-CN" sz="3200" dirty="0">
                <a:ea typeface="宋体" pitchFamily="2" charset="-122"/>
              </a:rPr>
              <a:t>Discussion on the enhancement of 15.4</a:t>
            </a:r>
            <a:endParaRPr lang="en-US" altLang="ja-JP" sz="3200" dirty="0" smtClean="0">
              <a:ea typeface="ＭＳ Ｐゴシック" pitchFamily="50" charset="-128"/>
            </a:endParaRPr>
          </a:p>
        </p:txBody>
      </p:sp>
      <p:sp>
        <p:nvSpPr>
          <p:cNvPr id="9222" name="Rectangle 3"/>
          <p:cNvSpPr>
            <a:spLocks noGrp="1" noChangeArrowheads="1"/>
          </p:cNvSpPr>
          <p:nvPr>
            <p:ph type="subTitle" idx="1"/>
          </p:nvPr>
        </p:nvSpPr>
        <p:spPr/>
        <p:txBody>
          <a:bodyPr/>
          <a:lstStyle/>
          <a:p>
            <a:pPr>
              <a:lnSpc>
                <a:spcPct val="80000"/>
              </a:lnSpc>
            </a:pPr>
            <a:r>
              <a:rPr lang="en-US" altLang="ja-JP" sz="1800" smtClean="0">
                <a:ea typeface="ＭＳ Ｐゴシック" pitchFamily="50" charset="-128"/>
              </a:rPr>
              <a:t>WNG Session Presentation</a:t>
            </a:r>
          </a:p>
          <a:p>
            <a:pPr>
              <a:lnSpc>
                <a:spcPct val="80000"/>
              </a:lnSpc>
            </a:pPr>
            <a:r>
              <a:rPr lang="en-US" altLang="ja-JP" sz="1800" smtClean="0">
                <a:ea typeface="ＭＳ Ｐゴシック" pitchFamily="50" charset="-128"/>
              </a:rPr>
              <a:t>1</a:t>
            </a:r>
            <a:r>
              <a:rPr lang="en-US" altLang="zh-CN" sz="1800" smtClean="0">
                <a:ea typeface="ＭＳ Ｐゴシック" pitchFamily="50" charset="-128"/>
              </a:rPr>
              <a:t>8</a:t>
            </a:r>
            <a:r>
              <a:rPr lang="en-US" altLang="ja-JP" sz="1800" baseline="30000" smtClean="0">
                <a:ea typeface="ＭＳ Ｐゴシック" pitchFamily="50" charset="-128"/>
              </a:rPr>
              <a:t>th</a:t>
            </a:r>
            <a:r>
              <a:rPr lang="en-US" altLang="ja-JP" sz="1800" smtClean="0">
                <a:ea typeface="ＭＳ Ｐゴシック" pitchFamily="50" charset="-128"/>
              </a:rPr>
              <a:t> </a:t>
            </a:r>
            <a:r>
              <a:rPr lang="en-US" altLang="zh-CN" sz="1800" smtClean="0">
                <a:ea typeface="ＭＳ Ｐゴシック" pitchFamily="50" charset="-128"/>
              </a:rPr>
              <a:t>July</a:t>
            </a:r>
            <a:r>
              <a:rPr lang="en-US" altLang="ja-JP" sz="1800" smtClean="0">
                <a:ea typeface="ＭＳ Ｐゴシック" pitchFamily="50" charset="-128"/>
              </a:rPr>
              <a:t> 2012 San Diego, CA</a:t>
            </a:r>
          </a:p>
          <a:p>
            <a:pPr>
              <a:lnSpc>
                <a:spcPct val="80000"/>
              </a:lnSpc>
            </a:pPr>
            <a:endParaRPr lang="en-US" altLang="ja-JP" sz="1800" smtClean="0">
              <a:ea typeface="ＭＳ Ｐゴシック" pitchFamily="50" charset="-128"/>
            </a:endParaRPr>
          </a:p>
          <a:p>
            <a:pPr>
              <a:lnSpc>
                <a:spcPct val="80000"/>
              </a:lnSpc>
            </a:pPr>
            <a:r>
              <a:rPr lang="en-US" altLang="zh-CN" sz="1800" smtClean="0">
                <a:ea typeface="ＭＳ Ｐゴシック" pitchFamily="50" charset="-128"/>
              </a:rPr>
              <a:t>Nan</a:t>
            </a:r>
            <a:r>
              <a:rPr lang="en-US" altLang="ja-JP" sz="1800" smtClean="0">
                <a:ea typeface="ＭＳ Ｐゴシック" pitchFamily="50" charset="-128"/>
              </a:rPr>
              <a:t> H</a:t>
            </a:r>
            <a:r>
              <a:rPr lang="en-US" altLang="zh-CN" sz="1800" smtClean="0">
                <a:ea typeface="ＭＳ Ｐゴシック" pitchFamily="50" charset="-128"/>
              </a:rPr>
              <a:t>u</a:t>
            </a:r>
            <a:endParaRPr lang="en-US" altLang="ja-JP" sz="1800" smtClean="0">
              <a:ea typeface="ＭＳ Ｐゴシック" pitchFamily="50" charset="-128"/>
            </a:endParaRPr>
          </a:p>
          <a:p>
            <a:pPr>
              <a:lnSpc>
                <a:spcPct val="80000"/>
              </a:lnSpc>
            </a:pPr>
            <a:r>
              <a:rPr lang="en-US" altLang="ja-JP" sz="1800" smtClean="0">
                <a:ea typeface="ＭＳ Ｐゴシック" pitchFamily="50" charset="-128"/>
              </a:rPr>
              <a:t>China Mobile </a:t>
            </a:r>
            <a:r>
              <a:rPr lang="en-US" altLang="zh-CN" sz="1800" smtClean="0">
                <a:ea typeface="ＭＳ Ｐゴシック" pitchFamily="50" charset="-128"/>
              </a:rPr>
              <a:t>Communication Corporation</a:t>
            </a:r>
            <a:endParaRPr lang="en-US" altLang="ja-JP" sz="1800" smtClean="0">
              <a:ea typeface="ＭＳ Ｐゴシック"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ea typeface="宋体" pitchFamily="2" charset="-122"/>
              </a:rPr>
              <a:t>Contents</a:t>
            </a:r>
          </a:p>
        </p:txBody>
      </p:sp>
      <p:sp>
        <p:nvSpPr>
          <p:cNvPr id="10243" name="Content Placeholder 2"/>
          <p:cNvSpPr>
            <a:spLocks noGrp="1"/>
          </p:cNvSpPr>
          <p:nvPr>
            <p:ph idx="1"/>
          </p:nvPr>
        </p:nvSpPr>
        <p:spPr>
          <a:xfrm>
            <a:off x="685800" y="1524000"/>
            <a:ext cx="7772400" cy="4114800"/>
          </a:xfrm>
        </p:spPr>
        <p:txBody>
          <a:bodyPr/>
          <a:lstStyle/>
          <a:p>
            <a:r>
              <a:rPr lang="en-US" altLang="zh-CN" sz="2000" dirty="0" smtClean="0">
                <a:ea typeface="宋体" pitchFamily="2" charset="-122"/>
              </a:rPr>
              <a:t>Requirements </a:t>
            </a:r>
          </a:p>
          <a:p>
            <a:pPr lvl="1"/>
            <a:r>
              <a:rPr lang="en-US" altLang="zh-CN" sz="1800" dirty="0" smtClean="0">
                <a:ea typeface="宋体" pitchFamily="2" charset="-122"/>
              </a:rPr>
              <a:t>Operator’s requirements of short range communication technology for Internet of Things applications</a:t>
            </a:r>
          </a:p>
          <a:p>
            <a:r>
              <a:rPr lang="en-US" altLang="zh-CN" sz="2000" dirty="0" smtClean="0">
                <a:ea typeface="宋体" pitchFamily="2" charset="-122"/>
              </a:rPr>
              <a:t>Gap</a:t>
            </a:r>
          </a:p>
          <a:p>
            <a:pPr lvl="1"/>
            <a:r>
              <a:rPr lang="en-US" altLang="zh-CN" sz="1800" dirty="0" smtClean="0">
                <a:ea typeface="宋体" pitchFamily="2" charset="-122"/>
              </a:rPr>
              <a:t>Gap between 15.4 and operator’s requirements</a:t>
            </a:r>
          </a:p>
          <a:p>
            <a:r>
              <a:rPr lang="en-US" altLang="zh-CN" sz="2000" dirty="0">
                <a:ea typeface="宋体" pitchFamily="2" charset="-122"/>
              </a:rPr>
              <a:t>E</a:t>
            </a:r>
            <a:r>
              <a:rPr lang="en-US" altLang="zh-CN" sz="2000" dirty="0" smtClean="0">
                <a:ea typeface="宋体" pitchFamily="2" charset="-122"/>
              </a:rPr>
              <a:t>nhancement</a:t>
            </a:r>
          </a:p>
          <a:p>
            <a:pPr lvl="1"/>
            <a:r>
              <a:rPr lang="en-US" altLang="zh-CN" sz="1800" dirty="0" err="1" smtClean="0">
                <a:ea typeface="宋体" pitchFamily="2" charset="-122"/>
              </a:rPr>
              <a:t>QoS</a:t>
            </a:r>
            <a:r>
              <a:rPr lang="en-US" altLang="zh-CN" sz="1800" dirty="0" smtClean="0">
                <a:ea typeface="宋体" pitchFamily="2" charset="-122"/>
              </a:rPr>
              <a:t> guarantee</a:t>
            </a:r>
          </a:p>
          <a:p>
            <a:pPr lvl="1"/>
            <a:r>
              <a:rPr lang="en-US" altLang="zh-CN" sz="1800" dirty="0" smtClean="0">
                <a:ea typeface="宋体" pitchFamily="2" charset="-122"/>
              </a:rPr>
              <a:t>High frequency </a:t>
            </a:r>
            <a:r>
              <a:rPr lang="en-US" altLang="zh-CN" sz="1800" dirty="0">
                <a:ea typeface="宋体" pitchFamily="2" charset="-122"/>
              </a:rPr>
              <a:t>efficiency</a:t>
            </a:r>
            <a:endParaRPr lang="en-US" altLang="zh-CN" sz="1800" dirty="0" smtClean="0">
              <a:ea typeface="宋体" pitchFamily="2" charset="-122"/>
            </a:endParaRPr>
          </a:p>
          <a:p>
            <a:pPr lvl="1"/>
            <a:r>
              <a:rPr lang="en-US" altLang="zh-CN" sz="1800" dirty="0" smtClean="0">
                <a:ea typeface="宋体" pitchFamily="2" charset="-122"/>
              </a:rPr>
              <a:t>Tight coupling with cellular technology</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3</a:t>
            </a:fld>
            <a:endParaRPr lang="en-US" altLang="zh-CN">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4"/>
          <p:cNvGrpSpPr>
            <a:grpSpLocks/>
          </p:cNvGrpSpPr>
          <p:nvPr/>
        </p:nvGrpSpPr>
        <p:grpSpPr bwMode="auto">
          <a:xfrm>
            <a:off x="5067119" y="1700760"/>
            <a:ext cx="3365678" cy="791874"/>
            <a:chOff x="1111" y="1933"/>
            <a:chExt cx="636" cy="272"/>
          </a:xfrm>
          <a:solidFill>
            <a:schemeClr val="bg2">
              <a:lumMod val="60000"/>
              <a:lumOff val="40000"/>
            </a:schemeClr>
          </a:solidFill>
        </p:grpSpPr>
        <p:sp>
          <p:nvSpPr>
            <p:cNvPr id="14" name="Oval 15"/>
            <p:cNvSpPr>
              <a:spLocks noChangeArrowheads="1"/>
            </p:cNvSpPr>
            <p:nvPr/>
          </p:nvSpPr>
          <p:spPr bwMode="auto">
            <a:xfrm>
              <a:off x="1111"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5" name="Oval 16"/>
            <p:cNvSpPr>
              <a:spLocks noChangeArrowheads="1"/>
            </p:cNvSpPr>
            <p:nvPr/>
          </p:nvSpPr>
          <p:spPr bwMode="auto">
            <a:xfrm>
              <a:off x="1292" y="1933"/>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6" name="Oval 17"/>
            <p:cNvSpPr>
              <a:spLocks noChangeArrowheads="1"/>
            </p:cNvSpPr>
            <p:nvPr/>
          </p:nvSpPr>
          <p:spPr bwMode="auto">
            <a:xfrm>
              <a:off x="1156"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7" name="Oval 18"/>
            <p:cNvSpPr>
              <a:spLocks noChangeArrowheads="1"/>
            </p:cNvSpPr>
            <p:nvPr/>
          </p:nvSpPr>
          <p:spPr bwMode="auto">
            <a:xfrm>
              <a:off x="1383"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8" name="Oval 19"/>
            <p:cNvSpPr>
              <a:spLocks noChangeArrowheads="1"/>
            </p:cNvSpPr>
            <p:nvPr/>
          </p:nvSpPr>
          <p:spPr bwMode="auto">
            <a:xfrm>
              <a:off x="1429"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9" name="Oval 20"/>
            <p:cNvSpPr>
              <a:spLocks noChangeArrowheads="1"/>
            </p:cNvSpPr>
            <p:nvPr/>
          </p:nvSpPr>
          <p:spPr bwMode="auto">
            <a:xfrm>
              <a:off x="1292" y="206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20" name="Freeform 21"/>
            <p:cNvSpPr>
              <a:spLocks/>
            </p:cNvSpPr>
            <p:nvPr/>
          </p:nvSpPr>
          <p:spPr bwMode="auto">
            <a:xfrm>
              <a:off x="1146" y="1968"/>
              <a:ext cx="554" cy="200"/>
            </a:xfrm>
            <a:custGeom>
              <a:avLst/>
              <a:gdLst>
                <a:gd name="T0" fmla="*/ 120 w 554"/>
                <a:gd name="T1" fmla="*/ 165 h 204"/>
                <a:gd name="T2" fmla="*/ 178 w 554"/>
                <a:gd name="T3" fmla="*/ 165 h 204"/>
                <a:gd name="T4" fmla="*/ 232 w 554"/>
                <a:gd name="T5" fmla="*/ 200 h 204"/>
                <a:gd name="T6" fmla="*/ 412 w 554"/>
                <a:gd name="T7" fmla="*/ 198 h 204"/>
                <a:gd name="T8" fmla="*/ 498 w 554"/>
                <a:gd name="T9" fmla="*/ 145 h 204"/>
                <a:gd name="T10" fmla="*/ 554 w 554"/>
                <a:gd name="T11" fmla="*/ 116 h 204"/>
                <a:gd name="T12" fmla="*/ 500 w 554"/>
                <a:gd name="T13" fmla="*/ 47 h 204"/>
                <a:gd name="T14" fmla="*/ 400 w 554"/>
                <a:gd name="T15" fmla="*/ 33 h 204"/>
                <a:gd name="T16" fmla="*/ 382 w 554"/>
                <a:gd name="T17" fmla="*/ 0 h 204"/>
                <a:gd name="T18" fmla="*/ 180 w 554"/>
                <a:gd name="T19" fmla="*/ 16 h 204"/>
                <a:gd name="T20" fmla="*/ 176 w 554"/>
                <a:gd name="T21" fmla="*/ 33 h 204"/>
                <a:gd name="T22" fmla="*/ 126 w 554"/>
                <a:gd name="T23" fmla="*/ 31 h 204"/>
                <a:gd name="T24" fmla="*/ 24 w 554"/>
                <a:gd name="T25" fmla="*/ 67 h 204"/>
                <a:gd name="T26" fmla="*/ 0 w 554"/>
                <a:gd name="T27" fmla="*/ 90 h 204"/>
                <a:gd name="T28" fmla="*/ 32 w 554"/>
                <a:gd name="T29" fmla="*/ 122 h 204"/>
                <a:gd name="T30" fmla="*/ 120 w 554"/>
                <a:gd name="T31" fmla="*/ 165 h 2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54" h="204">
                  <a:moveTo>
                    <a:pt x="120" y="168"/>
                  </a:moveTo>
                  <a:lnTo>
                    <a:pt x="178" y="168"/>
                  </a:lnTo>
                  <a:lnTo>
                    <a:pt x="232" y="204"/>
                  </a:lnTo>
                  <a:lnTo>
                    <a:pt x="412" y="202"/>
                  </a:lnTo>
                  <a:lnTo>
                    <a:pt x="498" y="148"/>
                  </a:lnTo>
                  <a:lnTo>
                    <a:pt x="554" y="118"/>
                  </a:lnTo>
                  <a:lnTo>
                    <a:pt x="500" y="48"/>
                  </a:lnTo>
                  <a:lnTo>
                    <a:pt x="400" y="34"/>
                  </a:lnTo>
                  <a:lnTo>
                    <a:pt x="382" y="0"/>
                  </a:lnTo>
                  <a:lnTo>
                    <a:pt x="180" y="16"/>
                  </a:lnTo>
                  <a:lnTo>
                    <a:pt x="176" y="34"/>
                  </a:lnTo>
                  <a:lnTo>
                    <a:pt x="126" y="32"/>
                  </a:lnTo>
                  <a:lnTo>
                    <a:pt x="24" y="68"/>
                  </a:lnTo>
                  <a:lnTo>
                    <a:pt x="0" y="92"/>
                  </a:lnTo>
                  <a:lnTo>
                    <a:pt x="32" y="124"/>
                  </a:lnTo>
                  <a:lnTo>
                    <a:pt x="120" y="168"/>
                  </a:lnTo>
                  <a:close/>
                </a:path>
              </a:pathLst>
            </a:custGeom>
            <a:gr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
        <p:nvSpPr>
          <p:cNvPr id="10242" name="Title 1"/>
          <p:cNvSpPr>
            <a:spLocks noGrp="1"/>
          </p:cNvSpPr>
          <p:nvPr>
            <p:ph type="title"/>
          </p:nvPr>
        </p:nvSpPr>
        <p:spPr/>
        <p:txBody>
          <a:bodyPr/>
          <a:lstStyle/>
          <a:p>
            <a:r>
              <a:rPr lang="en-US" altLang="zh-CN" dirty="0">
                <a:ea typeface="宋体" pitchFamily="2" charset="-122"/>
              </a:rPr>
              <a:t>R</a:t>
            </a:r>
            <a:r>
              <a:rPr lang="en-US" altLang="zh-CN" dirty="0" smtClean="0">
                <a:ea typeface="宋体" pitchFamily="2" charset="-122"/>
              </a:rPr>
              <a:t>equirements</a:t>
            </a:r>
          </a:p>
        </p:txBody>
      </p:sp>
      <p:sp>
        <p:nvSpPr>
          <p:cNvPr id="10243" name="Content Placeholder 2"/>
          <p:cNvSpPr>
            <a:spLocks noGrp="1"/>
          </p:cNvSpPr>
          <p:nvPr>
            <p:ph idx="1"/>
          </p:nvPr>
        </p:nvSpPr>
        <p:spPr>
          <a:xfrm>
            <a:off x="285392" y="1772770"/>
            <a:ext cx="5222738" cy="4114800"/>
          </a:xfrm>
        </p:spPr>
        <p:txBody>
          <a:bodyPr/>
          <a:lstStyle/>
          <a:p>
            <a:r>
              <a:rPr lang="en-US" altLang="zh-CN" sz="2000" dirty="0" smtClean="0">
                <a:ea typeface="宋体" pitchFamily="2" charset="-122"/>
              </a:rPr>
              <a:t>Typical scenario</a:t>
            </a:r>
          </a:p>
          <a:p>
            <a:pPr lvl="1"/>
            <a:r>
              <a:rPr lang="en-US" altLang="zh-CN" sz="1600" dirty="0" smtClean="0">
                <a:ea typeface="宋体" pitchFamily="2" charset="-122"/>
              </a:rPr>
              <a:t>Sensor-&gt;concentrator-&gt;BS</a:t>
            </a:r>
          </a:p>
          <a:p>
            <a:pPr lvl="1"/>
            <a:r>
              <a:rPr lang="en-US" altLang="zh-CN" sz="1600" dirty="0" smtClean="0">
                <a:ea typeface="宋体" pitchFamily="2" charset="-122"/>
              </a:rPr>
              <a:t>Short range communication widely used in s-&gt;c </a:t>
            </a:r>
          </a:p>
          <a:p>
            <a:r>
              <a:rPr lang="en-US" altLang="zh-CN" sz="2000" dirty="0" smtClean="0">
                <a:ea typeface="宋体" pitchFamily="2" charset="-122"/>
              </a:rPr>
              <a:t>For operators, short range communication (SRC) should</a:t>
            </a:r>
          </a:p>
          <a:p>
            <a:pPr lvl="1"/>
            <a:r>
              <a:rPr lang="en-US" altLang="zh-CN" sz="1600" b="1" dirty="0" err="1" smtClean="0">
                <a:ea typeface="宋体" pitchFamily="2" charset="-122"/>
              </a:rPr>
              <a:t>QoS</a:t>
            </a:r>
            <a:r>
              <a:rPr lang="en-US" altLang="zh-CN" sz="1600" b="1" dirty="0" smtClean="0">
                <a:ea typeface="宋体" pitchFamily="2" charset="-122"/>
              </a:rPr>
              <a:t> guarantee</a:t>
            </a:r>
            <a:r>
              <a:rPr lang="en-US" altLang="zh-CN" sz="1600" dirty="0" smtClean="0">
                <a:ea typeface="宋体" pitchFamily="2" charset="-122"/>
              </a:rPr>
              <a:t>, which is the basic requirement for service provider</a:t>
            </a:r>
            <a:endParaRPr lang="en-US" altLang="zh-CN" sz="1200" dirty="0" smtClean="0">
              <a:ea typeface="宋体" pitchFamily="2" charset="-122"/>
            </a:endParaRPr>
          </a:p>
          <a:p>
            <a:pPr lvl="1"/>
            <a:r>
              <a:rPr lang="en-US" altLang="zh-CN" sz="1600" b="1" dirty="0" smtClean="0">
                <a:ea typeface="宋体" pitchFamily="2" charset="-122"/>
              </a:rPr>
              <a:t>Low cost</a:t>
            </a:r>
            <a:r>
              <a:rPr lang="en-US" altLang="zh-CN" sz="1600" dirty="0" smtClean="0">
                <a:ea typeface="宋体" pitchFamily="2" charset="-122"/>
              </a:rPr>
              <a:t>, which is the key feature to deploy a large quantity of terminals</a:t>
            </a:r>
          </a:p>
          <a:p>
            <a:pPr lvl="1"/>
            <a:r>
              <a:rPr lang="en-US" altLang="zh-CN" sz="1600" b="1" dirty="0" smtClean="0">
                <a:ea typeface="宋体" pitchFamily="2" charset="-122"/>
              </a:rPr>
              <a:t>Controllabl</a:t>
            </a:r>
            <a:r>
              <a:rPr lang="en-US" altLang="zh-CN" sz="1600" dirty="0" smtClean="0">
                <a:ea typeface="宋体" pitchFamily="2" charset="-122"/>
              </a:rPr>
              <a:t>e, which aims to make operation </a:t>
            </a:r>
            <a:r>
              <a:rPr lang="en-US" altLang="zh-CN" sz="1600" dirty="0">
                <a:ea typeface="宋体" pitchFamily="2" charset="-122"/>
              </a:rPr>
              <a:t>and </a:t>
            </a:r>
            <a:r>
              <a:rPr lang="en-US" altLang="zh-CN" sz="1600" dirty="0" smtClean="0">
                <a:ea typeface="宋体" pitchFamily="2" charset="-122"/>
              </a:rPr>
              <a:t>maintenance easily</a:t>
            </a:r>
          </a:p>
          <a:p>
            <a:pPr lvl="1"/>
            <a:r>
              <a:rPr lang="en-US" altLang="zh-CN" sz="1600" b="1" dirty="0" smtClean="0">
                <a:ea typeface="宋体" pitchFamily="2" charset="-122"/>
              </a:rPr>
              <a:t>Low power consumption</a:t>
            </a:r>
          </a:p>
          <a:p>
            <a:pPr marL="457200" lvl="1" indent="0">
              <a:buNone/>
            </a:pPr>
            <a:endParaRPr lang="en-US" altLang="zh-CN" sz="1600" dirty="0" smtClean="0">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4</a:t>
            </a:fld>
            <a:endParaRPr lang="en-US" altLang="zh-CN">
              <a:solidFill>
                <a:srgbClr val="000000"/>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5024" y="1936961"/>
            <a:ext cx="389868" cy="381323"/>
          </a:xfrm>
          <a:prstGeom prst="rect">
            <a:avLst/>
          </a:prstGeom>
          <a:noFill/>
          <a:ln>
            <a:noFill/>
          </a:ln>
          <a:effectLst/>
        </p:spPr>
      </p:pic>
      <p:sp>
        <p:nvSpPr>
          <p:cNvPr id="8" name="Freeform 8"/>
          <p:cNvSpPr>
            <a:spLocks noChangeAspect="1" noEditPoints="1"/>
          </p:cNvSpPr>
          <p:nvPr/>
        </p:nvSpPr>
        <p:spPr bwMode="auto">
          <a:xfrm>
            <a:off x="6948330" y="3082443"/>
            <a:ext cx="576262" cy="536575"/>
          </a:xfrm>
          <a:custGeom>
            <a:avLst/>
            <a:gdLst>
              <a:gd name="T0" fmla="*/ 1088337868 w 451"/>
              <a:gd name="T1" fmla="*/ 915170191 h 407"/>
              <a:gd name="T2" fmla="*/ 1145870793 w 451"/>
              <a:gd name="T3" fmla="*/ 969585752 h 407"/>
              <a:gd name="T4" fmla="*/ 1088337868 w 451"/>
              <a:gd name="T5" fmla="*/ 14840847 h 407"/>
              <a:gd name="T6" fmla="*/ 958888468 w 451"/>
              <a:gd name="T7" fmla="*/ 776658694 h 407"/>
              <a:gd name="T8" fmla="*/ 1011627302 w 451"/>
              <a:gd name="T9" fmla="*/ 836020764 h 407"/>
              <a:gd name="T10" fmla="*/ 958888468 w 451"/>
              <a:gd name="T11" fmla="*/ 148405834 h 407"/>
              <a:gd name="T12" fmla="*/ 829437790 w 451"/>
              <a:gd name="T13" fmla="*/ 702455777 h 407"/>
              <a:gd name="T14" fmla="*/ 968476650 w 451"/>
              <a:gd name="T15" fmla="*/ 489740045 h 407"/>
              <a:gd name="T16" fmla="*/ 829437790 w 451"/>
              <a:gd name="T17" fmla="*/ 341334210 h 407"/>
              <a:gd name="T18" fmla="*/ 829437790 w 451"/>
              <a:gd name="T19" fmla="*/ 702455777 h 407"/>
              <a:gd name="T20" fmla="*/ 249310618 w 451"/>
              <a:gd name="T21" fmla="*/ 14840847 h 407"/>
              <a:gd name="T22" fmla="*/ 191777694 w 451"/>
              <a:gd name="T23" fmla="*/ 969585752 h 407"/>
              <a:gd name="T24" fmla="*/ 249310618 w 451"/>
              <a:gd name="T25" fmla="*/ 915170191 h 407"/>
              <a:gd name="T26" fmla="*/ 378761296 w 451"/>
              <a:gd name="T27" fmla="*/ 202821395 h 407"/>
              <a:gd name="T28" fmla="*/ 186983603 w 451"/>
              <a:gd name="T29" fmla="*/ 489740045 h 407"/>
              <a:gd name="T30" fmla="*/ 378761296 w 451"/>
              <a:gd name="T31" fmla="*/ 836020764 h 407"/>
              <a:gd name="T32" fmla="*/ 508210697 w 451"/>
              <a:gd name="T33" fmla="*/ 281972140 h 407"/>
              <a:gd name="T34" fmla="*/ 455471863 w 451"/>
              <a:gd name="T35" fmla="*/ 702455777 h 407"/>
              <a:gd name="T36" fmla="*/ 508210697 w 451"/>
              <a:gd name="T37" fmla="*/ 643092389 h 407"/>
              <a:gd name="T38" fmla="*/ 508210697 w 451"/>
              <a:gd name="T39" fmla="*/ 281972140 h 407"/>
              <a:gd name="T40" fmla="*/ 824643699 w 451"/>
              <a:gd name="T41" fmla="*/ 1894650280 h 407"/>
              <a:gd name="T42" fmla="*/ 824643699 w 451"/>
              <a:gd name="T43" fmla="*/ 1602785121 h 407"/>
              <a:gd name="T44" fmla="*/ 910943725 w 451"/>
              <a:gd name="T45" fmla="*/ 1855075567 h 407"/>
              <a:gd name="T46" fmla="*/ 987654292 w 451"/>
              <a:gd name="T47" fmla="*/ 1642361153 h 407"/>
              <a:gd name="T48" fmla="*/ 1035599035 w 451"/>
              <a:gd name="T49" fmla="*/ 1642361153 h 407"/>
              <a:gd name="T50" fmla="*/ 1112309601 w 451"/>
              <a:gd name="T51" fmla="*/ 1855075567 h 407"/>
              <a:gd name="T52" fmla="*/ 1035599035 w 451"/>
              <a:gd name="T53" fmla="*/ 1642361153 h 407"/>
              <a:gd name="T54" fmla="*/ 1198609627 w 451"/>
              <a:gd name="T55" fmla="*/ 1894650280 h 407"/>
              <a:gd name="T56" fmla="*/ 1198609627 w 451"/>
              <a:gd name="T57" fmla="*/ 1602785121 h 407"/>
              <a:gd name="T58" fmla="*/ 1284909653 w 451"/>
              <a:gd name="T59" fmla="*/ 1642361153 h 407"/>
              <a:gd name="T60" fmla="*/ 1467097887 w 451"/>
              <a:gd name="T61" fmla="*/ 1889703771 h 407"/>
              <a:gd name="T62" fmla="*/ 1467097887 w 451"/>
              <a:gd name="T63" fmla="*/ 1602785121 h 407"/>
              <a:gd name="T64" fmla="*/ 1548603822 w 451"/>
              <a:gd name="T65" fmla="*/ 1642361153 h 407"/>
              <a:gd name="T66" fmla="*/ 1730792056 w 451"/>
              <a:gd name="T67" fmla="*/ 1889703771 h 407"/>
              <a:gd name="T68" fmla="*/ 1730792056 w 451"/>
              <a:gd name="T69" fmla="*/ 1602785121 h 407"/>
              <a:gd name="T70" fmla="*/ 1812297991 w 451"/>
              <a:gd name="T71" fmla="*/ 1642361153 h 407"/>
              <a:gd name="T72" fmla="*/ 1994486225 w 451"/>
              <a:gd name="T73" fmla="*/ 1889703771 h 407"/>
              <a:gd name="T74" fmla="*/ 1994486225 w 451"/>
              <a:gd name="T75" fmla="*/ 1602785121 h 407"/>
              <a:gd name="T76" fmla="*/ 2147483647 w 451"/>
              <a:gd name="T77" fmla="*/ 1686882376 h 407"/>
              <a:gd name="T78" fmla="*/ 699988390 w 451"/>
              <a:gd name="T79" fmla="*/ 1484060981 h 407"/>
              <a:gd name="T80" fmla="*/ 623276546 w 451"/>
              <a:gd name="T81" fmla="*/ 499634382 h 407"/>
              <a:gd name="T82" fmla="*/ 623276546 w 451"/>
              <a:gd name="T83" fmla="*/ 1939172821 h 407"/>
              <a:gd name="T84" fmla="*/ 2147483647 w 451"/>
              <a:gd name="T85" fmla="*/ 1939172821 h 407"/>
              <a:gd name="T86" fmla="*/ 2085581620 w 451"/>
              <a:gd name="T87" fmla="*/ 1825395191 h 407"/>
              <a:gd name="T88" fmla="*/ 699988390 w 451"/>
              <a:gd name="T89" fmla="*/ 1830341700 h 407"/>
              <a:gd name="T90" fmla="*/ 2085581620 w 451"/>
              <a:gd name="T91" fmla="*/ 156321040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FF0000"/>
          </a:solidFill>
          <a:ln>
            <a:noFill/>
          </a:ln>
          <a:effectLst/>
        </p:spPr>
        <p:txBody>
          <a:bodyPr/>
          <a:lstStyle/>
          <a:p>
            <a:endParaRPr lang="zh-CN" altLang="en-US"/>
          </a:p>
        </p:txBody>
      </p:sp>
      <p:sp>
        <p:nvSpPr>
          <p:cNvPr id="9" name="Freeform 16"/>
          <p:cNvSpPr>
            <a:spLocks noChangeAspect="1" noEditPoints="1"/>
          </p:cNvSpPr>
          <p:nvPr/>
        </p:nvSpPr>
        <p:spPr bwMode="auto">
          <a:xfrm>
            <a:off x="6061519" y="4229580"/>
            <a:ext cx="630712" cy="854075"/>
          </a:xfrm>
          <a:custGeom>
            <a:avLst/>
            <a:gdLst>
              <a:gd name="T0" fmla="*/ 401 w 327"/>
              <a:gd name="T1" fmla="*/ 22 h 370"/>
              <a:gd name="T2" fmla="*/ 401 w 327"/>
              <a:gd name="T3" fmla="*/ 286 h 370"/>
              <a:gd name="T4" fmla="*/ 475 w 327"/>
              <a:gd name="T5" fmla="*/ 145 h 370"/>
              <a:gd name="T6" fmla="*/ 362 w 327"/>
              <a:gd name="T7" fmla="*/ 230 h 370"/>
              <a:gd name="T8" fmla="*/ 378 w 327"/>
              <a:gd name="T9" fmla="*/ 246 h 370"/>
              <a:gd name="T10" fmla="*/ 362 w 327"/>
              <a:gd name="T11" fmla="*/ 45 h 370"/>
              <a:gd name="T12" fmla="*/ 322 w 327"/>
              <a:gd name="T13" fmla="*/ 206 h 370"/>
              <a:gd name="T14" fmla="*/ 363 w 327"/>
              <a:gd name="T15" fmla="*/ 145 h 370"/>
              <a:gd name="T16" fmla="*/ 322 w 327"/>
              <a:gd name="T17" fmla="*/ 100 h 370"/>
              <a:gd name="T18" fmla="*/ 322 w 327"/>
              <a:gd name="T19" fmla="*/ 206 h 370"/>
              <a:gd name="T20" fmla="*/ 74 w 327"/>
              <a:gd name="T21" fmla="*/ 22 h 370"/>
              <a:gd name="T22" fmla="*/ 58 w 327"/>
              <a:gd name="T23" fmla="*/ 6 h 370"/>
              <a:gd name="T24" fmla="*/ 67 w 327"/>
              <a:gd name="T25" fmla="*/ 289 h 370"/>
              <a:gd name="T26" fmla="*/ 97 w 327"/>
              <a:gd name="T27" fmla="*/ 246 h 370"/>
              <a:gd name="T28" fmla="*/ 113 w 327"/>
              <a:gd name="T29" fmla="*/ 230 h 370"/>
              <a:gd name="T30" fmla="*/ 113 w 327"/>
              <a:gd name="T31" fmla="*/ 45 h 370"/>
              <a:gd name="T32" fmla="*/ 97 w 327"/>
              <a:gd name="T33" fmla="*/ 246 h 370"/>
              <a:gd name="T34" fmla="*/ 154 w 327"/>
              <a:gd name="T35" fmla="*/ 206 h 370"/>
              <a:gd name="T36" fmla="*/ 154 w 327"/>
              <a:gd name="T37" fmla="*/ 100 h 370"/>
              <a:gd name="T38" fmla="*/ 112 w 327"/>
              <a:gd name="T39" fmla="*/ 145 h 370"/>
              <a:gd name="T40" fmla="*/ 318 w 327"/>
              <a:gd name="T41" fmla="*/ 393 h 370"/>
              <a:gd name="T42" fmla="*/ 257 w 327"/>
              <a:gd name="T43" fmla="*/ 212 h 370"/>
              <a:gd name="T44" fmla="*/ 286 w 327"/>
              <a:gd name="T45" fmla="*/ 112 h 370"/>
              <a:gd name="T46" fmla="*/ 238 w 327"/>
              <a:gd name="T47" fmla="*/ 192 h 370"/>
              <a:gd name="T48" fmla="*/ 257 w 327"/>
              <a:gd name="T49" fmla="*/ 103 h 370"/>
              <a:gd name="T50" fmla="*/ 267 w 327"/>
              <a:gd name="T51" fmla="*/ 83 h 370"/>
              <a:gd name="T52" fmla="*/ 218 w 327"/>
              <a:gd name="T53" fmla="*/ 212 h 370"/>
              <a:gd name="T54" fmla="*/ 157 w 327"/>
              <a:gd name="T55" fmla="*/ 394 h 370"/>
              <a:gd name="T56" fmla="*/ 78 w 327"/>
              <a:gd name="T57" fmla="*/ 516 h 370"/>
              <a:gd name="T58" fmla="*/ 84 w 327"/>
              <a:gd name="T59" fmla="*/ 538 h 370"/>
              <a:gd name="T60" fmla="*/ 237 w 327"/>
              <a:gd name="T61" fmla="*/ 481 h 370"/>
              <a:gd name="T62" fmla="*/ 389 w 327"/>
              <a:gd name="T63" fmla="*/ 538 h 370"/>
              <a:gd name="T64" fmla="*/ 398 w 327"/>
              <a:gd name="T65" fmla="*/ 519 h 370"/>
              <a:gd name="T66" fmla="*/ 266 w 327"/>
              <a:gd name="T67" fmla="*/ 332 h 370"/>
              <a:gd name="T68" fmla="*/ 237 w 327"/>
              <a:gd name="T69" fmla="*/ 231 h 370"/>
              <a:gd name="T70" fmla="*/ 276 w 327"/>
              <a:gd name="T71" fmla="*/ 356 h 370"/>
              <a:gd name="T72" fmla="*/ 190 w 327"/>
              <a:gd name="T73" fmla="*/ 378 h 370"/>
              <a:gd name="T74" fmla="*/ 237 w 327"/>
              <a:gd name="T75" fmla="*/ 396 h 370"/>
              <a:gd name="T76" fmla="*/ 237 w 327"/>
              <a:gd name="T77" fmla="*/ 414 h 370"/>
              <a:gd name="T78" fmla="*/ 340 w 327"/>
              <a:gd name="T79" fmla="*/ 515 h 370"/>
              <a:gd name="T80" fmla="*/ 109 w 327"/>
              <a:gd name="T81" fmla="*/ 515 h 370"/>
              <a:gd name="T82" fmla="*/ 237 w 327"/>
              <a:gd name="T83" fmla="*/ 438 h 370"/>
              <a:gd name="T84" fmla="*/ 365 w 327"/>
              <a:gd name="T85" fmla="*/ 515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7" h="370">
                <a:moveTo>
                  <a:pt x="287" y="4"/>
                </a:moveTo>
                <a:cubicBezTo>
                  <a:pt x="284" y="0"/>
                  <a:pt x="279" y="0"/>
                  <a:pt x="276" y="4"/>
                </a:cubicBezTo>
                <a:cubicBezTo>
                  <a:pt x="273" y="7"/>
                  <a:pt x="273" y="12"/>
                  <a:pt x="276" y="15"/>
                </a:cubicBezTo>
                <a:cubicBezTo>
                  <a:pt x="300" y="38"/>
                  <a:pt x="311" y="69"/>
                  <a:pt x="311" y="100"/>
                </a:cubicBezTo>
                <a:cubicBezTo>
                  <a:pt x="311" y="131"/>
                  <a:pt x="300" y="162"/>
                  <a:pt x="276" y="185"/>
                </a:cubicBezTo>
                <a:cubicBezTo>
                  <a:pt x="273" y="188"/>
                  <a:pt x="273" y="194"/>
                  <a:pt x="276" y="197"/>
                </a:cubicBezTo>
                <a:cubicBezTo>
                  <a:pt x="278" y="198"/>
                  <a:pt x="280" y="199"/>
                  <a:pt x="282" y="199"/>
                </a:cubicBezTo>
                <a:cubicBezTo>
                  <a:pt x="284" y="199"/>
                  <a:pt x="286" y="198"/>
                  <a:pt x="287" y="197"/>
                </a:cubicBezTo>
                <a:cubicBezTo>
                  <a:pt x="314" y="170"/>
                  <a:pt x="327" y="135"/>
                  <a:pt x="327" y="100"/>
                </a:cubicBezTo>
                <a:cubicBezTo>
                  <a:pt x="327" y="65"/>
                  <a:pt x="314" y="30"/>
                  <a:pt x="287" y="4"/>
                </a:cubicBezTo>
                <a:close/>
                <a:moveTo>
                  <a:pt x="273" y="100"/>
                </a:moveTo>
                <a:cubicBezTo>
                  <a:pt x="273" y="121"/>
                  <a:pt x="265" y="142"/>
                  <a:pt x="249" y="158"/>
                </a:cubicBezTo>
                <a:cubicBezTo>
                  <a:pt x="246" y="161"/>
                  <a:pt x="246" y="166"/>
                  <a:pt x="249" y="169"/>
                </a:cubicBezTo>
                <a:cubicBezTo>
                  <a:pt x="250" y="171"/>
                  <a:pt x="253" y="172"/>
                  <a:pt x="255" y="172"/>
                </a:cubicBezTo>
                <a:cubicBezTo>
                  <a:pt x="257" y="172"/>
                  <a:pt x="259" y="171"/>
                  <a:pt x="260" y="169"/>
                </a:cubicBezTo>
                <a:cubicBezTo>
                  <a:pt x="279" y="150"/>
                  <a:pt x="289" y="125"/>
                  <a:pt x="289" y="100"/>
                </a:cubicBezTo>
                <a:cubicBezTo>
                  <a:pt x="289" y="75"/>
                  <a:pt x="279" y="50"/>
                  <a:pt x="260" y="31"/>
                </a:cubicBezTo>
                <a:cubicBezTo>
                  <a:pt x="257" y="28"/>
                  <a:pt x="252" y="28"/>
                  <a:pt x="249" y="31"/>
                </a:cubicBezTo>
                <a:cubicBezTo>
                  <a:pt x="246" y="34"/>
                  <a:pt x="246" y="39"/>
                  <a:pt x="249" y="42"/>
                </a:cubicBezTo>
                <a:cubicBezTo>
                  <a:pt x="265" y="58"/>
                  <a:pt x="273" y="79"/>
                  <a:pt x="273" y="100"/>
                </a:cubicBezTo>
                <a:close/>
                <a:moveTo>
                  <a:pt x="222" y="142"/>
                </a:moveTo>
                <a:cubicBezTo>
                  <a:pt x="223" y="144"/>
                  <a:pt x="225" y="145"/>
                  <a:pt x="227" y="145"/>
                </a:cubicBezTo>
                <a:cubicBezTo>
                  <a:pt x="229" y="145"/>
                  <a:pt x="231" y="144"/>
                  <a:pt x="233" y="142"/>
                </a:cubicBezTo>
                <a:cubicBezTo>
                  <a:pt x="245" y="131"/>
                  <a:pt x="250" y="115"/>
                  <a:pt x="250" y="100"/>
                </a:cubicBezTo>
                <a:cubicBezTo>
                  <a:pt x="250" y="85"/>
                  <a:pt x="245" y="70"/>
                  <a:pt x="233" y="58"/>
                </a:cubicBezTo>
                <a:cubicBezTo>
                  <a:pt x="230" y="55"/>
                  <a:pt x="225" y="55"/>
                  <a:pt x="222" y="58"/>
                </a:cubicBezTo>
                <a:cubicBezTo>
                  <a:pt x="219" y="61"/>
                  <a:pt x="219" y="66"/>
                  <a:pt x="222" y="69"/>
                </a:cubicBezTo>
                <a:cubicBezTo>
                  <a:pt x="230" y="78"/>
                  <a:pt x="234" y="89"/>
                  <a:pt x="234" y="100"/>
                </a:cubicBezTo>
                <a:cubicBezTo>
                  <a:pt x="234" y="111"/>
                  <a:pt x="230" y="122"/>
                  <a:pt x="222" y="131"/>
                </a:cubicBezTo>
                <a:cubicBezTo>
                  <a:pt x="219" y="134"/>
                  <a:pt x="219" y="139"/>
                  <a:pt x="222" y="142"/>
                </a:cubicBezTo>
                <a:close/>
                <a:moveTo>
                  <a:pt x="51" y="185"/>
                </a:moveTo>
                <a:cubicBezTo>
                  <a:pt x="28" y="162"/>
                  <a:pt x="16" y="131"/>
                  <a:pt x="16" y="100"/>
                </a:cubicBezTo>
                <a:cubicBezTo>
                  <a:pt x="16" y="69"/>
                  <a:pt x="28" y="38"/>
                  <a:pt x="51" y="15"/>
                </a:cubicBezTo>
                <a:cubicBezTo>
                  <a:pt x="54" y="12"/>
                  <a:pt x="54" y="7"/>
                  <a:pt x="51" y="4"/>
                </a:cubicBezTo>
                <a:cubicBezTo>
                  <a:pt x="48" y="0"/>
                  <a:pt x="43" y="0"/>
                  <a:pt x="40" y="4"/>
                </a:cubicBezTo>
                <a:cubicBezTo>
                  <a:pt x="40" y="4"/>
                  <a:pt x="40" y="4"/>
                  <a:pt x="40" y="4"/>
                </a:cubicBezTo>
                <a:cubicBezTo>
                  <a:pt x="13" y="30"/>
                  <a:pt x="0" y="65"/>
                  <a:pt x="0" y="100"/>
                </a:cubicBezTo>
                <a:cubicBezTo>
                  <a:pt x="0" y="135"/>
                  <a:pt x="13" y="170"/>
                  <a:pt x="40" y="197"/>
                </a:cubicBezTo>
                <a:cubicBezTo>
                  <a:pt x="41" y="198"/>
                  <a:pt x="44" y="199"/>
                  <a:pt x="46" y="199"/>
                </a:cubicBezTo>
                <a:cubicBezTo>
                  <a:pt x="48" y="199"/>
                  <a:pt x="50" y="198"/>
                  <a:pt x="51" y="197"/>
                </a:cubicBezTo>
                <a:cubicBezTo>
                  <a:pt x="54" y="194"/>
                  <a:pt x="54" y="188"/>
                  <a:pt x="51" y="185"/>
                </a:cubicBezTo>
                <a:close/>
                <a:moveTo>
                  <a:pt x="67" y="169"/>
                </a:moveTo>
                <a:cubicBezTo>
                  <a:pt x="69" y="171"/>
                  <a:pt x="71" y="172"/>
                  <a:pt x="73" y="172"/>
                </a:cubicBezTo>
                <a:cubicBezTo>
                  <a:pt x="75" y="172"/>
                  <a:pt x="77" y="171"/>
                  <a:pt x="78" y="169"/>
                </a:cubicBezTo>
                <a:cubicBezTo>
                  <a:pt x="82" y="166"/>
                  <a:pt x="82" y="161"/>
                  <a:pt x="78" y="158"/>
                </a:cubicBezTo>
                <a:cubicBezTo>
                  <a:pt x="62" y="142"/>
                  <a:pt x="54" y="121"/>
                  <a:pt x="54" y="100"/>
                </a:cubicBezTo>
                <a:cubicBezTo>
                  <a:pt x="54" y="79"/>
                  <a:pt x="62" y="58"/>
                  <a:pt x="78" y="42"/>
                </a:cubicBezTo>
                <a:cubicBezTo>
                  <a:pt x="82" y="39"/>
                  <a:pt x="82" y="34"/>
                  <a:pt x="78" y="31"/>
                </a:cubicBezTo>
                <a:cubicBezTo>
                  <a:pt x="75" y="28"/>
                  <a:pt x="70" y="28"/>
                  <a:pt x="67" y="31"/>
                </a:cubicBezTo>
                <a:cubicBezTo>
                  <a:pt x="48" y="50"/>
                  <a:pt x="38" y="75"/>
                  <a:pt x="38" y="100"/>
                </a:cubicBezTo>
                <a:cubicBezTo>
                  <a:pt x="38" y="125"/>
                  <a:pt x="48" y="150"/>
                  <a:pt x="67" y="169"/>
                </a:cubicBezTo>
                <a:close/>
                <a:moveTo>
                  <a:pt x="94" y="142"/>
                </a:moveTo>
                <a:cubicBezTo>
                  <a:pt x="96" y="144"/>
                  <a:pt x="98" y="145"/>
                  <a:pt x="100" y="145"/>
                </a:cubicBezTo>
                <a:cubicBezTo>
                  <a:pt x="102" y="145"/>
                  <a:pt x="104" y="144"/>
                  <a:pt x="106" y="142"/>
                </a:cubicBezTo>
                <a:cubicBezTo>
                  <a:pt x="109" y="139"/>
                  <a:pt x="109" y="134"/>
                  <a:pt x="106" y="131"/>
                </a:cubicBezTo>
                <a:cubicBezTo>
                  <a:pt x="97" y="122"/>
                  <a:pt x="93" y="111"/>
                  <a:pt x="93" y="100"/>
                </a:cubicBezTo>
                <a:cubicBezTo>
                  <a:pt x="93" y="89"/>
                  <a:pt x="97" y="78"/>
                  <a:pt x="106" y="69"/>
                </a:cubicBezTo>
                <a:cubicBezTo>
                  <a:pt x="109" y="66"/>
                  <a:pt x="109" y="61"/>
                  <a:pt x="106" y="58"/>
                </a:cubicBezTo>
                <a:cubicBezTo>
                  <a:pt x="103" y="55"/>
                  <a:pt x="97" y="55"/>
                  <a:pt x="94" y="58"/>
                </a:cubicBezTo>
                <a:cubicBezTo>
                  <a:pt x="83" y="70"/>
                  <a:pt x="77" y="85"/>
                  <a:pt x="77" y="100"/>
                </a:cubicBezTo>
                <a:cubicBezTo>
                  <a:pt x="77" y="115"/>
                  <a:pt x="83" y="131"/>
                  <a:pt x="94" y="142"/>
                </a:cubicBezTo>
                <a:close/>
                <a:moveTo>
                  <a:pt x="267" y="349"/>
                </a:moveTo>
                <a:cubicBezTo>
                  <a:pt x="257" y="336"/>
                  <a:pt x="238" y="309"/>
                  <a:pt x="219" y="270"/>
                </a:cubicBezTo>
                <a:cubicBezTo>
                  <a:pt x="218" y="270"/>
                  <a:pt x="218" y="269"/>
                  <a:pt x="218" y="268"/>
                </a:cubicBezTo>
                <a:cubicBezTo>
                  <a:pt x="213" y="259"/>
                  <a:pt x="209" y="249"/>
                  <a:pt x="204" y="239"/>
                </a:cubicBezTo>
                <a:cubicBezTo>
                  <a:pt x="190" y="205"/>
                  <a:pt x="182" y="171"/>
                  <a:pt x="177" y="146"/>
                </a:cubicBezTo>
                <a:cubicBezTo>
                  <a:pt x="197" y="140"/>
                  <a:pt x="211" y="122"/>
                  <a:pt x="211" y="100"/>
                </a:cubicBezTo>
                <a:cubicBezTo>
                  <a:pt x="211" y="93"/>
                  <a:pt x="210" y="87"/>
                  <a:pt x="208" y="81"/>
                </a:cubicBezTo>
                <a:cubicBezTo>
                  <a:pt x="206" y="77"/>
                  <a:pt x="201" y="75"/>
                  <a:pt x="197" y="77"/>
                </a:cubicBezTo>
                <a:cubicBezTo>
                  <a:pt x="193" y="79"/>
                  <a:pt x="191" y="84"/>
                  <a:pt x="193" y="88"/>
                </a:cubicBezTo>
                <a:cubicBezTo>
                  <a:pt x="194" y="91"/>
                  <a:pt x="195" y="96"/>
                  <a:pt x="195" y="100"/>
                </a:cubicBezTo>
                <a:cubicBezTo>
                  <a:pt x="195" y="117"/>
                  <a:pt x="181" y="132"/>
                  <a:pt x="164" y="132"/>
                </a:cubicBezTo>
                <a:cubicBezTo>
                  <a:pt x="146" y="132"/>
                  <a:pt x="132" y="117"/>
                  <a:pt x="132" y="100"/>
                </a:cubicBezTo>
                <a:cubicBezTo>
                  <a:pt x="132" y="82"/>
                  <a:pt x="146" y="68"/>
                  <a:pt x="164" y="68"/>
                </a:cubicBezTo>
                <a:cubicBezTo>
                  <a:pt x="169" y="68"/>
                  <a:pt x="173" y="69"/>
                  <a:pt x="177" y="71"/>
                </a:cubicBezTo>
                <a:cubicBezTo>
                  <a:pt x="181" y="73"/>
                  <a:pt x="186" y="71"/>
                  <a:pt x="188" y="67"/>
                </a:cubicBezTo>
                <a:cubicBezTo>
                  <a:pt x="190" y="63"/>
                  <a:pt x="188" y="59"/>
                  <a:pt x="184" y="57"/>
                </a:cubicBezTo>
                <a:cubicBezTo>
                  <a:pt x="184" y="57"/>
                  <a:pt x="184" y="57"/>
                  <a:pt x="184" y="57"/>
                </a:cubicBezTo>
                <a:cubicBezTo>
                  <a:pt x="178" y="54"/>
                  <a:pt x="171" y="52"/>
                  <a:pt x="164" y="52"/>
                </a:cubicBezTo>
                <a:cubicBezTo>
                  <a:pt x="137" y="52"/>
                  <a:pt x="116" y="74"/>
                  <a:pt x="116" y="100"/>
                </a:cubicBezTo>
                <a:cubicBezTo>
                  <a:pt x="116" y="121"/>
                  <a:pt x="130" y="140"/>
                  <a:pt x="150" y="146"/>
                </a:cubicBezTo>
                <a:cubicBezTo>
                  <a:pt x="145" y="170"/>
                  <a:pt x="136" y="205"/>
                  <a:pt x="123" y="239"/>
                </a:cubicBezTo>
                <a:cubicBezTo>
                  <a:pt x="118" y="249"/>
                  <a:pt x="114" y="259"/>
                  <a:pt x="109" y="268"/>
                </a:cubicBezTo>
                <a:cubicBezTo>
                  <a:pt x="109" y="269"/>
                  <a:pt x="108" y="270"/>
                  <a:pt x="108" y="271"/>
                </a:cubicBezTo>
                <a:cubicBezTo>
                  <a:pt x="97" y="293"/>
                  <a:pt x="85" y="312"/>
                  <a:pt x="76" y="326"/>
                </a:cubicBezTo>
                <a:cubicBezTo>
                  <a:pt x="69" y="336"/>
                  <a:pt x="63" y="344"/>
                  <a:pt x="59" y="349"/>
                </a:cubicBezTo>
                <a:cubicBezTo>
                  <a:pt x="57" y="351"/>
                  <a:pt x="55" y="353"/>
                  <a:pt x="54" y="355"/>
                </a:cubicBezTo>
                <a:cubicBezTo>
                  <a:pt x="53" y="356"/>
                  <a:pt x="52" y="357"/>
                  <a:pt x="52" y="357"/>
                </a:cubicBezTo>
                <a:cubicBezTo>
                  <a:pt x="50" y="359"/>
                  <a:pt x="50" y="362"/>
                  <a:pt x="51" y="365"/>
                </a:cubicBezTo>
                <a:cubicBezTo>
                  <a:pt x="52" y="368"/>
                  <a:pt x="55" y="370"/>
                  <a:pt x="58" y="370"/>
                </a:cubicBezTo>
                <a:cubicBezTo>
                  <a:pt x="97" y="370"/>
                  <a:pt x="97" y="370"/>
                  <a:pt x="97" y="370"/>
                </a:cubicBezTo>
                <a:cubicBezTo>
                  <a:pt x="100" y="370"/>
                  <a:pt x="102" y="368"/>
                  <a:pt x="104" y="366"/>
                </a:cubicBezTo>
                <a:cubicBezTo>
                  <a:pt x="115" y="345"/>
                  <a:pt x="138" y="331"/>
                  <a:pt x="163" y="331"/>
                </a:cubicBezTo>
                <a:cubicBezTo>
                  <a:pt x="189" y="331"/>
                  <a:pt x="211" y="345"/>
                  <a:pt x="223" y="366"/>
                </a:cubicBezTo>
                <a:cubicBezTo>
                  <a:pt x="224" y="368"/>
                  <a:pt x="227" y="370"/>
                  <a:pt x="230" y="370"/>
                </a:cubicBezTo>
                <a:cubicBezTo>
                  <a:pt x="268" y="370"/>
                  <a:pt x="268" y="370"/>
                  <a:pt x="268" y="370"/>
                </a:cubicBezTo>
                <a:cubicBezTo>
                  <a:pt x="268" y="370"/>
                  <a:pt x="268" y="370"/>
                  <a:pt x="268" y="370"/>
                </a:cubicBezTo>
                <a:cubicBezTo>
                  <a:pt x="271" y="370"/>
                  <a:pt x="274" y="368"/>
                  <a:pt x="275" y="365"/>
                </a:cubicBezTo>
                <a:cubicBezTo>
                  <a:pt x="276" y="362"/>
                  <a:pt x="276" y="359"/>
                  <a:pt x="274" y="357"/>
                </a:cubicBezTo>
                <a:cubicBezTo>
                  <a:pt x="274" y="357"/>
                  <a:pt x="271" y="354"/>
                  <a:pt x="267" y="349"/>
                </a:cubicBezTo>
                <a:close/>
                <a:moveTo>
                  <a:pt x="163" y="159"/>
                </a:moveTo>
                <a:cubicBezTo>
                  <a:pt x="168" y="179"/>
                  <a:pt x="174" y="203"/>
                  <a:pt x="183" y="228"/>
                </a:cubicBezTo>
                <a:cubicBezTo>
                  <a:pt x="177" y="227"/>
                  <a:pt x="170" y="227"/>
                  <a:pt x="163" y="227"/>
                </a:cubicBezTo>
                <a:cubicBezTo>
                  <a:pt x="157" y="227"/>
                  <a:pt x="150" y="227"/>
                  <a:pt x="144" y="228"/>
                </a:cubicBezTo>
                <a:cubicBezTo>
                  <a:pt x="153" y="203"/>
                  <a:pt x="159" y="179"/>
                  <a:pt x="163" y="159"/>
                </a:cubicBezTo>
                <a:close/>
                <a:moveTo>
                  <a:pt x="137" y="245"/>
                </a:moveTo>
                <a:cubicBezTo>
                  <a:pt x="146" y="244"/>
                  <a:pt x="154" y="243"/>
                  <a:pt x="163" y="243"/>
                </a:cubicBezTo>
                <a:cubicBezTo>
                  <a:pt x="172" y="243"/>
                  <a:pt x="181" y="244"/>
                  <a:pt x="190" y="245"/>
                </a:cubicBezTo>
                <a:cubicBezTo>
                  <a:pt x="192" y="250"/>
                  <a:pt x="194" y="255"/>
                  <a:pt x="196" y="260"/>
                </a:cubicBezTo>
                <a:cubicBezTo>
                  <a:pt x="186" y="257"/>
                  <a:pt x="174" y="256"/>
                  <a:pt x="163" y="256"/>
                </a:cubicBezTo>
                <a:cubicBezTo>
                  <a:pt x="152" y="256"/>
                  <a:pt x="141" y="257"/>
                  <a:pt x="131" y="260"/>
                </a:cubicBezTo>
                <a:cubicBezTo>
                  <a:pt x="133" y="255"/>
                  <a:pt x="135" y="250"/>
                  <a:pt x="137" y="245"/>
                </a:cubicBezTo>
                <a:close/>
                <a:moveTo>
                  <a:pt x="122" y="279"/>
                </a:moveTo>
                <a:cubicBezTo>
                  <a:pt x="135" y="275"/>
                  <a:pt x="149" y="272"/>
                  <a:pt x="163" y="272"/>
                </a:cubicBezTo>
                <a:cubicBezTo>
                  <a:pt x="178" y="272"/>
                  <a:pt x="192" y="275"/>
                  <a:pt x="205" y="279"/>
                </a:cubicBezTo>
                <a:cubicBezTo>
                  <a:pt x="208" y="286"/>
                  <a:pt x="212" y="292"/>
                  <a:pt x="215" y="298"/>
                </a:cubicBezTo>
                <a:cubicBezTo>
                  <a:pt x="199" y="290"/>
                  <a:pt x="182" y="285"/>
                  <a:pt x="163" y="285"/>
                </a:cubicBezTo>
                <a:cubicBezTo>
                  <a:pt x="145" y="285"/>
                  <a:pt x="127" y="290"/>
                  <a:pt x="112" y="298"/>
                </a:cubicBezTo>
                <a:cubicBezTo>
                  <a:pt x="115" y="292"/>
                  <a:pt x="118" y="286"/>
                  <a:pt x="122" y="279"/>
                </a:cubicBezTo>
                <a:close/>
                <a:moveTo>
                  <a:pt x="234" y="354"/>
                </a:moveTo>
                <a:cubicBezTo>
                  <a:pt x="219" y="330"/>
                  <a:pt x="193" y="315"/>
                  <a:pt x="163" y="315"/>
                </a:cubicBezTo>
                <a:cubicBezTo>
                  <a:pt x="133" y="315"/>
                  <a:pt x="107" y="330"/>
                  <a:pt x="92" y="354"/>
                </a:cubicBezTo>
                <a:cubicBezTo>
                  <a:pt x="75" y="354"/>
                  <a:pt x="75" y="354"/>
                  <a:pt x="75" y="354"/>
                </a:cubicBezTo>
                <a:cubicBezTo>
                  <a:pt x="78" y="350"/>
                  <a:pt x="81" y="346"/>
                  <a:pt x="85" y="341"/>
                </a:cubicBezTo>
                <a:cubicBezTo>
                  <a:pt x="85" y="341"/>
                  <a:pt x="85" y="341"/>
                  <a:pt x="85" y="341"/>
                </a:cubicBezTo>
                <a:cubicBezTo>
                  <a:pt x="103" y="317"/>
                  <a:pt x="131" y="301"/>
                  <a:pt x="163" y="301"/>
                </a:cubicBezTo>
                <a:cubicBezTo>
                  <a:pt x="195" y="301"/>
                  <a:pt x="223" y="317"/>
                  <a:pt x="241" y="341"/>
                </a:cubicBezTo>
                <a:cubicBezTo>
                  <a:pt x="241" y="341"/>
                  <a:pt x="242" y="341"/>
                  <a:pt x="242" y="341"/>
                </a:cubicBezTo>
                <a:cubicBezTo>
                  <a:pt x="245" y="346"/>
                  <a:pt x="248" y="350"/>
                  <a:pt x="251" y="354"/>
                </a:cubicBezTo>
                <a:lnTo>
                  <a:pt x="234" y="35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 name="Freeform 20"/>
          <p:cNvSpPr>
            <a:spLocks noChangeAspect="1" noEditPoints="1"/>
          </p:cNvSpPr>
          <p:nvPr/>
        </p:nvSpPr>
        <p:spPr bwMode="auto">
          <a:xfrm>
            <a:off x="5650933" y="1930283"/>
            <a:ext cx="257605" cy="267373"/>
          </a:xfrm>
          <a:custGeom>
            <a:avLst/>
            <a:gdLst>
              <a:gd name="T0" fmla="*/ 2147483647 w 428"/>
              <a:gd name="T1" fmla="*/ 2147483647 h 443"/>
              <a:gd name="T2" fmla="*/ 2147483647 w 428"/>
              <a:gd name="T3" fmla="*/ 2147483647 h 443"/>
              <a:gd name="T4" fmla="*/ 2147483647 w 428"/>
              <a:gd name="T5" fmla="*/ 2147483647 h 443"/>
              <a:gd name="T6" fmla="*/ 2147483647 w 428"/>
              <a:gd name="T7" fmla="*/ 2147483647 h 443"/>
              <a:gd name="T8" fmla="*/ 2147483647 w 428"/>
              <a:gd name="T9" fmla="*/ 2147483647 h 443"/>
              <a:gd name="T10" fmla="*/ 2147483647 w 428"/>
              <a:gd name="T11" fmla="*/ 2147483647 h 443"/>
              <a:gd name="T12" fmla="*/ 2147483647 w 428"/>
              <a:gd name="T13" fmla="*/ 2147483647 h 443"/>
              <a:gd name="T14" fmla="*/ 2147483647 w 428"/>
              <a:gd name="T15" fmla="*/ 2147483647 h 443"/>
              <a:gd name="T16" fmla="*/ 2147483647 w 428"/>
              <a:gd name="T17" fmla="*/ 2147483647 h 443"/>
              <a:gd name="T18" fmla="*/ 2147483647 w 428"/>
              <a:gd name="T19" fmla="*/ 2147483647 h 443"/>
              <a:gd name="T20" fmla="*/ 2147483647 w 428"/>
              <a:gd name="T21" fmla="*/ 2147483647 h 443"/>
              <a:gd name="T22" fmla="*/ 2147483647 w 428"/>
              <a:gd name="T23" fmla="*/ 2147483647 h 443"/>
              <a:gd name="T24" fmla="*/ 2147483647 w 428"/>
              <a:gd name="T25" fmla="*/ 2147483647 h 443"/>
              <a:gd name="T26" fmla="*/ 2147483647 w 428"/>
              <a:gd name="T27" fmla="*/ 2147483647 h 443"/>
              <a:gd name="T28" fmla="*/ 2147483647 w 428"/>
              <a:gd name="T29" fmla="*/ 2147483647 h 443"/>
              <a:gd name="T30" fmla="*/ 2147483647 w 428"/>
              <a:gd name="T31" fmla="*/ 2147483647 h 443"/>
              <a:gd name="T32" fmla="*/ 2147483647 w 428"/>
              <a:gd name="T33" fmla="*/ 2147483647 h 443"/>
              <a:gd name="T34" fmla="*/ 2147483647 w 428"/>
              <a:gd name="T35" fmla="*/ 2147483647 h 443"/>
              <a:gd name="T36" fmla="*/ 2147483647 w 428"/>
              <a:gd name="T37" fmla="*/ 2147483647 h 443"/>
              <a:gd name="T38" fmla="*/ 2147483647 w 428"/>
              <a:gd name="T39" fmla="*/ 2147483647 h 443"/>
              <a:gd name="T40" fmla="*/ 2147483647 w 428"/>
              <a:gd name="T41" fmla="*/ 2147483647 h 443"/>
              <a:gd name="T42" fmla="*/ 2147483647 w 428"/>
              <a:gd name="T43" fmla="*/ 2147483647 h 443"/>
              <a:gd name="T44" fmla="*/ 2147483647 w 428"/>
              <a:gd name="T45" fmla="*/ 2147483647 h 443"/>
              <a:gd name="T46" fmla="*/ 2147483647 w 428"/>
              <a:gd name="T47" fmla="*/ 2147483647 h 443"/>
              <a:gd name="T48" fmla="*/ 2147483647 w 428"/>
              <a:gd name="T49" fmla="*/ 2147483647 h 443"/>
              <a:gd name="T50" fmla="*/ 2147483647 w 428"/>
              <a:gd name="T51" fmla="*/ 2147483647 h 443"/>
              <a:gd name="T52" fmla="*/ 2147483647 w 428"/>
              <a:gd name="T53" fmla="*/ 2147483647 h 443"/>
              <a:gd name="T54" fmla="*/ 2147483647 w 428"/>
              <a:gd name="T55" fmla="*/ 2147483647 h 443"/>
              <a:gd name="T56" fmla="*/ 2147483647 w 428"/>
              <a:gd name="T57" fmla="*/ 2147483647 h 443"/>
              <a:gd name="T58" fmla="*/ 2147483647 w 428"/>
              <a:gd name="T59" fmla="*/ 2147483647 h 443"/>
              <a:gd name="T60" fmla="*/ 2147483647 w 428"/>
              <a:gd name="T61" fmla="*/ 2147483647 h 443"/>
              <a:gd name="T62" fmla="*/ 2147483647 w 428"/>
              <a:gd name="T63" fmla="*/ 2147483647 h 443"/>
              <a:gd name="T64" fmla="*/ 2147483647 w 428"/>
              <a:gd name="T65" fmla="*/ 2147483647 h 443"/>
              <a:gd name="T66" fmla="*/ 2147483647 w 428"/>
              <a:gd name="T67" fmla="*/ 2147483647 h 443"/>
              <a:gd name="T68" fmla="*/ 2147483647 w 428"/>
              <a:gd name="T69" fmla="*/ 0 h 443"/>
              <a:gd name="T70" fmla="*/ 2147483647 w 428"/>
              <a:gd name="T71" fmla="*/ 2147483647 h 443"/>
              <a:gd name="T72" fmla="*/ 2147483647 w 428"/>
              <a:gd name="T73" fmla="*/ 2147483647 h 443"/>
              <a:gd name="T74" fmla="*/ 2147483647 w 428"/>
              <a:gd name="T75" fmla="*/ 2147483647 h 443"/>
              <a:gd name="T76" fmla="*/ 2147483647 w 428"/>
              <a:gd name="T77" fmla="*/ 2147483647 h 443"/>
              <a:gd name="T78" fmla="*/ 2147483647 w 428"/>
              <a:gd name="T79" fmla="*/ 2147483647 h 443"/>
              <a:gd name="T80" fmla="*/ 2147483647 w 428"/>
              <a:gd name="T81" fmla="*/ 2147483647 h 443"/>
              <a:gd name="T82" fmla="*/ 2147483647 w 428"/>
              <a:gd name="T83" fmla="*/ 2147483647 h 443"/>
              <a:gd name="T84" fmla="*/ 2147483647 w 428"/>
              <a:gd name="T85" fmla="*/ 2147483647 h 443"/>
              <a:gd name="T86" fmla="*/ 2147483647 w 428"/>
              <a:gd name="T87" fmla="*/ 2147483647 h 443"/>
              <a:gd name="T88" fmla="*/ 2147483647 w 428"/>
              <a:gd name="T89" fmla="*/ 2147483647 h 443"/>
              <a:gd name="T90" fmla="*/ 2147483647 w 428"/>
              <a:gd name="T91" fmla="*/ 2147483647 h 443"/>
              <a:gd name="T92" fmla="*/ 2147483647 w 428"/>
              <a:gd name="T93" fmla="*/ 2147483647 h 443"/>
              <a:gd name="T94" fmla="*/ 2147483647 w 428"/>
              <a:gd name="T95" fmla="*/ 2147483647 h 443"/>
              <a:gd name="T96" fmla="*/ 2147483647 w 428"/>
              <a:gd name="T97" fmla="*/ 2147483647 h 443"/>
              <a:gd name="T98" fmla="*/ 2147483647 w 428"/>
              <a:gd name="T99" fmla="*/ 2147483647 h 443"/>
              <a:gd name="T100" fmla="*/ 2147483647 w 428"/>
              <a:gd name="T101" fmla="*/ 2147483647 h 443"/>
              <a:gd name="T102" fmla="*/ 2147483647 w 428"/>
              <a:gd name="T103" fmla="*/ 2147483647 h 44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28"/>
              <a:gd name="T157" fmla="*/ 0 h 443"/>
              <a:gd name="T158" fmla="*/ 428 w 428"/>
              <a:gd name="T159" fmla="*/ 443 h 44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28" h="443">
                <a:moveTo>
                  <a:pt x="196" y="198"/>
                </a:moveTo>
                <a:cubicBezTo>
                  <a:pt x="186" y="208"/>
                  <a:pt x="186" y="224"/>
                  <a:pt x="196" y="234"/>
                </a:cubicBezTo>
                <a:cubicBezTo>
                  <a:pt x="206" y="244"/>
                  <a:pt x="222" y="244"/>
                  <a:pt x="232" y="234"/>
                </a:cubicBezTo>
                <a:cubicBezTo>
                  <a:pt x="242" y="224"/>
                  <a:pt x="242" y="208"/>
                  <a:pt x="232" y="198"/>
                </a:cubicBezTo>
                <a:cubicBezTo>
                  <a:pt x="222" y="188"/>
                  <a:pt x="206" y="188"/>
                  <a:pt x="196" y="198"/>
                </a:cubicBezTo>
                <a:close/>
                <a:moveTo>
                  <a:pt x="214" y="146"/>
                </a:moveTo>
                <a:cubicBezTo>
                  <a:pt x="198" y="146"/>
                  <a:pt x="182" y="152"/>
                  <a:pt x="170" y="164"/>
                </a:cubicBezTo>
                <a:cubicBezTo>
                  <a:pt x="166" y="168"/>
                  <a:pt x="166" y="173"/>
                  <a:pt x="170" y="176"/>
                </a:cubicBezTo>
                <a:cubicBezTo>
                  <a:pt x="171" y="177"/>
                  <a:pt x="173" y="178"/>
                  <a:pt x="175" y="178"/>
                </a:cubicBezTo>
                <a:cubicBezTo>
                  <a:pt x="177" y="178"/>
                  <a:pt x="179" y="177"/>
                  <a:pt x="181" y="176"/>
                </a:cubicBezTo>
                <a:cubicBezTo>
                  <a:pt x="181" y="176"/>
                  <a:pt x="181" y="176"/>
                  <a:pt x="181" y="176"/>
                </a:cubicBezTo>
                <a:cubicBezTo>
                  <a:pt x="190" y="167"/>
                  <a:pt x="202" y="162"/>
                  <a:pt x="214" y="162"/>
                </a:cubicBezTo>
                <a:cubicBezTo>
                  <a:pt x="226" y="162"/>
                  <a:pt x="238" y="167"/>
                  <a:pt x="247" y="176"/>
                </a:cubicBezTo>
                <a:cubicBezTo>
                  <a:pt x="250" y="179"/>
                  <a:pt x="255" y="179"/>
                  <a:pt x="258" y="176"/>
                </a:cubicBezTo>
                <a:cubicBezTo>
                  <a:pt x="262" y="173"/>
                  <a:pt x="262" y="168"/>
                  <a:pt x="258" y="164"/>
                </a:cubicBezTo>
                <a:cubicBezTo>
                  <a:pt x="246" y="152"/>
                  <a:pt x="230" y="146"/>
                  <a:pt x="214" y="146"/>
                </a:cubicBezTo>
                <a:close/>
                <a:moveTo>
                  <a:pt x="214" y="105"/>
                </a:moveTo>
                <a:cubicBezTo>
                  <a:pt x="187" y="105"/>
                  <a:pt x="161" y="115"/>
                  <a:pt x="141" y="135"/>
                </a:cubicBezTo>
                <a:cubicBezTo>
                  <a:pt x="137" y="139"/>
                  <a:pt x="137" y="144"/>
                  <a:pt x="141" y="147"/>
                </a:cubicBezTo>
                <a:cubicBezTo>
                  <a:pt x="144" y="150"/>
                  <a:pt x="149" y="150"/>
                  <a:pt x="152" y="147"/>
                </a:cubicBezTo>
                <a:cubicBezTo>
                  <a:pt x="169" y="130"/>
                  <a:pt x="192" y="121"/>
                  <a:pt x="214" y="121"/>
                </a:cubicBezTo>
                <a:cubicBezTo>
                  <a:pt x="237" y="121"/>
                  <a:pt x="259" y="130"/>
                  <a:pt x="276" y="147"/>
                </a:cubicBezTo>
                <a:cubicBezTo>
                  <a:pt x="278" y="148"/>
                  <a:pt x="280" y="149"/>
                  <a:pt x="282" y="149"/>
                </a:cubicBezTo>
                <a:cubicBezTo>
                  <a:pt x="284" y="149"/>
                  <a:pt x="286" y="148"/>
                  <a:pt x="287" y="147"/>
                </a:cubicBezTo>
                <a:cubicBezTo>
                  <a:pt x="291" y="144"/>
                  <a:pt x="291" y="139"/>
                  <a:pt x="287" y="135"/>
                </a:cubicBezTo>
                <a:cubicBezTo>
                  <a:pt x="267" y="115"/>
                  <a:pt x="241" y="105"/>
                  <a:pt x="214" y="105"/>
                </a:cubicBezTo>
                <a:close/>
                <a:moveTo>
                  <a:pt x="214" y="64"/>
                </a:moveTo>
                <a:cubicBezTo>
                  <a:pt x="177" y="64"/>
                  <a:pt x="140" y="78"/>
                  <a:pt x="112" y="106"/>
                </a:cubicBezTo>
                <a:cubicBezTo>
                  <a:pt x="108" y="110"/>
                  <a:pt x="108" y="115"/>
                  <a:pt x="112" y="118"/>
                </a:cubicBezTo>
                <a:cubicBezTo>
                  <a:pt x="115" y="121"/>
                  <a:pt x="120" y="121"/>
                  <a:pt x="123" y="118"/>
                </a:cubicBezTo>
                <a:cubicBezTo>
                  <a:pt x="123" y="118"/>
                  <a:pt x="123" y="118"/>
                  <a:pt x="123" y="118"/>
                </a:cubicBezTo>
                <a:cubicBezTo>
                  <a:pt x="148" y="93"/>
                  <a:pt x="181" y="80"/>
                  <a:pt x="214" y="80"/>
                </a:cubicBezTo>
                <a:cubicBezTo>
                  <a:pt x="247" y="80"/>
                  <a:pt x="280" y="93"/>
                  <a:pt x="305" y="118"/>
                </a:cubicBezTo>
                <a:cubicBezTo>
                  <a:pt x="307" y="119"/>
                  <a:pt x="309" y="120"/>
                  <a:pt x="311" y="120"/>
                </a:cubicBezTo>
                <a:cubicBezTo>
                  <a:pt x="313" y="120"/>
                  <a:pt x="315" y="119"/>
                  <a:pt x="316" y="118"/>
                </a:cubicBezTo>
                <a:cubicBezTo>
                  <a:pt x="320" y="115"/>
                  <a:pt x="320" y="110"/>
                  <a:pt x="316" y="106"/>
                </a:cubicBezTo>
                <a:cubicBezTo>
                  <a:pt x="288" y="78"/>
                  <a:pt x="251" y="64"/>
                  <a:pt x="214" y="64"/>
                </a:cubicBezTo>
                <a:close/>
                <a:moveTo>
                  <a:pt x="318" y="294"/>
                </a:moveTo>
                <a:cubicBezTo>
                  <a:pt x="318" y="298"/>
                  <a:pt x="322" y="302"/>
                  <a:pt x="326" y="302"/>
                </a:cubicBezTo>
                <a:cubicBezTo>
                  <a:pt x="330" y="302"/>
                  <a:pt x="333" y="298"/>
                  <a:pt x="333" y="294"/>
                </a:cubicBezTo>
                <a:cubicBezTo>
                  <a:pt x="333" y="290"/>
                  <a:pt x="330" y="287"/>
                  <a:pt x="326" y="287"/>
                </a:cubicBezTo>
                <a:cubicBezTo>
                  <a:pt x="322" y="287"/>
                  <a:pt x="318" y="290"/>
                  <a:pt x="318" y="294"/>
                </a:cubicBezTo>
                <a:close/>
                <a:moveTo>
                  <a:pt x="345" y="294"/>
                </a:moveTo>
                <a:cubicBezTo>
                  <a:pt x="345" y="298"/>
                  <a:pt x="348" y="302"/>
                  <a:pt x="352" y="302"/>
                </a:cubicBezTo>
                <a:cubicBezTo>
                  <a:pt x="356" y="302"/>
                  <a:pt x="359" y="298"/>
                  <a:pt x="359" y="294"/>
                </a:cubicBezTo>
                <a:cubicBezTo>
                  <a:pt x="359" y="290"/>
                  <a:pt x="356" y="287"/>
                  <a:pt x="352" y="287"/>
                </a:cubicBezTo>
                <a:cubicBezTo>
                  <a:pt x="348" y="287"/>
                  <a:pt x="345" y="290"/>
                  <a:pt x="345" y="294"/>
                </a:cubicBezTo>
                <a:close/>
                <a:moveTo>
                  <a:pt x="371" y="294"/>
                </a:moveTo>
                <a:cubicBezTo>
                  <a:pt x="371" y="298"/>
                  <a:pt x="374" y="302"/>
                  <a:pt x="378" y="302"/>
                </a:cubicBezTo>
                <a:cubicBezTo>
                  <a:pt x="383" y="302"/>
                  <a:pt x="386" y="298"/>
                  <a:pt x="386" y="294"/>
                </a:cubicBezTo>
                <a:cubicBezTo>
                  <a:pt x="386" y="290"/>
                  <a:pt x="383" y="287"/>
                  <a:pt x="378" y="287"/>
                </a:cubicBezTo>
                <a:cubicBezTo>
                  <a:pt x="374" y="287"/>
                  <a:pt x="371" y="290"/>
                  <a:pt x="371" y="294"/>
                </a:cubicBezTo>
                <a:close/>
                <a:moveTo>
                  <a:pt x="386" y="260"/>
                </a:moveTo>
                <a:cubicBezTo>
                  <a:pt x="386" y="46"/>
                  <a:pt x="386" y="46"/>
                  <a:pt x="386" y="46"/>
                </a:cubicBezTo>
                <a:cubicBezTo>
                  <a:pt x="386" y="37"/>
                  <a:pt x="379" y="30"/>
                  <a:pt x="370" y="30"/>
                </a:cubicBezTo>
                <a:cubicBezTo>
                  <a:pt x="58" y="30"/>
                  <a:pt x="58" y="30"/>
                  <a:pt x="58" y="30"/>
                </a:cubicBezTo>
                <a:cubicBezTo>
                  <a:pt x="49" y="30"/>
                  <a:pt x="42" y="37"/>
                  <a:pt x="42" y="46"/>
                </a:cubicBezTo>
                <a:cubicBezTo>
                  <a:pt x="42" y="260"/>
                  <a:pt x="42" y="260"/>
                  <a:pt x="42" y="260"/>
                </a:cubicBezTo>
                <a:cubicBezTo>
                  <a:pt x="42" y="269"/>
                  <a:pt x="49" y="276"/>
                  <a:pt x="58" y="276"/>
                </a:cubicBezTo>
                <a:cubicBezTo>
                  <a:pt x="370" y="276"/>
                  <a:pt x="370" y="276"/>
                  <a:pt x="370" y="276"/>
                </a:cubicBezTo>
                <a:cubicBezTo>
                  <a:pt x="379" y="276"/>
                  <a:pt x="386" y="269"/>
                  <a:pt x="386" y="260"/>
                </a:cubicBezTo>
                <a:close/>
                <a:moveTo>
                  <a:pt x="370" y="260"/>
                </a:moveTo>
                <a:cubicBezTo>
                  <a:pt x="370" y="260"/>
                  <a:pt x="370" y="260"/>
                  <a:pt x="370" y="260"/>
                </a:cubicBezTo>
                <a:cubicBezTo>
                  <a:pt x="58" y="260"/>
                  <a:pt x="58" y="260"/>
                  <a:pt x="58" y="260"/>
                </a:cubicBezTo>
                <a:cubicBezTo>
                  <a:pt x="58" y="260"/>
                  <a:pt x="58" y="260"/>
                  <a:pt x="58" y="260"/>
                </a:cubicBezTo>
                <a:cubicBezTo>
                  <a:pt x="58" y="46"/>
                  <a:pt x="58" y="46"/>
                  <a:pt x="58" y="46"/>
                </a:cubicBezTo>
                <a:cubicBezTo>
                  <a:pt x="58" y="46"/>
                  <a:pt x="58" y="46"/>
                  <a:pt x="58" y="46"/>
                </a:cubicBezTo>
                <a:cubicBezTo>
                  <a:pt x="370" y="46"/>
                  <a:pt x="370" y="46"/>
                  <a:pt x="370" y="46"/>
                </a:cubicBezTo>
                <a:cubicBezTo>
                  <a:pt x="370" y="46"/>
                  <a:pt x="370" y="46"/>
                  <a:pt x="370" y="46"/>
                </a:cubicBezTo>
                <a:lnTo>
                  <a:pt x="370" y="260"/>
                </a:lnTo>
                <a:close/>
                <a:moveTo>
                  <a:pt x="423" y="421"/>
                </a:moveTo>
                <a:cubicBezTo>
                  <a:pt x="423" y="420"/>
                  <a:pt x="423" y="420"/>
                  <a:pt x="423" y="420"/>
                </a:cubicBezTo>
                <a:cubicBezTo>
                  <a:pt x="383" y="393"/>
                  <a:pt x="383" y="393"/>
                  <a:pt x="383" y="393"/>
                </a:cubicBezTo>
                <a:cubicBezTo>
                  <a:pt x="379" y="391"/>
                  <a:pt x="376" y="388"/>
                  <a:pt x="373" y="386"/>
                </a:cubicBezTo>
                <a:cubicBezTo>
                  <a:pt x="369" y="384"/>
                  <a:pt x="364" y="383"/>
                  <a:pt x="359" y="383"/>
                </a:cubicBezTo>
                <a:cubicBezTo>
                  <a:pt x="316" y="383"/>
                  <a:pt x="316" y="383"/>
                  <a:pt x="316" y="383"/>
                </a:cubicBezTo>
                <a:cubicBezTo>
                  <a:pt x="316" y="379"/>
                  <a:pt x="315" y="376"/>
                  <a:pt x="313" y="372"/>
                </a:cubicBezTo>
                <a:cubicBezTo>
                  <a:pt x="312" y="371"/>
                  <a:pt x="311" y="369"/>
                  <a:pt x="309" y="367"/>
                </a:cubicBezTo>
                <a:cubicBezTo>
                  <a:pt x="307" y="366"/>
                  <a:pt x="305" y="365"/>
                  <a:pt x="302" y="364"/>
                </a:cubicBezTo>
                <a:cubicBezTo>
                  <a:pt x="302" y="364"/>
                  <a:pt x="300" y="364"/>
                  <a:pt x="299" y="363"/>
                </a:cubicBezTo>
                <a:cubicBezTo>
                  <a:pt x="295" y="362"/>
                  <a:pt x="289" y="360"/>
                  <a:pt x="285" y="357"/>
                </a:cubicBezTo>
                <a:cubicBezTo>
                  <a:pt x="283" y="356"/>
                  <a:pt x="281" y="355"/>
                  <a:pt x="280" y="354"/>
                </a:cubicBezTo>
                <a:cubicBezTo>
                  <a:pt x="280" y="353"/>
                  <a:pt x="279" y="353"/>
                  <a:pt x="279" y="353"/>
                </a:cubicBezTo>
                <a:cubicBezTo>
                  <a:pt x="279" y="353"/>
                  <a:pt x="279" y="353"/>
                  <a:pt x="279" y="353"/>
                </a:cubicBezTo>
                <a:cubicBezTo>
                  <a:pt x="279" y="328"/>
                  <a:pt x="279" y="328"/>
                  <a:pt x="279" y="328"/>
                </a:cubicBezTo>
                <a:cubicBezTo>
                  <a:pt x="396" y="328"/>
                  <a:pt x="396" y="328"/>
                  <a:pt x="396" y="328"/>
                </a:cubicBezTo>
                <a:cubicBezTo>
                  <a:pt x="406" y="328"/>
                  <a:pt x="414" y="320"/>
                  <a:pt x="414" y="310"/>
                </a:cubicBezTo>
                <a:cubicBezTo>
                  <a:pt x="414" y="108"/>
                  <a:pt x="414" y="108"/>
                  <a:pt x="414" y="108"/>
                </a:cubicBezTo>
                <a:cubicBezTo>
                  <a:pt x="414" y="104"/>
                  <a:pt x="411" y="100"/>
                  <a:pt x="406" y="100"/>
                </a:cubicBezTo>
                <a:cubicBezTo>
                  <a:pt x="402" y="100"/>
                  <a:pt x="398" y="104"/>
                  <a:pt x="398" y="108"/>
                </a:cubicBezTo>
                <a:cubicBezTo>
                  <a:pt x="398" y="310"/>
                  <a:pt x="398" y="310"/>
                  <a:pt x="398" y="310"/>
                </a:cubicBezTo>
                <a:cubicBezTo>
                  <a:pt x="398" y="311"/>
                  <a:pt x="397" y="312"/>
                  <a:pt x="396" y="312"/>
                </a:cubicBezTo>
                <a:cubicBezTo>
                  <a:pt x="32" y="312"/>
                  <a:pt x="32" y="312"/>
                  <a:pt x="32" y="312"/>
                </a:cubicBezTo>
                <a:cubicBezTo>
                  <a:pt x="31" y="312"/>
                  <a:pt x="30" y="311"/>
                  <a:pt x="30" y="310"/>
                </a:cubicBezTo>
                <a:cubicBezTo>
                  <a:pt x="30" y="18"/>
                  <a:pt x="30" y="18"/>
                  <a:pt x="30" y="18"/>
                </a:cubicBezTo>
                <a:cubicBezTo>
                  <a:pt x="30" y="17"/>
                  <a:pt x="31" y="16"/>
                  <a:pt x="32" y="16"/>
                </a:cubicBezTo>
                <a:cubicBezTo>
                  <a:pt x="396" y="16"/>
                  <a:pt x="396" y="16"/>
                  <a:pt x="396" y="16"/>
                </a:cubicBezTo>
                <a:cubicBezTo>
                  <a:pt x="397" y="16"/>
                  <a:pt x="398" y="17"/>
                  <a:pt x="398" y="18"/>
                </a:cubicBezTo>
                <a:cubicBezTo>
                  <a:pt x="398" y="76"/>
                  <a:pt x="398" y="76"/>
                  <a:pt x="398" y="76"/>
                </a:cubicBezTo>
                <a:cubicBezTo>
                  <a:pt x="398" y="80"/>
                  <a:pt x="402" y="84"/>
                  <a:pt x="406" y="84"/>
                </a:cubicBezTo>
                <a:cubicBezTo>
                  <a:pt x="411" y="84"/>
                  <a:pt x="414" y="80"/>
                  <a:pt x="414" y="76"/>
                </a:cubicBezTo>
                <a:cubicBezTo>
                  <a:pt x="414" y="76"/>
                  <a:pt x="414" y="76"/>
                  <a:pt x="414" y="76"/>
                </a:cubicBezTo>
                <a:cubicBezTo>
                  <a:pt x="414" y="18"/>
                  <a:pt x="414" y="18"/>
                  <a:pt x="414" y="18"/>
                </a:cubicBezTo>
                <a:cubicBezTo>
                  <a:pt x="414" y="8"/>
                  <a:pt x="406" y="0"/>
                  <a:pt x="396" y="0"/>
                </a:cubicBezTo>
                <a:cubicBezTo>
                  <a:pt x="32" y="0"/>
                  <a:pt x="32" y="0"/>
                  <a:pt x="32" y="0"/>
                </a:cubicBezTo>
                <a:cubicBezTo>
                  <a:pt x="22" y="0"/>
                  <a:pt x="14" y="8"/>
                  <a:pt x="14" y="18"/>
                </a:cubicBezTo>
                <a:cubicBezTo>
                  <a:pt x="14" y="310"/>
                  <a:pt x="14" y="310"/>
                  <a:pt x="14" y="310"/>
                </a:cubicBezTo>
                <a:cubicBezTo>
                  <a:pt x="14" y="320"/>
                  <a:pt x="22" y="328"/>
                  <a:pt x="32" y="328"/>
                </a:cubicBezTo>
                <a:cubicBezTo>
                  <a:pt x="152" y="328"/>
                  <a:pt x="152" y="328"/>
                  <a:pt x="152" y="328"/>
                </a:cubicBezTo>
                <a:cubicBezTo>
                  <a:pt x="152" y="353"/>
                  <a:pt x="152" y="353"/>
                  <a:pt x="152" y="353"/>
                </a:cubicBezTo>
                <a:cubicBezTo>
                  <a:pt x="152" y="353"/>
                  <a:pt x="152" y="353"/>
                  <a:pt x="151" y="354"/>
                </a:cubicBezTo>
                <a:cubicBezTo>
                  <a:pt x="150" y="356"/>
                  <a:pt x="144" y="359"/>
                  <a:pt x="139" y="361"/>
                </a:cubicBezTo>
                <a:cubicBezTo>
                  <a:pt x="136" y="362"/>
                  <a:pt x="134" y="363"/>
                  <a:pt x="132" y="364"/>
                </a:cubicBezTo>
                <a:cubicBezTo>
                  <a:pt x="131" y="364"/>
                  <a:pt x="130" y="364"/>
                  <a:pt x="130" y="364"/>
                </a:cubicBezTo>
                <a:cubicBezTo>
                  <a:pt x="127" y="365"/>
                  <a:pt x="125" y="366"/>
                  <a:pt x="123" y="367"/>
                </a:cubicBezTo>
                <a:cubicBezTo>
                  <a:pt x="118" y="372"/>
                  <a:pt x="117" y="377"/>
                  <a:pt x="116" y="383"/>
                </a:cubicBezTo>
                <a:cubicBezTo>
                  <a:pt x="67" y="383"/>
                  <a:pt x="67" y="383"/>
                  <a:pt x="67" y="383"/>
                </a:cubicBezTo>
                <a:cubicBezTo>
                  <a:pt x="62" y="383"/>
                  <a:pt x="58" y="385"/>
                  <a:pt x="55" y="387"/>
                </a:cubicBezTo>
                <a:cubicBezTo>
                  <a:pt x="52" y="388"/>
                  <a:pt x="49" y="391"/>
                  <a:pt x="45" y="393"/>
                </a:cubicBezTo>
                <a:cubicBezTo>
                  <a:pt x="5" y="420"/>
                  <a:pt x="5" y="420"/>
                  <a:pt x="5" y="420"/>
                </a:cubicBezTo>
                <a:cubicBezTo>
                  <a:pt x="5" y="421"/>
                  <a:pt x="5" y="421"/>
                  <a:pt x="5" y="421"/>
                </a:cubicBezTo>
                <a:cubicBezTo>
                  <a:pt x="2" y="422"/>
                  <a:pt x="0" y="426"/>
                  <a:pt x="0" y="430"/>
                </a:cubicBezTo>
                <a:cubicBezTo>
                  <a:pt x="0" y="434"/>
                  <a:pt x="2" y="436"/>
                  <a:pt x="3" y="438"/>
                </a:cubicBezTo>
                <a:cubicBezTo>
                  <a:pt x="8" y="442"/>
                  <a:pt x="13" y="443"/>
                  <a:pt x="18" y="443"/>
                </a:cubicBezTo>
                <a:cubicBezTo>
                  <a:pt x="410" y="443"/>
                  <a:pt x="410" y="443"/>
                  <a:pt x="410" y="443"/>
                </a:cubicBezTo>
                <a:cubicBezTo>
                  <a:pt x="413" y="443"/>
                  <a:pt x="417" y="443"/>
                  <a:pt x="420" y="441"/>
                </a:cubicBezTo>
                <a:cubicBezTo>
                  <a:pt x="421" y="440"/>
                  <a:pt x="423" y="440"/>
                  <a:pt x="425" y="438"/>
                </a:cubicBezTo>
                <a:cubicBezTo>
                  <a:pt x="426" y="436"/>
                  <a:pt x="428" y="434"/>
                  <a:pt x="428" y="430"/>
                </a:cubicBezTo>
                <a:cubicBezTo>
                  <a:pt x="428" y="425"/>
                  <a:pt x="426" y="422"/>
                  <a:pt x="423" y="421"/>
                </a:cubicBezTo>
                <a:close/>
                <a:moveTo>
                  <a:pt x="133" y="380"/>
                </a:moveTo>
                <a:cubicBezTo>
                  <a:pt x="133" y="380"/>
                  <a:pt x="133" y="380"/>
                  <a:pt x="134" y="380"/>
                </a:cubicBezTo>
                <a:cubicBezTo>
                  <a:pt x="134" y="380"/>
                  <a:pt x="134" y="380"/>
                  <a:pt x="134" y="380"/>
                </a:cubicBezTo>
                <a:cubicBezTo>
                  <a:pt x="134" y="380"/>
                  <a:pt x="141" y="378"/>
                  <a:pt x="149" y="374"/>
                </a:cubicBezTo>
                <a:cubicBezTo>
                  <a:pt x="153" y="372"/>
                  <a:pt x="157" y="370"/>
                  <a:pt x="161" y="367"/>
                </a:cubicBezTo>
                <a:cubicBezTo>
                  <a:pt x="164" y="364"/>
                  <a:pt x="168" y="359"/>
                  <a:pt x="168" y="353"/>
                </a:cubicBezTo>
                <a:cubicBezTo>
                  <a:pt x="168" y="328"/>
                  <a:pt x="168" y="328"/>
                  <a:pt x="168" y="328"/>
                </a:cubicBezTo>
                <a:cubicBezTo>
                  <a:pt x="263" y="328"/>
                  <a:pt x="263" y="328"/>
                  <a:pt x="263" y="328"/>
                </a:cubicBezTo>
                <a:cubicBezTo>
                  <a:pt x="263" y="353"/>
                  <a:pt x="263" y="353"/>
                  <a:pt x="263" y="353"/>
                </a:cubicBezTo>
                <a:cubicBezTo>
                  <a:pt x="263" y="360"/>
                  <a:pt x="267" y="364"/>
                  <a:pt x="271" y="367"/>
                </a:cubicBezTo>
                <a:cubicBezTo>
                  <a:pt x="282" y="376"/>
                  <a:pt x="298" y="380"/>
                  <a:pt x="299" y="380"/>
                </a:cubicBezTo>
                <a:cubicBezTo>
                  <a:pt x="299" y="380"/>
                  <a:pt x="299" y="380"/>
                  <a:pt x="299" y="380"/>
                </a:cubicBezTo>
                <a:cubicBezTo>
                  <a:pt x="299" y="381"/>
                  <a:pt x="300" y="382"/>
                  <a:pt x="300" y="383"/>
                </a:cubicBezTo>
                <a:cubicBezTo>
                  <a:pt x="258" y="383"/>
                  <a:pt x="258" y="383"/>
                  <a:pt x="258" y="383"/>
                </a:cubicBezTo>
                <a:cubicBezTo>
                  <a:pt x="132" y="383"/>
                  <a:pt x="132" y="383"/>
                  <a:pt x="132" y="383"/>
                </a:cubicBezTo>
                <a:cubicBezTo>
                  <a:pt x="132" y="382"/>
                  <a:pt x="133" y="381"/>
                  <a:pt x="133" y="380"/>
                </a:cubicBezTo>
                <a:close/>
                <a:moveTo>
                  <a:pt x="23" y="427"/>
                </a:moveTo>
                <a:cubicBezTo>
                  <a:pt x="54" y="406"/>
                  <a:pt x="54" y="406"/>
                  <a:pt x="54" y="406"/>
                </a:cubicBezTo>
                <a:cubicBezTo>
                  <a:pt x="58" y="404"/>
                  <a:pt x="61" y="402"/>
                  <a:pt x="63" y="400"/>
                </a:cubicBezTo>
                <a:cubicBezTo>
                  <a:pt x="65" y="399"/>
                  <a:pt x="66" y="399"/>
                  <a:pt x="67" y="399"/>
                </a:cubicBezTo>
                <a:cubicBezTo>
                  <a:pt x="131" y="399"/>
                  <a:pt x="131" y="399"/>
                  <a:pt x="131" y="399"/>
                </a:cubicBezTo>
                <a:cubicBezTo>
                  <a:pt x="132" y="399"/>
                  <a:pt x="132" y="399"/>
                  <a:pt x="132" y="399"/>
                </a:cubicBezTo>
                <a:cubicBezTo>
                  <a:pt x="301" y="399"/>
                  <a:pt x="301" y="399"/>
                  <a:pt x="301" y="399"/>
                </a:cubicBezTo>
                <a:cubicBezTo>
                  <a:pt x="301" y="399"/>
                  <a:pt x="301" y="399"/>
                  <a:pt x="301" y="399"/>
                </a:cubicBezTo>
                <a:cubicBezTo>
                  <a:pt x="359" y="399"/>
                  <a:pt x="359" y="399"/>
                  <a:pt x="359" y="399"/>
                </a:cubicBezTo>
                <a:cubicBezTo>
                  <a:pt x="362" y="399"/>
                  <a:pt x="363" y="400"/>
                  <a:pt x="365" y="401"/>
                </a:cubicBezTo>
                <a:cubicBezTo>
                  <a:pt x="367" y="402"/>
                  <a:pt x="370" y="404"/>
                  <a:pt x="374" y="406"/>
                </a:cubicBezTo>
                <a:cubicBezTo>
                  <a:pt x="405" y="427"/>
                  <a:pt x="405" y="427"/>
                  <a:pt x="405" y="427"/>
                </a:cubicBezTo>
                <a:lnTo>
                  <a:pt x="23" y="4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1" name="Freeform 34"/>
          <p:cNvSpPr>
            <a:spLocks noChangeAspect="1" noEditPoints="1"/>
          </p:cNvSpPr>
          <p:nvPr/>
        </p:nvSpPr>
        <p:spPr bwMode="auto">
          <a:xfrm>
            <a:off x="7343238" y="1930283"/>
            <a:ext cx="469212" cy="332828"/>
          </a:xfrm>
          <a:custGeom>
            <a:avLst/>
            <a:gdLst>
              <a:gd name="T0" fmla="*/ 119 w 435"/>
              <a:gd name="T1" fmla="*/ 6 h 308"/>
              <a:gd name="T2" fmla="*/ 100 w 435"/>
              <a:gd name="T3" fmla="*/ 0 h 308"/>
              <a:gd name="T4" fmla="*/ 94 w 435"/>
              <a:gd name="T5" fmla="*/ 11 h 308"/>
              <a:gd name="T6" fmla="*/ 39 w 435"/>
              <a:gd name="T7" fmla="*/ 11 h 308"/>
              <a:gd name="T8" fmla="*/ 32 w 435"/>
              <a:gd name="T9" fmla="*/ 0 h 308"/>
              <a:gd name="T10" fmla="*/ 13 w 435"/>
              <a:gd name="T11" fmla="*/ 9 h 308"/>
              <a:gd name="T12" fmla="*/ 0 w 435"/>
              <a:gd name="T13" fmla="*/ 34 h 308"/>
              <a:gd name="T14" fmla="*/ 1 w 435"/>
              <a:gd name="T15" fmla="*/ 35 h 308"/>
              <a:gd name="T16" fmla="*/ 18 w 435"/>
              <a:gd name="T17" fmla="*/ 96 h 308"/>
              <a:gd name="T18" fmla="*/ 39 w 435"/>
              <a:gd name="T19" fmla="*/ 74 h 308"/>
              <a:gd name="T20" fmla="*/ 50 w 435"/>
              <a:gd name="T21" fmla="*/ 60 h 308"/>
              <a:gd name="T22" fmla="*/ 82 w 435"/>
              <a:gd name="T23" fmla="*/ 60 h 308"/>
              <a:gd name="T24" fmla="*/ 94 w 435"/>
              <a:gd name="T25" fmla="*/ 74 h 308"/>
              <a:gd name="T26" fmla="*/ 115 w 435"/>
              <a:gd name="T27" fmla="*/ 96 h 308"/>
              <a:gd name="T28" fmla="*/ 129 w 435"/>
              <a:gd name="T29" fmla="*/ 82 h 308"/>
              <a:gd name="T30" fmla="*/ 125 w 435"/>
              <a:gd name="T31" fmla="*/ 78 h 308"/>
              <a:gd name="T32" fmla="*/ 115 w 435"/>
              <a:gd name="T33" fmla="*/ 91 h 308"/>
              <a:gd name="T34" fmla="*/ 98 w 435"/>
              <a:gd name="T35" fmla="*/ 73 h 308"/>
              <a:gd name="T36" fmla="*/ 82 w 435"/>
              <a:gd name="T37" fmla="*/ 55 h 308"/>
              <a:gd name="T38" fmla="*/ 50 w 435"/>
              <a:gd name="T39" fmla="*/ 55 h 308"/>
              <a:gd name="T40" fmla="*/ 34 w 435"/>
              <a:gd name="T41" fmla="*/ 73 h 308"/>
              <a:gd name="T42" fmla="*/ 18 w 435"/>
              <a:gd name="T43" fmla="*/ 91 h 308"/>
              <a:gd name="T44" fmla="*/ 7 w 435"/>
              <a:gd name="T45" fmla="*/ 55 h 308"/>
              <a:gd name="T46" fmla="*/ 51 w 435"/>
              <a:gd name="T47" fmla="*/ 33 h 308"/>
              <a:gd name="T48" fmla="*/ 86 w 435"/>
              <a:gd name="T49" fmla="*/ 19 h 308"/>
              <a:gd name="T50" fmla="*/ 127 w 435"/>
              <a:gd name="T51" fmla="*/ 50 h 308"/>
              <a:gd name="T52" fmla="*/ 130 w 435"/>
              <a:gd name="T53" fmla="*/ 68 h 308"/>
              <a:gd name="T54" fmla="*/ 132 w 435"/>
              <a:gd name="T55" fmla="*/ 34 h 308"/>
              <a:gd name="T56" fmla="*/ 132 w 435"/>
              <a:gd name="T57" fmla="*/ 33 h 308"/>
              <a:gd name="T58" fmla="*/ 16 w 435"/>
              <a:gd name="T59" fmla="*/ 14 h 308"/>
              <a:gd name="T60" fmla="*/ 18 w 435"/>
              <a:gd name="T61" fmla="*/ 8 h 308"/>
              <a:gd name="T62" fmla="*/ 19 w 435"/>
              <a:gd name="T63" fmla="*/ 5 h 308"/>
              <a:gd name="T64" fmla="*/ 32 w 435"/>
              <a:gd name="T65" fmla="*/ 6 h 308"/>
              <a:gd name="T66" fmla="*/ 34 w 435"/>
              <a:gd name="T67" fmla="*/ 12 h 308"/>
              <a:gd name="T68" fmla="*/ 25 w 435"/>
              <a:gd name="T69" fmla="*/ 54 h 308"/>
              <a:gd name="T70" fmla="*/ 98 w 435"/>
              <a:gd name="T71" fmla="*/ 14 h 308"/>
              <a:gd name="T72" fmla="*/ 100 w 435"/>
              <a:gd name="T73" fmla="*/ 8 h 308"/>
              <a:gd name="T74" fmla="*/ 100 w 435"/>
              <a:gd name="T75" fmla="*/ 5 h 308"/>
              <a:gd name="T76" fmla="*/ 114 w 435"/>
              <a:gd name="T77" fmla="*/ 6 h 308"/>
              <a:gd name="T78" fmla="*/ 116 w 435"/>
              <a:gd name="T79" fmla="*/ 12 h 308"/>
              <a:gd name="T80" fmla="*/ 128 w 435"/>
              <a:gd name="T81" fmla="*/ 33 h 308"/>
              <a:gd name="T82" fmla="*/ 102 w 435"/>
              <a:gd name="T83" fmla="*/ 22 h 308"/>
              <a:gd name="T84" fmla="*/ 107 w 435"/>
              <a:gd name="T85" fmla="*/ 17 h 308"/>
              <a:gd name="T86" fmla="*/ 107 w 435"/>
              <a:gd name="T87" fmla="*/ 48 h 308"/>
              <a:gd name="T88" fmla="*/ 118 w 435"/>
              <a:gd name="T89" fmla="*/ 29 h 308"/>
              <a:gd name="T90" fmla="*/ 122 w 435"/>
              <a:gd name="T91" fmla="*/ 33 h 308"/>
              <a:gd name="T92" fmla="*/ 91 w 435"/>
              <a:gd name="T93" fmla="*/ 33 h 308"/>
              <a:gd name="T94" fmla="*/ 97 w 435"/>
              <a:gd name="T95" fmla="*/ 29 h 308"/>
              <a:gd name="T96" fmla="*/ 77 w 435"/>
              <a:gd name="T97" fmla="*/ 47 h 308"/>
              <a:gd name="T98" fmla="*/ 55 w 435"/>
              <a:gd name="T99" fmla="*/ 47 h 308"/>
              <a:gd name="T100" fmla="*/ 59 w 435"/>
              <a:gd name="T101" fmla="*/ 41 h 308"/>
              <a:gd name="T102" fmla="*/ 34 w 435"/>
              <a:gd name="T103" fmla="*/ 38 h 308"/>
              <a:gd name="T104" fmla="*/ 41 w 435"/>
              <a:gd name="T105" fmla="*/ 29 h 308"/>
              <a:gd name="T106" fmla="*/ 29 w 435"/>
              <a:gd name="T107" fmla="*/ 33 h 308"/>
              <a:gd name="T108" fmla="*/ 10 w 435"/>
              <a:gd name="T109" fmla="*/ 29 h 308"/>
              <a:gd name="T110" fmla="*/ 16 w 435"/>
              <a:gd name="T111" fmla="*/ 38 h 308"/>
              <a:gd name="T112" fmla="*/ 21 w 435"/>
              <a:gd name="T113" fmla="*/ 42 h 308"/>
              <a:gd name="T114" fmla="*/ 29 w 435"/>
              <a:gd name="T115" fmla="*/ 48 h 308"/>
              <a:gd name="T116" fmla="*/ 25 w 435"/>
              <a:gd name="T117" fmla="*/ 37 h 308"/>
              <a:gd name="T118" fmla="*/ 30 w 435"/>
              <a:gd name="T119" fmla="*/ 18 h 308"/>
              <a:gd name="T120" fmla="*/ 21 w 435"/>
              <a:gd name="T121" fmla="*/ 18 h 308"/>
              <a:gd name="T122" fmla="*/ 30 w 435"/>
              <a:gd name="T123" fmla="*/ 24 h 3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35"/>
              <a:gd name="T187" fmla="*/ 0 h 308"/>
              <a:gd name="T188" fmla="*/ 435 w 435"/>
              <a:gd name="T189" fmla="*/ 308 h 30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35" h="308">
                <a:moveTo>
                  <a:pt x="435" y="107"/>
                </a:moveTo>
                <a:cubicBezTo>
                  <a:pt x="435" y="77"/>
                  <a:pt x="419" y="51"/>
                  <a:pt x="394" y="36"/>
                </a:cubicBezTo>
                <a:cubicBezTo>
                  <a:pt x="394" y="31"/>
                  <a:pt x="394" y="24"/>
                  <a:pt x="392" y="17"/>
                </a:cubicBezTo>
                <a:cubicBezTo>
                  <a:pt x="391" y="14"/>
                  <a:pt x="390" y="10"/>
                  <a:pt x="387" y="7"/>
                </a:cubicBezTo>
                <a:cubicBezTo>
                  <a:pt x="384" y="3"/>
                  <a:pt x="379" y="0"/>
                  <a:pt x="374" y="0"/>
                </a:cubicBezTo>
                <a:cubicBezTo>
                  <a:pt x="330" y="0"/>
                  <a:pt x="330" y="0"/>
                  <a:pt x="330" y="0"/>
                </a:cubicBezTo>
                <a:cubicBezTo>
                  <a:pt x="324" y="0"/>
                  <a:pt x="319" y="4"/>
                  <a:pt x="316" y="8"/>
                </a:cubicBezTo>
                <a:cubicBezTo>
                  <a:pt x="312" y="15"/>
                  <a:pt x="311" y="22"/>
                  <a:pt x="310" y="28"/>
                </a:cubicBezTo>
                <a:cubicBezTo>
                  <a:pt x="309" y="31"/>
                  <a:pt x="309" y="34"/>
                  <a:pt x="309" y="36"/>
                </a:cubicBezTo>
                <a:cubicBezTo>
                  <a:pt x="305" y="38"/>
                  <a:pt x="301" y="41"/>
                  <a:pt x="298" y="44"/>
                </a:cubicBezTo>
                <a:cubicBezTo>
                  <a:pt x="137" y="44"/>
                  <a:pt x="137" y="44"/>
                  <a:pt x="137" y="44"/>
                </a:cubicBezTo>
                <a:cubicBezTo>
                  <a:pt x="134" y="41"/>
                  <a:pt x="130" y="38"/>
                  <a:pt x="126" y="36"/>
                </a:cubicBezTo>
                <a:cubicBezTo>
                  <a:pt x="126" y="31"/>
                  <a:pt x="126" y="24"/>
                  <a:pt x="124" y="17"/>
                </a:cubicBezTo>
                <a:cubicBezTo>
                  <a:pt x="123" y="14"/>
                  <a:pt x="122" y="10"/>
                  <a:pt x="119" y="7"/>
                </a:cubicBezTo>
                <a:cubicBezTo>
                  <a:pt x="116" y="3"/>
                  <a:pt x="111" y="0"/>
                  <a:pt x="106" y="0"/>
                </a:cubicBezTo>
                <a:cubicBezTo>
                  <a:pt x="62" y="0"/>
                  <a:pt x="62" y="0"/>
                  <a:pt x="62" y="0"/>
                </a:cubicBezTo>
                <a:cubicBezTo>
                  <a:pt x="56" y="0"/>
                  <a:pt x="51" y="4"/>
                  <a:pt x="48" y="8"/>
                </a:cubicBezTo>
                <a:cubicBezTo>
                  <a:pt x="44" y="15"/>
                  <a:pt x="43" y="22"/>
                  <a:pt x="42" y="28"/>
                </a:cubicBezTo>
                <a:cubicBezTo>
                  <a:pt x="41" y="31"/>
                  <a:pt x="41" y="34"/>
                  <a:pt x="41" y="36"/>
                </a:cubicBezTo>
                <a:cubicBezTo>
                  <a:pt x="17" y="50"/>
                  <a:pt x="0" y="77"/>
                  <a:pt x="0" y="107"/>
                </a:cubicBezTo>
                <a:cubicBezTo>
                  <a:pt x="0" y="107"/>
                  <a:pt x="0" y="108"/>
                  <a:pt x="0" y="108"/>
                </a:cubicBezTo>
                <a:cubicBezTo>
                  <a:pt x="0" y="108"/>
                  <a:pt x="0" y="108"/>
                  <a:pt x="0" y="108"/>
                </a:cubicBezTo>
                <a:cubicBezTo>
                  <a:pt x="0" y="108"/>
                  <a:pt x="0" y="108"/>
                  <a:pt x="0" y="108"/>
                </a:cubicBezTo>
                <a:cubicBezTo>
                  <a:pt x="0" y="111"/>
                  <a:pt x="1" y="114"/>
                  <a:pt x="1" y="117"/>
                </a:cubicBezTo>
                <a:cubicBezTo>
                  <a:pt x="3" y="149"/>
                  <a:pt x="10" y="253"/>
                  <a:pt x="11" y="264"/>
                </a:cubicBezTo>
                <a:cubicBezTo>
                  <a:pt x="12" y="271"/>
                  <a:pt x="13" y="281"/>
                  <a:pt x="20" y="291"/>
                </a:cubicBezTo>
                <a:cubicBezTo>
                  <a:pt x="27" y="300"/>
                  <a:pt x="40" y="308"/>
                  <a:pt x="58" y="308"/>
                </a:cubicBezTo>
                <a:cubicBezTo>
                  <a:pt x="77" y="308"/>
                  <a:pt x="91" y="299"/>
                  <a:pt x="99" y="290"/>
                </a:cubicBezTo>
                <a:cubicBezTo>
                  <a:pt x="108" y="281"/>
                  <a:pt x="113" y="271"/>
                  <a:pt x="115" y="267"/>
                </a:cubicBezTo>
                <a:cubicBezTo>
                  <a:pt x="118" y="262"/>
                  <a:pt x="122" y="252"/>
                  <a:pt x="127" y="241"/>
                </a:cubicBezTo>
                <a:cubicBezTo>
                  <a:pt x="132" y="229"/>
                  <a:pt x="138" y="217"/>
                  <a:pt x="142" y="209"/>
                </a:cubicBezTo>
                <a:cubicBezTo>
                  <a:pt x="146" y="201"/>
                  <a:pt x="148" y="198"/>
                  <a:pt x="151" y="196"/>
                </a:cubicBezTo>
                <a:cubicBezTo>
                  <a:pt x="152" y="195"/>
                  <a:pt x="156" y="194"/>
                  <a:pt x="165" y="195"/>
                </a:cubicBezTo>
                <a:cubicBezTo>
                  <a:pt x="190" y="195"/>
                  <a:pt x="190" y="195"/>
                  <a:pt x="190" y="195"/>
                </a:cubicBezTo>
                <a:cubicBezTo>
                  <a:pt x="214" y="195"/>
                  <a:pt x="245" y="195"/>
                  <a:pt x="245" y="195"/>
                </a:cubicBezTo>
                <a:cubicBezTo>
                  <a:pt x="270" y="195"/>
                  <a:pt x="270" y="195"/>
                  <a:pt x="270" y="195"/>
                </a:cubicBezTo>
                <a:cubicBezTo>
                  <a:pt x="279" y="194"/>
                  <a:pt x="283" y="195"/>
                  <a:pt x="284" y="196"/>
                </a:cubicBezTo>
                <a:cubicBezTo>
                  <a:pt x="287" y="198"/>
                  <a:pt x="289" y="201"/>
                  <a:pt x="293" y="209"/>
                </a:cubicBezTo>
                <a:cubicBezTo>
                  <a:pt x="297" y="217"/>
                  <a:pt x="303" y="229"/>
                  <a:pt x="308" y="241"/>
                </a:cubicBezTo>
                <a:cubicBezTo>
                  <a:pt x="313" y="252"/>
                  <a:pt x="317" y="262"/>
                  <a:pt x="320" y="267"/>
                </a:cubicBezTo>
                <a:cubicBezTo>
                  <a:pt x="322" y="271"/>
                  <a:pt x="327" y="281"/>
                  <a:pt x="336" y="290"/>
                </a:cubicBezTo>
                <a:cubicBezTo>
                  <a:pt x="344" y="299"/>
                  <a:pt x="358" y="308"/>
                  <a:pt x="377" y="308"/>
                </a:cubicBezTo>
                <a:cubicBezTo>
                  <a:pt x="377" y="308"/>
                  <a:pt x="377" y="308"/>
                  <a:pt x="378" y="308"/>
                </a:cubicBezTo>
                <a:cubicBezTo>
                  <a:pt x="396" y="308"/>
                  <a:pt x="408" y="300"/>
                  <a:pt x="415" y="291"/>
                </a:cubicBezTo>
                <a:cubicBezTo>
                  <a:pt x="422" y="281"/>
                  <a:pt x="423" y="271"/>
                  <a:pt x="424" y="264"/>
                </a:cubicBezTo>
                <a:cubicBezTo>
                  <a:pt x="424" y="263"/>
                  <a:pt x="425" y="256"/>
                  <a:pt x="425" y="252"/>
                </a:cubicBezTo>
                <a:cubicBezTo>
                  <a:pt x="426" y="248"/>
                  <a:pt x="422" y="244"/>
                  <a:pt x="418" y="244"/>
                </a:cubicBezTo>
                <a:cubicBezTo>
                  <a:pt x="414" y="244"/>
                  <a:pt x="410" y="247"/>
                  <a:pt x="409" y="251"/>
                </a:cubicBezTo>
                <a:cubicBezTo>
                  <a:pt x="409" y="254"/>
                  <a:pt x="408" y="261"/>
                  <a:pt x="408" y="262"/>
                </a:cubicBezTo>
                <a:cubicBezTo>
                  <a:pt x="408" y="268"/>
                  <a:pt x="406" y="275"/>
                  <a:pt x="402" y="281"/>
                </a:cubicBezTo>
                <a:cubicBezTo>
                  <a:pt x="397" y="287"/>
                  <a:pt x="391" y="292"/>
                  <a:pt x="377" y="292"/>
                </a:cubicBezTo>
                <a:cubicBezTo>
                  <a:pt x="363" y="292"/>
                  <a:pt x="354" y="286"/>
                  <a:pt x="347" y="279"/>
                </a:cubicBezTo>
                <a:cubicBezTo>
                  <a:pt x="340" y="272"/>
                  <a:pt x="336" y="263"/>
                  <a:pt x="334" y="259"/>
                </a:cubicBezTo>
                <a:cubicBezTo>
                  <a:pt x="332" y="256"/>
                  <a:pt x="328" y="246"/>
                  <a:pt x="323" y="234"/>
                </a:cubicBezTo>
                <a:cubicBezTo>
                  <a:pt x="317" y="223"/>
                  <a:pt x="312" y="210"/>
                  <a:pt x="308" y="202"/>
                </a:cubicBezTo>
                <a:cubicBezTo>
                  <a:pt x="303" y="193"/>
                  <a:pt x="299" y="187"/>
                  <a:pt x="293" y="183"/>
                </a:cubicBezTo>
                <a:cubicBezTo>
                  <a:pt x="286" y="179"/>
                  <a:pt x="279" y="179"/>
                  <a:pt x="270" y="179"/>
                </a:cubicBezTo>
                <a:cubicBezTo>
                  <a:pt x="245" y="179"/>
                  <a:pt x="245" y="179"/>
                  <a:pt x="245" y="179"/>
                </a:cubicBezTo>
                <a:cubicBezTo>
                  <a:pt x="245" y="179"/>
                  <a:pt x="214" y="179"/>
                  <a:pt x="190" y="179"/>
                </a:cubicBezTo>
                <a:cubicBezTo>
                  <a:pt x="165" y="179"/>
                  <a:pt x="165" y="179"/>
                  <a:pt x="165" y="179"/>
                </a:cubicBezTo>
                <a:cubicBezTo>
                  <a:pt x="156" y="179"/>
                  <a:pt x="149" y="179"/>
                  <a:pt x="142" y="183"/>
                </a:cubicBezTo>
                <a:cubicBezTo>
                  <a:pt x="136" y="187"/>
                  <a:pt x="132" y="193"/>
                  <a:pt x="127" y="202"/>
                </a:cubicBezTo>
                <a:cubicBezTo>
                  <a:pt x="123" y="210"/>
                  <a:pt x="118" y="223"/>
                  <a:pt x="112" y="234"/>
                </a:cubicBezTo>
                <a:cubicBezTo>
                  <a:pt x="107" y="246"/>
                  <a:pt x="103" y="256"/>
                  <a:pt x="101" y="259"/>
                </a:cubicBezTo>
                <a:cubicBezTo>
                  <a:pt x="99" y="263"/>
                  <a:pt x="95" y="272"/>
                  <a:pt x="88" y="279"/>
                </a:cubicBezTo>
                <a:cubicBezTo>
                  <a:pt x="81" y="286"/>
                  <a:pt x="72" y="292"/>
                  <a:pt x="58" y="292"/>
                </a:cubicBezTo>
                <a:cubicBezTo>
                  <a:pt x="44" y="292"/>
                  <a:pt x="38" y="287"/>
                  <a:pt x="33" y="281"/>
                </a:cubicBezTo>
                <a:cubicBezTo>
                  <a:pt x="29" y="275"/>
                  <a:pt x="27" y="268"/>
                  <a:pt x="27" y="262"/>
                </a:cubicBezTo>
                <a:cubicBezTo>
                  <a:pt x="26" y="257"/>
                  <a:pt x="24" y="218"/>
                  <a:pt x="21" y="180"/>
                </a:cubicBezTo>
                <a:cubicBezTo>
                  <a:pt x="21" y="174"/>
                  <a:pt x="20" y="167"/>
                  <a:pt x="20" y="161"/>
                </a:cubicBezTo>
                <a:cubicBezTo>
                  <a:pt x="35" y="179"/>
                  <a:pt x="58" y="191"/>
                  <a:pt x="83" y="191"/>
                </a:cubicBezTo>
                <a:cubicBezTo>
                  <a:pt x="129" y="191"/>
                  <a:pt x="167" y="153"/>
                  <a:pt x="167" y="107"/>
                </a:cubicBezTo>
                <a:cubicBezTo>
                  <a:pt x="167" y="90"/>
                  <a:pt x="161" y="73"/>
                  <a:pt x="152" y="60"/>
                </a:cubicBezTo>
                <a:cubicBezTo>
                  <a:pt x="283" y="60"/>
                  <a:pt x="283" y="60"/>
                  <a:pt x="283" y="60"/>
                </a:cubicBezTo>
                <a:cubicBezTo>
                  <a:pt x="283" y="60"/>
                  <a:pt x="283" y="60"/>
                  <a:pt x="283" y="60"/>
                </a:cubicBezTo>
                <a:cubicBezTo>
                  <a:pt x="274" y="73"/>
                  <a:pt x="268" y="90"/>
                  <a:pt x="268" y="107"/>
                </a:cubicBezTo>
                <a:cubicBezTo>
                  <a:pt x="268" y="153"/>
                  <a:pt x="306" y="191"/>
                  <a:pt x="352" y="191"/>
                </a:cubicBezTo>
                <a:cubicBezTo>
                  <a:pt x="377" y="191"/>
                  <a:pt x="400" y="179"/>
                  <a:pt x="415" y="161"/>
                </a:cubicBezTo>
                <a:cubicBezTo>
                  <a:pt x="414" y="179"/>
                  <a:pt x="413" y="191"/>
                  <a:pt x="411" y="219"/>
                </a:cubicBezTo>
                <a:cubicBezTo>
                  <a:pt x="411" y="223"/>
                  <a:pt x="414" y="227"/>
                  <a:pt x="418" y="228"/>
                </a:cubicBezTo>
                <a:cubicBezTo>
                  <a:pt x="423" y="228"/>
                  <a:pt x="427" y="225"/>
                  <a:pt x="427" y="220"/>
                </a:cubicBezTo>
                <a:cubicBezTo>
                  <a:pt x="430" y="174"/>
                  <a:pt x="430" y="172"/>
                  <a:pt x="434" y="118"/>
                </a:cubicBezTo>
                <a:cubicBezTo>
                  <a:pt x="434" y="118"/>
                  <a:pt x="434" y="118"/>
                  <a:pt x="434" y="118"/>
                </a:cubicBezTo>
                <a:cubicBezTo>
                  <a:pt x="434" y="115"/>
                  <a:pt x="435" y="111"/>
                  <a:pt x="435" y="108"/>
                </a:cubicBezTo>
                <a:cubicBezTo>
                  <a:pt x="435" y="108"/>
                  <a:pt x="435" y="108"/>
                  <a:pt x="435" y="108"/>
                </a:cubicBezTo>
                <a:cubicBezTo>
                  <a:pt x="435" y="108"/>
                  <a:pt x="435" y="108"/>
                  <a:pt x="435" y="108"/>
                </a:cubicBezTo>
                <a:cubicBezTo>
                  <a:pt x="435" y="108"/>
                  <a:pt x="435" y="108"/>
                  <a:pt x="435" y="107"/>
                </a:cubicBezTo>
                <a:close/>
                <a:moveTo>
                  <a:pt x="83" y="175"/>
                </a:moveTo>
                <a:cubicBezTo>
                  <a:pt x="46" y="175"/>
                  <a:pt x="16" y="144"/>
                  <a:pt x="16" y="107"/>
                </a:cubicBezTo>
                <a:cubicBezTo>
                  <a:pt x="16" y="81"/>
                  <a:pt x="31" y="59"/>
                  <a:pt x="53" y="48"/>
                </a:cubicBezTo>
                <a:cubicBezTo>
                  <a:pt x="55" y="46"/>
                  <a:pt x="56" y="44"/>
                  <a:pt x="57" y="42"/>
                </a:cubicBezTo>
                <a:cubicBezTo>
                  <a:pt x="57" y="41"/>
                  <a:pt x="57" y="41"/>
                  <a:pt x="57" y="40"/>
                </a:cubicBezTo>
                <a:cubicBezTo>
                  <a:pt x="57" y="38"/>
                  <a:pt x="57" y="31"/>
                  <a:pt x="58" y="25"/>
                </a:cubicBezTo>
                <a:cubicBezTo>
                  <a:pt x="59" y="22"/>
                  <a:pt x="60" y="19"/>
                  <a:pt x="61" y="17"/>
                </a:cubicBezTo>
                <a:cubicBezTo>
                  <a:pt x="62" y="17"/>
                  <a:pt x="62" y="16"/>
                  <a:pt x="62" y="16"/>
                </a:cubicBezTo>
                <a:cubicBezTo>
                  <a:pt x="62" y="16"/>
                  <a:pt x="62" y="16"/>
                  <a:pt x="62" y="16"/>
                </a:cubicBezTo>
                <a:cubicBezTo>
                  <a:pt x="106" y="16"/>
                  <a:pt x="106" y="16"/>
                  <a:pt x="106" y="16"/>
                </a:cubicBezTo>
                <a:cubicBezTo>
                  <a:pt x="106" y="16"/>
                  <a:pt x="106" y="16"/>
                  <a:pt x="106" y="16"/>
                </a:cubicBezTo>
                <a:cubicBezTo>
                  <a:pt x="106" y="16"/>
                  <a:pt x="106" y="16"/>
                  <a:pt x="106" y="17"/>
                </a:cubicBezTo>
                <a:cubicBezTo>
                  <a:pt x="107" y="18"/>
                  <a:pt x="109" y="22"/>
                  <a:pt x="110" y="26"/>
                </a:cubicBezTo>
                <a:cubicBezTo>
                  <a:pt x="110" y="30"/>
                  <a:pt x="110" y="34"/>
                  <a:pt x="110" y="37"/>
                </a:cubicBezTo>
                <a:cubicBezTo>
                  <a:pt x="110" y="39"/>
                  <a:pt x="110" y="39"/>
                  <a:pt x="110" y="40"/>
                </a:cubicBezTo>
                <a:cubicBezTo>
                  <a:pt x="110" y="43"/>
                  <a:pt x="112" y="46"/>
                  <a:pt x="115" y="48"/>
                </a:cubicBezTo>
                <a:cubicBezTo>
                  <a:pt x="136" y="59"/>
                  <a:pt x="151" y="81"/>
                  <a:pt x="151" y="107"/>
                </a:cubicBezTo>
                <a:cubicBezTo>
                  <a:pt x="151" y="144"/>
                  <a:pt x="121" y="175"/>
                  <a:pt x="83" y="175"/>
                </a:cubicBezTo>
                <a:close/>
                <a:moveTo>
                  <a:pt x="352" y="175"/>
                </a:moveTo>
                <a:cubicBezTo>
                  <a:pt x="314" y="175"/>
                  <a:pt x="284" y="144"/>
                  <a:pt x="284" y="107"/>
                </a:cubicBezTo>
                <a:cubicBezTo>
                  <a:pt x="284" y="81"/>
                  <a:pt x="299" y="59"/>
                  <a:pt x="321" y="48"/>
                </a:cubicBezTo>
                <a:cubicBezTo>
                  <a:pt x="323" y="47"/>
                  <a:pt x="324" y="45"/>
                  <a:pt x="325" y="42"/>
                </a:cubicBezTo>
                <a:cubicBezTo>
                  <a:pt x="325" y="42"/>
                  <a:pt x="325" y="41"/>
                  <a:pt x="325" y="40"/>
                </a:cubicBezTo>
                <a:cubicBezTo>
                  <a:pt x="325" y="38"/>
                  <a:pt x="325" y="31"/>
                  <a:pt x="327" y="25"/>
                </a:cubicBezTo>
                <a:cubicBezTo>
                  <a:pt x="327" y="22"/>
                  <a:pt x="328" y="19"/>
                  <a:pt x="329" y="17"/>
                </a:cubicBezTo>
                <a:cubicBezTo>
                  <a:pt x="330" y="17"/>
                  <a:pt x="330" y="16"/>
                  <a:pt x="330" y="16"/>
                </a:cubicBezTo>
                <a:cubicBezTo>
                  <a:pt x="330" y="16"/>
                  <a:pt x="330" y="16"/>
                  <a:pt x="330" y="16"/>
                </a:cubicBezTo>
                <a:cubicBezTo>
                  <a:pt x="374" y="16"/>
                  <a:pt x="374" y="16"/>
                  <a:pt x="374" y="16"/>
                </a:cubicBezTo>
                <a:cubicBezTo>
                  <a:pt x="374" y="16"/>
                  <a:pt x="374" y="16"/>
                  <a:pt x="374" y="16"/>
                </a:cubicBezTo>
                <a:cubicBezTo>
                  <a:pt x="374" y="16"/>
                  <a:pt x="374" y="16"/>
                  <a:pt x="374" y="17"/>
                </a:cubicBezTo>
                <a:cubicBezTo>
                  <a:pt x="375" y="18"/>
                  <a:pt x="377" y="22"/>
                  <a:pt x="378" y="26"/>
                </a:cubicBezTo>
                <a:cubicBezTo>
                  <a:pt x="378" y="30"/>
                  <a:pt x="378" y="34"/>
                  <a:pt x="378" y="37"/>
                </a:cubicBezTo>
                <a:cubicBezTo>
                  <a:pt x="378" y="39"/>
                  <a:pt x="378" y="39"/>
                  <a:pt x="378" y="40"/>
                </a:cubicBezTo>
                <a:cubicBezTo>
                  <a:pt x="378" y="41"/>
                  <a:pt x="378" y="42"/>
                  <a:pt x="379" y="42"/>
                </a:cubicBezTo>
                <a:cubicBezTo>
                  <a:pt x="379" y="45"/>
                  <a:pt x="381" y="47"/>
                  <a:pt x="383" y="48"/>
                </a:cubicBezTo>
                <a:cubicBezTo>
                  <a:pt x="404" y="59"/>
                  <a:pt x="419" y="81"/>
                  <a:pt x="419" y="107"/>
                </a:cubicBezTo>
                <a:cubicBezTo>
                  <a:pt x="419" y="144"/>
                  <a:pt x="389" y="175"/>
                  <a:pt x="352" y="175"/>
                </a:cubicBezTo>
                <a:close/>
                <a:moveTo>
                  <a:pt x="352" y="57"/>
                </a:moveTo>
                <a:cubicBezTo>
                  <a:pt x="343" y="57"/>
                  <a:pt x="335" y="64"/>
                  <a:pt x="335" y="73"/>
                </a:cubicBezTo>
                <a:cubicBezTo>
                  <a:pt x="335" y="82"/>
                  <a:pt x="343" y="89"/>
                  <a:pt x="352" y="89"/>
                </a:cubicBezTo>
                <a:cubicBezTo>
                  <a:pt x="360" y="89"/>
                  <a:pt x="368" y="82"/>
                  <a:pt x="368" y="73"/>
                </a:cubicBezTo>
                <a:cubicBezTo>
                  <a:pt x="368" y="64"/>
                  <a:pt x="360" y="57"/>
                  <a:pt x="352" y="57"/>
                </a:cubicBezTo>
                <a:close/>
                <a:moveTo>
                  <a:pt x="352" y="125"/>
                </a:moveTo>
                <a:cubicBezTo>
                  <a:pt x="343" y="125"/>
                  <a:pt x="335" y="133"/>
                  <a:pt x="335" y="142"/>
                </a:cubicBezTo>
                <a:cubicBezTo>
                  <a:pt x="335" y="150"/>
                  <a:pt x="343" y="158"/>
                  <a:pt x="352" y="158"/>
                </a:cubicBezTo>
                <a:cubicBezTo>
                  <a:pt x="360" y="158"/>
                  <a:pt x="368" y="150"/>
                  <a:pt x="368" y="142"/>
                </a:cubicBezTo>
                <a:cubicBezTo>
                  <a:pt x="368" y="133"/>
                  <a:pt x="360" y="125"/>
                  <a:pt x="352" y="125"/>
                </a:cubicBezTo>
                <a:close/>
                <a:moveTo>
                  <a:pt x="386" y="91"/>
                </a:moveTo>
                <a:cubicBezTo>
                  <a:pt x="377" y="91"/>
                  <a:pt x="370" y="98"/>
                  <a:pt x="370" y="107"/>
                </a:cubicBezTo>
                <a:cubicBezTo>
                  <a:pt x="370" y="116"/>
                  <a:pt x="377" y="124"/>
                  <a:pt x="386" y="124"/>
                </a:cubicBezTo>
                <a:cubicBezTo>
                  <a:pt x="395" y="124"/>
                  <a:pt x="402" y="116"/>
                  <a:pt x="402" y="107"/>
                </a:cubicBezTo>
                <a:cubicBezTo>
                  <a:pt x="402" y="98"/>
                  <a:pt x="395" y="91"/>
                  <a:pt x="386" y="91"/>
                </a:cubicBezTo>
                <a:close/>
                <a:moveTo>
                  <a:pt x="317" y="91"/>
                </a:moveTo>
                <a:cubicBezTo>
                  <a:pt x="308" y="91"/>
                  <a:pt x="301" y="98"/>
                  <a:pt x="301" y="107"/>
                </a:cubicBezTo>
                <a:cubicBezTo>
                  <a:pt x="301" y="116"/>
                  <a:pt x="308" y="124"/>
                  <a:pt x="317" y="124"/>
                </a:cubicBezTo>
                <a:cubicBezTo>
                  <a:pt x="326" y="124"/>
                  <a:pt x="333" y="116"/>
                  <a:pt x="333" y="107"/>
                </a:cubicBezTo>
                <a:cubicBezTo>
                  <a:pt x="333" y="98"/>
                  <a:pt x="326" y="91"/>
                  <a:pt x="317" y="91"/>
                </a:cubicBezTo>
                <a:close/>
                <a:moveTo>
                  <a:pt x="226" y="148"/>
                </a:moveTo>
                <a:cubicBezTo>
                  <a:pt x="226" y="155"/>
                  <a:pt x="231" y="160"/>
                  <a:pt x="238" y="160"/>
                </a:cubicBezTo>
                <a:cubicBezTo>
                  <a:pt x="245" y="160"/>
                  <a:pt x="250" y="155"/>
                  <a:pt x="250" y="148"/>
                </a:cubicBezTo>
                <a:cubicBezTo>
                  <a:pt x="250" y="141"/>
                  <a:pt x="245" y="135"/>
                  <a:pt x="238" y="135"/>
                </a:cubicBezTo>
                <a:cubicBezTo>
                  <a:pt x="231" y="135"/>
                  <a:pt x="226" y="141"/>
                  <a:pt x="226" y="148"/>
                </a:cubicBezTo>
                <a:close/>
                <a:moveTo>
                  <a:pt x="182" y="148"/>
                </a:moveTo>
                <a:cubicBezTo>
                  <a:pt x="182" y="155"/>
                  <a:pt x="188" y="160"/>
                  <a:pt x="195" y="160"/>
                </a:cubicBezTo>
                <a:cubicBezTo>
                  <a:pt x="201" y="160"/>
                  <a:pt x="207" y="155"/>
                  <a:pt x="207" y="148"/>
                </a:cubicBezTo>
                <a:cubicBezTo>
                  <a:pt x="207" y="141"/>
                  <a:pt x="201" y="135"/>
                  <a:pt x="195" y="135"/>
                </a:cubicBezTo>
                <a:cubicBezTo>
                  <a:pt x="188" y="135"/>
                  <a:pt x="182" y="141"/>
                  <a:pt x="182" y="148"/>
                </a:cubicBezTo>
                <a:close/>
                <a:moveTo>
                  <a:pt x="97" y="107"/>
                </a:moveTo>
                <a:cubicBezTo>
                  <a:pt x="113" y="124"/>
                  <a:pt x="113" y="124"/>
                  <a:pt x="113" y="124"/>
                </a:cubicBezTo>
                <a:cubicBezTo>
                  <a:pt x="133" y="124"/>
                  <a:pt x="133" y="124"/>
                  <a:pt x="133" y="124"/>
                </a:cubicBezTo>
                <a:cubicBezTo>
                  <a:pt x="133" y="124"/>
                  <a:pt x="134" y="123"/>
                  <a:pt x="134" y="122"/>
                </a:cubicBezTo>
                <a:cubicBezTo>
                  <a:pt x="134" y="92"/>
                  <a:pt x="134" y="92"/>
                  <a:pt x="134" y="92"/>
                </a:cubicBezTo>
                <a:cubicBezTo>
                  <a:pt x="134" y="92"/>
                  <a:pt x="133" y="91"/>
                  <a:pt x="133" y="91"/>
                </a:cubicBezTo>
                <a:cubicBezTo>
                  <a:pt x="113" y="91"/>
                  <a:pt x="113" y="91"/>
                  <a:pt x="113" y="91"/>
                </a:cubicBezTo>
                <a:lnTo>
                  <a:pt x="97" y="107"/>
                </a:lnTo>
                <a:close/>
                <a:moveTo>
                  <a:pt x="53" y="91"/>
                </a:moveTo>
                <a:cubicBezTo>
                  <a:pt x="34" y="91"/>
                  <a:pt x="34" y="91"/>
                  <a:pt x="34" y="91"/>
                </a:cubicBezTo>
                <a:cubicBezTo>
                  <a:pt x="34" y="91"/>
                  <a:pt x="33" y="92"/>
                  <a:pt x="33" y="92"/>
                </a:cubicBezTo>
                <a:cubicBezTo>
                  <a:pt x="33" y="122"/>
                  <a:pt x="33" y="122"/>
                  <a:pt x="33" y="122"/>
                </a:cubicBezTo>
                <a:cubicBezTo>
                  <a:pt x="33" y="123"/>
                  <a:pt x="34" y="124"/>
                  <a:pt x="34" y="124"/>
                </a:cubicBezTo>
                <a:cubicBezTo>
                  <a:pt x="53" y="124"/>
                  <a:pt x="53" y="124"/>
                  <a:pt x="53" y="124"/>
                </a:cubicBezTo>
                <a:cubicBezTo>
                  <a:pt x="70" y="107"/>
                  <a:pt x="70" y="107"/>
                  <a:pt x="70" y="107"/>
                </a:cubicBezTo>
                <a:lnTo>
                  <a:pt x="53" y="91"/>
                </a:lnTo>
                <a:close/>
                <a:moveTo>
                  <a:pt x="67" y="137"/>
                </a:moveTo>
                <a:cubicBezTo>
                  <a:pt x="67" y="157"/>
                  <a:pt x="67" y="157"/>
                  <a:pt x="67" y="157"/>
                </a:cubicBezTo>
                <a:cubicBezTo>
                  <a:pt x="67" y="157"/>
                  <a:pt x="68" y="158"/>
                  <a:pt x="68" y="158"/>
                </a:cubicBezTo>
                <a:cubicBezTo>
                  <a:pt x="98" y="158"/>
                  <a:pt x="98" y="158"/>
                  <a:pt x="98" y="158"/>
                </a:cubicBezTo>
                <a:cubicBezTo>
                  <a:pt x="99" y="158"/>
                  <a:pt x="100" y="157"/>
                  <a:pt x="100" y="157"/>
                </a:cubicBezTo>
                <a:cubicBezTo>
                  <a:pt x="100" y="137"/>
                  <a:pt x="100" y="137"/>
                  <a:pt x="100" y="137"/>
                </a:cubicBezTo>
                <a:cubicBezTo>
                  <a:pt x="83" y="121"/>
                  <a:pt x="83" y="121"/>
                  <a:pt x="83" y="121"/>
                </a:cubicBezTo>
                <a:lnTo>
                  <a:pt x="67" y="137"/>
                </a:lnTo>
                <a:close/>
                <a:moveTo>
                  <a:pt x="100" y="77"/>
                </a:moveTo>
                <a:cubicBezTo>
                  <a:pt x="100" y="58"/>
                  <a:pt x="100" y="58"/>
                  <a:pt x="100" y="58"/>
                </a:cubicBezTo>
                <a:cubicBezTo>
                  <a:pt x="100" y="57"/>
                  <a:pt x="99" y="57"/>
                  <a:pt x="98" y="57"/>
                </a:cubicBezTo>
                <a:cubicBezTo>
                  <a:pt x="68" y="57"/>
                  <a:pt x="68" y="57"/>
                  <a:pt x="68" y="57"/>
                </a:cubicBezTo>
                <a:cubicBezTo>
                  <a:pt x="68" y="57"/>
                  <a:pt x="67" y="57"/>
                  <a:pt x="67" y="58"/>
                </a:cubicBezTo>
                <a:cubicBezTo>
                  <a:pt x="67" y="77"/>
                  <a:pt x="67" y="77"/>
                  <a:pt x="67" y="77"/>
                </a:cubicBezTo>
                <a:cubicBezTo>
                  <a:pt x="83" y="94"/>
                  <a:pt x="83" y="94"/>
                  <a:pt x="83" y="94"/>
                </a:cubicBezTo>
                <a:lnTo>
                  <a:pt x="100" y="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cxnSp>
        <p:nvCxnSpPr>
          <p:cNvPr id="3" name="直接箭头连接符 2"/>
          <p:cNvCxnSpPr>
            <a:stCxn id="20" idx="0"/>
          </p:cNvCxnSpPr>
          <p:nvPr/>
        </p:nvCxnSpPr>
        <p:spPr bwMode="auto">
          <a:xfrm>
            <a:off x="5887371" y="2273602"/>
            <a:ext cx="979009" cy="952861"/>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4" name="直接箭头连接符 23"/>
          <p:cNvCxnSpPr/>
          <p:nvPr/>
        </p:nvCxnSpPr>
        <p:spPr bwMode="auto">
          <a:xfrm flipH="1">
            <a:off x="7343238" y="2290333"/>
            <a:ext cx="181172" cy="72010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7" name="直接箭头连接符 26"/>
          <p:cNvCxnSpPr/>
          <p:nvPr/>
        </p:nvCxnSpPr>
        <p:spPr bwMode="auto">
          <a:xfrm>
            <a:off x="6866380" y="2367096"/>
            <a:ext cx="225788" cy="643337"/>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32" name="直接箭头连接符 31"/>
          <p:cNvCxnSpPr/>
          <p:nvPr/>
        </p:nvCxnSpPr>
        <p:spPr bwMode="auto">
          <a:xfrm flipH="1">
            <a:off x="6418572" y="3619018"/>
            <a:ext cx="569524" cy="610562"/>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cxnSp>
        <p:nvCxnSpPr>
          <p:cNvPr id="39" name="直接箭头连接符 38"/>
          <p:cNvCxnSpPr/>
          <p:nvPr/>
        </p:nvCxnSpPr>
        <p:spPr bwMode="auto">
          <a:xfrm>
            <a:off x="7092350" y="4408228"/>
            <a:ext cx="471339" cy="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43" name="直接箭头连接符 42"/>
          <p:cNvCxnSpPr/>
          <p:nvPr/>
        </p:nvCxnSpPr>
        <p:spPr bwMode="auto">
          <a:xfrm>
            <a:off x="7092350" y="4984308"/>
            <a:ext cx="471339" cy="0"/>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sp>
        <p:nvSpPr>
          <p:cNvPr id="37" name="TextBox 36"/>
          <p:cNvSpPr txBox="1"/>
          <p:nvPr/>
        </p:nvSpPr>
        <p:spPr>
          <a:xfrm>
            <a:off x="7649854" y="4162593"/>
            <a:ext cx="1242746" cy="461665"/>
          </a:xfrm>
          <a:prstGeom prst="rect">
            <a:avLst/>
          </a:prstGeom>
          <a:noFill/>
        </p:spPr>
        <p:txBody>
          <a:bodyPr wrap="square" rtlCol="0">
            <a:spAutoFit/>
          </a:bodyPr>
          <a:lstStyle/>
          <a:p>
            <a:r>
              <a:rPr lang="en-US" altLang="zh-CN" dirty="0" smtClean="0"/>
              <a:t>Short range communication</a:t>
            </a:r>
            <a:endParaRPr lang="zh-CN" altLang="en-US" dirty="0"/>
          </a:p>
        </p:txBody>
      </p:sp>
      <p:sp>
        <p:nvSpPr>
          <p:cNvPr id="45" name="TextBox 44"/>
          <p:cNvSpPr txBox="1"/>
          <p:nvPr/>
        </p:nvSpPr>
        <p:spPr>
          <a:xfrm>
            <a:off x="7649854" y="4738673"/>
            <a:ext cx="1242746" cy="461665"/>
          </a:xfrm>
          <a:prstGeom prst="rect">
            <a:avLst/>
          </a:prstGeom>
          <a:noFill/>
        </p:spPr>
        <p:txBody>
          <a:bodyPr wrap="square" rtlCol="0">
            <a:spAutoFit/>
          </a:bodyPr>
          <a:lstStyle/>
          <a:p>
            <a:r>
              <a:rPr lang="en-US" altLang="zh-CN" dirty="0" smtClean="0"/>
              <a:t>Cellular communication</a:t>
            </a:r>
            <a:endParaRPr lang="zh-CN" altLang="en-US" dirty="0"/>
          </a:p>
        </p:txBody>
      </p:sp>
      <p:sp>
        <p:nvSpPr>
          <p:cNvPr id="28" name="TextBox 27"/>
          <p:cNvSpPr txBox="1"/>
          <p:nvPr/>
        </p:nvSpPr>
        <p:spPr>
          <a:xfrm>
            <a:off x="6228230" y="5096271"/>
            <a:ext cx="484921" cy="276999"/>
          </a:xfrm>
          <a:prstGeom prst="rect">
            <a:avLst/>
          </a:prstGeom>
          <a:noFill/>
        </p:spPr>
        <p:txBody>
          <a:bodyPr wrap="square" rtlCol="0">
            <a:spAutoFit/>
          </a:bodyPr>
          <a:lstStyle/>
          <a:p>
            <a:r>
              <a:rPr lang="en-US" altLang="zh-CN" dirty="0" smtClean="0"/>
              <a:t>BS</a:t>
            </a:r>
            <a:endParaRPr lang="zh-CN" altLang="en-US" dirty="0"/>
          </a:p>
        </p:txBody>
      </p:sp>
      <p:sp>
        <p:nvSpPr>
          <p:cNvPr id="29" name="TextBox 28"/>
          <p:cNvSpPr txBox="1"/>
          <p:nvPr/>
        </p:nvSpPr>
        <p:spPr>
          <a:xfrm>
            <a:off x="6948330" y="3573020"/>
            <a:ext cx="1231556" cy="276999"/>
          </a:xfrm>
          <a:prstGeom prst="rect">
            <a:avLst/>
          </a:prstGeom>
          <a:noFill/>
        </p:spPr>
        <p:txBody>
          <a:bodyPr wrap="square" rtlCol="0">
            <a:spAutoFit/>
          </a:bodyPr>
          <a:lstStyle/>
          <a:p>
            <a:r>
              <a:rPr lang="en-US" altLang="zh-CN" dirty="0" smtClean="0"/>
              <a:t>concentrator</a:t>
            </a:r>
            <a:endParaRPr lang="zh-CN" altLang="en-US" dirty="0"/>
          </a:p>
        </p:txBody>
      </p:sp>
      <p:sp>
        <p:nvSpPr>
          <p:cNvPr id="30" name="TextBox 29"/>
          <p:cNvSpPr txBox="1"/>
          <p:nvPr/>
        </p:nvSpPr>
        <p:spPr>
          <a:xfrm>
            <a:off x="6456583" y="1711801"/>
            <a:ext cx="779787" cy="276999"/>
          </a:xfrm>
          <a:prstGeom prst="rect">
            <a:avLst/>
          </a:prstGeom>
          <a:noFill/>
        </p:spPr>
        <p:txBody>
          <a:bodyPr wrap="square" rtlCol="0">
            <a:spAutoFit/>
          </a:bodyPr>
          <a:lstStyle/>
          <a:p>
            <a:r>
              <a:rPr lang="en-US" altLang="zh-CN" dirty="0" smtClean="0"/>
              <a:t>sensor</a:t>
            </a:r>
            <a:endParaRPr lang="zh-CN" altLang="en-US" dirty="0"/>
          </a:p>
        </p:txBody>
      </p:sp>
    </p:spTree>
    <p:extLst>
      <p:ext uri="{BB962C8B-B14F-4D97-AF65-F5344CB8AC3E}">
        <p14:creationId xmlns:p14="http://schemas.microsoft.com/office/powerpoint/2010/main" val="3519568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4"/>
          <p:cNvGrpSpPr>
            <a:grpSpLocks/>
          </p:cNvGrpSpPr>
          <p:nvPr/>
        </p:nvGrpSpPr>
        <p:grpSpPr bwMode="auto">
          <a:xfrm>
            <a:off x="5067119" y="1700760"/>
            <a:ext cx="3365678" cy="791874"/>
            <a:chOff x="1111" y="1933"/>
            <a:chExt cx="636" cy="272"/>
          </a:xfrm>
          <a:solidFill>
            <a:schemeClr val="bg2">
              <a:lumMod val="60000"/>
              <a:lumOff val="40000"/>
            </a:schemeClr>
          </a:solidFill>
        </p:grpSpPr>
        <p:sp>
          <p:nvSpPr>
            <p:cNvPr id="14" name="Oval 15"/>
            <p:cNvSpPr>
              <a:spLocks noChangeArrowheads="1"/>
            </p:cNvSpPr>
            <p:nvPr/>
          </p:nvSpPr>
          <p:spPr bwMode="auto">
            <a:xfrm>
              <a:off x="1111"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5" name="Oval 16"/>
            <p:cNvSpPr>
              <a:spLocks noChangeArrowheads="1"/>
            </p:cNvSpPr>
            <p:nvPr/>
          </p:nvSpPr>
          <p:spPr bwMode="auto">
            <a:xfrm>
              <a:off x="1292" y="1933"/>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6" name="Oval 17"/>
            <p:cNvSpPr>
              <a:spLocks noChangeArrowheads="1"/>
            </p:cNvSpPr>
            <p:nvPr/>
          </p:nvSpPr>
          <p:spPr bwMode="auto">
            <a:xfrm>
              <a:off x="1156"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7" name="Oval 18"/>
            <p:cNvSpPr>
              <a:spLocks noChangeArrowheads="1"/>
            </p:cNvSpPr>
            <p:nvPr/>
          </p:nvSpPr>
          <p:spPr bwMode="auto">
            <a:xfrm>
              <a:off x="1383"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8" name="Oval 19"/>
            <p:cNvSpPr>
              <a:spLocks noChangeArrowheads="1"/>
            </p:cNvSpPr>
            <p:nvPr/>
          </p:nvSpPr>
          <p:spPr bwMode="auto">
            <a:xfrm>
              <a:off x="1429"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9" name="Oval 20"/>
            <p:cNvSpPr>
              <a:spLocks noChangeArrowheads="1"/>
            </p:cNvSpPr>
            <p:nvPr/>
          </p:nvSpPr>
          <p:spPr bwMode="auto">
            <a:xfrm>
              <a:off x="1292" y="206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20" name="Freeform 21"/>
            <p:cNvSpPr>
              <a:spLocks/>
            </p:cNvSpPr>
            <p:nvPr/>
          </p:nvSpPr>
          <p:spPr bwMode="auto">
            <a:xfrm>
              <a:off x="1146" y="1968"/>
              <a:ext cx="554" cy="200"/>
            </a:xfrm>
            <a:custGeom>
              <a:avLst/>
              <a:gdLst>
                <a:gd name="T0" fmla="*/ 120 w 554"/>
                <a:gd name="T1" fmla="*/ 165 h 204"/>
                <a:gd name="T2" fmla="*/ 178 w 554"/>
                <a:gd name="T3" fmla="*/ 165 h 204"/>
                <a:gd name="T4" fmla="*/ 232 w 554"/>
                <a:gd name="T5" fmla="*/ 200 h 204"/>
                <a:gd name="T6" fmla="*/ 412 w 554"/>
                <a:gd name="T7" fmla="*/ 198 h 204"/>
                <a:gd name="T8" fmla="*/ 498 w 554"/>
                <a:gd name="T9" fmla="*/ 145 h 204"/>
                <a:gd name="T10" fmla="*/ 554 w 554"/>
                <a:gd name="T11" fmla="*/ 116 h 204"/>
                <a:gd name="T12" fmla="*/ 500 w 554"/>
                <a:gd name="T13" fmla="*/ 47 h 204"/>
                <a:gd name="T14" fmla="*/ 400 w 554"/>
                <a:gd name="T15" fmla="*/ 33 h 204"/>
                <a:gd name="T16" fmla="*/ 382 w 554"/>
                <a:gd name="T17" fmla="*/ 0 h 204"/>
                <a:gd name="T18" fmla="*/ 180 w 554"/>
                <a:gd name="T19" fmla="*/ 16 h 204"/>
                <a:gd name="T20" fmla="*/ 176 w 554"/>
                <a:gd name="T21" fmla="*/ 33 h 204"/>
                <a:gd name="T22" fmla="*/ 126 w 554"/>
                <a:gd name="T23" fmla="*/ 31 h 204"/>
                <a:gd name="T24" fmla="*/ 24 w 554"/>
                <a:gd name="T25" fmla="*/ 67 h 204"/>
                <a:gd name="T26" fmla="*/ 0 w 554"/>
                <a:gd name="T27" fmla="*/ 90 h 204"/>
                <a:gd name="T28" fmla="*/ 32 w 554"/>
                <a:gd name="T29" fmla="*/ 122 h 204"/>
                <a:gd name="T30" fmla="*/ 120 w 554"/>
                <a:gd name="T31" fmla="*/ 165 h 2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54" h="204">
                  <a:moveTo>
                    <a:pt x="120" y="168"/>
                  </a:moveTo>
                  <a:lnTo>
                    <a:pt x="178" y="168"/>
                  </a:lnTo>
                  <a:lnTo>
                    <a:pt x="232" y="204"/>
                  </a:lnTo>
                  <a:lnTo>
                    <a:pt x="412" y="202"/>
                  </a:lnTo>
                  <a:lnTo>
                    <a:pt x="498" y="148"/>
                  </a:lnTo>
                  <a:lnTo>
                    <a:pt x="554" y="118"/>
                  </a:lnTo>
                  <a:lnTo>
                    <a:pt x="500" y="48"/>
                  </a:lnTo>
                  <a:lnTo>
                    <a:pt x="400" y="34"/>
                  </a:lnTo>
                  <a:lnTo>
                    <a:pt x="382" y="0"/>
                  </a:lnTo>
                  <a:lnTo>
                    <a:pt x="180" y="16"/>
                  </a:lnTo>
                  <a:lnTo>
                    <a:pt x="176" y="34"/>
                  </a:lnTo>
                  <a:lnTo>
                    <a:pt x="126" y="32"/>
                  </a:lnTo>
                  <a:lnTo>
                    <a:pt x="24" y="68"/>
                  </a:lnTo>
                  <a:lnTo>
                    <a:pt x="0" y="92"/>
                  </a:lnTo>
                  <a:lnTo>
                    <a:pt x="32" y="124"/>
                  </a:lnTo>
                  <a:lnTo>
                    <a:pt x="120" y="168"/>
                  </a:lnTo>
                  <a:close/>
                </a:path>
              </a:pathLst>
            </a:custGeom>
            <a:gr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sp>
        <p:nvSpPr>
          <p:cNvPr id="10242" name="Title 1"/>
          <p:cNvSpPr>
            <a:spLocks noGrp="1"/>
          </p:cNvSpPr>
          <p:nvPr>
            <p:ph type="title"/>
          </p:nvPr>
        </p:nvSpPr>
        <p:spPr/>
        <p:txBody>
          <a:bodyPr/>
          <a:lstStyle/>
          <a:p>
            <a:r>
              <a:rPr lang="en-US" altLang="zh-CN" dirty="0">
                <a:ea typeface="宋体" pitchFamily="2" charset="-122"/>
              </a:rPr>
              <a:t>R</a:t>
            </a:r>
            <a:r>
              <a:rPr lang="en-US" altLang="zh-CN" dirty="0" smtClean="0">
                <a:ea typeface="宋体" pitchFamily="2" charset="-122"/>
              </a:rPr>
              <a:t>equirements</a:t>
            </a:r>
          </a:p>
        </p:txBody>
      </p:sp>
      <p:sp>
        <p:nvSpPr>
          <p:cNvPr id="10243" name="Content Placeholder 2"/>
          <p:cNvSpPr>
            <a:spLocks noGrp="1"/>
          </p:cNvSpPr>
          <p:nvPr>
            <p:ph idx="1"/>
          </p:nvPr>
        </p:nvSpPr>
        <p:spPr>
          <a:xfrm>
            <a:off x="285392" y="1772770"/>
            <a:ext cx="5222738" cy="4114800"/>
          </a:xfrm>
        </p:spPr>
        <p:txBody>
          <a:bodyPr/>
          <a:lstStyle/>
          <a:p>
            <a:r>
              <a:rPr lang="en-US" altLang="zh-CN" sz="2000" dirty="0" smtClean="0">
                <a:solidFill>
                  <a:schemeClr val="bg2"/>
                </a:solidFill>
                <a:ea typeface="宋体" pitchFamily="2" charset="-122"/>
              </a:rPr>
              <a:t>Typical using scenario</a:t>
            </a:r>
          </a:p>
          <a:p>
            <a:pPr lvl="1"/>
            <a:r>
              <a:rPr lang="en-US" altLang="zh-CN" sz="1600" dirty="0" smtClean="0">
                <a:solidFill>
                  <a:schemeClr val="bg2"/>
                </a:solidFill>
                <a:ea typeface="宋体" pitchFamily="2" charset="-122"/>
              </a:rPr>
              <a:t>Sensor-&gt;concentrator-&gt;BS</a:t>
            </a:r>
          </a:p>
          <a:p>
            <a:pPr lvl="1"/>
            <a:r>
              <a:rPr lang="en-US" altLang="zh-CN" sz="1600" dirty="0" smtClean="0">
                <a:solidFill>
                  <a:schemeClr val="bg2"/>
                </a:solidFill>
                <a:ea typeface="宋体" pitchFamily="2" charset="-122"/>
              </a:rPr>
              <a:t>Short range communication widely used in s-&gt;c </a:t>
            </a:r>
          </a:p>
          <a:p>
            <a:r>
              <a:rPr lang="en-US" altLang="zh-CN" sz="2000" dirty="0" smtClean="0">
                <a:solidFill>
                  <a:schemeClr val="bg2"/>
                </a:solidFill>
                <a:ea typeface="宋体" pitchFamily="2" charset="-122"/>
              </a:rPr>
              <a:t>For operators, short range communication (SRC) should</a:t>
            </a:r>
          </a:p>
          <a:p>
            <a:pPr lvl="1"/>
            <a:r>
              <a:rPr lang="en-US" altLang="zh-CN" sz="1600" b="1" dirty="0" err="1" smtClean="0">
                <a:ea typeface="宋体" pitchFamily="2" charset="-122"/>
              </a:rPr>
              <a:t>QoS</a:t>
            </a:r>
            <a:r>
              <a:rPr lang="en-US" altLang="zh-CN" sz="1600" b="1" dirty="0" smtClean="0">
                <a:ea typeface="宋体" pitchFamily="2" charset="-122"/>
              </a:rPr>
              <a:t> guarantee</a:t>
            </a:r>
            <a:r>
              <a:rPr lang="en-US" altLang="zh-CN" sz="1600" dirty="0" smtClean="0">
                <a:ea typeface="宋体" pitchFamily="2" charset="-122"/>
              </a:rPr>
              <a:t>, which is the basic requirement for service provider</a:t>
            </a:r>
            <a:endParaRPr lang="en-US" altLang="zh-CN" sz="1200" dirty="0" smtClean="0">
              <a:ea typeface="宋体" pitchFamily="2" charset="-122"/>
            </a:endParaRPr>
          </a:p>
          <a:p>
            <a:pPr lvl="1"/>
            <a:r>
              <a:rPr lang="en-US" altLang="zh-CN" sz="1600" b="1" dirty="0" smtClean="0">
                <a:solidFill>
                  <a:schemeClr val="bg2"/>
                </a:solidFill>
                <a:ea typeface="宋体" pitchFamily="2" charset="-122"/>
              </a:rPr>
              <a:t>Low cost</a:t>
            </a:r>
            <a:r>
              <a:rPr lang="en-US" altLang="zh-CN" sz="1600" dirty="0" smtClean="0">
                <a:solidFill>
                  <a:schemeClr val="bg2"/>
                </a:solidFill>
                <a:ea typeface="宋体" pitchFamily="2" charset="-122"/>
              </a:rPr>
              <a:t>, which is the key feature to deploy a large quantity of terminals</a:t>
            </a:r>
          </a:p>
          <a:p>
            <a:pPr lvl="1"/>
            <a:r>
              <a:rPr lang="en-US" altLang="zh-CN" sz="1600" b="1" dirty="0" smtClean="0">
                <a:ea typeface="宋体" pitchFamily="2" charset="-122"/>
              </a:rPr>
              <a:t>Controllabl</a:t>
            </a:r>
            <a:r>
              <a:rPr lang="en-US" altLang="zh-CN" sz="1600" dirty="0" smtClean="0">
                <a:ea typeface="宋体" pitchFamily="2" charset="-122"/>
              </a:rPr>
              <a:t>e, which aims to make operation </a:t>
            </a:r>
            <a:r>
              <a:rPr lang="en-US" altLang="zh-CN" sz="1600" dirty="0">
                <a:ea typeface="宋体" pitchFamily="2" charset="-122"/>
              </a:rPr>
              <a:t>and </a:t>
            </a:r>
            <a:r>
              <a:rPr lang="en-US" altLang="zh-CN" sz="1600" dirty="0" smtClean="0">
                <a:ea typeface="宋体" pitchFamily="2" charset="-122"/>
              </a:rPr>
              <a:t>maintenance easily</a:t>
            </a:r>
          </a:p>
          <a:p>
            <a:pPr lvl="1"/>
            <a:r>
              <a:rPr lang="en-US" altLang="zh-CN" sz="1600" b="1" dirty="0" smtClean="0">
                <a:solidFill>
                  <a:schemeClr val="bg2"/>
                </a:solidFill>
                <a:ea typeface="宋体" pitchFamily="2" charset="-122"/>
              </a:rPr>
              <a:t>Low power consumption</a:t>
            </a:r>
          </a:p>
          <a:p>
            <a:pPr marL="457200" lvl="1" indent="0">
              <a:buNone/>
            </a:pPr>
            <a:endParaRPr lang="en-US" altLang="zh-CN" sz="1600" dirty="0" smtClean="0">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5</a:t>
            </a:fld>
            <a:endParaRPr lang="en-US" altLang="zh-CN">
              <a:solidFill>
                <a:srgbClr val="000000"/>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5024" y="1936961"/>
            <a:ext cx="389868" cy="381323"/>
          </a:xfrm>
          <a:prstGeom prst="rect">
            <a:avLst/>
          </a:prstGeom>
          <a:noFill/>
          <a:ln>
            <a:noFill/>
          </a:ln>
          <a:effectLst/>
        </p:spPr>
      </p:pic>
      <p:sp>
        <p:nvSpPr>
          <p:cNvPr id="8" name="Freeform 8"/>
          <p:cNvSpPr>
            <a:spLocks noChangeAspect="1" noEditPoints="1"/>
          </p:cNvSpPr>
          <p:nvPr/>
        </p:nvSpPr>
        <p:spPr bwMode="auto">
          <a:xfrm>
            <a:off x="6948330" y="3082443"/>
            <a:ext cx="576262" cy="536575"/>
          </a:xfrm>
          <a:custGeom>
            <a:avLst/>
            <a:gdLst>
              <a:gd name="T0" fmla="*/ 1088337868 w 451"/>
              <a:gd name="T1" fmla="*/ 915170191 h 407"/>
              <a:gd name="T2" fmla="*/ 1145870793 w 451"/>
              <a:gd name="T3" fmla="*/ 969585752 h 407"/>
              <a:gd name="T4" fmla="*/ 1088337868 w 451"/>
              <a:gd name="T5" fmla="*/ 14840847 h 407"/>
              <a:gd name="T6" fmla="*/ 958888468 w 451"/>
              <a:gd name="T7" fmla="*/ 776658694 h 407"/>
              <a:gd name="T8" fmla="*/ 1011627302 w 451"/>
              <a:gd name="T9" fmla="*/ 836020764 h 407"/>
              <a:gd name="T10" fmla="*/ 958888468 w 451"/>
              <a:gd name="T11" fmla="*/ 148405834 h 407"/>
              <a:gd name="T12" fmla="*/ 829437790 w 451"/>
              <a:gd name="T13" fmla="*/ 702455777 h 407"/>
              <a:gd name="T14" fmla="*/ 968476650 w 451"/>
              <a:gd name="T15" fmla="*/ 489740045 h 407"/>
              <a:gd name="T16" fmla="*/ 829437790 w 451"/>
              <a:gd name="T17" fmla="*/ 341334210 h 407"/>
              <a:gd name="T18" fmla="*/ 829437790 w 451"/>
              <a:gd name="T19" fmla="*/ 702455777 h 407"/>
              <a:gd name="T20" fmla="*/ 249310618 w 451"/>
              <a:gd name="T21" fmla="*/ 14840847 h 407"/>
              <a:gd name="T22" fmla="*/ 191777694 w 451"/>
              <a:gd name="T23" fmla="*/ 969585752 h 407"/>
              <a:gd name="T24" fmla="*/ 249310618 w 451"/>
              <a:gd name="T25" fmla="*/ 915170191 h 407"/>
              <a:gd name="T26" fmla="*/ 378761296 w 451"/>
              <a:gd name="T27" fmla="*/ 202821395 h 407"/>
              <a:gd name="T28" fmla="*/ 186983603 w 451"/>
              <a:gd name="T29" fmla="*/ 489740045 h 407"/>
              <a:gd name="T30" fmla="*/ 378761296 w 451"/>
              <a:gd name="T31" fmla="*/ 836020764 h 407"/>
              <a:gd name="T32" fmla="*/ 508210697 w 451"/>
              <a:gd name="T33" fmla="*/ 281972140 h 407"/>
              <a:gd name="T34" fmla="*/ 455471863 w 451"/>
              <a:gd name="T35" fmla="*/ 702455777 h 407"/>
              <a:gd name="T36" fmla="*/ 508210697 w 451"/>
              <a:gd name="T37" fmla="*/ 643092389 h 407"/>
              <a:gd name="T38" fmla="*/ 508210697 w 451"/>
              <a:gd name="T39" fmla="*/ 281972140 h 407"/>
              <a:gd name="T40" fmla="*/ 824643699 w 451"/>
              <a:gd name="T41" fmla="*/ 1894650280 h 407"/>
              <a:gd name="T42" fmla="*/ 824643699 w 451"/>
              <a:gd name="T43" fmla="*/ 1602785121 h 407"/>
              <a:gd name="T44" fmla="*/ 910943725 w 451"/>
              <a:gd name="T45" fmla="*/ 1855075567 h 407"/>
              <a:gd name="T46" fmla="*/ 987654292 w 451"/>
              <a:gd name="T47" fmla="*/ 1642361153 h 407"/>
              <a:gd name="T48" fmla="*/ 1035599035 w 451"/>
              <a:gd name="T49" fmla="*/ 1642361153 h 407"/>
              <a:gd name="T50" fmla="*/ 1112309601 w 451"/>
              <a:gd name="T51" fmla="*/ 1855075567 h 407"/>
              <a:gd name="T52" fmla="*/ 1035599035 w 451"/>
              <a:gd name="T53" fmla="*/ 1642361153 h 407"/>
              <a:gd name="T54" fmla="*/ 1198609627 w 451"/>
              <a:gd name="T55" fmla="*/ 1894650280 h 407"/>
              <a:gd name="T56" fmla="*/ 1198609627 w 451"/>
              <a:gd name="T57" fmla="*/ 1602785121 h 407"/>
              <a:gd name="T58" fmla="*/ 1284909653 w 451"/>
              <a:gd name="T59" fmla="*/ 1642361153 h 407"/>
              <a:gd name="T60" fmla="*/ 1467097887 w 451"/>
              <a:gd name="T61" fmla="*/ 1889703771 h 407"/>
              <a:gd name="T62" fmla="*/ 1467097887 w 451"/>
              <a:gd name="T63" fmla="*/ 1602785121 h 407"/>
              <a:gd name="T64" fmla="*/ 1548603822 w 451"/>
              <a:gd name="T65" fmla="*/ 1642361153 h 407"/>
              <a:gd name="T66" fmla="*/ 1730792056 w 451"/>
              <a:gd name="T67" fmla="*/ 1889703771 h 407"/>
              <a:gd name="T68" fmla="*/ 1730792056 w 451"/>
              <a:gd name="T69" fmla="*/ 1602785121 h 407"/>
              <a:gd name="T70" fmla="*/ 1812297991 w 451"/>
              <a:gd name="T71" fmla="*/ 1642361153 h 407"/>
              <a:gd name="T72" fmla="*/ 1994486225 w 451"/>
              <a:gd name="T73" fmla="*/ 1889703771 h 407"/>
              <a:gd name="T74" fmla="*/ 1994486225 w 451"/>
              <a:gd name="T75" fmla="*/ 1602785121 h 407"/>
              <a:gd name="T76" fmla="*/ 2147483647 w 451"/>
              <a:gd name="T77" fmla="*/ 1686882376 h 407"/>
              <a:gd name="T78" fmla="*/ 699988390 w 451"/>
              <a:gd name="T79" fmla="*/ 1484060981 h 407"/>
              <a:gd name="T80" fmla="*/ 623276546 w 451"/>
              <a:gd name="T81" fmla="*/ 499634382 h 407"/>
              <a:gd name="T82" fmla="*/ 623276546 w 451"/>
              <a:gd name="T83" fmla="*/ 1939172821 h 407"/>
              <a:gd name="T84" fmla="*/ 2147483647 w 451"/>
              <a:gd name="T85" fmla="*/ 1939172821 h 407"/>
              <a:gd name="T86" fmla="*/ 2085581620 w 451"/>
              <a:gd name="T87" fmla="*/ 1825395191 h 407"/>
              <a:gd name="T88" fmla="*/ 699988390 w 451"/>
              <a:gd name="T89" fmla="*/ 1830341700 h 407"/>
              <a:gd name="T90" fmla="*/ 2085581620 w 451"/>
              <a:gd name="T91" fmla="*/ 156321040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FF0000"/>
          </a:solidFill>
          <a:ln>
            <a:noFill/>
          </a:ln>
          <a:effectLst/>
        </p:spPr>
        <p:txBody>
          <a:bodyPr/>
          <a:lstStyle/>
          <a:p>
            <a:endParaRPr lang="zh-CN" altLang="en-US"/>
          </a:p>
        </p:txBody>
      </p:sp>
      <p:sp>
        <p:nvSpPr>
          <p:cNvPr id="9" name="Freeform 16"/>
          <p:cNvSpPr>
            <a:spLocks noChangeAspect="1" noEditPoints="1"/>
          </p:cNvSpPr>
          <p:nvPr/>
        </p:nvSpPr>
        <p:spPr bwMode="auto">
          <a:xfrm>
            <a:off x="6061519" y="4229580"/>
            <a:ext cx="630712" cy="854075"/>
          </a:xfrm>
          <a:custGeom>
            <a:avLst/>
            <a:gdLst>
              <a:gd name="T0" fmla="*/ 401 w 327"/>
              <a:gd name="T1" fmla="*/ 22 h 370"/>
              <a:gd name="T2" fmla="*/ 401 w 327"/>
              <a:gd name="T3" fmla="*/ 286 h 370"/>
              <a:gd name="T4" fmla="*/ 475 w 327"/>
              <a:gd name="T5" fmla="*/ 145 h 370"/>
              <a:gd name="T6" fmla="*/ 362 w 327"/>
              <a:gd name="T7" fmla="*/ 230 h 370"/>
              <a:gd name="T8" fmla="*/ 378 w 327"/>
              <a:gd name="T9" fmla="*/ 246 h 370"/>
              <a:gd name="T10" fmla="*/ 362 w 327"/>
              <a:gd name="T11" fmla="*/ 45 h 370"/>
              <a:gd name="T12" fmla="*/ 322 w 327"/>
              <a:gd name="T13" fmla="*/ 206 h 370"/>
              <a:gd name="T14" fmla="*/ 363 w 327"/>
              <a:gd name="T15" fmla="*/ 145 h 370"/>
              <a:gd name="T16" fmla="*/ 322 w 327"/>
              <a:gd name="T17" fmla="*/ 100 h 370"/>
              <a:gd name="T18" fmla="*/ 322 w 327"/>
              <a:gd name="T19" fmla="*/ 206 h 370"/>
              <a:gd name="T20" fmla="*/ 74 w 327"/>
              <a:gd name="T21" fmla="*/ 22 h 370"/>
              <a:gd name="T22" fmla="*/ 58 w 327"/>
              <a:gd name="T23" fmla="*/ 6 h 370"/>
              <a:gd name="T24" fmla="*/ 67 w 327"/>
              <a:gd name="T25" fmla="*/ 289 h 370"/>
              <a:gd name="T26" fmla="*/ 97 w 327"/>
              <a:gd name="T27" fmla="*/ 246 h 370"/>
              <a:gd name="T28" fmla="*/ 113 w 327"/>
              <a:gd name="T29" fmla="*/ 230 h 370"/>
              <a:gd name="T30" fmla="*/ 113 w 327"/>
              <a:gd name="T31" fmla="*/ 45 h 370"/>
              <a:gd name="T32" fmla="*/ 97 w 327"/>
              <a:gd name="T33" fmla="*/ 246 h 370"/>
              <a:gd name="T34" fmla="*/ 154 w 327"/>
              <a:gd name="T35" fmla="*/ 206 h 370"/>
              <a:gd name="T36" fmla="*/ 154 w 327"/>
              <a:gd name="T37" fmla="*/ 100 h 370"/>
              <a:gd name="T38" fmla="*/ 112 w 327"/>
              <a:gd name="T39" fmla="*/ 145 h 370"/>
              <a:gd name="T40" fmla="*/ 318 w 327"/>
              <a:gd name="T41" fmla="*/ 393 h 370"/>
              <a:gd name="T42" fmla="*/ 257 w 327"/>
              <a:gd name="T43" fmla="*/ 212 h 370"/>
              <a:gd name="T44" fmla="*/ 286 w 327"/>
              <a:gd name="T45" fmla="*/ 112 h 370"/>
              <a:gd name="T46" fmla="*/ 238 w 327"/>
              <a:gd name="T47" fmla="*/ 192 h 370"/>
              <a:gd name="T48" fmla="*/ 257 w 327"/>
              <a:gd name="T49" fmla="*/ 103 h 370"/>
              <a:gd name="T50" fmla="*/ 267 w 327"/>
              <a:gd name="T51" fmla="*/ 83 h 370"/>
              <a:gd name="T52" fmla="*/ 218 w 327"/>
              <a:gd name="T53" fmla="*/ 212 h 370"/>
              <a:gd name="T54" fmla="*/ 157 w 327"/>
              <a:gd name="T55" fmla="*/ 394 h 370"/>
              <a:gd name="T56" fmla="*/ 78 w 327"/>
              <a:gd name="T57" fmla="*/ 516 h 370"/>
              <a:gd name="T58" fmla="*/ 84 w 327"/>
              <a:gd name="T59" fmla="*/ 538 h 370"/>
              <a:gd name="T60" fmla="*/ 237 w 327"/>
              <a:gd name="T61" fmla="*/ 481 h 370"/>
              <a:gd name="T62" fmla="*/ 389 w 327"/>
              <a:gd name="T63" fmla="*/ 538 h 370"/>
              <a:gd name="T64" fmla="*/ 398 w 327"/>
              <a:gd name="T65" fmla="*/ 519 h 370"/>
              <a:gd name="T66" fmla="*/ 266 w 327"/>
              <a:gd name="T67" fmla="*/ 332 h 370"/>
              <a:gd name="T68" fmla="*/ 237 w 327"/>
              <a:gd name="T69" fmla="*/ 231 h 370"/>
              <a:gd name="T70" fmla="*/ 276 w 327"/>
              <a:gd name="T71" fmla="*/ 356 h 370"/>
              <a:gd name="T72" fmla="*/ 190 w 327"/>
              <a:gd name="T73" fmla="*/ 378 h 370"/>
              <a:gd name="T74" fmla="*/ 237 w 327"/>
              <a:gd name="T75" fmla="*/ 396 h 370"/>
              <a:gd name="T76" fmla="*/ 237 w 327"/>
              <a:gd name="T77" fmla="*/ 414 h 370"/>
              <a:gd name="T78" fmla="*/ 340 w 327"/>
              <a:gd name="T79" fmla="*/ 515 h 370"/>
              <a:gd name="T80" fmla="*/ 109 w 327"/>
              <a:gd name="T81" fmla="*/ 515 h 370"/>
              <a:gd name="T82" fmla="*/ 237 w 327"/>
              <a:gd name="T83" fmla="*/ 438 h 370"/>
              <a:gd name="T84" fmla="*/ 365 w 327"/>
              <a:gd name="T85" fmla="*/ 515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7" h="370">
                <a:moveTo>
                  <a:pt x="287" y="4"/>
                </a:moveTo>
                <a:cubicBezTo>
                  <a:pt x="284" y="0"/>
                  <a:pt x="279" y="0"/>
                  <a:pt x="276" y="4"/>
                </a:cubicBezTo>
                <a:cubicBezTo>
                  <a:pt x="273" y="7"/>
                  <a:pt x="273" y="12"/>
                  <a:pt x="276" y="15"/>
                </a:cubicBezTo>
                <a:cubicBezTo>
                  <a:pt x="300" y="38"/>
                  <a:pt x="311" y="69"/>
                  <a:pt x="311" y="100"/>
                </a:cubicBezTo>
                <a:cubicBezTo>
                  <a:pt x="311" y="131"/>
                  <a:pt x="300" y="162"/>
                  <a:pt x="276" y="185"/>
                </a:cubicBezTo>
                <a:cubicBezTo>
                  <a:pt x="273" y="188"/>
                  <a:pt x="273" y="194"/>
                  <a:pt x="276" y="197"/>
                </a:cubicBezTo>
                <a:cubicBezTo>
                  <a:pt x="278" y="198"/>
                  <a:pt x="280" y="199"/>
                  <a:pt x="282" y="199"/>
                </a:cubicBezTo>
                <a:cubicBezTo>
                  <a:pt x="284" y="199"/>
                  <a:pt x="286" y="198"/>
                  <a:pt x="287" y="197"/>
                </a:cubicBezTo>
                <a:cubicBezTo>
                  <a:pt x="314" y="170"/>
                  <a:pt x="327" y="135"/>
                  <a:pt x="327" y="100"/>
                </a:cubicBezTo>
                <a:cubicBezTo>
                  <a:pt x="327" y="65"/>
                  <a:pt x="314" y="30"/>
                  <a:pt x="287" y="4"/>
                </a:cubicBezTo>
                <a:close/>
                <a:moveTo>
                  <a:pt x="273" y="100"/>
                </a:moveTo>
                <a:cubicBezTo>
                  <a:pt x="273" y="121"/>
                  <a:pt x="265" y="142"/>
                  <a:pt x="249" y="158"/>
                </a:cubicBezTo>
                <a:cubicBezTo>
                  <a:pt x="246" y="161"/>
                  <a:pt x="246" y="166"/>
                  <a:pt x="249" y="169"/>
                </a:cubicBezTo>
                <a:cubicBezTo>
                  <a:pt x="250" y="171"/>
                  <a:pt x="253" y="172"/>
                  <a:pt x="255" y="172"/>
                </a:cubicBezTo>
                <a:cubicBezTo>
                  <a:pt x="257" y="172"/>
                  <a:pt x="259" y="171"/>
                  <a:pt x="260" y="169"/>
                </a:cubicBezTo>
                <a:cubicBezTo>
                  <a:pt x="279" y="150"/>
                  <a:pt x="289" y="125"/>
                  <a:pt x="289" y="100"/>
                </a:cubicBezTo>
                <a:cubicBezTo>
                  <a:pt x="289" y="75"/>
                  <a:pt x="279" y="50"/>
                  <a:pt x="260" y="31"/>
                </a:cubicBezTo>
                <a:cubicBezTo>
                  <a:pt x="257" y="28"/>
                  <a:pt x="252" y="28"/>
                  <a:pt x="249" y="31"/>
                </a:cubicBezTo>
                <a:cubicBezTo>
                  <a:pt x="246" y="34"/>
                  <a:pt x="246" y="39"/>
                  <a:pt x="249" y="42"/>
                </a:cubicBezTo>
                <a:cubicBezTo>
                  <a:pt x="265" y="58"/>
                  <a:pt x="273" y="79"/>
                  <a:pt x="273" y="100"/>
                </a:cubicBezTo>
                <a:close/>
                <a:moveTo>
                  <a:pt x="222" y="142"/>
                </a:moveTo>
                <a:cubicBezTo>
                  <a:pt x="223" y="144"/>
                  <a:pt x="225" y="145"/>
                  <a:pt x="227" y="145"/>
                </a:cubicBezTo>
                <a:cubicBezTo>
                  <a:pt x="229" y="145"/>
                  <a:pt x="231" y="144"/>
                  <a:pt x="233" y="142"/>
                </a:cubicBezTo>
                <a:cubicBezTo>
                  <a:pt x="245" y="131"/>
                  <a:pt x="250" y="115"/>
                  <a:pt x="250" y="100"/>
                </a:cubicBezTo>
                <a:cubicBezTo>
                  <a:pt x="250" y="85"/>
                  <a:pt x="245" y="70"/>
                  <a:pt x="233" y="58"/>
                </a:cubicBezTo>
                <a:cubicBezTo>
                  <a:pt x="230" y="55"/>
                  <a:pt x="225" y="55"/>
                  <a:pt x="222" y="58"/>
                </a:cubicBezTo>
                <a:cubicBezTo>
                  <a:pt x="219" y="61"/>
                  <a:pt x="219" y="66"/>
                  <a:pt x="222" y="69"/>
                </a:cubicBezTo>
                <a:cubicBezTo>
                  <a:pt x="230" y="78"/>
                  <a:pt x="234" y="89"/>
                  <a:pt x="234" y="100"/>
                </a:cubicBezTo>
                <a:cubicBezTo>
                  <a:pt x="234" y="111"/>
                  <a:pt x="230" y="122"/>
                  <a:pt x="222" y="131"/>
                </a:cubicBezTo>
                <a:cubicBezTo>
                  <a:pt x="219" y="134"/>
                  <a:pt x="219" y="139"/>
                  <a:pt x="222" y="142"/>
                </a:cubicBezTo>
                <a:close/>
                <a:moveTo>
                  <a:pt x="51" y="185"/>
                </a:moveTo>
                <a:cubicBezTo>
                  <a:pt x="28" y="162"/>
                  <a:pt x="16" y="131"/>
                  <a:pt x="16" y="100"/>
                </a:cubicBezTo>
                <a:cubicBezTo>
                  <a:pt x="16" y="69"/>
                  <a:pt x="28" y="38"/>
                  <a:pt x="51" y="15"/>
                </a:cubicBezTo>
                <a:cubicBezTo>
                  <a:pt x="54" y="12"/>
                  <a:pt x="54" y="7"/>
                  <a:pt x="51" y="4"/>
                </a:cubicBezTo>
                <a:cubicBezTo>
                  <a:pt x="48" y="0"/>
                  <a:pt x="43" y="0"/>
                  <a:pt x="40" y="4"/>
                </a:cubicBezTo>
                <a:cubicBezTo>
                  <a:pt x="40" y="4"/>
                  <a:pt x="40" y="4"/>
                  <a:pt x="40" y="4"/>
                </a:cubicBezTo>
                <a:cubicBezTo>
                  <a:pt x="13" y="30"/>
                  <a:pt x="0" y="65"/>
                  <a:pt x="0" y="100"/>
                </a:cubicBezTo>
                <a:cubicBezTo>
                  <a:pt x="0" y="135"/>
                  <a:pt x="13" y="170"/>
                  <a:pt x="40" y="197"/>
                </a:cubicBezTo>
                <a:cubicBezTo>
                  <a:pt x="41" y="198"/>
                  <a:pt x="44" y="199"/>
                  <a:pt x="46" y="199"/>
                </a:cubicBezTo>
                <a:cubicBezTo>
                  <a:pt x="48" y="199"/>
                  <a:pt x="50" y="198"/>
                  <a:pt x="51" y="197"/>
                </a:cubicBezTo>
                <a:cubicBezTo>
                  <a:pt x="54" y="194"/>
                  <a:pt x="54" y="188"/>
                  <a:pt x="51" y="185"/>
                </a:cubicBezTo>
                <a:close/>
                <a:moveTo>
                  <a:pt x="67" y="169"/>
                </a:moveTo>
                <a:cubicBezTo>
                  <a:pt x="69" y="171"/>
                  <a:pt x="71" y="172"/>
                  <a:pt x="73" y="172"/>
                </a:cubicBezTo>
                <a:cubicBezTo>
                  <a:pt x="75" y="172"/>
                  <a:pt x="77" y="171"/>
                  <a:pt x="78" y="169"/>
                </a:cubicBezTo>
                <a:cubicBezTo>
                  <a:pt x="82" y="166"/>
                  <a:pt x="82" y="161"/>
                  <a:pt x="78" y="158"/>
                </a:cubicBezTo>
                <a:cubicBezTo>
                  <a:pt x="62" y="142"/>
                  <a:pt x="54" y="121"/>
                  <a:pt x="54" y="100"/>
                </a:cubicBezTo>
                <a:cubicBezTo>
                  <a:pt x="54" y="79"/>
                  <a:pt x="62" y="58"/>
                  <a:pt x="78" y="42"/>
                </a:cubicBezTo>
                <a:cubicBezTo>
                  <a:pt x="82" y="39"/>
                  <a:pt x="82" y="34"/>
                  <a:pt x="78" y="31"/>
                </a:cubicBezTo>
                <a:cubicBezTo>
                  <a:pt x="75" y="28"/>
                  <a:pt x="70" y="28"/>
                  <a:pt x="67" y="31"/>
                </a:cubicBezTo>
                <a:cubicBezTo>
                  <a:pt x="48" y="50"/>
                  <a:pt x="38" y="75"/>
                  <a:pt x="38" y="100"/>
                </a:cubicBezTo>
                <a:cubicBezTo>
                  <a:pt x="38" y="125"/>
                  <a:pt x="48" y="150"/>
                  <a:pt x="67" y="169"/>
                </a:cubicBezTo>
                <a:close/>
                <a:moveTo>
                  <a:pt x="94" y="142"/>
                </a:moveTo>
                <a:cubicBezTo>
                  <a:pt x="96" y="144"/>
                  <a:pt x="98" y="145"/>
                  <a:pt x="100" y="145"/>
                </a:cubicBezTo>
                <a:cubicBezTo>
                  <a:pt x="102" y="145"/>
                  <a:pt x="104" y="144"/>
                  <a:pt x="106" y="142"/>
                </a:cubicBezTo>
                <a:cubicBezTo>
                  <a:pt x="109" y="139"/>
                  <a:pt x="109" y="134"/>
                  <a:pt x="106" y="131"/>
                </a:cubicBezTo>
                <a:cubicBezTo>
                  <a:pt x="97" y="122"/>
                  <a:pt x="93" y="111"/>
                  <a:pt x="93" y="100"/>
                </a:cubicBezTo>
                <a:cubicBezTo>
                  <a:pt x="93" y="89"/>
                  <a:pt x="97" y="78"/>
                  <a:pt x="106" y="69"/>
                </a:cubicBezTo>
                <a:cubicBezTo>
                  <a:pt x="109" y="66"/>
                  <a:pt x="109" y="61"/>
                  <a:pt x="106" y="58"/>
                </a:cubicBezTo>
                <a:cubicBezTo>
                  <a:pt x="103" y="55"/>
                  <a:pt x="97" y="55"/>
                  <a:pt x="94" y="58"/>
                </a:cubicBezTo>
                <a:cubicBezTo>
                  <a:pt x="83" y="70"/>
                  <a:pt x="77" y="85"/>
                  <a:pt x="77" y="100"/>
                </a:cubicBezTo>
                <a:cubicBezTo>
                  <a:pt x="77" y="115"/>
                  <a:pt x="83" y="131"/>
                  <a:pt x="94" y="142"/>
                </a:cubicBezTo>
                <a:close/>
                <a:moveTo>
                  <a:pt x="267" y="349"/>
                </a:moveTo>
                <a:cubicBezTo>
                  <a:pt x="257" y="336"/>
                  <a:pt x="238" y="309"/>
                  <a:pt x="219" y="270"/>
                </a:cubicBezTo>
                <a:cubicBezTo>
                  <a:pt x="218" y="270"/>
                  <a:pt x="218" y="269"/>
                  <a:pt x="218" y="268"/>
                </a:cubicBezTo>
                <a:cubicBezTo>
                  <a:pt x="213" y="259"/>
                  <a:pt x="209" y="249"/>
                  <a:pt x="204" y="239"/>
                </a:cubicBezTo>
                <a:cubicBezTo>
                  <a:pt x="190" y="205"/>
                  <a:pt x="182" y="171"/>
                  <a:pt x="177" y="146"/>
                </a:cubicBezTo>
                <a:cubicBezTo>
                  <a:pt x="197" y="140"/>
                  <a:pt x="211" y="122"/>
                  <a:pt x="211" y="100"/>
                </a:cubicBezTo>
                <a:cubicBezTo>
                  <a:pt x="211" y="93"/>
                  <a:pt x="210" y="87"/>
                  <a:pt x="208" y="81"/>
                </a:cubicBezTo>
                <a:cubicBezTo>
                  <a:pt x="206" y="77"/>
                  <a:pt x="201" y="75"/>
                  <a:pt x="197" y="77"/>
                </a:cubicBezTo>
                <a:cubicBezTo>
                  <a:pt x="193" y="79"/>
                  <a:pt x="191" y="84"/>
                  <a:pt x="193" y="88"/>
                </a:cubicBezTo>
                <a:cubicBezTo>
                  <a:pt x="194" y="91"/>
                  <a:pt x="195" y="96"/>
                  <a:pt x="195" y="100"/>
                </a:cubicBezTo>
                <a:cubicBezTo>
                  <a:pt x="195" y="117"/>
                  <a:pt x="181" y="132"/>
                  <a:pt x="164" y="132"/>
                </a:cubicBezTo>
                <a:cubicBezTo>
                  <a:pt x="146" y="132"/>
                  <a:pt x="132" y="117"/>
                  <a:pt x="132" y="100"/>
                </a:cubicBezTo>
                <a:cubicBezTo>
                  <a:pt x="132" y="82"/>
                  <a:pt x="146" y="68"/>
                  <a:pt x="164" y="68"/>
                </a:cubicBezTo>
                <a:cubicBezTo>
                  <a:pt x="169" y="68"/>
                  <a:pt x="173" y="69"/>
                  <a:pt x="177" y="71"/>
                </a:cubicBezTo>
                <a:cubicBezTo>
                  <a:pt x="181" y="73"/>
                  <a:pt x="186" y="71"/>
                  <a:pt x="188" y="67"/>
                </a:cubicBezTo>
                <a:cubicBezTo>
                  <a:pt x="190" y="63"/>
                  <a:pt x="188" y="59"/>
                  <a:pt x="184" y="57"/>
                </a:cubicBezTo>
                <a:cubicBezTo>
                  <a:pt x="184" y="57"/>
                  <a:pt x="184" y="57"/>
                  <a:pt x="184" y="57"/>
                </a:cubicBezTo>
                <a:cubicBezTo>
                  <a:pt x="178" y="54"/>
                  <a:pt x="171" y="52"/>
                  <a:pt x="164" y="52"/>
                </a:cubicBezTo>
                <a:cubicBezTo>
                  <a:pt x="137" y="52"/>
                  <a:pt x="116" y="74"/>
                  <a:pt x="116" y="100"/>
                </a:cubicBezTo>
                <a:cubicBezTo>
                  <a:pt x="116" y="121"/>
                  <a:pt x="130" y="140"/>
                  <a:pt x="150" y="146"/>
                </a:cubicBezTo>
                <a:cubicBezTo>
                  <a:pt x="145" y="170"/>
                  <a:pt x="136" y="205"/>
                  <a:pt x="123" y="239"/>
                </a:cubicBezTo>
                <a:cubicBezTo>
                  <a:pt x="118" y="249"/>
                  <a:pt x="114" y="259"/>
                  <a:pt x="109" y="268"/>
                </a:cubicBezTo>
                <a:cubicBezTo>
                  <a:pt x="109" y="269"/>
                  <a:pt x="108" y="270"/>
                  <a:pt x="108" y="271"/>
                </a:cubicBezTo>
                <a:cubicBezTo>
                  <a:pt x="97" y="293"/>
                  <a:pt x="85" y="312"/>
                  <a:pt x="76" y="326"/>
                </a:cubicBezTo>
                <a:cubicBezTo>
                  <a:pt x="69" y="336"/>
                  <a:pt x="63" y="344"/>
                  <a:pt x="59" y="349"/>
                </a:cubicBezTo>
                <a:cubicBezTo>
                  <a:pt x="57" y="351"/>
                  <a:pt x="55" y="353"/>
                  <a:pt x="54" y="355"/>
                </a:cubicBezTo>
                <a:cubicBezTo>
                  <a:pt x="53" y="356"/>
                  <a:pt x="52" y="357"/>
                  <a:pt x="52" y="357"/>
                </a:cubicBezTo>
                <a:cubicBezTo>
                  <a:pt x="50" y="359"/>
                  <a:pt x="50" y="362"/>
                  <a:pt x="51" y="365"/>
                </a:cubicBezTo>
                <a:cubicBezTo>
                  <a:pt x="52" y="368"/>
                  <a:pt x="55" y="370"/>
                  <a:pt x="58" y="370"/>
                </a:cubicBezTo>
                <a:cubicBezTo>
                  <a:pt x="97" y="370"/>
                  <a:pt x="97" y="370"/>
                  <a:pt x="97" y="370"/>
                </a:cubicBezTo>
                <a:cubicBezTo>
                  <a:pt x="100" y="370"/>
                  <a:pt x="102" y="368"/>
                  <a:pt x="104" y="366"/>
                </a:cubicBezTo>
                <a:cubicBezTo>
                  <a:pt x="115" y="345"/>
                  <a:pt x="138" y="331"/>
                  <a:pt x="163" y="331"/>
                </a:cubicBezTo>
                <a:cubicBezTo>
                  <a:pt x="189" y="331"/>
                  <a:pt x="211" y="345"/>
                  <a:pt x="223" y="366"/>
                </a:cubicBezTo>
                <a:cubicBezTo>
                  <a:pt x="224" y="368"/>
                  <a:pt x="227" y="370"/>
                  <a:pt x="230" y="370"/>
                </a:cubicBezTo>
                <a:cubicBezTo>
                  <a:pt x="268" y="370"/>
                  <a:pt x="268" y="370"/>
                  <a:pt x="268" y="370"/>
                </a:cubicBezTo>
                <a:cubicBezTo>
                  <a:pt x="268" y="370"/>
                  <a:pt x="268" y="370"/>
                  <a:pt x="268" y="370"/>
                </a:cubicBezTo>
                <a:cubicBezTo>
                  <a:pt x="271" y="370"/>
                  <a:pt x="274" y="368"/>
                  <a:pt x="275" y="365"/>
                </a:cubicBezTo>
                <a:cubicBezTo>
                  <a:pt x="276" y="362"/>
                  <a:pt x="276" y="359"/>
                  <a:pt x="274" y="357"/>
                </a:cubicBezTo>
                <a:cubicBezTo>
                  <a:pt x="274" y="357"/>
                  <a:pt x="271" y="354"/>
                  <a:pt x="267" y="349"/>
                </a:cubicBezTo>
                <a:close/>
                <a:moveTo>
                  <a:pt x="163" y="159"/>
                </a:moveTo>
                <a:cubicBezTo>
                  <a:pt x="168" y="179"/>
                  <a:pt x="174" y="203"/>
                  <a:pt x="183" y="228"/>
                </a:cubicBezTo>
                <a:cubicBezTo>
                  <a:pt x="177" y="227"/>
                  <a:pt x="170" y="227"/>
                  <a:pt x="163" y="227"/>
                </a:cubicBezTo>
                <a:cubicBezTo>
                  <a:pt x="157" y="227"/>
                  <a:pt x="150" y="227"/>
                  <a:pt x="144" y="228"/>
                </a:cubicBezTo>
                <a:cubicBezTo>
                  <a:pt x="153" y="203"/>
                  <a:pt x="159" y="179"/>
                  <a:pt x="163" y="159"/>
                </a:cubicBezTo>
                <a:close/>
                <a:moveTo>
                  <a:pt x="137" y="245"/>
                </a:moveTo>
                <a:cubicBezTo>
                  <a:pt x="146" y="244"/>
                  <a:pt x="154" y="243"/>
                  <a:pt x="163" y="243"/>
                </a:cubicBezTo>
                <a:cubicBezTo>
                  <a:pt x="172" y="243"/>
                  <a:pt x="181" y="244"/>
                  <a:pt x="190" y="245"/>
                </a:cubicBezTo>
                <a:cubicBezTo>
                  <a:pt x="192" y="250"/>
                  <a:pt x="194" y="255"/>
                  <a:pt x="196" y="260"/>
                </a:cubicBezTo>
                <a:cubicBezTo>
                  <a:pt x="186" y="257"/>
                  <a:pt x="174" y="256"/>
                  <a:pt x="163" y="256"/>
                </a:cubicBezTo>
                <a:cubicBezTo>
                  <a:pt x="152" y="256"/>
                  <a:pt x="141" y="257"/>
                  <a:pt x="131" y="260"/>
                </a:cubicBezTo>
                <a:cubicBezTo>
                  <a:pt x="133" y="255"/>
                  <a:pt x="135" y="250"/>
                  <a:pt x="137" y="245"/>
                </a:cubicBezTo>
                <a:close/>
                <a:moveTo>
                  <a:pt x="122" y="279"/>
                </a:moveTo>
                <a:cubicBezTo>
                  <a:pt x="135" y="275"/>
                  <a:pt x="149" y="272"/>
                  <a:pt x="163" y="272"/>
                </a:cubicBezTo>
                <a:cubicBezTo>
                  <a:pt x="178" y="272"/>
                  <a:pt x="192" y="275"/>
                  <a:pt x="205" y="279"/>
                </a:cubicBezTo>
                <a:cubicBezTo>
                  <a:pt x="208" y="286"/>
                  <a:pt x="212" y="292"/>
                  <a:pt x="215" y="298"/>
                </a:cubicBezTo>
                <a:cubicBezTo>
                  <a:pt x="199" y="290"/>
                  <a:pt x="182" y="285"/>
                  <a:pt x="163" y="285"/>
                </a:cubicBezTo>
                <a:cubicBezTo>
                  <a:pt x="145" y="285"/>
                  <a:pt x="127" y="290"/>
                  <a:pt x="112" y="298"/>
                </a:cubicBezTo>
                <a:cubicBezTo>
                  <a:pt x="115" y="292"/>
                  <a:pt x="118" y="286"/>
                  <a:pt x="122" y="279"/>
                </a:cubicBezTo>
                <a:close/>
                <a:moveTo>
                  <a:pt x="234" y="354"/>
                </a:moveTo>
                <a:cubicBezTo>
                  <a:pt x="219" y="330"/>
                  <a:pt x="193" y="315"/>
                  <a:pt x="163" y="315"/>
                </a:cubicBezTo>
                <a:cubicBezTo>
                  <a:pt x="133" y="315"/>
                  <a:pt x="107" y="330"/>
                  <a:pt x="92" y="354"/>
                </a:cubicBezTo>
                <a:cubicBezTo>
                  <a:pt x="75" y="354"/>
                  <a:pt x="75" y="354"/>
                  <a:pt x="75" y="354"/>
                </a:cubicBezTo>
                <a:cubicBezTo>
                  <a:pt x="78" y="350"/>
                  <a:pt x="81" y="346"/>
                  <a:pt x="85" y="341"/>
                </a:cubicBezTo>
                <a:cubicBezTo>
                  <a:pt x="85" y="341"/>
                  <a:pt x="85" y="341"/>
                  <a:pt x="85" y="341"/>
                </a:cubicBezTo>
                <a:cubicBezTo>
                  <a:pt x="103" y="317"/>
                  <a:pt x="131" y="301"/>
                  <a:pt x="163" y="301"/>
                </a:cubicBezTo>
                <a:cubicBezTo>
                  <a:pt x="195" y="301"/>
                  <a:pt x="223" y="317"/>
                  <a:pt x="241" y="341"/>
                </a:cubicBezTo>
                <a:cubicBezTo>
                  <a:pt x="241" y="341"/>
                  <a:pt x="242" y="341"/>
                  <a:pt x="242" y="341"/>
                </a:cubicBezTo>
                <a:cubicBezTo>
                  <a:pt x="245" y="346"/>
                  <a:pt x="248" y="350"/>
                  <a:pt x="251" y="354"/>
                </a:cubicBezTo>
                <a:lnTo>
                  <a:pt x="234" y="35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0" name="Freeform 20"/>
          <p:cNvSpPr>
            <a:spLocks noChangeAspect="1" noEditPoints="1"/>
          </p:cNvSpPr>
          <p:nvPr/>
        </p:nvSpPr>
        <p:spPr bwMode="auto">
          <a:xfrm>
            <a:off x="5650933" y="1930283"/>
            <a:ext cx="257605" cy="267373"/>
          </a:xfrm>
          <a:custGeom>
            <a:avLst/>
            <a:gdLst>
              <a:gd name="T0" fmla="*/ 2147483647 w 428"/>
              <a:gd name="T1" fmla="*/ 2147483647 h 443"/>
              <a:gd name="T2" fmla="*/ 2147483647 w 428"/>
              <a:gd name="T3" fmla="*/ 2147483647 h 443"/>
              <a:gd name="T4" fmla="*/ 2147483647 w 428"/>
              <a:gd name="T5" fmla="*/ 2147483647 h 443"/>
              <a:gd name="T6" fmla="*/ 2147483647 w 428"/>
              <a:gd name="T7" fmla="*/ 2147483647 h 443"/>
              <a:gd name="T8" fmla="*/ 2147483647 w 428"/>
              <a:gd name="T9" fmla="*/ 2147483647 h 443"/>
              <a:gd name="T10" fmla="*/ 2147483647 w 428"/>
              <a:gd name="T11" fmla="*/ 2147483647 h 443"/>
              <a:gd name="T12" fmla="*/ 2147483647 w 428"/>
              <a:gd name="T13" fmla="*/ 2147483647 h 443"/>
              <a:gd name="T14" fmla="*/ 2147483647 w 428"/>
              <a:gd name="T15" fmla="*/ 2147483647 h 443"/>
              <a:gd name="T16" fmla="*/ 2147483647 w 428"/>
              <a:gd name="T17" fmla="*/ 2147483647 h 443"/>
              <a:gd name="T18" fmla="*/ 2147483647 w 428"/>
              <a:gd name="T19" fmla="*/ 2147483647 h 443"/>
              <a:gd name="T20" fmla="*/ 2147483647 w 428"/>
              <a:gd name="T21" fmla="*/ 2147483647 h 443"/>
              <a:gd name="T22" fmla="*/ 2147483647 w 428"/>
              <a:gd name="T23" fmla="*/ 2147483647 h 443"/>
              <a:gd name="T24" fmla="*/ 2147483647 w 428"/>
              <a:gd name="T25" fmla="*/ 2147483647 h 443"/>
              <a:gd name="T26" fmla="*/ 2147483647 w 428"/>
              <a:gd name="T27" fmla="*/ 2147483647 h 443"/>
              <a:gd name="T28" fmla="*/ 2147483647 w 428"/>
              <a:gd name="T29" fmla="*/ 2147483647 h 443"/>
              <a:gd name="T30" fmla="*/ 2147483647 w 428"/>
              <a:gd name="T31" fmla="*/ 2147483647 h 443"/>
              <a:gd name="T32" fmla="*/ 2147483647 w 428"/>
              <a:gd name="T33" fmla="*/ 2147483647 h 443"/>
              <a:gd name="T34" fmla="*/ 2147483647 w 428"/>
              <a:gd name="T35" fmla="*/ 2147483647 h 443"/>
              <a:gd name="T36" fmla="*/ 2147483647 w 428"/>
              <a:gd name="T37" fmla="*/ 2147483647 h 443"/>
              <a:gd name="T38" fmla="*/ 2147483647 w 428"/>
              <a:gd name="T39" fmla="*/ 2147483647 h 443"/>
              <a:gd name="T40" fmla="*/ 2147483647 w 428"/>
              <a:gd name="T41" fmla="*/ 2147483647 h 443"/>
              <a:gd name="T42" fmla="*/ 2147483647 w 428"/>
              <a:gd name="T43" fmla="*/ 2147483647 h 443"/>
              <a:gd name="T44" fmla="*/ 2147483647 w 428"/>
              <a:gd name="T45" fmla="*/ 2147483647 h 443"/>
              <a:gd name="T46" fmla="*/ 2147483647 w 428"/>
              <a:gd name="T47" fmla="*/ 2147483647 h 443"/>
              <a:gd name="T48" fmla="*/ 2147483647 w 428"/>
              <a:gd name="T49" fmla="*/ 2147483647 h 443"/>
              <a:gd name="T50" fmla="*/ 2147483647 w 428"/>
              <a:gd name="T51" fmla="*/ 2147483647 h 443"/>
              <a:gd name="T52" fmla="*/ 2147483647 w 428"/>
              <a:gd name="T53" fmla="*/ 2147483647 h 443"/>
              <a:gd name="T54" fmla="*/ 2147483647 w 428"/>
              <a:gd name="T55" fmla="*/ 2147483647 h 443"/>
              <a:gd name="T56" fmla="*/ 2147483647 w 428"/>
              <a:gd name="T57" fmla="*/ 2147483647 h 443"/>
              <a:gd name="T58" fmla="*/ 2147483647 w 428"/>
              <a:gd name="T59" fmla="*/ 2147483647 h 443"/>
              <a:gd name="T60" fmla="*/ 2147483647 w 428"/>
              <a:gd name="T61" fmla="*/ 2147483647 h 443"/>
              <a:gd name="T62" fmla="*/ 2147483647 w 428"/>
              <a:gd name="T63" fmla="*/ 2147483647 h 443"/>
              <a:gd name="T64" fmla="*/ 2147483647 w 428"/>
              <a:gd name="T65" fmla="*/ 2147483647 h 443"/>
              <a:gd name="T66" fmla="*/ 2147483647 w 428"/>
              <a:gd name="T67" fmla="*/ 2147483647 h 443"/>
              <a:gd name="T68" fmla="*/ 2147483647 w 428"/>
              <a:gd name="T69" fmla="*/ 0 h 443"/>
              <a:gd name="T70" fmla="*/ 2147483647 w 428"/>
              <a:gd name="T71" fmla="*/ 2147483647 h 443"/>
              <a:gd name="T72" fmla="*/ 2147483647 w 428"/>
              <a:gd name="T73" fmla="*/ 2147483647 h 443"/>
              <a:gd name="T74" fmla="*/ 2147483647 w 428"/>
              <a:gd name="T75" fmla="*/ 2147483647 h 443"/>
              <a:gd name="T76" fmla="*/ 2147483647 w 428"/>
              <a:gd name="T77" fmla="*/ 2147483647 h 443"/>
              <a:gd name="T78" fmla="*/ 2147483647 w 428"/>
              <a:gd name="T79" fmla="*/ 2147483647 h 443"/>
              <a:gd name="T80" fmla="*/ 2147483647 w 428"/>
              <a:gd name="T81" fmla="*/ 2147483647 h 443"/>
              <a:gd name="T82" fmla="*/ 2147483647 w 428"/>
              <a:gd name="T83" fmla="*/ 2147483647 h 443"/>
              <a:gd name="T84" fmla="*/ 2147483647 w 428"/>
              <a:gd name="T85" fmla="*/ 2147483647 h 443"/>
              <a:gd name="T86" fmla="*/ 2147483647 w 428"/>
              <a:gd name="T87" fmla="*/ 2147483647 h 443"/>
              <a:gd name="T88" fmla="*/ 2147483647 w 428"/>
              <a:gd name="T89" fmla="*/ 2147483647 h 443"/>
              <a:gd name="T90" fmla="*/ 2147483647 w 428"/>
              <a:gd name="T91" fmla="*/ 2147483647 h 443"/>
              <a:gd name="T92" fmla="*/ 2147483647 w 428"/>
              <a:gd name="T93" fmla="*/ 2147483647 h 443"/>
              <a:gd name="T94" fmla="*/ 2147483647 w 428"/>
              <a:gd name="T95" fmla="*/ 2147483647 h 443"/>
              <a:gd name="T96" fmla="*/ 2147483647 w 428"/>
              <a:gd name="T97" fmla="*/ 2147483647 h 443"/>
              <a:gd name="T98" fmla="*/ 2147483647 w 428"/>
              <a:gd name="T99" fmla="*/ 2147483647 h 443"/>
              <a:gd name="T100" fmla="*/ 2147483647 w 428"/>
              <a:gd name="T101" fmla="*/ 2147483647 h 443"/>
              <a:gd name="T102" fmla="*/ 2147483647 w 428"/>
              <a:gd name="T103" fmla="*/ 2147483647 h 44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28"/>
              <a:gd name="T157" fmla="*/ 0 h 443"/>
              <a:gd name="T158" fmla="*/ 428 w 428"/>
              <a:gd name="T159" fmla="*/ 443 h 44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28" h="443">
                <a:moveTo>
                  <a:pt x="196" y="198"/>
                </a:moveTo>
                <a:cubicBezTo>
                  <a:pt x="186" y="208"/>
                  <a:pt x="186" y="224"/>
                  <a:pt x="196" y="234"/>
                </a:cubicBezTo>
                <a:cubicBezTo>
                  <a:pt x="206" y="244"/>
                  <a:pt x="222" y="244"/>
                  <a:pt x="232" y="234"/>
                </a:cubicBezTo>
                <a:cubicBezTo>
                  <a:pt x="242" y="224"/>
                  <a:pt x="242" y="208"/>
                  <a:pt x="232" y="198"/>
                </a:cubicBezTo>
                <a:cubicBezTo>
                  <a:pt x="222" y="188"/>
                  <a:pt x="206" y="188"/>
                  <a:pt x="196" y="198"/>
                </a:cubicBezTo>
                <a:close/>
                <a:moveTo>
                  <a:pt x="214" y="146"/>
                </a:moveTo>
                <a:cubicBezTo>
                  <a:pt x="198" y="146"/>
                  <a:pt x="182" y="152"/>
                  <a:pt x="170" y="164"/>
                </a:cubicBezTo>
                <a:cubicBezTo>
                  <a:pt x="166" y="168"/>
                  <a:pt x="166" y="173"/>
                  <a:pt x="170" y="176"/>
                </a:cubicBezTo>
                <a:cubicBezTo>
                  <a:pt x="171" y="177"/>
                  <a:pt x="173" y="178"/>
                  <a:pt x="175" y="178"/>
                </a:cubicBezTo>
                <a:cubicBezTo>
                  <a:pt x="177" y="178"/>
                  <a:pt x="179" y="177"/>
                  <a:pt x="181" y="176"/>
                </a:cubicBezTo>
                <a:cubicBezTo>
                  <a:pt x="181" y="176"/>
                  <a:pt x="181" y="176"/>
                  <a:pt x="181" y="176"/>
                </a:cubicBezTo>
                <a:cubicBezTo>
                  <a:pt x="190" y="167"/>
                  <a:pt x="202" y="162"/>
                  <a:pt x="214" y="162"/>
                </a:cubicBezTo>
                <a:cubicBezTo>
                  <a:pt x="226" y="162"/>
                  <a:pt x="238" y="167"/>
                  <a:pt x="247" y="176"/>
                </a:cubicBezTo>
                <a:cubicBezTo>
                  <a:pt x="250" y="179"/>
                  <a:pt x="255" y="179"/>
                  <a:pt x="258" y="176"/>
                </a:cubicBezTo>
                <a:cubicBezTo>
                  <a:pt x="262" y="173"/>
                  <a:pt x="262" y="168"/>
                  <a:pt x="258" y="164"/>
                </a:cubicBezTo>
                <a:cubicBezTo>
                  <a:pt x="246" y="152"/>
                  <a:pt x="230" y="146"/>
                  <a:pt x="214" y="146"/>
                </a:cubicBezTo>
                <a:close/>
                <a:moveTo>
                  <a:pt x="214" y="105"/>
                </a:moveTo>
                <a:cubicBezTo>
                  <a:pt x="187" y="105"/>
                  <a:pt x="161" y="115"/>
                  <a:pt x="141" y="135"/>
                </a:cubicBezTo>
                <a:cubicBezTo>
                  <a:pt x="137" y="139"/>
                  <a:pt x="137" y="144"/>
                  <a:pt x="141" y="147"/>
                </a:cubicBezTo>
                <a:cubicBezTo>
                  <a:pt x="144" y="150"/>
                  <a:pt x="149" y="150"/>
                  <a:pt x="152" y="147"/>
                </a:cubicBezTo>
                <a:cubicBezTo>
                  <a:pt x="169" y="130"/>
                  <a:pt x="192" y="121"/>
                  <a:pt x="214" y="121"/>
                </a:cubicBezTo>
                <a:cubicBezTo>
                  <a:pt x="237" y="121"/>
                  <a:pt x="259" y="130"/>
                  <a:pt x="276" y="147"/>
                </a:cubicBezTo>
                <a:cubicBezTo>
                  <a:pt x="278" y="148"/>
                  <a:pt x="280" y="149"/>
                  <a:pt x="282" y="149"/>
                </a:cubicBezTo>
                <a:cubicBezTo>
                  <a:pt x="284" y="149"/>
                  <a:pt x="286" y="148"/>
                  <a:pt x="287" y="147"/>
                </a:cubicBezTo>
                <a:cubicBezTo>
                  <a:pt x="291" y="144"/>
                  <a:pt x="291" y="139"/>
                  <a:pt x="287" y="135"/>
                </a:cubicBezTo>
                <a:cubicBezTo>
                  <a:pt x="267" y="115"/>
                  <a:pt x="241" y="105"/>
                  <a:pt x="214" y="105"/>
                </a:cubicBezTo>
                <a:close/>
                <a:moveTo>
                  <a:pt x="214" y="64"/>
                </a:moveTo>
                <a:cubicBezTo>
                  <a:pt x="177" y="64"/>
                  <a:pt x="140" y="78"/>
                  <a:pt x="112" y="106"/>
                </a:cubicBezTo>
                <a:cubicBezTo>
                  <a:pt x="108" y="110"/>
                  <a:pt x="108" y="115"/>
                  <a:pt x="112" y="118"/>
                </a:cubicBezTo>
                <a:cubicBezTo>
                  <a:pt x="115" y="121"/>
                  <a:pt x="120" y="121"/>
                  <a:pt x="123" y="118"/>
                </a:cubicBezTo>
                <a:cubicBezTo>
                  <a:pt x="123" y="118"/>
                  <a:pt x="123" y="118"/>
                  <a:pt x="123" y="118"/>
                </a:cubicBezTo>
                <a:cubicBezTo>
                  <a:pt x="148" y="93"/>
                  <a:pt x="181" y="80"/>
                  <a:pt x="214" y="80"/>
                </a:cubicBezTo>
                <a:cubicBezTo>
                  <a:pt x="247" y="80"/>
                  <a:pt x="280" y="93"/>
                  <a:pt x="305" y="118"/>
                </a:cubicBezTo>
                <a:cubicBezTo>
                  <a:pt x="307" y="119"/>
                  <a:pt x="309" y="120"/>
                  <a:pt x="311" y="120"/>
                </a:cubicBezTo>
                <a:cubicBezTo>
                  <a:pt x="313" y="120"/>
                  <a:pt x="315" y="119"/>
                  <a:pt x="316" y="118"/>
                </a:cubicBezTo>
                <a:cubicBezTo>
                  <a:pt x="320" y="115"/>
                  <a:pt x="320" y="110"/>
                  <a:pt x="316" y="106"/>
                </a:cubicBezTo>
                <a:cubicBezTo>
                  <a:pt x="288" y="78"/>
                  <a:pt x="251" y="64"/>
                  <a:pt x="214" y="64"/>
                </a:cubicBezTo>
                <a:close/>
                <a:moveTo>
                  <a:pt x="318" y="294"/>
                </a:moveTo>
                <a:cubicBezTo>
                  <a:pt x="318" y="298"/>
                  <a:pt x="322" y="302"/>
                  <a:pt x="326" y="302"/>
                </a:cubicBezTo>
                <a:cubicBezTo>
                  <a:pt x="330" y="302"/>
                  <a:pt x="333" y="298"/>
                  <a:pt x="333" y="294"/>
                </a:cubicBezTo>
                <a:cubicBezTo>
                  <a:pt x="333" y="290"/>
                  <a:pt x="330" y="287"/>
                  <a:pt x="326" y="287"/>
                </a:cubicBezTo>
                <a:cubicBezTo>
                  <a:pt x="322" y="287"/>
                  <a:pt x="318" y="290"/>
                  <a:pt x="318" y="294"/>
                </a:cubicBezTo>
                <a:close/>
                <a:moveTo>
                  <a:pt x="345" y="294"/>
                </a:moveTo>
                <a:cubicBezTo>
                  <a:pt x="345" y="298"/>
                  <a:pt x="348" y="302"/>
                  <a:pt x="352" y="302"/>
                </a:cubicBezTo>
                <a:cubicBezTo>
                  <a:pt x="356" y="302"/>
                  <a:pt x="359" y="298"/>
                  <a:pt x="359" y="294"/>
                </a:cubicBezTo>
                <a:cubicBezTo>
                  <a:pt x="359" y="290"/>
                  <a:pt x="356" y="287"/>
                  <a:pt x="352" y="287"/>
                </a:cubicBezTo>
                <a:cubicBezTo>
                  <a:pt x="348" y="287"/>
                  <a:pt x="345" y="290"/>
                  <a:pt x="345" y="294"/>
                </a:cubicBezTo>
                <a:close/>
                <a:moveTo>
                  <a:pt x="371" y="294"/>
                </a:moveTo>
                <a:cubicBezTo>
                  <a:pt x="371" y="298"/>
                  <a:pt x="374" y="302"/>
                  <a:pt x="378" y="302"/>
                </a:cubicBezTo>
                <a:cubicBezTo>
                  <a:pt x="383" y="302"/>
                  <a:pt x="386" y="298"/>
                  <a:pt x="386" y="294"/>
                </a:cubicBezTo>
                <a:cubicBezTo>
                  <a:pt x="386" y="290"/>
                  <a:pt x="383" y="287"/>
                  <a:pt x="378" y="287"/>
                </a:cubicBezTo>
                <a:cubicBezTo>
                  <a:pt x="374" y="287"/>
                  <a:pt x="371" y="290"/>
                  <a:pt x="371" y="294"/>
                </a:cubicBezTo>
                <a:close/>
                <a:moveTo>
                  <a:pt x="386" y="260"/>
                </a:moveTo>
                <a:cubicBezTo>
                  <a:pt x="386" y="46"/>
                  <a:pt x="386" y="46"/>
                  <a:pt x="386" y="46"/>
                </a:cubicBezTo>
                <a:cubicBezTo>
                  <a:pt x="386" y="37"/>
                  <a:pt x="379" y="30"/>
                  <a:pt x="370" y="30"/>
                </a:cubicBezTo>
                <a:cubicBezTo>
                  <a:pt x="58" y="30"/>
                  <a:pt x="58" y="30"/>
                  <a:pt x="58" y="30"/>
                </a:cubicBezTo>
                <a:cubicBezTo>
                  <a:pt x="49" y="30"/>
                  <a:pt x="42" y="37"/>
                  <a:pt x="42" y="46"/>
                </a:cubicBezTo>
                <a:cubicBezTo>
                  <a:pt x="42" y="260"/>
                  <a:pt x="42" y="260"/>
                  <a:pt x="42" y="260"/>
                </a:cubicBezTo>
                <a:cubicBezTo>
                  <a:pt x="42" y="269"/>
                  <a:pt x="49" y="276"/>
                  <a:pt x="58" y="276"/>
                </a:cubicBezTo>
                <a:cubicBezTo>
                  <a:pt x="370" y="276"/>
                  <a:pt x="370" y="276"/>
                  <a:pt x="370" y="276"/>
                </a:cubicBezTo>
                <a:cubicBezTo>
                  <a:pt x="379" y="276"/>
                  <a:pt x="386" y="269"/>
                  <a:pt x="386" y="260"/>
                </a:cubicBezTo>
                <a:close/>
                <a:moveTo>
                  <a:pt x="370" y="260"/>
                </a:moveTo>
                <a:cubicBezTo>
                  <a:pt x="370" y="260"/>
                  <a:pt x="370" y="260"/>
                  <a:pt x="370" y="260"/>
                </a:cubicBezTo>
                <a:cubicBezTo>
                  <a:pt x="58" y="260"/>
                  <a:pt x="58" y="260"/>
                  <a:pt x="58" y="260"/>
                </a:cubicBezTo>
                <a:cubicBezTo>
                  <a:pt x="58" y="260"/>
                  <a:pt x="58" y="260"/>
                  <a:pt x="58" y="260"/>
                </a:cubicBezTo>
                <a:cubicBezTo>
                  <a:pt x="58" y="46"/>
                  <a:pt x="58" y="46"/>
                  <a:pt x="58" y="46"/>
                </a:cubicBezTo>
                <a:cubicBezTo>
                  <a:pt x="58" y="46"/>
                  <a:pt x="58" y="46"/>
                  <a:pt x="58" y="46"/>
                </a:cubicBezTo>
                <a:cubicBezTo>
                  <a:pt x="370" y="46"/>
                  <a:pt x="370" y="46"/>
                  <a:pt x="370" y="46"/>
                </a:cubicBezTo>
                <a:cubicBezTo>
                  <a:pt x="370" y="46"/>
                  <a:pt x="370" y="46"/>
                  <a:pt x="370" y="46"/>
                </a:cubicBezTo>
                <a:lnTo>
                  <a:pt x="370" y="260"/>
                </a:lnTo>
                <a:close/>
                <a:moveTo>
                  <a:pt x="423" y="421"/>
                </a:moveTo>
                <a:cubicBezTo>
                  <a:pt x="423" y="420"/>
                  <a:pt x="423" y="420"/>
                  <a:pt x="423" y="420"/>
                </a:cubicBezTo>
                <a:cubicBezTo>
                  <a:pt x="383" y="393"/>
                  <a:pt x="383" y="393"/>
                  <a:pt x="383" y="393"/>
                </a:cubicBezTo>
                <a:cubicBezTo>
                  <a:pt x="379" y="391"/>
                  <a:pt x="376" y="388"/>
                  <a:pt x="373" y="386"/>
                </a:cubicBezTo>
                <a:cubicBezTo>
                  <a:pt x="369" y="384"/>
                  <a:pt x="364" y="383"/>
                  <a:pt x="359" y="383"/>
                </a:cubicBezTo>
                <a:cubicBezTo>
                  <a:pt x="316" y="383"/>
                  <a:pt x="316" y="383"/>
                  <a:pt x="316" y="383"/>
                </a:cubicBezTo>
                <a:cubicBezTo>
                  <a:pt x="316" y="379"/>
                  <a:pt x="315" y="376"/>
                  <a:pt x="313" y="372"/>
                </a:cubicBezTo>
                <a:cubicBezTo>
                  <a:pt x="312" y="371"/>
                  <a:pt x="311" y="369"/>
                  <a:pt x="309" y="367"/>
                </a:cubicBezTo>
                <a:cubicBezTo>
                  <a:pt x="307" y="366"/>
                  <a:pt x="305" y="365"/>
                  <a:pt x="302" y="364"/>
                </a:cubicBezTo>
                <a:cubicBezTo>
                  <a:pt x="302" y="364"/>
                  <a:pt x="300" y="364"/>
                  <a:pt x="299" y="363"/>
                </a:cubicBezTo>
                <a:cubicBezTo>
                  <a:pt x="295" y="362"/>
                  <a:pt x="289" y="360"/>
                  <a:pt x="285" y="357"/>
                </a:cubicBezTo>
                <a:cubicBezTo>
                  <a:pt x="283" y="356"/>
                  <a:pt x="281" y="355"/>
                  <a:pt x="280" y="354"/>
                </a:cubicBezTo>
                <a:cubicBezTo>
                  <a:pt x="280" y="353"/>
                  <a:pt x="279" y="353"/>
                  <a:pt x="279" y="353"/>
                </a:cubicBezTo>
                <a:cubicBezTo>
                  <a:pt x="279" y="353"/>
                  <a:pt x="279" y="353"/>
                  <a:pt x="279" y="353"/>
                </a:cubicBezTo>
                <a:cubicBezTo>
                  <a:pt x="279" y="328"/>
                  <a:pt x="279" y="328"/>
                  <a:pt x="279" y="328"/>
                </a:cubicBezTo>
                <a:cubicBezTo>
                  <a:pt x="396" y="328"/>
                  <a:pt x="396" y="328"/>
                  <a:pt x="396" y="328"/>
                </a:cubicBezTo>
                <a:cubicBezTo>
                  <a:pt x="406" y="328"/>
                  <a:pt x="414" y="320"/>
                  <a:pt x="414" y="310"/>
                </a:cubicBezTo>
                <a:cubicBezTo>
                  <a:pt x="414" y="108"/>
                  <a:pt x="414" y="108"/>
                  <a:pt x="414" y="108"/>
                </a:cubicBezTo>
                <a:cubicBezTo>
                  <a:pt x="414" y="104"/>
                  <a:pt x="411" y="100"/>
                  <a:pt x="406" y="100"/>
                </a:cubicBezTo>
                <a:cubicBezTo>
                  <a:pt x="402" y="100"/>
                  <a:pt x="398" y="104"/>
                  <a:pt x="398" y="108"/>
                </a:cubicBezTo>
                <a:cubicBezTo>
                  <a:pt x="398" y="310"/>
                  <a:pt x="398" y="310"/>
                  <a:pt x="398" y="310"/>
                </a:cubicBezTo>
                <a:cubicBezTo>
                  <a:pt x="398" y="311"/>
                  <a:pt x="397" y="312"/>
                  <a:pt x="396" y="312"/>
                </a:cubicBezTo>
                <a:cubicBezTo>
                  <a:pt x="32" y="312"/>
                  <a:pt x="32" y="312"/>
                  <a:pt x="32" y="312"/>
                </a:cubicBezTo>
                <a:cubicBezTo>
                  <a:pt x="31" y="312"/>
                  <a:pt x="30" y="311"/>
                  <a:pt x="30" y="310"/>
                </a:cubicBezTo>
                <a:cubicBezTo>
                  <a:pt x="30" y="18"/>
                  <a:pt x="30" y="18"/>
                  <a:pt x="30" y="18"/>
                </a:cubicBezTo>
                <a:cubicBezTo>
                  <a:pt x="30" y="17"/>
                  <a:pt x="31" y="16"/>
                  <a:pt x="32" y="16"/>
                </a:cubicBezTo>
                <a:cubicBezTo>
                  <a:pt x="396" y="16"/>
                  <a:pt x="396" y="16"/>
                  <a:pt x="396" y="16"/>
                </a:cubicBezTo>
                <a:cubicBezTo>
                  <a:pt x="397" y="16"/>
                  <a:pt x="398" y="17"/>
                  <a:pt x="398" y="18"/>
                </a:cubicBezTo>
                <a:cubicBezTo>
                  <a:pt x="398" y="76"/>
                  <a:pt x="398" y="76"/>
                  <a:pt x="398" y="76"/>
                </a:cubicBezTo>
                <a:cubicBezTo>
                  <a:pt x="398" y="80"/>
                  <a:pt x="402" y="84"/>
                  <a:pt x="406" y="84"/>
                </a:cubicBezTo>
                <a:cubicBezTo>
                  <a:pt x="411" y="84"/>
                  <a:pt x="414" y="80"/>
                  <a:pt x="414" y="76"/>
                </a:cubicBezTo>
                <a:cubicBezTo>
                  <a:pt x="414" y="76"/>
                  <a:pt x="414" y="76"/>
                  <a:pt x="414" y="76"/>
                </a:cubicBezTo>
                <a:cubicBezTo>
                  <a:pt x="414" y="18"/>
                  <a:pt x="414" y="18"/>
                  <a:pt x="414" y="18"/>
                </a:cubicBezTo>
                <a:cubicBezTo>
                  <a:pt x="414" y="8"/>
                  <a:pt x="406" y="0"/>
                  <a:pt x="396" y="0"/>
                </a:cubicBezTo>
                <a:cubicBezTo>
                  <a:pt x="32" y="0"/>
                  <a:pt x="32" y="0"/>
                  <a:pt x="32" y="0"/>
                </a:cubicBezTo>
                <a:cubicBezTo>
                  <a:pt x="22" y="0"/>
                  <a:pt x="14" y="8"/>
                  <a:pt x="14" y="18"/>
                </a:cubicBezTo>
                <a:cubicBezTo>
                  <a:pt x="14" y="310"/>
                  <a:pt x="14" y="310"/>
                  <a:pt x="14" y="310"/>
                </a:cubicBezTo>
                <a:cubicBezTo>
                  <a:pt x="14" y="320"/>
                  <a:pt x="22" y="328"/>
                  <a:pt x="32" y="328"/>
                </a:cubicBezTo>
                <a:cubicBezTo>
                  <a:pt x="152" y="328"/>
                  <a:pt x="152" y="328"/>
                  <a:pt x="152" y="328"/>
                </a:cubicBezTo>
                <a:cubicBezTo>
                  <a:pt x="152" y="353"/>
                  <a:pt x="152" y="353"/>
                  <a:pt x="152" y="353"/>
                </a:cubicBezTo>
                <a:cubicBezTo>
                  <a:pt x="152" y="353"/>
                  <a:pt x="152" y="353"/>
                  <a:pt x="151" y="354"/>
                </a:cubicBezTo>
                <a:cubicBezTo>
                  <a:pt x="150" y="356"/>
                  <a:pt x="144" y="359"/>
                  <a:pt x="139" y="361"/>
                </a:cubicBezTo>
                <a:cubicBezTo>
                  <a:pt x="136" y="362"/>
                  <a:pt x="134" y="363"/>
                  <a:pt x="132" y="364"/>
                </a:cubicBezTo>
                <a:cubicBezTo>
                  <a:pt x="131" y="364"/>
                  <a:pt x="130" y="364"/>
                  <a:pt x="130" y="364"/>
                </a:cubicBezTo>
                <a:cubicBezTo>
                  <a:pt x="127" y="365"/>
                  <a:pt x="125" y="366"/>
                  <a:pt x="123" y="367"/>
                </a:cubicBezTo>
                <a:cubicBezTo>
                  <a:pt x="118" y="372"/>
                  <a:pt x="117" y="377"/>
                  <a:pt x="116" y="383"/>
                </a:cubicBezTo>
                <a:cubicBezTo>
                  <a:pt x="67" y="383"/>
                  <a:pt x="67" y="383"/>
                  <a:pt x="67" y="383"/>
                </a:cubicBezTo>
                <a:cubicBezTo>
                  <a:pt x="62" y="383"/>
                  <a:pt x="58" y="385"/>
                  <a:pt x="55" y="387"/>
                </a:cubicBezTo>
                <a:cubicBezTo>
                  <a:pt x="52" y="388"/>
                  <a:pt x="49" y="391"/>
                  <a:pt x="45" y="393"/>
                </a:cubicBezTo>
                <a:cubicBezTo>
                  <a:pt x="5" y="420"/>
                  <a:pt x="5" y="420"/>
                  <a:pt x="5" y="420"/>
                </a:cubicBezTo>
                <a:cubicBezTo>
                  <a:pt x="5" y="421"/>
                  <a:pt x="5" y="421"/>
                  <a:pt x="5" y="421"/>
                </a:cubicBezTo>
                <a:cubicBezTo>
                  <a:pt x="2" y="422"/>
                  <a:pt x="0" y="426"/>
                  <a:pt x="0" y="430"/>
                </a:cubicBezTo>
                <a:cubicBezTo>
                  <a:pt x="0" y="434"/>
                  <a:pt x="2" y="436"/>
                  <a:pt x="3" y="438"/>
                </a:cubicBezTo>
                <a:cubicBezTo>
                  <a:pt x="8" y="442"/>
                  <a:pt x="13" y="443"/>
                  <a:pt x="18" y="443"/>
                </a:cubicBezTo>
                <a:cubicBezTo>
                  <a:pt x="410" y="443"/>
                  <a:pt x="410" y="443"/>
                  <a:pt x="410" y="443"/>
                </a:cubicBezTo>
                <a:cubicBezTo>
                  <a:pt x="413" y="443"/>
                  <a:pt x="417" y="443"/>
                  <a:pt x="420" y="441"/>
                </a:cubicBezTo>
                <a:cubicBezTo>
                  <a:pt x="421" y="440"/>
                  <a:pt x="423" y="440"/>
                  <a:pt x="425" y="438"/>
                </a:cubicBezTo>
                <a:cubicBezTo>
                  <a:pt x="426" y="436"/>
                  <a:pt x="428" y="434"/>
                  <a:pt x="428" y="430"/>
                </a:cubicBezTo>
                <a:cubicBezTo>
                  <a:pt x="428" y="425"/>
                  <a:pt x="426" y="422"/>
                  <a:pt x="423" y="421"/>
                </a:cubicBezTo>
                <a:close/>
                <a:moveTo>
                  <a:pt x="133" y="380"/>
                </a:moveTo>
                <a:cubicBezTo>
                  <a:pt x="133" y="380"/>
                  <a:pt x="133" y="380"/>
                  <a:pt x="134" y="380"/>
                </a:cubicBezTo>
                <a:cubicBezTo>
                  <a:pt x="134" y="380"/>
                  <a:pt x="134" y="380"/>
                  <a:pt x="134" y="380"/>
                </a:cubicBezTo>
                <a:cubicBezTo>
                  <a:pt x="134" y="380"/>
                  <a:pt x="141" y="378"/>
                  <a:pt x="149" y="374"/>
                </a:cubicBezTo>
                <a:cubicBezTo>
                  <a:pt x="153" y="372"/>
                  <a:pt x="157" y="370"/>
                  <a:pt x="161" y="367"/>
                </a:cubicBezTo>
                <a:cubicBezTo>
                  <a:pt x="164" y="364"/>
                  <a:pt x="168" y="359"/>
                  <a:pt x="168" y="353"/>
                </a:cubicBezTo>
                <a:cubicBezTo>
                  <a:pt x="168" y="328"/>
                  <a:pt x="168" y="328"/>
                  <a:pt x="168" y="328"/>
                </a:cubicBezTo>
                <a:cubicBezTo>
                  <a:pt x="263" y="328"/>
                  <a:pt x="263" y="328"/>
                  <a:pt x="263" y="328"/>
                </a:cubicBezTo>
                <a:cubicBezTo>
                  <a:pt x="263" y="353"/>
                  <a:pt x="263" y="353"/>
                  <a:pt x="263" y="353"/>
                </a:cubicBezTo>
                <a:cubicBezTo>
                  <a:pt x="263" y="360"/>
                  <a:pt x="267" y="364"/>
                  <a:pt x="271" y="367"/>
                </a:cubicBezTo>
                <a:cubicBezTo>
                  <a:pt x="282" y="376"/>
                  <a:pt x="298" y="380"/>
                  <a:pt x="299" y="380"/>
                </a:cubicBezTo>
                <a:cubicBezTo>
                  <a:pt x="299" y="380"/>
                  <a:pt x="299" y="380"/>
                  <a:pt x="299" y="380"/>
                </a:cubicBezTo>
                <a:cubicBezTo>
                  <a:pt x="299" y="381"/>
                  <a:pt x="300" y="382"/>
                  <a:pt x="300" y="383"/>
                </a:cubicBezTo>
                <a:cubicBezTo>
                  <a:pt x="258" y="383"/>
                  <a:pt x="258" y="383"/>
                  <a:pt x="258" y="383"/>
                </a:cubicBezTo>
                <a:cubicBezTo>
                  <a:pt x="132" y="383"/>
                  <a:pt x="132" y="383"/>
                  <a:pt x="132" y="383"/>
                </a:cubicBezTo>
                <a:cubicBezTo>
                  <a:pt x="132" y="382"/>
                  <a:pt x="133" y="381"/>
                  <a:pt x="133" y="380"/>
                </a:cubicBezTo>
                <a:close/>
                <a:moveTo>
                  <a:pt x="23" y="427"/>
                </a:moveTo>
                <a:cubicBezTo>
                  <a:pt x="54" y="406"/>
                  <a:pt x="54" y="406"/>
                  <a:pt x="54" y="406"/>
                </a:cubicBezTo>
                <a:cubicBezTo>
                  <a:pt x="58" y="404"/>
                  <a:pt x="61" y="402"/>
                  <a:pt x="63" y="400"/>
                </a:cubicBezTo>
                <a:cubicBezTo>
                  <a:pt x="65" y="399"/>
                  <a:pt x="66" y="399"/>
                  <a:pt x="67" y="399"/>
                </a:cubicBezTo>
                <a:cubicBezTo>
                  <a:pt x="131" y="399"/>
                  <a:pt x="131" y="399"/>
                  <a:pt x="131" y="399"/>
                </a:cubicBezTo>
                <a:cubicBezTo>
                  <a:pt x="132" y="399"/>
                  <a:pt x="132" y="399"/>
                  <a:pt x="132" y="399"/>
                </a:cubicBezTo>
                <a:cubicBezTo>
                  <a:pt x="301" y="399"/>
                  <a:pt x="301" y="399"/>
                  <a:pt x="301" y="399"/>
                </a:cubicBezTo>
                <a:cubicBezTo>
                  <a:pt x="301" y="399"/>
                  <a:pt x="301" y="399"/>
                  <a:pt x="301" y="399"/>
                </a:cubicBezTo>
                <a:cubicBezTo>
                  <a:pt x="359" y="399"/>
                  <a:pt x="359" y="399"/>
                  <a:pt x="359" y="399"/>
                </a:cubicBezTo>
                <a:cubicBezTo>
                  <a:pt x="362" y="399"/>
                  <a:pt x="363" y="400"/>
                  <a:pt x="365" y="401"/>
                </a:cubicBezTo>
                <a:cubicBezTo>
                  <a:pt x="367" y="402"/>
                  <a:pt x="370" y="404"/>
                  <a:pt x="374" y="406"/>
                </a:cubicBezTo>
                <a:cubicBezTo>
                  <a:pt x="405" y="427"/>
                  <a:pt x="405" y="427"/>
                  <a:pt x="405" y="427"/>
                </a:cubicBezTo>
                <a:lnTo>
                  <a:pt x="23" y="4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1" name="Freeform 34"/>
          <p:cNvSpPr>
            <a:spLocks noChangeAspect="1" noEditPoints="1"/>
          </p:cNvSpPr>
          <p:nvPr/>
        </p:nvSpPr>
        <p:spPr bwMode="auto">
          <a:xfrm>
            <a:off x="7343238" y="1930283"/>
            <a:ext cx="469212" cy="332828"/>
          </a:xfrm>
          <a:custGeom>
            <a:avLst/>
            <a:gdLst>
              <a:gd name="T0" fmla="*/ 119 w 435"/>
              <a:gd name="T1" fmla="*/ 6 h 308"/>
              <a:gd name="T2" fmla="*/ 100 w 435"/>
              <a:gd name="T3" fmla="*/ 0 h 308"/>
              <a:gd name="T4" fmla="*/ 94 w 435"/>
              <a:gd name="T5" fmla="*/ 11 h 308"/>
              <a:gd name="T6" fmla="*/ 39 w 435"/>
              <a:gd name="T7" fmla="*/ 11 h 308"/>
              <a:gd name="T8" fmla="*/ 32 w 435"/>
              <a:gd name="T9" fmla="*/ 0 h 308"/>
              <a:gd name="T10" fmla="*/ 13 w 435"/>
              <a:gd name="T11" fmla="*/ 9 h 308"/>
              <a:gd name="T12" fmla="*/ 0 w 435"/>
              <a:gd name="T13" fmla="*/ 34 h 308"/>
              <a:gd name="T14" fmla="*/ 1 w 435"/>
              <a:gd name="T15" fmla="*/ 35 h 308"/>
              <a:gd name="T16" fmla="*/ 18 w 435"/>
              <a:gd name="T17" fmla="*/ 96 h 308"/>
              <a:gd name="T18" fmla="*/ 39 w 435"/>
              <a:gd name="T19" fmla="*/ 74 h 308"/>
              <a:gd name="T20" fmla="*/ 50 w 435"/>
              <a:gd name="T21" fmla="*/ 60 h 308"/>
              <a:gd name="T22" fmla="*/ 82 w 435"/>
              <a:gd name="T23" fmla="*/ 60 h 308"/>
              <a:gd name="T24" fmla="*/ 94 w 435"/>
              <a:gd name="T25" fmla="*/ 74 h 308"/>
              <a:gd name="T26" fmla="*/ 115 w 435"/>
              <a:gd name="T27" fmla="*/ 96 h 308"/>
              <a:gd name="T28" fmla="*/ 129 w 435"/>
              <a:gd name="T29" fmla="*/ 82 h 308"/>
              <a:gd name="T30" fmla="*/ 125 w 435"/>
              <a:gd name="T31" fmla="*/ 78 h 308"/>
              <a:gd name="T32" fmla="*/ 115 w 435"/>
              <a:gd name="T33" fmla="*/ 91 h 308"/>
              <a:gd name="T34" fmla="*/ 98 w 435"/>
              <a:gd name="T35" fmla="*/ 73 h 308"/>
              <a:gd name="T36" fmla="*/ 82 w 435"/>
              <a:gd name="T37" fmla="*/ 55 h 308"/>
              <a:gd name="T38" fmla="*/ 50 w 435"/>
              <a:gd name="T39" fmla="*/ 55 h 308"/>
              <a:gd name="T40" fmla="*/ 34 w 435"/>
              <a:gd name="T41" fmla="*/ 73 h 308"/>
              <a:gd name="T42" fmla="*/ 18 w 435"/>
              <a:gd name="T43" fmla="*/ 91 h 308"/>
              <a:gd name="T44" fmla="*/ 7 w 435"/>
              <a:gd name="T45" fmla="*/ 55 h 308"/>
              <a:gd name="T46" fmla="*/ 51 w 435"/>
              <a:gd name="T47" fmla="*/ 33 h 308"/>
              <a:gd name="T48" fmla="*/ 86 w 435"/>
              <a:gd name="T49" fmla="*/ 19 h 308"/>
              <a:gd name="T50" fmla="*/ 127 w 435"/>
              <a:gd name="T51" fmla="*/ 50 h 308"/>
              <a:gd name="T52" fmla="*/ 130 w 435"/>
              <a:gd name="T53" fmla="*/ 68 h 308"/>
              <a:gd name="T54" fmla="*/ 132 w 435"/>
              <a:gd name="T55" fmla="*/ 34 h 308"/>
              <a:gd name="T56" fmla="*/ 132 w 435"/>
              <a:gd name="T57" fmla="*/ 33 h 308"/>
              <a:gd name="T58" fmla="*/ 16 w 435"/>
              <a:gd name="T59" fmla="*/ 14 h 308"/>
              <a:gd name="T60" fmla="*/ 18 w 435"/>
              <a:gd name="T61" fmla="*/ 8 h 308"/>
              <a:gd name="T62" fmla="*/ 19 w 435"/>
              <a:gd name="T63" fmla="*/ 5 h 308"/>
              <a:gd name="T64" fmla="*/ 32 w 435"/>
              <a:gd name="T65" fmla="*/ 6 h 308"/>
              <a:gd name="T66" fmla="*/ 34 w 435"/>
              <a:gd name="T67" fmla="*/ 12 h 308"/>
              <a:gd name="T68" fmla="*/ 25 w 435"/>
              <a:gd name="T69" fmla="*/ 54 h 308"/>
              <a:gd name="T70" fmla="*/ 98 w 435"/>
              <a:gd name="T71" fmla="*/ 14 h 308"/>
              <a:gd name="T72" fmla="*/ 100 w 435"/>
              <a:gd name="T73" fmla="*/ 8 h 308"/>
              <a:gd name="T74" fmla="*/ 100 w 435"/>
              <a:gd name="T75" fmla="*/ 5 h 308"/>
              <a:gd name="T76" fmla="*/ 114 w 435"/>
              <a:gd name="T77" fmla="*/ 6 h 308"/>
              <a:gd name="T78" fmla="*/ 116 w 435"/>
              <a:gd name="T79" fmla="*/ 12 h 308"/>
              <a:gd name="T80" fmla="*/ 128 w 435"/>
              <a:gd name="T81" fmla="*/ 33 h 308"/>
              <a:gd name="T82" fmla="*/ 102 w 435"/>
              <a:gd name="T83" fmla="*/ 22 h 308"/>
              <a:gd name="T84" fmla="*/ 107 w 435"/>
              <a:gd name="T85" fmla="*/ 17 h 308"/>
              <a:gd name="T86" fmla="*/ 107 w 435"/>
              <a:gd name="T87" fmla="*/ 48 h 308"/>
              <a:gd name="T88" fmla="*/ 118 w 435"/>
              <a:gd name="T89" fmla="*/ 29 h 308"/>
              <a:gd name="T90" fmla="*/ 122 w 435"/>
              <a:gd name="T91" fmla="*/ 33 h 308"/>
              <a:gd name="T92" fmla="*/ 91 w 435"/>
              <a:gd name="T93" fmla="*/ 33 h 308"/>
              <a:gd name="T94" fmla="*/ 97 w 435"/>
              <a:gd name="T95" fmla="*/ 29 h 308"/>
              <a:gd name="T96" fmla="*/ 77 w 435"/>
              <a:gd name="T97" fmla="*/ 47 h 308"/>
              <a:gd name="T98" fmla="*/ 55 w 435"/>
              <a:gd name="T99" fmla="*/ 47 h 308"/>
              <a:gd name="T100" fmla="*/ 59 w 435"/>
              <a:gd name="T101" fmla="*/ 41 h 308"/>
              <a:gd name="T102" fmla="*/ 34 w 435"/>
              <a:gd name="T103" fmla="*/ 38 h 308"/>
              <a:gd name="T104" fmla="*/ 41 w 435"/>
              <a:gd name="T105" fmla="*/ 29 h 308"/>
              <a:gd name="T106" fmla="*/ 29 w 435"/>
              <a:gd name="T107" fmla="*/ 33 h 308"/>
              <a:gd name="T108" fmla="*/ 10 w 435"/>
              <a:gd name="T109" fmla="*/ 29 h 308"/>
              <a:gd name="T110" fmla="*/ 16 w 435"/>
              <a:gd name="T111" fmla="*/ 38 h 308"/>
              <a:gd name="T112" fmla="*/ 21 w 435"/>
              <a:gd name="T113" fmla="*/ 42 h 308"/>
              <a:gd name="T114" fmla="*/ 29 w 435"/>
              <a:gd name="T115" fmla="*/ 48 h 308"/>
              <a:gd name="T116" fmla="*/ 25 w 435"/>
              <a:gd name="T117" fmla="*/ 37 h 308"/>
              <a:gd name="T118" fmla="*/ 30 w 435"/>
              <a:gd name="T119" fmla="*/ 18 h 308"/>
              <a:gd name="T120" fmla="*/ 21 w 435"/>
              <a:gd name="T121" fmla="*/ 18 h 308"/>
              <a:gd name="T122" fmla="*/ 30 w 435"/>
              <a:gd name="T123" fmla="*/ 24 h 3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35"/>
              <a:gd name="T187" fmla="*/ 0 h 308"/>
              <a:gd name="T188" fmla="*/ 435 w 435"/>
              <a:gd name="T189" fmla="*/ 308 h 30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35" h="308">
                <a:moveTo>
                  <a:pt x="435" y="107"/>
                </a:moveTo>
                <a:cubicBezTo>
                  <a:pt x="435" y="77"/>
                  <a:pt x="419" y="51"/>
                  <a:pt x="394" y="36"/>
                </a:cubicBezTo>
                <a:cubicBezTo>
                  <a:pt x="394" y="31"/>
                  <a:pt x="394" y="24"/>
                  <a:pt x="392" y="17"/>
                </a:cubicBezTo>
                <a:cubicBezTo>
                  <a:pt x="391" y="14"/>
                  <a:pt x="390" y="10"/>
                  <a:pt x="387" y="7"/>
                </a:cubicBezTo>
                <a:cubicBezTo>
                  <a:pt x="384" y="3"/>
                  <a:pt x="379" y="0"/>
                  <a:pt x="374" y="0"/>
                </a:cubicBezTo>
                <a:cubicBezTo>
                  <a:pt x="330" y="0"/>
                  <a:pt x="330" y="0"/>
                  <a:pt x="330" y="0"/>
                </a:cubicBezTo>
                <a:cubicBezTo>
                  <a:pt x="324" y="0"/>
                  <a:pt x="319" y="4"/>
                  <a:pt x="316" y="8"/>
                </a:cubicBezTo>
                <a:cubicBezTo>
                  <a:pt x="312" y="15"/>
                  <a:pt x="311" y="22"/>
                  <a:pt x="310" y="28"/>
                </a:cubicBezTo>
                <a:cubicBezTo>
                  <a:pt x="309" y="31"/>
                  <a:pt x="309" y="34"/>
                  <a:pt x="309" y="36"/>
                </a:cubicBezTo>
                <a:cubicBezTo>
                  <a:pt x="305" y="38"/>
                  <a:pt x="301" y="41"/>
                  <a:pt x="298" y="44"/>
                </a:cubicBezTo>
                <a:cubicBezTo>
                  <a:pt x="137" y="44"/>
                  <a:pt x="137" y="44"/>
                  <a:pt x="137" y="44"/>
                </a:cubicBezTo>
                <a:cubicBezTo>
                  <a:pt x="134" y="41"/>
                  <a:pt x="130" y="38"/>
                  <a:pt x="126" y="36"/>
                </a:cubicBezTo>
                <a:cubicBezTo>
                  <a:pt x="126" y="31"/>
                  <a:pt x="126" y="24"/>
                  <a:pt x="124" y="17"/>
                </a:cubicBezTo>
                <a:cubicBezTo>
                  <a:pt x="123" y="14"/>
                  <a:pt x="122" y="10"/>
                  <a:pt x="119" y="7"/>
                </a:cubicBezTo>
                <a:cubicBezTo>
                  <a:pt x="116" y="3"/>
                  <a:pt x="111" y="0"/>
                  <a:pt x="106" y="0"/>
                </a:cubicBezTo>
                <a:cubicBezTo>
                  <a:pt x="62" y="0"/>
                  <a:pt x="62" y="0"/>
                  <a:pt x="62" y="0"/>
                </a:cubicBezTo>
                <a:cubicBezTo>
                  <a:pt x="56" y="0"/>
                  <a:pt x="51" y="4"/>
                  <a:pt x="48" y="8"/>
                </a:cubicBezTo>
                <a:cubicBezTo>
                  <a:pt x="44" y="15"/>
                  <a:pt x="43" y="22"/>
                  <a:pt x="42" y="28"/>
                </a:cubicBezTo>
                <a:cubicBezTo>
                  <a:pt x="41" y="31"/>
                  <a:pt x="41" y="34"/>
                  <a:pt x="41" y="36"/>
                </a:cubicBezTo>
                <a:cubicBezTo>
                  <a:pt x="17" y="50"/>
                  <a:pt x="0" y="77"/>
                  <a:pt x="0" y="107"/>
                </a:cubicBezTo>
                <a:cubicBezTo>
                  <a:pt x="0" y="107"/>
                  <a:pt x="0" y="108"/>
                  <a:pt x="0" y="108"/>
                </a:cubicBezTo>
                <a:cubicBezTo>
                  <a:pt x="0" y="108"/>
                  <a:pt x="0" y="108"/>
                  <a:pt x="0" y="108"/>
                </a:cubicBezTo>
                <a:cubicBezTo>
                  <a:pt x="0" y="108"/>
                  <a:pt x="0" y="108"/>
                  <a:pt x="0" y="108"/>
                </a:cubicBezTo>
                <a:cubicBezTo>
                  <a:pt x="0" y="111"/>
                  <a:pt x="1" y="114"/>
                  <a:pt x="1" y="117"/>
                </a:cubicBezTo>
                <a:cubicBezTo>
                  <a:pt x="3" y="149"/>
                  <a:pt x="10" y="253"/>
                  <a:pt x="11" y="264"/>
                </a:cubicBezTo>
                <a:cubicBezTo>
                  <a:pt x="12" y="271"/>
                  <a:pt x="13" y="281"/>
                  <a:pt x="20" y="291"/>
                </a:cubicBezTo>
                <a:cubicBezTo>
                  <a:pt x="27" y="300"/>
                  <a:pt x="40" y="308"/>
                  <a:pt x="58" y="308"/>
                </a:cubicBezTo>
                <a:cubicBezTo>
                  <a:pt x="77" y="308"/>
                  <a:pt x="91" y="299"/>
                  <a:pt x="99" y="290"/>
                </a:cubicBezTo>
                <a:cubicBezTo>
                  <a:pt x="108" y="281"/>
                  <a:pt x="113" y="271"/>
                  <a:pt x="115" y="267"/>
                </a:cubicBezTo>
                <a:cubicBezTo>
                  <a:pt x="118" y="262"/>
                  <a:pt x="122" y="252"/>
                  <a:pt x="127" y="241"/>
                </a:cubicBezTo>
                <a:cubicBezTo>
                  <a:pt x="132" y="229"/>
                  <a:pt x="138" y="217"/>
                  <a:pt x="142" y="209"/>
                </a:cubicBezTo>
                <a:cubicBezTo>
                  <a:pt x="146" y="201"/>
                  <a:pt x="148" y="198"/>
                  <a:pt x="151" y="196"/>
                </a:cubicBezTo>
                <a:cubicBezTo>
                  <a:pt x="152" y="195"/>
                  <a:pt x="156" y="194"/>
                  <a:pt x="165" y="195"/>
                </a:cubicBezTo>
                <a:cubicBezTo>
                  <a:pt x="190" y="195"/>
                  <a:pt x="190" y="195"/>
                  <a:pt x="190" y="195"/>
                </a:cubicBezTo>
                <a:cubicBezTo>
                  <a:pt x="214" y="195"/>
                  <a:pt x="245" y="195"/>
                  <a:pt x="245" y="195"/>
                </a:cubicBezTo>
                <a:cubicBezTo>
                  <a:pt x="270" y="195"/>
                  <a:pt x="270" y="195"/>
                  <a:pt x="270" y="195"/>
                </a:cubicBezTo>
                <a:cubicBezTo>
                  <a:pt x="279" y="194"/>
                  <a:pt x="283" y="195"/>
                  <a:pt x="284" y="196"/>
                </a:cubicBezTo>
                <a:cubicBezTo>
                  <a:pt x="287" y="198"/>
                  <a:pt x="289" y="201"/>
                  <a:pt x="293" y="209"/>
                </a:cubicBezTo>
                <a:cubicBezTo>
                  <a:pt x="297" y="217"/>
                  <a:pt x="303" y="229"/>
                  <a:pt x="308" y="241"/>
                </a:cubicBezTo>
                <a:cubicBezTo>
                  <a:pt x="313" y="252"/>
                  <a:pt x="317" y="262"/>
                  <a:pt x="320" y="267"/>
                </a:cubicBezTo>
                <a:cubicBezTo>
                  <a:pt x="322" y="271"/>
                  <a:pt x="327" y="281"/>
                  <a:pt x="336" y="290"/>
                </a:cubicBezTo>
                <a:cubicBezTo>
                  <a:pt x="344" y="299"/>
                  <a:pt x="358" y="308"/>
                  <a:pt x="377" y="308"/>
                </a:cubicBezTo>
                <a:cubicBezTo>
                  <a:pt x="377" y="308"/>
                  <a:pt x="377" y="308"/>
                  <a:pt x="378" y="308"/>
                </a:cubicBezTo>
                <a:cubicBezTo>
                  <a:pt x="396" y="308"/>
                  <a:pt x="408" y="300"/>
                  <a:pt x="415" y="291"/>
                </a:cubicBezTo>
                <a:cubicBezTo>
                  <a:pt x="422" y="281"/>
                  <a:pt x="423" y="271"/>
                  <a:pt x="424" y="264"/>
                </a:cubicBezTo>
                <a:cubicBezTo>
                  <a:pt x="424" y="263"/>
                  <a:pt x="425" y="256"/>
                  <a:pt x="425" y="252"/>
                </a:cubicBezTo>
                <a:cubicBezTo>
                  <a:pt x="426" y="248"/>
                  <a:pt x="422" y="244"/>
                  <a:pt x="418" y="244"/>
                </a:cubicBezTo>
                <a:cubicBezTo>
                  <a:pt x="414" y="244"/>
                  <a:pt x="410" y="247"/>
                  <a:pt x="409" y="251"/>
                </a:cubicBezTo>
                <a:cubicBezTo>
                  <a:pt x="409" y="254"/>
                  <a:pt x="408" y="261"/>
                  <a:pt x="408" y="262"/>
                </a:cubicBezTo>
                <a:cubicBezTo>
                  <a:pt x="408" y="268"/>
                  <a:pt x="406" y="275"/>
                  <a:pt x="402" y="281"/>
                </a:cubicBezTo>
                <a:cubicBezTo>
                  <a:pt x="397" y="287"/>
                  <a:pt x="391" y="292"/>
                  <a:pt x="377" y="292"/>
                </a:cubicBezTo>
                <a:cubicBezTo>
                  <a:pt x="363" y="292"/>
                  <a:pt x="354" y="286"/>
                  <a:pt x="347" y="279"/>
                </a:cubicBezTo>
                <a:cubicBezTo>
                  <a:pt x="340" y="272"/>
                  <a:pt x="336" y="263"/>
                  <a:pt x="334" y="259"/>
                </a:cubicBezTo>
                <a:cubicBezTo>
                  <a:pt x="332" y="256"/>
                  <a:pt x="328" y="246"/>
                  <a:pt x="323" y="234"/>
                </a:cubicBezTo>
                <a:cubicBezTo>
                  <a:pt x="317" y="223"/>
                  <a:pt x="312" y="210"/>
                  <a:pt x="308" y="202"/>
                </a:cubicBezTo>
                <a:cubicBezTo>
                  <a:pt x="303" y="193"/>
                  <a:pt x="299" y="187"/>
                  <a:pt x="293" y="183"/>
                </a:cubicBezTo>
                <a:cubicBezTo>
                  <a:pt x="286" y="179"/>
                  <a:pt x="279" y="179"/>
                  <a:pt x="270" y="179"/>
                </a:cubicBezTo>
                <a:cubicBezTo>
                  <a:pt x="245" y="179"/>
                  <a:pt x="245" y="179"/>
                  <a:pt x="245" y="179"/>
                </a:cubicBezTo>
                <a:cubicBezTo>
                  <a:pt x="245" y="179"/>
                  <a:pt x="214" y="179"/>
                  <a:pt x="190" y="179"/>
                </a:cubicBezTo>
                <a:cubicBezTo>
                  <a:pt x="165" y="179"/>
                  <a:pt x="165" y="179"/>
                  <a:pt x="165" y="179"/>
                </a:cubicBezTo>
                <a:cubicBezTo>
                  <a:pt x="156" y="179"/>
                  <a:pt x="149" y="179"/>
                  <a:pt x="142" y="183"/>
                </a:cubicBezTo>
                <a:cubicBezTo>
                  <a:pt x="136" y="187"/>
                  <a:pt x="132" y="193"/>
                  <a:pt x="127" y="202"/>
                </a:cubicBezTo>
                <a:cubicBezTo>
                  <a:pt x="123" y="210"/>
                  <a:pt x="118" y="223"/>
                  <a:pt x="112" y="234"/>
                </a:cubicBezTo>
                <a:cubicBezTo>
                  <a:pt x="107" y="246"/>
                  <a:pt x="103" y="256"/>
                  <a:pt x="101" y="259"/>
                </a:cubicBezTo>
                <a:cubicBezTo>
                  <a:pt x="99" y="263"/>
                  <a:pt x="95" y="272"/>
                  <a:pt x="88" y="279"/>
                </a:cubicBezTo>
                <a:cubicBezTo>
                  <a:pt x="81" y="286"/>
                  <a:pt x="72" y="292"/>
                  <a:pt x="58" y="292"/>
                </a:cubicBezTo>
                <a:cubicBezTo>
                  <a:pt x="44" y="292"/>
                  <a:pt x="38" y="287"/>
                  <a:pt x="33" y="281"/>
                </a:cubicBezTo>
                <a:cubicBezTo>
                  <a:pt x="29" y="275"/>
                  <a:pt x="27" y="268"/>
                  <a:pt x="27" y="262"/>
                </a:cubicBezTo>
                <a:cubicBezTo>
                  <a:pt x="26" y="257"/>
                  <a:pt x="24" y="218"/>
                  <a:pt x="21" y="180"/>
                </a:cubicBezTo>
                <a:cubicBezTo>
                  <a:pt x="21" y="174"/>
                  <a:pt x="20" y="167"/>
                  <a:pt x="20" y="161"/>
                </a:cubicBezTo>
                <a:cubicBezTo>
                  <a:pt x="35" y="179"/>
                  <a:pt x="58" y="191"/>
                  <a:pt x="83" y="191"/>
                </a:cubicBezTo>
                <a:cubicBezTo>
                  <a:pt x="129" y="191"/>
                  <a:pt x="167" y="153"/>
                  <a:pt x="167" y="107"/>
                </a:cubicBezTo>
                <a:cubicBezTo>
                  <a:pt x="167" y="90"/>
                  <a:pt x="161" y="73"/>
                  <a:pt x="152" y="60"/>
                </a:cubicBezTo>
                <a:cubicBezTo>
                  <a:pt x="283" y="60"/>
                  <a:pt x="283" y="60"/>
                  <a:pt x="283" y="60"/>
                </a:cubicBezTo>
                <a:cubicBezTo>
                  <a:pt x="283" y="60"/>
                  <a:pt x="283" y="60"/>
                  <a:pt x="283" y="60"/>
                </a:cubicBezTo>
                <a:cubicBezTo>
                  <a:pt x="274" y="73"/>
                  <a:pt x="268" y="90"/>
                  <a:pt x="268" y="107"/>
                </a:cubicBezTo>
                <a:cubicBezTo>
                  <a:pt x="268" y="153"/>
                  <a:pt x="306" y="191"/>
                  <a:pt x="352" y="191"/>
                </a:cubicBezTo>
                <a:cubicBezTo>
                  <a:pt x="377" y="191"/>
                  <a:pt x="400" y="179"/>
                  <a:pt x="415" y="161"/>
                </a:cubicBezTo>
                <a:cubicBezTo>
                  <a:pt x="414" y="179"/>
                  <a:pt x="413" y="191"/>
                  <a:pt x="411" y="219"/>
                </a:cubicBezTo>
                <a:cubicBezTo>
                  <a:pt x="411" y="223"/>
                  <a:pt x="414" y="227"/>
                  <a:pt x="418" y="228"/>
                </a:cubicBezTo>
                <a:cubicBezTo>
                  <a:pt x="423" y="228"/>
                  <a:pt x="427" y="225"/>
                  <a:pt x="427" y="220"/>
                </a:cubicBezTo>
                <a:cubicBezTo>
                  <a:pt x="430" y="174"/>
                  <a:pt x="430" y="172"/>
                  <a:pt x="434" y="118"/>
                </a:cubicBezTo>
                <a:cubicBezTo>
                  <a:pt x="434" y="118"/>
                  <a:pt x="434" y="118"/>
                  <a:pt x="434" y="118"/>
                </a:cubicBezTo>
                <a:cubicBezTo>
                  <a:pt x="434" y="115"/>
                  <a:pt x="435" y="111"/>
                  <a:pt x="435" y="108"/>
                </a:cubicBezTo>
                <a:cubicBezTo>
                  <a:pt x="435" y="108"/>
                  <a:pt x="435" y="108"/>
                  <a:pt x="435" y="108"/>
                </a:cubicBezTo>
                <a:cubicBezTo>
                  <a:pt x="435" y="108"/>
                  <a:pt x="435" y="108"/>
                  <a:pt x="435" y="108"/>
                </a:cubicBezTo>
                <a:cubicBezTo>
                  <a:pt x="435" y="108"/>
                  <a:pt x="435" y="108"/>
                  <a:pt x="435" y="107"/>
                </a:cubicBezTo>
                <a:close/>
                <a:moveTo>
                  <a:pt x="83" y="175"/>
                </a:moveTo>
                <a:cubicBezTo>
                  <a:pt x="46" y="175"/>
                  <a:pt x="16" y="144"/>
                  <a:pt x="16" y="107"/>
                </a:cubicBezTo>
                <a:cubicBezTo>
                  <a:pt x="16" y="81"/>
                  <a:pt x="31" y="59"/>
                  <a:pt x="53" y="48"/>
                </a:cubicBezTo>
                <a:cubicBezTo>
                  <a:pt x="55" y="46"/>
                  <a:pt x="56" y="44"/>
                  <a:pt x="57" y="42"/>
                </a:cubicBezTo>
                <a:cubicBezTo>
                  <a:pt x="57" y="41"/>
                  <a:pt x="57" y="41"/>
                  <a:pt x="57" y="40"/>
                </a:cubicBezTo>
                <a:cubicBezTo>
                  <a:pt x="57" y="38"/>
                  <a:pt x="57" y="31"/>
                  <a:pt x="58" y="25"/>
                </a:cubicBezTo>
                <a:cubicBezTo>
                  <a:pt x="59" y="22"/>
                  <a:pt x="60" y="19"/>
                  <a:pt x="61" y="17"/>
                </a:cubicBezTo>
                <a:cubicBezTo>
                  <a:pt x="62" y="17"/>
                  <a:pt x="62" y="16"/>
                  <a:pt x="62" y="16"/>
                </a:cubicBezTo>
                <a:cubicBezTo>
                  <a:pt x="62" y="16"/>
                  <a:pt x="62" y="16"/>
                  <a:pt x="62" y="16"/>
                </a:cubicBezTo>
                <a:cubicBezTo>
                  <a:pt x="106" y="16"/>
                  <a:pt x="106" y="16"/>
                  <a:pt x="106" y="16"/>
                </a:cubicBezTo>
                <a:cubicBezTo>
                  <a:pt x="106" y="16"/>
                  <a:pt x="106" y="16"/>
                  <a:pt x="106" y="16"/>
                </a:cubicBezTo>
                <a:cubicBezTo>
                  <a:pt x="106" y="16"/>
                  <a:pt x="106" y="16"/>
                  <a:pt x="106" y="17"/>
                </a:cubicBezTo>
                <a:cubicBezTo>
                  <a:pt x="107" y="18"/>
                  <a:pt x="109" y="22"/>
                  <a:pt x="110" y="26"/>
                </a:cubicBezTo>
                <a:cubicBezTo>
                  <a:pt x="110" y="30"/>
                  <a:pt x="110" y="34"/>
                  <a:pt x="110" y="37"/>
                </a:cubicBezTo>
                <a:cubicBezTo>
                  <a:pt x="110" y="39"/>
                  <a:pt x="110" y="39"/>
                  <a:pt x="110" y="40"/>
                </a:cubicBezTo>
                <a:cubicBezTo>
                  <a:pt x="110" y="43"/>
                  <a:pt x="112" y="46"/>
                  <a:pt x="115" y="48"/>
                </a:cubicBezTo>
                <a:cubicBezTo>
                  <a:pt x="136" y="59"/>
                  <a:pt x="151" y="81"/>
                  <a:pt x="151" y="107"/>
                </a:cubicBezTo>
                <a:cubicBezTo>
                  <a:pt x="151" y="144"/>
                  <a:pt x="121" y="175"/>
                  <a:pt x="83" y="175"/>
                </a:cubicBezTo>
                <a:close/>
                <a:moveTo>
                  <a:pt x="352" y="175"/>
                </a:moveTo>
                <a:cubicBezTo>
                  <a:pt x="314" y="175"/>
                  <a:pt x="284" y="144"/>
                  <a:pt x="284" y="107"/>
                </a:cubicBezTo>
                <a:cubicBezTo>
                  <a:pt x="284" y="81"/>
                  <a:pt x="299" y="59"/>
                  <a:pt x="321" y="48"/>
                </a:cubicBezTo>
                <a:cubicBezTo>
                  <a:pt x="323" y="47"/>
                  <a:pt x="324" y="45"/>
                  <a:pt x="325" y="42"/>
                </a:cubicBezTo>
                <a:cubicBezTo>
                  <a:pt x="325" y="42"/>
                  <a:pt x="325" y="41"/>
                  <a:pt x="325" y="40"/>
                </a:cubicBezTo>
                <a:cubicBezTo>
                  <a:pt x="325" y="38"/>
                  <a:pt x="325" y="31"/>
                  <a:pt x="327" y="25"/>
                </a:cubicBezTo>
                <a:cubicBezTo>
                  <a:pt x="327" y="22"/>
                  <a:pt x="328" y="19"/>
                  <a:pt x="329" y="17"/>
                </a:cubicBezTo>
                <a:cubicBezTo>
                  <a:pt x="330" y="17"/>
                  <a:pt x="330" y="16"/>
                  <a:pt x="330" y="16"/>
                </a:cubicBezTo>
                <a:cubicBezTo>
                  <a:pt x="330" y="16"/>
                  <a:pt x="330" y="16"/>
                  <a:pt x="330" y="16"/>
                </a:cubicBezTo>
                <a:cubicBezTo>
                  <a:pt x="374" y="16"/>
                  <a:pt x="374" y="16"/>
                  <a:pt x="374" y="16"/>
                </a:cubicBezTo>
                <a:cubicBezTo>
                  <a:pt x="374" y="16"/>
                  <a:pt x="374" y="16"/>
                  <a:pt x="374" y="16"/>
                </a:cubicBezTo>
                <a:cubicBezTo>
                  <a:pt x="374" y="16"/>
                  <a:pt x="374" y="16"/>
                  <a:pt x="374" y="17"/>
                </a:cubicBezTo>
                <a:cubicBezTo>
                  <a:pt x="375" y="18"/>
                  <a:pt x="377" y="22"/>
                  <a:pt x="378" y="26"/>
                </a:cubicBezTo>
                <a:cubicBezTo>
                  <a:pt x="378" y="30"/>
                  <a:pt x="378" y="34"/>
                  <a:pt x="378" y="37"/>
                </a:cubicBezTo>
                <a:cubicBezTo>
                  <a:pt x="378" y="39"/>
                  <a:pt x="378" y="39"/>
                  <a:pt x="378" y="40"/>
                </a:cubicBezTo>
                <a:cubicBezTo>
                  <a:pt x="378" y="41"/>
                  <a:pt x="378" y="42"/>
                  <a:pt x="379" y="42"/>
                </a:cubicBezTo>
                <a:cubicBezTo>
                  <a:pt x="379" y="45"/>
                  <a:pt x="381" y="47"/>
                  <a:pt x="383" y="48"/>
                </a:cubicBezTo>
                <a:cubicBezTo>
                  <a:pt x="404" y="59"/>
                  <a:pt x="419" y="81"/>
                  <a:pt x="419" y="107"/>
                </a:cubicBezTo>
                <a:cubicBezTo>
                  <a:pt x="419" y="144"/>
                  <a:pt x="389" y="175"/>
                  <a:pt x="352" y="175"/>
                </a:cubicBezTo>
                <a:close/>
                <a:moveTo>
                  <a:pt x="352" y="57"/>
                </a:moveTo>
                <a:cubicBezTo>
                  <a:pt x="343" y="57"/>
                  <a:pt x="335" y="64"/>
                  <a:pt x="335" y="73"/>
                </a:cubicBezTo>
                <a:cubicBezTo>
                  <a:pt x="335" y="82"/>
                  <a:pt x="343" y="89"/>
                  <a:pt x="352" y="89"/>
                </a:cubicBezTo>
                <a:cubicBezTo>
                  <a:pt x="360" y="89"/>
                  <a:pt x="368" y="82"/>
                  <a:pt x="368" y="73"/>
                </a:cubicBezTo>
                <a:cubicBezTo>
                  <a:pt x="368" y="64"/>
                  <a:pt x="360" y="57"/>
                  <a:pt x="352" y="57"/>
                </a:cubicBezTo>
                <a:close/>
                <a:moveTo>
                  <a:pt x="352" y="125"/>
                </a:moveTo>
                <a:cubicBezTo>
                  <a:pt x="343" y="125"/>
                  <a:pt x="335" y="133"/>
                  <a:pt x="335" y="142"/>
                </a:cubicBezTo>
                <a:cubicBezTo>
                  <a:pt x="335" y="150"/>
                  <a:pt x="343" y="158"/>
                  <a:pt x="352" y="158"/>
                </a:cubicBezTo>
                <a:cubicBezTo>
                  <a:pt x="360" y="158"/>
                  <a:pt x="368" y="150"/>
                  <a:pt x="368" y="142"/>
                </a:cubicBezTo>
                <a:cubicBezTo>
                  <a:pt x="368" y="133"/>
                  <a:pt x="360" y="125"/>
                  <a:pt x="352" y="125"/>
                </a:cubicBezTo>
                <a:close/>
                <a:moveTo>
                  <a:pt x="386" y="91"/>
                </a:moveTo>
                <a:cubicBezTo>
                  <a:pt x="377" y="91"/>
                  <a:pt x="370" y="98"/>
                  <a:pt x="370" y="107"/>
                </a:cubicBezTo>
                <a:cubicBezTo>
                  <a:pt x="370" y="116"/>
                  <a:pt x="377" y="124"/>
                  <a:pt x="386" y="124"/>
                </a:cubicBezTo>
                <a:cubicBezTo>
                  <a:pt x="395" y="124"/>
                  <a:pt x="402" y="116"/>
                  <a:pt x="402" y="107"/>
                </a:cubicBezTo>
                <a:cubicBezTo>
                  <a:pt x="402" y="98"/>
                  <a:pt x="395" y="91"/>
                  <a:pt x="386" y="91"/>
                </a:cubicBezTo>
                <a:close/>
                <a:moveTo>
                  <a:pt x="317" y="91"/>
                </a:moveTo>
                <a:cubicBezTo>
                  <a:pt x="308" y="91"/>
                  <a:pt x="301" y="98"/>
                  <a:pt x="301" y="107"/>
                </a:cubicBezTo>
                <a:cubicBezTo>
                  <a:pt x="301" y="116"/>
                  <a:pt x="308" y="124"/>
                  <a:pt x="317" y="124"/>
                </a:cubicBezTo>
                <a:cubicBezTo>
                  <a:pt x="326" y="124"/>
                  <a:pt x="333" y="116"/>
                  <a:pt x="333" y="107"/>
                </a:cubicBezTo>
                <a:cubicBezTo>
                  <a:pt x="333" y="98"/>
                  <a:pt x="326" y="91"/>
                  <a:pt x="317" y="91"/>
                </a:cubicBezTo>
                <a:close/>
                <a:moveTo>
                  <a:pt x="226" y="148"/>
                </a:moveTo>
                <a:cubicBezTo>
                  <a:pt x="226" y="155"/>
                  <a:pt x="231" y="160"/>
                  <a:pt x="238" y="160"/>
                </a:cubicBezTo>
                <a:cubicBezTo>
                  <a:pt x="245" y="160"/>
                  <a:pt x="250" y="155"/>
                  <a:pt x="250" y="148"/>
                </a:cubicBezTo>
                <a:cubicBezTo>
                  <a:pt x="250" y="141"/>
                  <a:pt x="245" y="135"/>
                  <a:pt x="238" y="135"/>
                </a:cubicBezTo>
                <a:cubicBezTo>
                  <a:pt x="231" y="135"/>
                  <a:pt x="226" y="141"/>
                  <a:pt x="226" y="148"/>
                </a:cubicBezTo>
                <a:close/>
                <a:moveTo>
                  <a:pt x="182" y="148"/>
                </a:moveTo>
                <a:cubicBezTo>
                  <a:pt x="182" y="155"/>
                  <a:pt x="188" y="160"/>
                  <a:pt x="195" y="160"/>
                </a:cubicBezTo>
                <a:cubicBezTo>
                  <a:pt x="201" y="160"/>
                  <a:pt x="207" y="155"/>
                  <a:pt x="207" y="148"/>
                </a:cubicBezTo>
                <a:cubicBezTo>
                  <a:pt x="207" y="141"/>
                  <a:pt x="201" y="135"/>
                  <a:pt x="195" y="135"/>
                </a:cubicBezTo>
                <a:cubicBezTo>
                  <a:pt x="188" y="135"/>
                  <a:pt x="182" y="141"/>
                  <a:pt x="182" y="148"/>
                </a:cubicBezTo>
                <a:close/>
                <a:moveTo>
                  <a:pt x="97" y="107"/>
                </a:moveTo>
                <a:cubicBezTo>
                  <a:pt x="113" y="124"/>
                  <a:pt x="113" y="124"/>
                  <a:pt x="113" y="124"/>
                </a:cubicBezTo>
                <a:cubicBezTo>
                  <a:pt x="133" y="124"/>
                  <a:pt x="133" y="124"/>
                  <a:pt x="133" y="124"/>
                </a:cubicBezTo>
                <a:cubicBezTo>
                  <a:pt x="133" y="124"/>
                  <a:pt x="134" y="123"/>
                  <a:pt x="134" y="122"/>
                </a:cubicBezTo>
                <a:cubicBezTo>
                  <a:pt x="134" y="92"/>
                  <a:pt x="134" y="92"/>
                  <a:pt x="134" y="92"/>
                </a:cubicBezTo>
                <a:cubicBezTo>
                  <a:pt x="134" y="92"/>
                  <a:pt x="133" y="91"/>
                  <a:pt x="133" y="91"/>
                </a:cubicBezTo>
                <a:cubicBezTo>
                  <a:pt x="113" y="91"/>
                  <a:pt x="113" y="91"/>
                  <a:pt x="113" y="91"/>
                </a:cubicBezTo>
                <a:lnTo>
                  <a:pt x="97" y="107"/>
                </a:lnTo>
                <a:close/>
                <a:moveTo>
                  <a:pt x="53" y="91"/>
                </a:moveTo>
                <a:cubicBezTo>
                  <a:pt x="34" y="91"/>
                  <a:pt x="34" y="91"/>
                  <a:pt x="34" y="91"/>
                </a:cubicBezTo>
                <a:cubicBezTo>
                  <a:pt x="34" y="91"/>
                  <a:pt x="33" y="92"/>
                  <a:pt x="33" y="92"/>
                </a:cubicBezTo>
                <a:cubicBezTo>
                  <a:pt x="33" y="122"/>
                  <a:pt x="33" y="122"/>
                  <a:pt x="33" y="122"/>
                </a:cubicBezTo>
                <a:cubicBezTo>
                  <a:pt x="33" y="123"/>
                  <a:pt x="34" y="124"/>
                  <a:pt x="34" y="124"/>
                </a:cubicBezTo>
                <a:cubicBezTo>
                  <a:pt x="53" y="124"/>
                  <a:pt x="53" y="124"/>
                  <a:pt x="53" y="124"/>
                </a:cubicBezTo>
                <a:cubicBezTo>
                  <a:pt x="70" y="107"/>
                  <a:pt x="70" y="107"/>
                  <a:pt x="70" y="107"/>
                </a:cubicBezTo>
                <a:lnTo>
                  <a:pt x="53" y="91"/>
                </a:lnTo>
                <a:close/>
                <a:moveTo>
                  <a:pt x="67" y="137"/>
                </a:moveTo>
                <a:cubicBezTo>
                  <a:pt x="67" y="157"/>
                  <a:pt x="67" y="157"/>
                  <a:pt x="67" y="157"/>
                </a:cubicBezTo>
                <a:cubicBezTo>
                  <a:pt x="67" y="157"/>
                  <a:pt x="68" y="158"/>
                  <a:pt x="68" y="158"/>
                </a:cubicBezTo>
                <a:cubicBezTo>
                  <a:pt x="98" y="158"/>
                  <a:pt x="98" y="158"/>
                  <a:pt x="98" y="158"/>
                </a:cubicBezTo>
                <a:cubicBezTo>
                  <a:pt x="99" y="158"/>
                  <a:pt x="100" y="157"/>
                  <a:pt x="100" y="157"/>
                </a:cubicBezTo>
                <a:cubicBezTo>
                  <a:pt x="100" y="137"/>
                  <a:pt x="100" y="137"/>
                  <a:pt x="100" y="137"/>
                </a:cubicBezTo>
                <a:cubicBezTo>
                  <a:pt x="83" y="121"/>
                  <a:pt x="83" y="121"/>
                  <a:pt x="83" y="121"/>
                </a:cubicBezTo>
                <a:lnTo>
                  <a:pt x="67" y="137"/>
                </a:lnTo>
                <a:close/>
                <a:moveTo>
                  <a:pt x="100" y="77"/>
                </a:moveTo>
                <a:cubicBezTo>
                  <a:pt x="100" y="58"/>
                  <a:pt x="100" y="58"/>
                  <a:pt x="100" y="58"/>
                </a:cubicBezTo>
                <a:cubicBezTo>
                  <a:pt x="100" y="57"/>
                  <a:pt x="99" y="57"/>
                  <a:pt x="98" y="57"/>
                </a:cubicBezTo>
                <a:cubicBezTo>
                  <a:pt x="68" y="57"/>
                  <a:pt x="68" y="57"/>
                  <a:pt x="68" y="57"/>
                </a:cubicBezTo>
                <a:cubicBezTo>
                  <a:pt x="68" y="57"/>
                  <a:pt x="67" y="57"/>
                  <a:pt x="67" y="58"/>
                </a:cubicBezTo>
                <a:cubicBezTo>
                  <a:pt x="67" y="77"/>
                  <a:pt x="67" y="77"/>
                  <a:pt x="67" y="77"/>
                </a:cubicBezTo>
                <a:cubicBezTo>
                  <a:pt x="83" y="94"/>
                  <a:pt x="83" y="94"/>
                  <a:pt x="83" y="94"/>
                </a:cubicBezTo>
                <a:lnTo>
                  <a:pt x="100" y="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cxnSp>
        <p:nvCxnSpPr>
          <p:cNvPr id="3" name="直接箭头连接符 2"/>
          <p:cNvCxnSpPr>
            <a:stCxn id="20" idx="0"/>
          </p:cNvCxnSpPr>
          <p:nvPr/>
        </p:nvCxnSpPr>
        <p:spPr bwMode="auto">
          <a:xfrm>
            <a:off x="5887371" y="2273602"/>
            <a:ext cx="979009" cy="952861"/>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4" name="直接箭头连接符 23"/>
          <p:cNvCxnSpPr/>
          <p:nvPr/>
        </p:nvCxnSpPr>
        <p:spPr bwMode="auto">
          <a:xfrm flipH="1">
            <a:off x="7343238" y="2290333"/>
            <a:ext cx="181172" cy="72010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7" name="直接箭头连接符 26"/>
          <p:cNvCxnSpPr/>
          <p:nvPr/>
        </p:nvCxnSpPr>
        <p:spPr bwMode="auto">
          <a:xfrm>
            <a:off x="6866380" y="2367096"/>
            <a:ext cx="225788" cy="643337"/>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32" name="直接箭头连接符 31"/>
          <p:cNvCxnSpPr/>
          <p:nvPr/>
        </p:nvCxnSpPr>
        <p:spPr bwMode="auto">
          <a:xfrm flipH="1">
            <a:off x="6418572" y="3619018"/>
            <a:ext cx="569524" cy="610562"/>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cxnSp>
        <p:nvCxnSpPr>
          <p:cNvPr id="39" name="直接箭头连接符 38"/>
          <p:cNvCxnSpPr/>
          <p:nvPr/>
        </p:nvCxnSpPr>
        <p:spPr bwMode="auto">
          <a:xfrm>
            <a:off x="7092350" y="4408228"/>
            <a:ext cx="471339" cy="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43" name="直接箭头连接符 42"/>
          <p:cNvCxnSpPr/>
          <p:nvPr/>
        </p:nvCxnSpPr>
        <p:spPr bwMode="auto">
          <a:xfrm>
            <a:off x="7092350" y="4984308"/>
            <a:ext cx="471339" cy="0"/>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sp>
        <p:nvSpPr>
          <p:cNvPr id="37" name="TextBox 36"/>
          <p:cNvSpPr txBox="1"/>
          <p:nvPr/>
        </p:nvSpPr>
        <p:spPr>
          <a:xfrm>
            <a:off x="7649854" y="4162593"/>
            <a:ext cx="1242746" cy="461665"/>
          </a:xfrm>
          <a:prstGeom prst="rect">
            <a:avLst/>
          </a:prstGeom>
          <a:noFill/>
        </p:spPr>
        <p:txBody>
          <a:bodyPr wrap="square" rtlCol="0">
            <a:spAutoFit/>
          </a:bodyPr>
          <a:lstStyle/>
          <a:p>
            <a:r>
              <a:rPr lang="en-US" altLang="zh-CN" dirty="0" smtClean="0"/>
              <a:t>Short range communication</a:t>
            </a:r>
            <a:endParaRPr lang="zh-CN" altLang="en-US" dirty="0"/>
          </a:p>
        </p:txBody>
      </p:sp>
      <p:sp>
        <p:nvSpPr>
          <p:cNvPr id="45" name="TextBox 44"/>
          <p:cNvSpPr txBox="1"/>
          <p:nvPr/>
        </p:nvSpPr>
        <p:spPr>
          <a:xfrm>
            <a:off x="7649854" y="4738673"/>
            <a:ext cx="1242746" cy="461665"/>
          </a:xfrm>
          <a:prstGeom prst="rect">
            <a:avLst/>
          </a:prstGeom>
          <a:noFill/>
        </p:spPr>
        <p:txBody>
          <a:bodyPr wrap="square" rtlCol="0">
            <a:spAutoFit/>
          </a:bodyPr>
          <a:lstStyle/>
          <a:p>
            <a:r>
              <a:rPr lang="en-US" altLang="zh-CN" dirty="0" smtClean="0"/>
              <a:t>Cellular communication</a:t>
            </a:r>
            <a:endParaRPr lang="zh-CN" altLang="en-US" dirty="0"/>
          </a:p>
        </p:txBody>
      </p:sp>
    </p:spTree>
    <p:extLst>
      <p:ext uri="{BB962C8B-B14F-4D97-AF65-F5344CB8AC3E}">
        <p14:creationId xmlns:p14="http://schemas.microsoft.com/office/powerpoint/2010/main" val="36375716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dirty="0" smtClean="0">
                <a:ea typeface="宋体" pitchFamily="2" charset="-122"/>
              </a:rPr>
              <a:t>Gap</a:t>
            </a:r>
          </a:p>
        </p:txBody>
      </p:sp>
      <p:sp>
        <p:nvSpPr>
          <p:cNvPr id="10243" name="Content Placeholder 2"/>
          <p:cNvSpPr>
            <a:spLocks noGrp="1"/>
          </p:cNvSpPr>
          <p:nvPr>
            <p:ph idx="1"/>
          </p:nvPr>
        </p:nvSpPr>
        <p:spPr>
          <a:xfrm>
            <a:off x="685800" y="1524000"/>
            <a:ext cx="7772400" cy="4114800"/>
          </a:xfrm>
        </p:spPr>
        <p:txBody>
          <a:bodyPr/>
          <a:lstStyle/>
          <a:p>
            <a:pPr marL="0" indent="0">
              <a:buNone/>
            </a:pPr>
            <a:r>
              <a:rPr lang="en-US" altLang="zh-CN" sz="2000" dirty="0" smtClean="0">
                <a:ea typeface="宋体" pitchFamily="2" charset="-122"/>
              </a:rPr>
              <a:t>There is gap between  15.4 and operator’s requirements of SRC </a:t>
            </a:r>
          </a:p>
          <a:p>
            <a:pPr marL="0" indent="0">
              <a:buNone/>
            </a:pPr>
            <a:r>
              <a:rPr lang="en-US" altLang="zh-CN" sz="2000" dirty="0" smtClean="0">
                <a:ea typeface="宋体" pitchFamily="2" charset="-122"/>
              </a:rPr>
              <a:t>For 15.4,</a:t>
            </a:r>
          </a:p>
          <a:p>
            <a:r>
              <a:rPr lang="en-US" altLang="zh-CN" sz="2000" dirty="0" err="1" smtClean="0">
                <a:ea typeface="宋体" pitchFamily="2" charset="-122"/>
              </a:rPr>
              <a:t>QoS</a:t>
            </a:r>
            <a:r>
              <a:rPr lang="en-US" altLang="zh-CN" sz="2000" dirty="0" smtClean="0">
                <a:ea typeface="宋体" pitchFamily="2" charset="-122"/>
              </a:rPr>
              <a:t> cannot be guaranteed</a:t>
            </a:r>
          </a:p>
          <a:p>
            <a:pPr lvl="1"/>
            <a:r>
              <a:rPr lang="en-US" altLang="zh-CN" sz="1800" dirty="0" smtClean="0">
                <a:ea typeface="宋体" pitchFamily="2" charset="-122"/>
              </a:rPr>
              <a:t>Unlicensed frequency means uncontrollable interference </a:t>
            </a:r>
          </a:p>
          <a:p>
            <a:r>
              <a:rPr lang="en-US" altLang="zh-CN" sz="2000" dirty="0" smtClean="0">
                <a:ea typeface="宋体" pitchFamily="2" charset="-122"/>
              </a:rPr>
              <a:t>No “straightforward” way </a:t>
            </a:r>
            <a:r>
              <a:rPr lang="en-US" altLang="zh-CN" sz="2000" dirty="0">
                <a:ea typeface="宋体" pitchFamily="2" charset="-122"/>
              </a:rPr>
              <a:t>to operation and maintenance</a:t>
            </a:r>
            <a:endParaRPr lang="en-US" altLang="zh-CN" sz="2000" dirty="0" smtClean="0">
              <a:ea typeface="宋体" pitchFamily="2" charset="-122"/>
            </a:endParaRPr>
          </a:p>
          <a:p>
            <a:pPr lvl="1"/>
            <a:r>
              <a:rPr lang="en-US" altLang="zh-CN" sz="1800" dirty="0" smtClean="0">
                <a:ea typeface="宋体" pitchFamily="2" charset="-122"/>
              </a:rPr>
              <a:t>Interworking mechanism with cellular network is absent </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6</a:t>
            </a:fld>
            <a:endParaRPr lang="en-US" altLang="zh-CN">
              <a:solidFill>
                <a:srgbClr val="000000"/>
              </a:solidFill>
            </a:endParaRPr>
          </a:p>
        </p:txBody>
      </p:sp>
      <p:grpSp>
        <p:nvGrpSpPr>
          <p:cNvPr id="6" name="Group 14"/>
          <p:cNvGrpSpPr>
            <a:grpSpLocks/>
          </p:cNvGrpSpPr>
          <p:nvPr/>
        </p:nvGrpSpPr>
        <p:grpSpPr bwMode="auto">
          <a:xfrm>
            <a:off x="611450" y="3951317"/>
            <a:ext cx="2088290" cy="2286073"/>
            <a:chOff x="1111" y="1933"/>
            <a:chExt cx="636" cy="272"/>
          </a:xfrm>
          <a:solidFill>
            <a:schemeClr val="bg2">
              <a:lumMod val="60000"/>
              <a:lumOff val="40000"/>
            </a:schemeClr>
          </a:solidFill>
        </p:grpSpPr>
        <p:sp>
          <p:nvSpPr>
            <p:cNvPr id="7" name="Oval 15"/>
            <p:cNvSpPr>
              <a:spLocks noChangeArrowheads="1"/>
            </p:cNvSpPr>
            <p:nvPr/>
          </p:nvSpPr>
          <p:spPr bwMode="auto">
            <a:xfrm>
              <a:off x="1111"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8" name="Oval 16"/>
            <p:cNvSpPr>
              <a:spLocks noChangeArrowheads="1"/>
            </p:cNvSpPr>
            <p:nvPr/>
          </p:nvSpPr>
          <p:spPr bwMode="auto">
            <a:xfrm>
              <a:off x="1292" y="1933"/>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9" name="Oval 17"/>
            <p:cNvSpPr>
              <a:spLocks noChangeArrowheads="1"/>
            </p:cNvSpPr>
            <p:nvPr/>
          </p:nvSpPr>
          <p:spPr bwMode="auto">
            <a:xfrm>
              <a:off x="1156"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0" name="Oval 18"/>
            <p:cNvSpPr>
              <a:spLocks noChangeArrowheads="1"/>
            </p:cNvSpPr>
            <p:nvPr/>
          </p:nvSpPr>
          <p:spPr bwMode="auto">
            <a:xfrm>
              <a:off x="1383" y="197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1" name="Oval 19"/>
            <p:cNvSpPr>
              <a:spLocks noChangeArrowheads="1"/>
            </p:cNvSpPr>
            <p:nvPr/>
          </p:nvSpPr>
          <p:spPr bwMode="auto">
            <a:xfrm>
              <a:off x="1429" y="2024"/>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2" name="Oval 20"/>
            <p:cNvSpPr>
              <a:spLocks noChangeArrowheads="1"/>
            </p:cNvSpPr>
            <p:nvPr/>
          </p:nvSpPr>
          <p:spPr bwMode="auto">
            <a:xfrm>
              <a:off x="1292" y="2069"/>
              <a:ext cx="318" cy="136"/>
            </a:xfrm>
            <a:prstGeom prst="ellipse">
              <a:avLst/>
            </a:prstGeom>
            <a:grpFill/>
            <a:ln w="19050" algn="ctr">
              <a:solidFill>
                <a:srgbClr val="A6A1A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ea typeface="宋体" charset="-122"/>
              </a:endParaRPr>
            </a:p>
          </p:txBody>
        </p:sp>
        <p:sp>
          <p:nvSpPr>
            <p:cNvPr id="13" name="Freeform 21"/>
            <p:cNvSpPr>
              <a:spLocks/>
            </p:cNvSpPr>
            <p:nvPr/>
          </p:nvSpPr>
          <p:spPr bwMode="auto">
            <a:xfrm>
              <a:off x="1146" y="1968"/>
              <a:ext cx="554" cy="200"/>
            </a:xfrm>
            <a:custGeom>
              <a:avLst/>
              <a:gdLst>
                <a:gd name="T0" fmla="*/ 120 w 554"/>
                <a:gd name="T1" fmla="*/ 165 h 204"/>
                <a:gd name="T2" fmla="*/ 178 w 554"/>
                <a:gd name="T3" fmla="*/ 165 h 204"/>
                <a:gd name="T4" fmla="*/ 232 w 554"/>
                <a:gd name="T5" fmla="*/ 200 h 204"/>
                <a:gd name="T6" fmla="*/ 412 w 554"/>
                <a:gd name="T7" fmla="*/ 198 h 204"/>
                <a:gd name="T8" fmla="*/ 498 w 554"/>
                <a:gd name="T9" fmla="*/ 145 h 204"/>
                <a:gd name="T10" fmla="*/ 554 w 554"/>
                <a:gd name="T11" fmla="*/ 116 h 204"/>
                <a:gd name="T12" fmla="*/ 500 w 554"/>
                <a:gd name="T13" fmla="*/ 47 h 204"/>
                <a:gd name="T14" fmla="*/ 400 w 554"/>
                <a:gd name="T15" fmla="*/ 33 h 204"/>
                <a:gd name="T16" fmla="*/ 382 w 554"/>
                <a:gd name="T17" fmla="*/ 0 h 204"/>
                <a:gd name="T18" fmla="*/ 180 w 554"/>
                <a:gd name="T19" fmla="*/ 16 h 204"/>
                <a:gd name="T20" fmla="*/ 176 w 554"/>
                <a:gd name="T21" fmla="*/ 33 h 204"/>
                <a:gd name="T22" fmla="*/ 126 w 554"/>
                <a:gd name="T23" fmla="*/ 31 h 204"/>
                <a:gd name="T24" fmla="*/ 24 w 554"/>
                <a:gd name="T25" fmla="*/ 67 h 204"/>
                <a:gd name="T26" fmla="*/ 0 w 554"/>
                <a:gd name="T27" fmla="*/ 90 h 204"/>
                <a:gd name="T28" fmla="*/ 32 w 554"/>
                <a:gd name="T29" fmla="*/ 122 h 204"/>
                <a:gd name="T30" fmla="*/ 120 w 554"/>
                <a:gd name="T31" fmla="*/ 165 h 2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54" h="204">
                  <a:moveTo>
                    <a:pt x="120" y="168"/>
                  </a:moveTo>
                  <a:lnTo>
                    <a:pt x="178" y="168"/>
                  </a:lnTo>
                  <a:lnTo>
                    <a:pt x="232" y="204"/>
                  </a:lnTo>
                  <a:lnTo>
                    <a:pt x="412" y="202"/>
                  </a:lnTo>
                  <a:lnTo>
                    <a:pt x="498" y="148"/>
                  </a:lnTo>
                  <a:lnTo>
                    <a:pt x="554" y="118"/>
                  </a:lnTo>
                  <a:lnTo>
                    <a:pt x="500" y="48"/>
                  </a:lnTo>
                  <a:lnTo>
                    <a:pt x="400" y="34"/>
                  </a:lnTo>
                  <a:lnTo>
                    <a:pt x="382" y="0"/>
                  </a:lnTo>
                  <a:lnTo>
                    <a:pt x="180" y="16"/>
                  </a:lnTo>
                  <a:lnTo>
                    <a:pt x="176" y="34"/>
                  </a:lnTo>
                  <a:lnTo>
                    <a:pt x="126" y="32"/>
                  </a:lnTo>
                  <a:lnTo>
                    <a:pt x="24" y="68"/>
                  </a:lnTo>
                  <a:lnTo>
                    <a:pt x="0" y="92"/>
                  </a:lnTo>
                  <a:lnTo>
                    <a:pt x="32" y="124"/>
                  </a:lnTo>
                  <a:lnTo>
                    <a:pt x="120" y="168"/>
                  </a:lnTo>
                  <a:close/>
                </a:path>
              </a:pathLst>
            </a:custGeom>
            <a:gr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grpSp>
      <p:pic>
        <p:nvPicPr>
          <p:cNvPr id="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9540" y="5445280"/>
            <a:ext cx="389868" cy="381323"/>
          </a:xfrm>
          <a:prstGeom prst="rect">
            <a:avLst/>
          </a:prstGeom>
          <a:noFill/>
          <a:ln>
            <a:noFill/>
          </a:ln>
          <a:effectLst/>
        </p:spPr>
      </p:pic>
      <p:sp>
        <p:nvSpPr>
          <p:cNvPr id="15" name="Freeform 8"/>
          <p:cNvSpPr>
            <a:spLocks noChangeAspect="1" noEditPoints="1"/>
          </p:cNvSpPr>
          <p:nvPr/>
        </p:nvSpPr>
        <p:spPr bwMode="auto">
          <a:xfrm>
            <a:off x="4211950" y="4980715"/>
            <a:ext cx="576262" cy="536575"/>
          </a:xfrm>
          <a:custGeom>
            <a:avLst/>
            <a:gdLst>
              <a:gd name="T0" fmla="*/ 1088337868 w 451"/>
              <a:gd name="T1" fmla="*/ 915170191 h 407"/>
              <a:gd name="T2" fmla="*/ 1145870793 w 451"/>
              <a:gd name="T3" fmla="*/ 969585752 h 407"/>
              <a:gd name="T4" fmla="*/ 1088337868 w 451"/>
              <a:gd name="T5" fmla="*/ 14840847 h 407"/>
              <a:gd name="T6" fmla="*/ 958888468 w 451"/>
              <a:gd name="T7" fmla="*/ 776658694 h 407"/>
              <a:gd name="T8" fmla="*/ 1011627302 w 451"/>
              <a:gd name="T9" fmla="*/ 836020764 h 407"/>
              <a:gd name="T10" fmla="*/ 958888468 w 451"/>
              <a:gd name="T11" fmla="*/ 148405834 h 407"/>
              <a:gd name="T12" fmla="*/ 829437790 w 451"/>
              <a:gd name="T13" fmla="*/ 702455777 h 407"/>
              <a:gd name="T14" fmla="*/ 968476650 w 451"/>
              <a:gd name="T15" fmla="*/ 489740045 h 407"/>
              <a:gd name="T16" fmla="*/ 829437790 w 451"/>
              <a:gd name="T17" fmla="*/ 341334210 h 407"/>
              <a:gd name="T18" fmla="*/ 829437790 w 451"/>
              <a:gd name="T19" fmla="*/ 702455777 h 407"/>
              <a:gd name="T20" fmla="*/ 249310618 w 451"/>
              <a:gd name="T21" fmla="*/ 14840847 h 407"/>
              <a:gd name="T22" fmla="*/ 191777694 w 451"/>
              <a:gd name="T23" fmla="*/ 969585752 h 407"/>
              <a:gd name="T24" fmla="*/ 249310618 w 451"/>
              <a:gd name="T25" fmla="*/ 915170191 h 407"/>
              <a:gd name="T26" fmla="*/ 378761296 w 451"/>
              <a:gd name="T27" fmla="*/ 202821395 h 407"/>
              <a:gd name="T28" fmla="*/ 186983603 w 451"/>
              <a:gd name="T29" fmla="*/ 489740045 h 407"/>
              <a:gd name="T30" fmla="*/ 378761296 w 451"/>
              <a:gd name="T31" fmla="*/ 836020764 h 407"/>
              <a:gd name="T32" fmla="*/ 508210697 w 451"/>
              <a:gd name="T33" fmla="*/ 281972140 h 407"/>
              <a:gd name="T34" fmla="*/ 455471863 w 451"/>
              <a:gd name="T35" fmla="*/ 702455777 h 407"/>
              <a:gd name="T36" fmla="*/ 508210697 w 451"/>
              <a:gd name="T37" fmla="*/ 643092389 h 407"/>
              <a:gd name="T38" fmla="*/ 508210697 w 451"/>
              <a:gd name="T39" fmla="*/ 281972140 h 407"/>
              <a:gd name="T40" fmla="*/ 824643699 w 451"/>
              <a:gd name="T41" fmla="*/ 1894650280 h 407"/>
              <a:gd name="T42" fmla="*/ 824643699 w 451"/>
              <a:gd name="T43" fmla="*/ 1602785121 h 407"/>
              <a:gd name="T44" fmla="*/ 910943725 w 451"/>
              <a:gd name="T45" fmla="*/ 1855075567 h 407"/>
              <a:gd name="T46" fmla="*/ 987654292 w 451"/>
              <a:gd name="T47" fmla="*/ 1642361153 h 407"/>
              <a:gd name="T48" fmla="*/ 1035599035 w 451"/>
              <a:gd name="T49" fmla="*/ 1642361153 h 407"/>
              <a:gd name="T50" fmla="*/ 1112309601 w 451"/>
              <a:gd name="T51" fmla="*/ 1855075567 h 407"/>
              <a:gd name="T52" fmla="*/ 1035599035 w 451"/>
              <a:gd name="T53" fmla="*/ 1642361153 h 407"/>
              <a:gd name="T54" fmla="*/ 1198609627 w 451"/>
              <a:gd name="T55" fmla="*/ 1894650280 h 407"/>
              <a:gd name="T56" fmla="*/ 1198609627 w 451"/>
              <a:gd name="T57" fmla="*/ 1602785121 h 407"/>
              <a:gd name="T58" fmla="*/ 1284909653 w 451"/>
              <a:gd name="T59" fmla="*/ 1642361153 h 407"/>
              <a:gd name="T60" fmla="*/ 1467097887 w 451"/>
              <a:gd name="T61" fmla="*/ 1889703771 h 407"/>
              <a:gd name="T62" fmla="*/ 1467097887 w 451"/>
              <a:gd name="T63" fmla="*/ 1602785121 h 407"/>
              <a:gd name="T64" fmla="*/ 1548603822 w 451"/>
              <a:gd name="T65" fmla="*/ 1642361153 h 407"/>
              <a:gd name="T66" fmla="*/ 1730792056 w 451"/>
              <a:gd name="T67" fmla="*/ 1889703771 h 407"/>
              <a:gd name="T68" fmla="*/ 1730792056 w 451"/>
              <a:gd name="T69" fmla="*/ 1602785121 h 407"/>
              <a:gd name="T70" fmla="*/ 1812297991 w 451"/>
              <a:gd name="T71" fmla="*/ 1642361153 h 407"/>
              <a:gd name="T72" fmla="*/ 1994486225 w 451"/>
              <a:gd name="T73" fmla="*/ 1889703771 h 407"/>
              <a:gd name="T74" fmla="*/ 1994486225 w 451"/>
              <a:gd name="T75" fmla="*/ 1602785121 h 407"/>
              <a:gd name="T76" fmla="*/ 2147483647 w 451"/>
              <a:gd name="T77" fmla="*/ 1686882376 h 407"/>
              <a:gd name="T78" fmla="*/ 699988390 w 451"/>
              <a:gd name="T79" fmla="*/ 1484060981 h 407"/>
              <a:gd name="T80" fmla="*/ 623276546 w 451"/>
              <a:gd name="T81" fmla="*/ 499634382 h 407"/>
              <a:gd name="T82" fmla="*/ 623276546 w 451"/>
              <a:gd name="T83" fmla="*/ 1939172821 h 407"/>
              <a:gd name="T84" fmla="*/ 2147483647 w 451"/>
              <a:gd name="T85" fmla="*/ 1939172821 h 407"/>
              <a:gd name="T86" fmla="*/ 2085581620 w 451"/>
              <a:gd name="T87" fmla="*/ 1825395191 h 407"/>
              <a:gd name="T88" fmla="*/ 699988390 w 451"/>
              <a:gd name="T89" fmla="*/ 1830341700 h 407"/>
              <a:gd name="T90" fmla="*/ 2085581620 w 451"/>
              <a:gd name="T91" fmla="*/ 156321040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FF0000"/>
          </a:solidFill>
          <a:ln>
            <a:noFill/>
          </a:ln>
          <a:effectLst/>
        </p:spPr>
        <p:txBody>
          <a:bodyPr/>
          <a:lstStyle/>
          <a:p>
            <a:endParaRPr lang="zh-CN" altLang="en-US"/>
          </a:p>
        </p:txBody>
      </p:sp>
      <p:sp>
        <p:nvSpPr>
          <p:cNvPr id="16" name="Freeform 16"/>
          <p:cNvSpPr>
            <a:spLocks noChangeAspect="1" noEditPoints="1"/>
          </p:cNvSpPr>
          <p:nvPr/>
        </p:nvSpPr>
        <p:spPr bwMode="auto">
          <a:xfrm>
            <a:off x="6061519" y="4720157"/>
            <a:ext cx="630712" cy="854075"/>
          </a:xfrm>
          <a:custGeom>
            <a:avLst/>
            <a:gdLst>
              <a:gd name="T0" fmla="*/ 401 w 327"/>
              <a:gd name="T1" fmla="*/ 22 h 370"/>
              <a:gd name="T2" fmla="*/ 401 w 327"/>
              <a:gd name="T3" fmla="*/ 286 h 370"/>
              <a:gd name="T4" fmla="*/ 475 w 327"/>
              <a:gd name="T5" fmla="*/ 145 h 370"/>
              <a:gd name="T6" fmla="*/ 362 w 327"/>
              <a:gd name="T7" fmla="*/ 230 h 370"/>
              <a:gd name="T8" fmla="*/ 378 w 327"/>
              <a:gd name="T9" fmla="*/ 246 h 370"/>
              <a:gd name="T10" fmla="*/ 362 w 327"/>
              <a:gd name="T11" fmla="*/ 45 h 370"/>
              <a:gd name="T12" fmla="*/ 322 w 327"/>
              <a:gd name="T13" fmla="*/ 206 h 370"/>
              <a:gd name="T14" fmla="*/ 363 w 327"/>
              <a:gd name="T15" fmla="*/ 145 h 370"/>
              <a:gd name="T16" fmla="*/ 322 w 327"/>
              <a:gd name="T17" fmla="*/ 100 h 370"/>
              <a:gd name="T18" fmla="*/ 322 w 327"/>
              <a:gd name="T19" fmla="*/ 206 h 370"/>
              <a:gd name="T20" fmla="*/ 74 w 327"/>
              <a:gd name="T21" fmla="*/ 22 h 370"/>
              <a:gd name="T22" fmla="*/ 58 w 327"/>
              <a:gd name="T23" fmla="*/ 6 h 370"/>
              <a:gd name="T24" fmla="*/ 67 w 327"/>
              <a:gd name="T25" fmla="*/ 289 h 370"/>
              <a:gd name="T26" fmla="*/ 97 w 327"/>
              <a:gd name="T27" fmla="*/ 246 h 370"/>
              <a:gd name="T28" fmla="*/ 113 w 327"/>
              <a:gd name="T29" fmla="*/ 230 h 370"/>
              <a:gd name="T30" fmla="*/ 113 w 327"/>
              <a:gd name="T31" fmla="*/ 45 h 370"/>
              <a:gd name="T32" fmla="*/ 97 w 327"/>
              <a:gd name="T33" fmla="*/ 246 h 370"/>
              <a:gd name="T34" fmla="*/ 154 w 327"/>
              <a:gd name="T35" fmla="*/ 206 h 370"/>
              <a:gd name="T36" fmla="*/ 154 w 327"/>
              <a:gd name="T37" fmla="*/ 100 h 370"/>
              <a:gd name="T38" fmla="*/ 112 w 327"/>
              <a:gd name="T39" fmla="*/ 145 h 370"/>
              <a:gd name="T40" fmla="*/ 318 w 327"/>
              <a:gd name="T41" fmla="*/ 393 h 370"/>
              <a:gd name="T42" fmla="*/ 257 w 327"/>
              <a:gd name="T43" fmla="*/ 212 h 370"/>
              <a:gd name="T44" fmla="*/ 286 w 327"/>
              <a:gd name="T45" fmla="*/ 112 h 370"/>
              <a:gd name="T46" fmla="*/ 238 w 327"/>
              <a:gd name="T47" fmla="*/ 192 h 370"/>
              <a:gd name="T48" fmla="*/ 257 w 327"/>
              <a:gd name="T49" fmla="*/ 103 h 370"/>
              <a:gd name="T50" fmla="*/ 267 w 327"/>
              <a:gd name="T51" fmla="*/ 83 h 370"/>
              <a:gd name="T52" fmla="*/ 218 w 327"/>
              <a:gd name="T53" fmla="*/ 212 h 370"/>
              <a:gd name="T54" fmla="*/ 157 w 327"/>
              <a:gd name="T55" fmla="*/ 394 h 370"/>
              <a:gd name="T56" fmla="*/ 78 w 327"/>
              <a:gd name="T57" fmla="*/ 516 h 370"/>
              <a:gd name="T58" fmla="*/ 84 w 327"/>
              <a:gd name="T59" fmla="*/ 538 h 370"/>
              <a:gd name="T60" fmla="*/ 237 w 327"/>
              <a:gd name="T61" fmla="*/ 481 h 370"/>
              <a:gd name="T62" fmla="*/ 389 w 327"/>
              <a:gd name="T63" fmla="*/ 538 h 370"/>
              <a:gd name="T64" fmla="*/ 398 w 327"/>
              <a:gd name="T65" fmla="*/ 519 h 370"/>
              <a:gd name="T66" fmla="*/ 266 w 327"/>
              <a:gd name="T67" fmla="*/ 332 h 370"/>
              <a:gd name="T68" fmla="*/ 237 w 327"/>
              <a:gd name="T69" fmla="*/ 231 h 370"/>
              <a:gd name="T70" fmla="*/ 276 w 327"/>
              <a:gd name="T71" fmla="*/ 356 h 370"/>
              <a:gd name="T72" fmla="*/ 190 w 327"/>
              <a:gd name="T73" fmla="*/ 378 h 370"/>
              <a:gd name="T74" fmla="*/ 237 w 327"/>
              <a:gd name="T75" fmla="*/ 396 h 370"/>
              <a:gd name="T76" fmla="*/ 237 w 327"/>
              <a:gd name="T77" fmla="*/ 414 h 370"/>
              <a:gd name="T78" fmla="*/ 340 w 327"/>
              <a:gd name="T79" fmla="*/ 515 h 370"/>
              <a:gd name="T80" fmla="*/ 109 w 327"/>
              <a:gd name="T81" fmla="*/ 515 h 370"/>
              <a:gd name="T82" fmla="*/ 237 w 327"/>
              <a:gd name="T83" fmla="*/ 438 h 370"/>
              <a:gd name="T84" fmla="*/ 365 w 327"/>
              <a:gd name="T85" fmla="*/ 515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7" h="370">
                <a:moveTo>
                  <a:pt x="287" y="4"/>
                </a:moveTo>
                <a:cubicBezTo>
                  <a:pt x="284" y="0"/>
                  <a:pt x="279" y="0"/>
                  <a:pt x="276" y="4"/>
                </a:cubicBezTo>
                <a:cubicBezTo>
                  <a:pt x="273" y="7"/>
                  <a:pt x="273" y="12"/>
                  <a:pt x="276" y="15"/>
                </a:cubicBezTo>
                <a:cubicBezTo>
                  <a:pt x="300" y="38"/>
                  <a:pt x="311" y="69"/>
                  <a:pt x="311" y="100"/>
                </a:cubicBezTo>
                <a:cubicBezTo>
                  <a:pt x="311" y="131"/>
                  <a:pt x="300" y="162"/>
                  <a:pt x="276" y="185"/>
                </a:cubicBezTo>
                <a:cubicBezTo>
                  <a:pt x="273" y="188"/>
                  <a:pt x="273" y="194"/>
                  <a:pt x="276" y="197"/>
                </a:cubicBezTo>
                <a:cubicBezTo>
                  <a:pt x="278" y="198"/>
                  <a:pt x="280" y="199"/>
                  <a:pt x="282" y="199"/>
                </a:cubicBezTo>
                <a:cubicBezTo>
                  <a:pt x="284" y="199"/>
                  <a:pt x="286" y="198"/>
                  <a:pt x="287" y="197"/>
                </a:cubicBezTo>
                <a:cubicBezTo>
                  <a:pt x="314" y="170"/>
                  <a:pt x="327" y="135"/>
                  <a:pt x="327" y="100"/>
                </a:cubicBezTo>
                <a:cubicBezTo>
                  <a:pt x="327" y="65"/>
                  <a:pt x="314" y="30"/>
                  <a:pt x="287" y="4"/>
                </a:cubicBezTo>
                <a:close/>
                <a:moveTo>
                  <a:pt x="273" y="100"/>
                </a:moveTo>
                <a:cubicBezTo>
                  <a:pt x="273" y="121"/>
                  <a:pt x="265" y="142"/>
                  <a:pt x="249" y="158"/>
                </a:cubicBezTo>
                <a:cubicBezTo>
                  <a:pt x="246" y="161"/>
                  <a:pt x="246" y="166"/>
                  <a:pt x="249" y="169"/>
                </a:cubicBezTo>
                <a:cubicBezTo>
                  <a:pt x="250" y="171"/>
                  <a:pt x="253" y="172"/>
                  <a:pt x="255" y="172"/>
                </a:cubicBezTo>
                <a:cubicBezTo>
                  <a:pt x="257" y="172"/>
                  <a:pt x="259" y="171"/>
                  <a:pt x="260" y="169"/>
                </a:cubicBezTo>
                <a:cubicBezTo>
                  <a:pt x="279" y="150"/>
                  <a:pt x="289" y="125"/>
                  <a:pt x="289" y="100"/>
                </a:cubicBezTo>
                <a:cubicBezTo>
                  <a:pt x="289" y="75"/>
                  <a:pt x="279" y="50"/>
                  <a:pt x="260" y="31"/>
                </a:cubicBezTo>
                <a:cubicBezTo>
                  <a:pt x="257" y="28"/>
                  <a:pt x="252" y="28"/>
                  <a:pt x="249" y="31"/>
                </a:cubicBezTo>
                <a:cubicBezTo>
                  <a:pt x="246" y="34"/>
                  <a:pt x="246" y="39"/>
                  <a:pt x="249" y="42"/>
                </a:cubicBezTo>
                <a:cubicBezTo>
                  <a:pt x="265" y="58"/>
                  <a:pt x="273" y="79"/>
                  <a:pt x="273" y="100"/>
                </a:cubicBezTo>
                <a:close/>
                <a:moveTo>
                  <a:pt x="222" y="142"/>
                </a:moveTo>
                <a:cubicBezTo>
                  <a:pt x="223" y="144"/>
                  <a:pt x="225" y="145"/>
                  <a:pt x="227" y="145"/>
                </a:cubicBezTo>
                <a:cubicBezTo>
                  <a:pt x="229" y="145"/>
                  <a:pt x="231" y="144"/>
                  <a:pt x="233" y="142"/>
                </a:cubicBezTo>
                <a:cubicBezTo>
                  <a:pt x="245" y="131"/>
                  <a:pt x="250" y="115"/>
                  <a:pt x="250" y="100"/>
                </a:cubicBezTo>
                <a:cubicBezTo>
                  <a:pt x="250" y="85"/>
                  <a:pt x="245" y="70"/>
                  <a:pt x="233" y="58"/>
                </a:cubicBezTo>
                <a:cubicBezTo>
                  <a:pt x="230" y="55"/>
                  <a:pt x="225" y="55"/>
                  <a:pt x="222" y="58"/>
                </a:cubicBezTo>
                <a:cubicBezTo>
                  <a:pt x="219" y="61"/>
                  <a:pt x="219" y="66"/>
                  <a:pt x="222" y="69"/>
                </a:cubicBezTo>
                <a:cubicBezTo>
                  <a:pt x="230" y="78"/>
                  <a:pt x="234" y="89"/>
                  <a:pt x="234" y="100"/>
                </a:cubicBezTo>
                <a:cubicBezTo>
                  <a:pt x="234" y="111"/>
                  <a:pt x="230" y="122"/>
                  <a:pt x="222" y="131"/>
                </a:cubicBezTo>
                <a:cubicBezTo>
                  <a:pt x="219" y="134"/>
                  <a:pt x="219" y="139"/>
                  <a:pt x="222" y="142"/>
                </a:cubicBezTo>
                <a:close/>
                <a:moveTo>
                  <a:pt x="51" y="185"/>
                </a:moveTo>
                <a:cubicBezTo>
                  <a:pt x="28" y="162"/>
                  <a:pt x="16" y="131"/>
                  <a:pt x="16" y="100"/>
                </a:cubicBezTo>
                <a:cubicBezTo>
                  <a:pt x="16" y="69"/>
                  <a:pt x="28" y="38"/>
                  <a:pt x="51" y="15"/>
                </a:cubicBezTo>
                <a:cubicBezTo>
                  <a:pt x="54" y="12"/>
                  <a:pt x="54" y="7"/>
                  <a:pt x="51" y="4"/>
                </a:cubicBezTo>
                <a:cubicBezTo>
                  <a:pt x="48" y="0"/>
                  <a:pt x="43" y="0"/>
                  <a:pt x="40" y="4"/>
                </a:cubicBezTo>
                <a:cubicBezTo>
                  <a:pt x="40" y="4"/>
                  <a:pt x="40" y="4"/>
                  <a:pt x="40" y="4"/>
                </a:cubicBezTo>
                <a:cubicBezTo>
                  <a:pt x="13" y="30"/>
                  <a:pt x="0" y="65"/>
                  <a:pt x="0" y="100"/>
                </a:cubicBezTo>
                <a:cubicBezTo>
                  <a:pt x="0" y="135"/>
                  <a:pt x="13" y="170"/>
                  <a:pt x="40" y="197"/>
                </a:cubicBezTo>
                <a:cubicBezTo>
                  <a:pt x="41" y="198"/>
                  <a:pt x="44" y="199"/>
                  <a:pt x="46" y="199"/>
                </a:cubicBezTo>
                <a:cubicBezTo>
                  <a:pt x="48" y="199"/>
                  <a:pt x="50" y="198"/>
                  <a:pt x="51" y="197"/>
                </a:cubicBezTo>
                <a:cubicBezTo>
                  <a:pt x="54" y="194"/>
                  <a:pt x="54" y="188"/>
                  <a:pt x="51" y="185"/>
                </a:cubicBezTo>
                <a:close/>
                <a:moveTo>
                  <a:pt x="67" y="169"/>
                </a:moveTo>
                <a:cubicBezTo>
                  <a:pt x="69" y="171"/>
                  <a:pt x="71" y="172"/>
                  <a:pt x="73" y="172"/>
                </a:cubicBezTo>
                <a:cubicBezTo>
                  <a:pt x="75" y="172"/>
                  <a:pt x="77" y="171"/>
                  <a:pt x="78" y="169"/>
                </a:cubicBezTo>
                <a:cubicBezTo>
                  <a:pt x="82" y="166"/>
                  <a:pt x="82" y="161"/>
                  <a:pt x="78" y="158"/>
                </a:cubicBezTo>
                <a:cubicBezTo>
                  <a:pt x="62" y="142"/>
                  <a:pt x="54" y="121"/>
                  <a:pt x="54" y="100"/>
                </a:cubicBezTo>
                <a:cubicBezTo>
                  <a:pt x="54" y="79"/>
                  <a:pt x="62" y="58"/>
                  <a:pt x="78" y="42"/>
                </a:cubicBezTo>
                <a:cubicBezTo>
                  <a:pt x="82" y="39"/>
                  <a:pt x="82" y="34"/>
                  <a:pt x="78" y="31"/>
                </a:cubicBezTo>
                <a:cubicBezTo>
                  <a:pt x="75" y="28"/>
                  <a:pt x="70" y="28"/>
                  <a:pt x="67" y="31"/>
                </a:cubicBezTo>
                <a:cubicBezTo>
                  <a:pt x="48" y="50"/>
                  <a:pt x="38" y="75"/>
                  <a:pt x="38" y="100"/>
                </a:cubicBezTo>
                <a:cubicBezTo>
                  <a:pt x="38" y="125"/>
                  <a:pt x="48" y="150"/>
                  <a:pt x="67" y="169"/>
                </a:cubicBezTo>
                <a:close/>
                <a:moveTo>
                  <a:pt x="94" y="142"/>
                </a:moveTo>
                <a:cubicBezTo>
                  <a:pt x="96" y="144"/>
                  <a:pt x="98" y="145"/>
                  <a:pt x="100" y="145"/>
                </a:cubicBezTo>
                <a:cubicBezTo>
                  <a:pt x="102" y="145"/>
                  <a:pt x="104" y="144"/>
                  <a:pt x="106" y="142"/>
                </a:cubicBezTo>
                <a:cubicBezTo>
                  <a:pt x="109" y="139"/>
                  <a:pt x="109" y="134"/>
                  <a:pt x="106" y="131"/>
                </a:cubicBezTo>
                <a:cubicBezTo>
                  <a:pt x="97" y="122"/>
                  <a:pt x="93" y="111"/>
                  <a:pt x="93" y="100"/>
                </a:cubicBezTo>
                <a:cubicBezTo>
                  <a:pt x="93" y="89"/>
                  <a:pt x="97" y="78"/>
                  <a:pt x="106" y="69"/>
                </a:cubicBezTo>
                <a:cubicBezTo>
                  <a:pt x="109" y="66"/>
                  <a:pt x="109" y="61"/>
                  <a:pt x="106" y="58"/>
                </a:cubicBezTo>
                <a:cubicBezTo>
                  <a:pt x="103" y="55"/>
                  <a:pt x="97" y="55"/>
                  <a:pt x="94" y="58"/>
                </a:cubicBezTo>
                <a:cubicBezTo>
                  <a:pt x="83" y="70"/>
                  <a:pt x="77" y="85"/>
                  <a:pt x="77" y="100"/>
                </a:cubicBezTo>
                <a:cubicBezTo>
                  <a:pt x="77" y="115"/>
                  <a:pt x="83" y="131"/>
                  <a:pt x="94" y="142"/>
                </a:cubicBezTo>
                <a:close/>
                <a:moveTo>
                  <a:pt x="267" y="349"/>
                </a:moveTo>
                <a:cubicBezTo>
                  <a:pt x="257" y="336"/>
                  <a:pt x="238" y="309"/>
                  <a:pt x="219" y="270"/>
                </a:cubicBezTo>
                <a:cubicBezTo>
                  <a:pt x="218" y="270"/>
                  <a:pt x="218" y="269"/>
                  <a:pt x="218" y="268"/>
                </a:cubicBezTo>
                <a:cubicBezTo>
                  <a:pt x="213" y="259"/>
                  <a:pt x="209" y="249"/>
                  <a:pt x="204" y="239"/>
                </a:cubicBezTo>
                <a:cubicBezTo>
                  <a:pt x="190" y="205"/>
                  <a:pt x="182" y="171"/>
                  <a:pt x="177" y="146"/>
                </a:cubicBezTo>
                <a:cubicBezTo>
                  <a:pt x="197" y="140"/>
                  <a:pt x="211" y="122"/>
                  <a:pt x="211" y="100"/>
                </a:cubicBezTo>
                <a:cubicBezTo>
                  <a:pt x="211" y="93"/>
                  <a:pt x="210" y="87"/>
                  <a:pt x="208" y="81"/>
                </a:cubicBezTo>
                <a:cubicBezTo>
                  <a:pt x="206" y="77"/>
                  <a:pt x="201" y="75"/>
                  <a:pt x="197" y="77"/>
                </a:cubicBezTo>
                <a:cubicBezTo>
                  <a:pt x="193" y="79"/>
                  <a:pt x="191" y="84"/>
                  <a:pt x="193" y="88"/>
                </a:cubicBezTo>
                <a:cubicBezTo>
                  <a:pt x="194" y="91"/>
                  <a:pt x="195" y="96"/>
                  <a:pt x="195" y="100"/>
                </a:cubicBezTo>
                <a:cubicBezTo>
                  <a:pt x="195" y="117"/>
                  <a:pt x="181" y="132"/>
                  <a:pt x="164" y="132"/>
                </a:cubicBezTo>
                <a:cubicBezTo>
                  <a:pt x="146" y="132"/>
                  <a:pt x="132" y="117"/>
                  <a:pt x="132" y="100"/>
                </a:cubicBezTo>
                <a:cubicBezTo>
                  <a:pt x="132" y="82"/>
                  <a:pt x="146" y="68"/>
                  <a:pt x="164" y="68"/>
                </a:cubicBezTo>
                <a:cubicBezTo>
                  <a:pt x="169" y="68"/>
                  <a:pt x="173" y="69"/>
                  <a:pt x="177" y="71"/>
                </a:cubicBezTo>
                <a:cubicBezTo>
                  <a:pt x="181" y="73"/>
                  <a:pt x="186" y="71"/>
                  <a:pt x="188" y="67"/>
                </a:cubicBezTo>
                <a:cubicBezTo>
                  <a:pt x="190" y="63"/>
                  <a:pt x="188" y="59"/>
                  <a:pt x="184" y="57"/>
                </a:cubicBezTo>
                <a:cubicBezTo>
                  <a:pt x="184" y="57"/>
                  <a:pt x="184" y="57"/>
                  <a:pt x="184" y="57"/>
                </a:cubicBezTo>
                <a:cubicBezTo>
                  <a:pt x="178" y="54"/>
                  <a:pt x="171" y="52"/>
                  <a:pt x="164" y="52"/>
                </a:cubicBezTo>
                <a:cubicBezTo>
                  <a:pt x="137" y="52"/>
                  <a:pt x="116" y="74"/>
                  <a:pt x="116" y="100"/>
                </a:cubicBezTo>
                <a:cubicBezTo>
                  <a:pt x="116" y="121"/>
                  <a:pt x="130" y="140"/>
                  <a:pt x="150" y="146"/>
                </a:cubicBezTo>
                <a:cubicBezTo>
                  <a:pt x="145" y="170"/>
                  <a:pt x="136" y="205"/>
                  <a:pt x="123" y="239"/>
                </a:cubicBezTo>
                <a:cubicBezTo>
                  <a:pt x="118" y="249"/>
                  <a:pt x="114" y="259"/>
                  <a:pt x="109" y="268"/>
                </a:cubicBezTo>
                <a:cubicBezTo>
                  <a:pt x="109" y="269"/>
                  <a:pt x="108" y="270"/>
                  <a:pt x="108" y="271"/>
                </a:cubicBezTo>
                <a:cubicBezTo>
                  <a:pt x="97" y="293"/>
                  <a:pt x="85" y="312"/>
                  <a:pt x="76" y="326"/>
                </a:cubicBezTo>
                <a:cubicBezTo>
                  <a:pt x="69" y="336"/>
                  <a:pt x="63" y="344"/>
                  <a:pt x="59" y="349"/>
                </a:cubicBezTo>
                <a:cubicBezTo>
                  <a:pt x="57" y="351"/>
                  <a:pt x="55" y="353"/>
                  <a:pt x="54" y="355"/>
                </a:cubicBezTo>
                <a:cubicBezTo>
                  <a:pt x="53" y="356"/>
                  <a:pt x="52" y="357"/>
                  <a:pt x="52" y="357"/>
                </a:cubicBezTo>
                <a:cubicBezTo>
                  <a:pt x="50" y="359"/>
                  <a:pt x="50" y="362"/>
                  <a:pt x="51" y="365"/>
                </a:cubicBezTo>
                <a:cubicBezTo>
                  <a:pt x="52" y="368"/>
                  <a:pt x="55" y="370"/>
                  <a:pt x="58" y="370"/>
                </a:cubicBezTo>
                <a:cubicBezTo>
                  <a:pt x="97" y="370"/>
                  <a:pt x="97" y="370"/>
                  <a:pt x="97" y="370"/>
                </a:cubicBezTo>
                <a:cubicBezTo>
                  <a:pt x="100" y="370"/>
                  <a:pt x="102" y="368"/>
                  <a:pt x="104" y="366"/>
                </a:cubicBezTo>
                <a:cubicBezTo>
                  <a:pt x="115" y="345"/>
                  <a:pt x="138" y="331"/>
                  <a:pt x="163" y="331"/>
                </a:cubicBezTo>
                <a:cubicBezTo>
                  <a:pt x="189" y="331"/>
                  <a:pt x="211" y="345"/>
                  <a:pt x="223" y="366"/>
                </a:cubicBezTo>
                <a:cubicBezTo>
                  <a:pt x="224" y="368"/>
                  <a:pt x="227" y="370"/>
                  <a:pt x="230" y="370"/>
                </a:cubicBezTo>
                <a:cubicBezTo>
                  <a:pt x="268" y="370"/>
                  <a:pt x="268" y="370"/>
                  <a:pt x="268" y="370"/>
                </a:cubicBezTo>
                <a:cubicBezTo>
                  <a:pt x="268" y="370"/>
                  <a:pt x="268" y="370"/>
                  <a:pt x="268" y="370"/>
                </a:cubicBezTo>
                <a:cubicBezTo>
                  <a:pt x="271" y="370"/>
                  <a:pt x="274" y="368"/>
                  <a:pt x="275" y="365"/>
                </a:cubicBezTo>
                <a:cubicBezTo>
                  <a:pt x="276" y="362"/>
                  <a:pt x="276" y="359"/>
                  <a:pt x="274" y="357"/>
                </a:cubicBezTo>
                <a:cubicBezTo>
                  <a:pt x="274" y="357"/>
                  <a:pt x="271" y="354"/>
                  <a:pt x="267" y="349"/>
                </a:cubicBezTo>
                <a:close/>
                <a:moveTo>
                  <a:pt x="163" y="159"/>
                </a:moveTo>
                <a:cubicBezTo>
                  <a:pt x="168" y="179"/>
                  <a:pt x="174" y="203"/>
                  <a:pt x="183" y="228"/>
                </a:cubicBezTo>
                <a:cubicBezTo>
                  <a:pt x="177" y="227"/>
                  <a:pt x="170" y="227"/>
                  <a:pt x="163" y="227"/>
                </a:cubicBezTo>
                <a:cubicBezTo>
                  <a:pt x="157" y="227"/>
                  <a:pt x="150" y="227"/>
                  <a:pt x="144" y="228"/>
                </a:cubicBezTo>
                <a:cubicBezTo>
                  <a:pt x="153" y="203"/>
                  <a:pt x="159" y="179"/>
                  <a:pt x="163" y="159"/>
                </a:cubicBezTo>
                <a:close/>
                <a:moveTo>
                  <a:pt x="137" y="245"/>
                </a:moveTo>
                <a:cubicBezTo>
                  <a:pt x="146" y="244"/>
                  <a:pt x="154" y="243"/>
                  <a:pt x="163" y="243"/>
                </a:cubicBezTo>
                <a:cubicBezTo>
                  <a:pt x="172" y="243"/>
                  <a:pt x="181" y="244"/>
                  <a:pt x="190" y="245"/>
                </a:cubicBezTo>
                <a:cubicBezTo>
                  <a:pt x="192" y="250"/>
                  <a:pt x="194" y="255"/>
                  <a:pt x="196" y="260"/>
                </a:cubicBezTo>
                <a:cubicBezTo>
                  <a:pt x="186" y="257"/>
                  <a:pt x="174" y="256"/>
                  <a:pt x="163" y="256"/>
                </a:cubicBezTo>
                <a:cubicBezTo>
                  <a:pt x="152" y="256"/>
                  <a:pt x="141" y="257"/>
                  <a:pt x="131" y="260"/>
                </a:cubicBezTo>
                <a:cubicBezTo>
                  <a:pt x="133" y="255"/>
                  <a:pt x="135" y="250"/>
                  <a:pt x="137" y="245"/>
                </a:cubicBezTo>
                <a:close/>
                <a:moveTo>
                  <a:pt x="122" y="279"/>
                </a:moveTo>
                <a:cubicBezTo>
                  <a:pt x="135" y="275"/>
                  <a:pt x="149" y="272"/>
                  <a:pt x="163" y="272"/>
                </a:cubicBezTo>
                <a:cubicBezTo>
                  <a:pt x="178" y="272"/>
                  <a:pt x="192" y="275"/>
                  <a:pt x="205" y="279"/>
                </a:cubicBezTo>
                <a:cubicBezTo>
                  <a:pt x="208" y="286"/>
                  <a:pt x="212" y="292"/>
                  <a:pt x="215" y="298"/>
                </a:cubicBezTo>
                <a:cubicBezTo>
                  <a:pt x="199" y="290"/>
                  <a:pt x="182" y="285"/>
                  <a:pt x="163" y="285"/>
                </a:cubicBezTo>
                <a:cubicBezTo>
                  <a:pt x="145" y="285"/>
                  <a:pt x="127" y="290"/>
                  <a:pt x="112" y="298"/>
                </a:cubicBezTo>
                <a:cubicBezTo>
                  <a:pt x="115" y="292"/>
                  <a:pt x="118" y="286"/>
                  <a:pt x="122" y="279"/>
                </a:cubicBezTo>
                <a:close/>
                <a:moveTo>
                  <a:pt x="234" y="354"/>
                </a:moveTo>
                <a:cubicBezTo>
                  <a:pt x="219" y="330"/>
                  <a:pt x="193" y="315"/>
                  <a:pt x="163" y="315"/>
                </a:cubicBezTo>
                <a:cubicBezTo>
                  <a:pt x="133" y="315"/>
                  <a:pt x="107" y="330"/>
                  <a:pt x="92" y="354"/>
                </a:cubicBezTo>
                <a:cubicBezTo>
                  <a:pt x="75" y="354"/>
                  <a:pt x="75" y="354"/>
                  <a:pt x="75" y="354"/>
                </a:cubicBezTo>
                <a:cubicBezTo>
                  <a:pt x="78" y="350"/>
                  <a:pt x="81" y="346"/>
                  <a:pt x="85" y="341"/>
                </a:cubicBezTo>
                <a:cubicBezTo>
                  <a:pt x="85" y="341"/>
                  <a:pt x="85" y="341"/>
                  <a:pt x="85" y="341"/>
                </a:cubicBezTo>
                <a:cubicBezTo>
                  <a:pt x="103" y="317"/>
                  <a:pt x="131" y="301"/>
                  <a:pt x="163" y="301"/>
                </a:cubicBezTo>
                <a:cubicBezTo>
                  <a:pt x="195" y="301"/>
                  <a:pt x="223" y="317"/>
                  <a:pt x="241" y="341"/>
                </a:cubicBezTo>
                <a:cubicBezTo>
                  <a:pt x="241" y="341"/>
                  <a:pt x="242" y="341"/>
                  <a:pt x="242" y="341"/>
                </a:cubicBezTo>
                <a:cubicBezTo>
                  <a:pt x="245" y="346"/>
                  <a:pt x="248" y="350"/>
                  <a:pt x="251" y="354"/>
                </a:cubicBezTo>
                <a:lnTo>
                  <a:pt x="234" y="35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7" name="Freeform 20"/>
          <p:cNvSpPr>
            <a:spLocks noChangeAspect="1" noEditPoints="1"/>
          </p:cNvSpPr>
          <p:nvPr/>
        </p:nvSpPr>
        <p:spPr bwMode="auto">
          <a:xfrm>
            <a:off x="1331550" y="4385797"/>
            <a:ext cx="257605" cy="267373"/>
          </a:xfrm>
          <a:custGeom>
            <a:avLst/>
            <a:gdLst>
              <a:gd name="T0" fmla="*/ 2147483647 w 428"/>
              <a:gd name="T1" fmla="*/ 2147483647 h 443"/>
              <a:gd name="T2" fmla="*/ 2147483647 w 428"/>
              <a:gd name="T3" fmla="*/ 2147483647 h 443"/>
              <a:gd name="T4" fmla="*/ 2147483647 w 428"/>
              <a:gd name="T5" fmla="*/ 2147483647 h 443"/>
              <a:gd name="T6" fmla="*/ 2147483647 w 428"/>
              <a:gd name="T7" fmla="*/ 2147483647 h 443"/>
              <a:gd name="T8" fmla="*/ 2147483647 w 428"/>
              <a:gd name="T9" fmla="*/ 2147483647 h 443"/>
              <a:gd name="T10" fmla="*/ 2147483647 w 428"/>
              <a:gd name="T11" fmla="*/ 2147483647 h 443"/>
              <a:gd name="T12" fmla="*/ 2147483647 w 428"/>
              <a:gd name="T13" fmla="*/ 2147483647 h 443"/>
              <a:gd name="T14" fmla="*/ 2147483647 w 428"/>
              <a:gd name="T15" fmla="*/ 2147483647 h 443"/>
              <a:gd name="T16" fmla="*/ 2147483647 w 428"/>
              <a:gd name="T17" fmla="*/ 2147483647 h 443"/>
              <a:gd name="T18" fmla="*/ 2147483647 w 428"/>
              <a:gd name="T19" fmla="*/ 2147483647 h 443"/>
              <a:gd name="T20" fmla="*/ 2147483647 w 428"/>
              <a:gd name="T21" fmla="*/ 2147483647 h 443"/>
              <a:gd name="T22" fmla="*/ 2147483647 w 428"/>
              <a:gd name="T23" fmla="*/ 2147483647 h 443"/>
              <a:gd name="T24" fmla="*/ 2147483647 w 428"/>
              <a:gd name="T25" fmla="*/ 2147483647 h 443"/>
              <a:gd name="T26" fmla="*/ 2147483647 w 428"/>
              <a:gd name="T27" fmla="*/ 2147483647 h 443"/>
              <a:gd name="T28" fmla="*/ 2147483647 w 428"/>
              <a:gd name="T29" fmla="*/ 2147483647 h 443"/>
              <a:gd name="T30" fmla="*/ 2147483647 w 428"/>
              <a:gd name="T31" fmla="*/ 2147483647 h 443"/>
              <a:gd name="T32" fmla="*/ 2147483647 w 428"/>
              <a:gd name="T33" fmla="*/ 2147483647 h 443"/>
              <a:gd name="T34" fmla="*/ 2147483647 w 428"/>
              <a:gd name="T35" fmla="*/ 2147483647 h 443"/>
              <a:gd name="T36" fmla="*/ 2147483647 w 428"/>
              <a:gd name="T37" fmla="*/ 2147483647 h 443"/>
              <a:gd name="T38" fmla="*/ 2147483647 w 428"/>
              <a:gd name="T39" fmla="*/ 2147483647 h 443"/>
              <a:gd name="T40" fmla="*/ 2147483647 w 428"/>
              <a:gd name="T41" fmla="*/ 2147483647 h 443"/>
              <a:gd name="T42" fmla="*/ 2147483647 w 428"/>
              <a:gd name="T43" fmla="*/ 2147483647 h 443"/>
              <a:gd name="T44" fmla="*/ 2147483647 w 428"/>
              <a:gd name="T45" fmla="*/ 2147483647 h 443"/>
              <a:gd name="T46" fmla="*/ 2147483647 w 428"/>
              <a:gd name="T47" fmla="*/ 2147483647 h 443"/>
              <a:gd name="T48" fmla="*/ 2147483647 w 428"/>
              <a:gd name="T49" fmla="*/ 2147483647 h 443"/>
              <a:gd name="T50" fmla="*/ 2147483647 w 428"/>
              <a:gd name="T51" fmla="*/ 2147483647 h 443"/>
              <a:gd name="T52" fmla="*/ 2147483647 w 428"/>
              <a:gd name="T53" fmla="*/ 2147483647 h 443"/>
              <a:gd name="T54" fmla="*/ 2147483647 w 428"/>
              <a:gd name="T55" fmla="*/ 2147483647 h 443"/>
              <a:gd name="T56" fmla="*/ 2147483647 w 428"/>
              <a:gd name="T57" fmla="*/ 2147483647 h 443"/>
              <a:gd name="T58" fmla="*/ 2147483647 w 428"/>
              <a:gd name="T59" fmla="*/ 2147483647 h 443"/>
              <a:gd name="T60" fmla="*/ 2147483647 w 428"/>
              <a:gd name="T61" fmla="*/ 2147483647 h 443"/>
              <a:gd name="T62" fmla="*/ 2147483647 w 428"/>
              <a:gd name="T63" fmla="*/ 2147483647 h 443"/>
              <a:gd name="T64" fmla="*/ 2147483647 w 428"/>
              <a:gd name="T65" fmla="*/ 2147483647 h 443"/>
              <a:gd name="T66" fmla="*/ 2147483647 w 428"/>
              <a:gd name="T67" fmla="*/ 2147483647 h 443"/>
              <a:gd name="T68" fmla="*/ 2147483647 w 428"/>
              <a:gd name="T69" fmla="*/ 0 h 443"/>
              <a:gd name="T70" fmla="*/ 2147483647 w 428"/>
              <a:gd name="T71" fmla="*/ 2147483647 h 443"/>
              <a:gd name="T72" fmla="*/ 2147483647 w 428"/>
              <a:gd name="T73" fmla="*/ 2147483647 h 443"/>
              <a:gd name="T74" fmla="*/ 2147483647 w 428"/>
              <a:gd name="T75" fmla="*/ 2147483647 h 443"/>
              <a:gd name="T76" fmla="*/ 2147483647 w 428"/>
              <a:gd name="T77" fmla="*/ 2147483647 h 443"/>
              <a:gd name="T78" fmla="*/ 2147483647 w 428"/>
              <a:gd name="T79" fmla="*/ 2147483647 h 443"/>
              <a:gd name="T80" fmla="*/ 2147483647 w 428"/>
              <a:gd name="T81" fmla="*/ 2147483647 h 443"/>
              <a:gd name="T82" fmla="*/ 2147483647 w 428"/>
              <a:gd name="T83" fmla="*/ 2147483647 h 443"/>
              <a:gd name="T84" fmla="*/ 2147483647 w 428"/>
              <a:gd name="T85" fmla="*/ 2147483647 h 443"/>
              <a:gd name="T86" fmla="*/ 2147483647 w 428"/>
              <a:gd name="T87" fmla="*/ 2147483647 h 443"/>
              <a:gd name="T88" fmla="*/ 2147483647 w 428"/>
              <a:gd name="T89" fmla="*/ 2147483647 h 443"/>
              <a:gd name="T90" fmla="*/ 2147483647 w 428"/>
              <a:gd name="T91" fmla="*/ 2147483647 h 443"/>
              <a:gd name="T92" fmla="*/ 2147483647 w 428"/>
              <a:gd name="T93" fmla="*/ 2147483647 h 443"/>
              <a:gd name="T94" fmla="*/ 2147483647 w 428"/>
              <a:gd name="T95" fmla="*/ 2147483647 h 443"/>
              <a:gd name="T96" fmla="*/ 2147483647 w 428"/>
              <a:gd name="T97" fmla="*/ 2147483647 h 443"/>
              <a:gd name="T98" fmla="*/ 2147483647 w 428"/>
              <a:gd name="T99" fmla="*/ 2147483647 h 443"/>
              <a:gd name="T100" fmla="*/ 2147483647 w 428"/>
              <a:gd name="T101" fmla="*/ 2147483647 h 443"/>
              <a:gd name="T102" fmla="*/ 2147483647 w 428"/>
              <a:gd name="T103" fmla="*/ 2147483647 h 44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28"/>
              <a:gd name="T157" fmla="*/ 0 h 443"/>
              <a:gd name="T158" fmla="*/ 428 w 428"/>
              <a:gd name="T159" fmla="*/ 443 h 44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28" h="443">
                <a:moveTo>
                  <a:pt x="196" y="198"/>
                </a:moveTo>
                <a:cubicBezTo>
                  <a:pt x="186" y="208"/>
                  <a:pt x="186" y="224"/>
                  <a:pt x="196" y="234"/>
                </a:cubicBezTo>
                <a:cubicBezTo>
                  <a:pt x="206" y="244"/>
                  <a:pt x="222" y="244"/>
                  <a:pt x="232" y="234"/>
                </a:cubicBezTo>
                <a:cubicBezTo>
                  <a:pt x="242" y="224"/>
                  <a:pt x="242" y="208"/>
                  <a:pt x="232" y="198"/>
                </a:cubicBezTo>
                <a:cubicBezTo>
                  <a:pt x="222" y="188"/>
                  <a:pt x="206" y="188"/>
                  <a:pt x="196" y="198"/>
                </a:cubicBezTo>
                <a:close/>
                <a:moveTo>
                  <a:pt x="214" y="146"/>
                </a:moveTo>
                <a:cubicBezTo>
                  <a:pt x="198" y="146"/>
                  <a:pt x="182" y="152"/>
                  <a:pt x="170" y="164"/>
                </a:cubicBezTo>
                <a:cubicBezTo>
                  <a:pt x="166" y="168"/>
                  <a:pt x="166" y="173"/>
                  <a:pt x="170" y="176"/>
                </a:cubicBezTo>
                <a:cubicBezTo>
                  <a:pt x="171" y="177"/>
                  <a:pt x="173" y="178"/>
                  <a:pt x="175" y="178"/>
                </a:cubicBezTo>
                <a:cubicBezTo>
                  <a:pt x="177" y="178"/>
                  <a:pt x="179" y="177"/>
                  <a:pt x="181" y="176"/>
                </a:cubicBezTo>
                <a:cubicBezTo>
                  <a:pt x="181" y="176"/>
                  <a:pt x="181" y="176"/>
                  <a:pt x="181" y="176"/>
                </a:cubicBezTo>
                <a:cubicBezTo>
                  <a:pt x="190" y="167"/>
                  <a:pt x="202" y="162"/>
                  <a:pt x="214" y="162"/>
                </a:cubicBezTo>
                <a:cubicBezTo>
                  <a:pt x="226" y="162"/>
                  <a:pt x="238" y="167"/>
                  <a:pt x="247" y="176"/>
                </a:cubicBezTo>
                <a:cubicBezTo>
                  <a:pt x="250" y="179"/>
                  <a:pt x="255" y="179"/>
                  <a:pt x="258" y="176"/>
                </a:cubicBezTo>
                <a:cubicBezTo>
                  <a:pt x="262" y="173"/>
                  <a:pt x="262" y="168"/>
                  <a:pt x="258" y="164"/>
                </a:cubicBezTo>
                <a:cubicBezTo>
                  <a:pt x="246" y="152"/>
                  <a:pt x="230" y="146"/>
                  <a:pt x="214" y="146"/>
                </a:cubicBezTo>
                <a:close/>
                <a:moveTo>
                  <a:pt x="214" y="105"/>
                </a:moveTo>
                <a:cubicBezTo>
                  <a:pt x="187" y="105"/>
                  <a:pt x="161" y="115"/>
                  <a:pt x="141" y="135"/>
                </a:cubicBezTo>
                <a:cubicBezTo>
                  <a:pt x="137" y="139"/>
                  <a:pt x="137" y="144"/>
                  <a:pt x="141" y="147"/>
                </a:cubicBezTo>
                <a:cubicBezTo>
                  <a:pt x="144" y="150"/>
                  <a:pt x="149" y="150"/>
                  <a:pt x="152" y="147"/>
                </a:cubicBezTo>
                <a:cubicBezTo>
                  <a:pt x="169" y="130"/>
                  <a:pt x="192" y="121"/>
                  <a:pt x="214" y="121"/>
                </a:cubicBezTo>
                <a:cubicBezTo>
                  <a:pt x="237" y="121"/>
                  <a:pt x="259" y="130"/>
                  <a:pt x="276" y="147"/>
                </a:cubicBezTo>
                <a:cubicBezTo>
                  <a:pt x="278" y="148"/>
                  <a:pt x="280" y="149"/>
                  <a:pt x="282" y="149"/>
                </a:cubicBezTo>
                <a:cubicBezTo>
                  <a:pt x="284" y="149"/>
                  <a:pt x="286" y="148"/>
                  <a:pt x="287" y="147"/>
                </a:cubicBezTo>
                <a:cubicBezTo>
                  <a:pt x="291" y="144"/>
                  <a:pt x="291" y="139"/>
                  <a:pt x="287" y="135"/>
                </a:cubicBezTo>
                <a:cubicBezTo>
                  <a:pt x="267" y="115"/>
                  <a:pt x="241" y="105"/>
                  <a:pt x="214" y="105"/>
                </a:cubicBezTo>
                <a:close/>
                <a:moveTo>
                  <a:pt x="214" y="64"/>
                </a:moveTo>
                <a:cubicBezTo>
                  <a:pt x="177" y="64"/>
                  <a:pt x="140" y="78"/>
                  <a:pt x="112" y="106"/>
                </a:cubicBezTo>
                <a:cubicBezTo>
                  <a:pt x="108" y="110"/>
                  <a:pt x="108" y="115"/>
                  <a:pt x="112" y="118"/>
                </a:cubicBezTo>
                <a:cubicBezTo>
                  <a:pt x="115" y="121"/>
                  <a:pt x="120" y="121"/>
                  <a:pt x="123" y="118"/>
                </a:cubicBezTo>
                <a:cubicBezTo>
                  <a:pt x="123" y="118"/>
                  <a:pt x="123" y="118"/>
                  <a:pt x="123" y="118"/>
                </a:cubicBezTo>
                <a:cubicBezTo>
                  <a:pt x="148" y="93"/>
                  <a:pt x="181" y="80"/>
                  <a:pt x="214" y="80"/>
                </a:cubicBezTo>
                <a:cubicBezTo>
                  <a:pt x="247" y="80"/>
                  <a:pt x="280" y="93"/>
                  <a:pt x="305" y="118"/>
                </a:cubicBezTo>
                <a:cubicBezTo>
                  <a:pt x="307" y="119"/>
                  <a:pt x="309" y="120"/>
                  <a:pt x="311" y="120"/>
                </a:cubicBezTo>
                <a:cubicBezTo>
                  <a:pt x="313" y="120"/>
                  <a:pt x="315" y="119"/>
                  <a:pt x="316" y="118"/>
                </a:cubicBezTo>
                <a:cubicBezTo>
                  <a:pt x="320" y="115"/>
                  <a:pt x="320" y="110"/>
                  <a:pt x="316" y="106"/>
                </a:cubicBezTo>
                <a:cubicBezTo>
                  <a:pt x="288" y="78"/>
                  <a:pt x="251" y="64"/>
                  <a:pt x="214" y="64"/>
                </a:cubicBezTo>
                <a:close/>
                <a:moveTo>
                  <a:pt x="318" y="294"/>
                </a:moveTo>
                <a:cubicBezTo>
                  <a:pt x="318" y="298"/>
                  <a:pt x="322" y="302"/>
                  <a:pt x="326" y="302"/>
                </a:cubicBezTo>
                <a:cubicBezTo>
                  <a:pt x="330" y="302"/>
                  <a:pt x="333" y="298"/>
                  <a:pt x="333" y="294"/>
                </a:cubicBezTo>
                <a:cubicBezTo>
                  <a:pt x="333" y="290"/>
                  <a:pt x="330" y="287"/>
                  <a:pt x="326" y="287"/>
                </a:cubicBezTo>
                <a:cubicBezTo>
                  <a:pt x="322" y="287"/>
                  <a:pt x="318" y="290"/>
                  <a:pt x="318" y="294"/>
                </a:cubicBezTo>
                <a:close/>
                <a:moveTo>
                  <a:pt x="345" y="294"/>
                </a:moveTo>
                <a:cubicBezTo>
                  <a:pt x="345" y="298"/>
                  <a:pt x="348" y="302"/>
                  <a:pt x="352" y="302"/>
                </a:cubicBezTo>
                <a:cubicBezTo>
                  <a:pt x="356" y="302"/>
                  <a:pt x="359" y="298"/>
                  <a:pt x="359" y="294"/>
                </a:cubicBezTo>
                <a:cubicBezTo>
                  <a:pt x="359" y="290"/>
                  <a:pt x="356" y="287"/>
                  <a:pt x="352" y="287"/>
                </a:cubicBezTo>
                <a:cubicBezTo>
                  <a:pt x="348" y="287"/>
                  <a:pt x="345" y="290"/>
                  <a:pt x="345" y="294"/>
                </a:cubicBezTo>
                <a:close/>
                <a:moveTo>
                  <a:pt x="371" y="294"/>
                </a:moveTo>
                <a:cubicBezTo>
                  <a:pt x="371" y="298"/>
                  <a:pt x="374" y="302"/>
                  <a:pt x="378" y="302"/>
                </a:cubicBezTo>
                <a:cubicBezTo>
                  <a:pt x="383" y="302"/>
                  <a:pt x="386" y="298"/>
                  <a:pt x="386" y="294"/>
                </a:cubicBezTo>
                <a:cubicBezTo>
                  <a:pt x="386" y="290"/>
                  <a:pt x="383" y="287"/>
                  <a:pt x="378" y="287"/>
                </a:cubicBezTo>
                <a:cubicBezTo>
                  <a:pt x="374" y="287"/>
                  <a:pt x="371" y="290"/>
                  <a:pt x="371" y="294"/>
                </a:cubicBezTo>
                <a:close/>
                <a:moveTo>
                  <a:pt x="386" y="260"/>
                </a:moveTo>
                <a:cubicBezTo>
                  <a:pt x="386" y="46"/>
                  <a:pt x="386" y="46"/>
                  <a:pt x="386" y="46"/>
                </a:cubicBezTo>
                <a:cubicBezTo>
                  <a:pt x="386" y="37"/>
                  <a:pt x="379" y="30"/>
                  <a:pt x="370" y="30"/>
                </a:cubicBezTo>
                <a:cubicBezTo>
                  <a:pt x="58" y="30"/>
                  <a:pt x="58" y="30"/>
                  <a:pt x="58" y="30"/>
                </a:cubicBezTo>
                <a:cubicBezTo>
                  <a:pt x="49" y="30"/>
                  <a:pt x="42" y="37"/>
                  <a:pt x="42" y="46"/>
                </a:cubicBezTo>
                <a:cubicBezTo>
                  <a:pt x="42" y="260"/>
                  <a:pt x="42" y="260"/>
                  <a:pt x="42" y="260"/>
                </a:cubicBezTo>
                <a:cubicBezTo>
                  <a:pt x="42" y="269"/>
                  <a:pt x="49" y="276"/>
                  <a:pt x="58" y="276"/>
                </a:cubicBezTo>
                <a:cubicBezTo>
                  <a:pt x="370" y="276"/>
                  <a:pt x="370" y="276"/>
                  <a:pt x="370" y="276"/>
                </a:cubicBezTo>
                <a:cubicBezTo>
                  <a:pt x="379" y="276"/>
                  <a:pt x="386" y="269"/>
                  <a:pt x="386" y="260"/>
                </a:cubicBezTo>
                <a:close/>
                <a:moveTo>
                  <a:pt x="370" y="260"/>
                </a:moveTo>
                <a:cubicBezTo>
                  <a:pt x="370" y="260"/>
                  <a:pt x="370" y="260"/>
                  <a:pt x="370" y="260"/>
                </a:cubicBezTo>
                <a:cubicBezTo>
                  <a:pt x="58" y="260"/>
                  <a:pt x="58" y="260"/>
                  <a:pt x="58" y="260"/>
                </a:cubicBezTo>
                <a:cubicBezTo>
                  <a:pt x="58" y="260"/>
                  <a:pt x="58" y="260"/>
                  <a:pt x="58" y="260"/>
                </a:cubicBezTo>
                <a:cubicBezTo>
                  <a:pt x="58" y="46"/>
                  <a:pt x="58" y="46"/>
                  <a:pt x="58" y="46"/>
                </a:cubicBezTo>
                <a:cubicBezTo>
                  <a:pt x="58" y="46"/>
                  <a:pt x="58" y="46"/>
                  <a:pt x="58" y="46"/>
                </a:cubicBezTo>
                <a:cubicBezTo>
                  <a:pt x="370" y="46"/>
                  <a:pt x="370" y="46"/>
                  <a:pt x="370" y="46"/>
                </a:cubicBezTo>
                <a:cubicBezTo>
                  <a:pt x="370" y="46"/>
                  <a:pt x="370" y="46"/>
                  <a:pt x="370" y="46"/>
                </a:cubicBezTo>
                <a:lnTo>
                  <a:pt x="370" y="260"/>
                </a:lnTo>
                <a:close/>
                <a:moveTo>
                  <a:pt x="423" y="421"/>
                </a:moveTo>
                <a:cubicBezTo>
                  <a:pt x="423" y="420"/>
                  <a:pt x="423" y="420"/>
                  <a:pt x="423" y="420"/>
                </a:cubicBezTo>
                <a:cubicBezTo>
                  <a:pt x="383" y="393"/>
                  <a:pt x="383" y="393"/>
                  <a:pt x="383" y="393"/>
                </a:cubicBezTo>
                <a:cubicBezTo>
                  <a:pt x="379" y="391"/>
                  <a:pt x="376" y="388"/>
                  <a:pt x="373" y="386"/>
                </a:cubicBezTo>
                <a:cubicBezTo>
                  <a:pt x="369" y="384"/>
                  <a:pt x="364" y="383"/>
                  <a:pt x="359" y="383"/>
                </a:cubicBezTo>
                <a:cubicBezTo>
                  <a:pt x="316" y="383"/>
                  <a:pt x="316" y="383"/>
                  <a:pt x="316" y="383"/>
                </a:cubicBezTo>
                <a:cubicBezTo>
                  <a:pt x="316" y="379"/>
                  <a:pt x="315" y="376"/>
                  <a:pt x="313" y="372"/>
                </a:cubicBezTo>
                <a:cubicBezTo>
                  <a:pt x="312" y="371"/>
                  <a:pt x="311" y="369"/>
                  <a:pt x="309" y="367"/>
                </a:cubicBezTo>
                <a:cubicBezTo>
                  <a:pt x="307" y="366"/>
                  <a:pt x="305" y="365"/>
                  <a:pt x="302" y="364"/>
                </a:cubicBezTo>
                <a:cubicBezTo>
                  <a:pt x="302" y="364"/>
                  <a:pt x="300" y="364"/>
                  <a:pt x="299" y="363"/>
                </a:cubicBezTo>
                <a:cubicBezTo>
                  <a:pt x="295" y="362"/>
                  <a:pt x="289" y="360"/>
                  <a:pt x="285" y="357"/>
                </a:cubicBezTo>
                <a:cubicBezTo>
                  <a:pt x="283" y="356"/>
                  <a:pt x="281" y="355"/>
                  <a:pt x="280" y="354"/>
                </a:cubicBezTo>
                <a:cubicBezTo>
                  <a:pt x="280" y="353"/>
                  <a:pt x="279" y="353"/>
                  <a:pt x="279" y="353"/>
                </a:cubicBezTo>
                <a:cubicBezTo>
                  <a:pt x="279" y="353"/>
                  <a:pt x="279" y="353"/>
                  <a:pt x="279" y="353"/>
                </a:cubicBezTo>
                <a:cubicBezTo>
                  <a:pt x="279" y="328"/>
                  <a:pt x="279" y="328"/>
                  <a:pt x="279" y="328"/>
                </a:cubicBezTo>
                <a:cubicBezTo>
                  <a:pt x="396" y="328"/>
                  <a:pt x="396" y="328"/>
                  <a:pt x="396" y="328"/>
                </a:cubicBezTo>
                <a:cubicBezTo>
                  <a:pt x="406" y="328"/>
                  <a:pt x="414" y="320"/>
                  <a:pt x="414" y="310"/>
                </a:cubicBezTo>
                <a:cubicBezTo>
                  <a:pt x="414" y="108"/>
                  <a:pt x="414" y="108"/>
                  <a:pt x="414" y="108"/>
                </a:cubicBezTo>
                <a:cubicBezTo>
                  <a:pt x="414" y="104"/>
                  <a:pt x="411" y="100"/>
                  <a:pt x="406" y="100"/>
                </a:cubicBezTo>
                <a:cubicBezTo>
                  <a:pt x="402" y="100"/>
                  <a:pt x="398" y="104"/>
                  <a:pt x="398" y="108"/>
                </a:cubicBezTo>
                <a:cubicBezTo>
                  <a:pt x="398" y="310"/>
                  <a:pt x="398" y="310"/>
                  <a:pt x="398" y="310"/>
                </a:cubicBezTo>
                <a:cubicBezTo>
                  <a:pt x="398" y="311"/>
                  <a:pt x="397" y="312"/>
                  <a:pt x="396" y="312"/>
                </a:cubicBezTo>
                <a:cubicBezTo>
                  <a:pt x="32" y="312"/>
                  <a:pt x="32" y="312"/>
                  <a:pt x="32" y="312"/>
                </a:cubicBezTo>
                <a:cubicBezTo>
                  <a:pt x="31" y="312"/>
                  <a:pt x="30" y="311"/>
                  <a:pt x="30" y="310"/>
                </a:cubicBezTo>
                <a:cubicBezTo>
                  <a:pt x="30" y="18"/>
                  <a:pt x="30" y="18"/>
                  <a:pt x="30" y="18"/>
                </a:cubicBezTo>
                <a:cubicBezTo>
                  <a:pt x="30" y="17"/>
                  <a:pt x="31" y="16"/>
                  <a:pt x="32" y="16"/>
                </a:cubicBezTo>
                <a:cubicBezTo>
                  <a:pt x="396" y="16"/>
                  <a:pt x="396" y="16"/>
                  <a:pt x="396" y="16"/>
                </a:cubicBezTo>
                <a:cubicBezTo>
                  <a:pt x="397" y="16"/>
                  <a:pt x="398" y="17"/>
                  <a:pt x="398" y="18"/>
                </a:cubicBezTo>
                <a:cubicBezTo>
                  <a:pt x="398" y="76"/>
                  <a:pt x="398" y="76"/>
                  <a:pt x="398" y="76"/>
                </a:cubicBezTo>
                <a:cubicBezTo>
                  <a:pt x="398" y="80"/>
                  <a:pt x="402" y="84"/>
                  <a:pt x="406" y="84"/>
                </a:cubicBezTo>
                <a:cubicBezTo>
                  <a:pt x="411" y="84"/>
                  <a:pt x="414" y="80"/>
                  <a:pt x="414" y="76"/>
                </a:cubicBezTo>
                <a:cubicBezTo>
                  <a:pt x="414" y="76"/>
                  <a:pt x="414" y="76"/>
                  <a:pt x="414" y="76"/>
                </a:cubicBezTo>
                <a:cubicBezTo>
                  <a:pt x="414" y="18"/>
                  <a:pt x="414" y="18"/>
                  <a:pt x="414" y="18"/>
                </a:cubicBezTo>
                <a:cubicBezTo>
                  <a:pt x="414" y="8"/>
                  <a:pt x="406" y="0"/>
                  <a:pt x="396" y="0"/>
                </a:cubicBezTo>
                <a:cubicBezTo>
                  <a:pt x="32" y="0"/>
                  <a:pt x="32" y="0"/>
                  <a:pt x="32" y="0"/>
                </a:cubicBezTo>
                <a:cubicBezTo>
                  <a:pt x="22" y="0"/>
                  <a:pt x="14" y="8"/>
                  <a:pt x="14" y="18"/>
                </a:cubicBezTo>
                <a:cubicBezTo>
                  <a:pt x="14" y="310"/>
                  <a:pt x="14" y="310"/>
                  <a:pt x="14" y="310"/>
                </a:cubicBezTo>
                <a:cubicBezTo>
                  <a:pt x="14" y="320"/>
                  <a:pt x="22" y="328"/>
                  <a:pt x="32" y="328"/>
                </a:cubicBezTo>
                <a:cubicBezTo>
                  <a:pt x="152" y="328"/>
                  <a:pt x="152" y="328"/>
                  <a:pt x="152" y="328"/>
                </a:cubicBezTo>
                <a:cubicBezTo>
                  <a:pt x="152" y="353"/>
                  <a:pt x="152" y="353"/>
                  <a:pt x="152" y="353"/>
                </a:cubicBezTo>
                <a:cubicBezTo>
                  <a:pt x="152" y="353"/>
                  <a:pt x="152" y="353"/>
                  <a:pt x="151" y="354"/>
                </a:cubicBezTo>
                <a:cubicBezTo>
                  <a:pt x="150" y="356"/>
                  <a:pt x="144" y="359"/>
                  <a:pt x="139" y="361"/>
                </a:cubicBezTo>
                <a:cubicBezTo>
                  <a:pt x="136" y="362"/>
                  <a:pt x="134" y="363"/>
                  <a:pt x="132" y="364"/>
                </a:cubicBezTo>
                <a:cubicBezTo>
                  <a:pt x="131" y="364"/>
                  <a:pt x="130" y="364"/>
                  <a:pt x="130" y="364"/>
                </a:cubicBezTo>
                <a:cubicBezTo>
                  <a:pt x="127" y="365"/>
                  <a:pt x="125" y="366"/>
                  <a:pt x="123" y="367"/>
                </a:cubicBezTo>
                <a:cubicBezTo>
                  <a:pt x="118" y="372"/>
                  <a:pt x="117" y="377"/>
                  <a:pt x="116" y="383"/>
                </a:cubicBezTo>
                <a:cubicBezTo>
                  <a:pt x="67" y="383"/>
                  <a:pt x="67" y="383"/>
                  <a:pt x="67" y="383"/>
                </a:cubicBezTo>
                <a:cubicBezTo>
                  <a:pt x="62" y="383"/>
                  <a:pt x="58" y="385"/>
                  <a:pt x="55" y="387"/>
                </a:cubicBezTo>
                <a:cubicBezTo>
                  <a:pt x="52" y="388"/>
                  <a:pt x="49" y="391"/>
                  <a:pt x="45" y="393"/>
                </a:cubicBezTo>
                <a:cubicBezTo>
                  <a:pt x="5" y="420"/>
                  <a:pt x="5" y="420"/>
                  <a:pt x="5" y="420"/>
                </a:cubicBezTo>
                <a:cubicBezTo>
                  <a:pt x="5" y="421"/>
                  <a:pt x="5" y="421"/>
                  <a:pt x="5" y="421"/>
                </a:cubicBezTo>
                <a:cubicBezTo>
                  <a:pt x="2" y="422"/>
                  <a:pt x="0" y="426"/>
                  <a:pt x="0" y="430"/>
                </a:cubicBezTo>
                <a:cubicBezTo>
                  <a:pt x="0" y="434"/>
                  <a:pt x="2" y="436"/>
                  <a:pt x="3" y="438"/>
                </a:cubicBezTo>
                <a:cubicBezTo>
                  <a:pt x="8" y="442"/>
                  <a:pt x="13" y="443"/>
                  <a:pt x="18" y="443"/>
                </a:cubicBezTo>
                <a:cubicBezTo>
                  <a:pt x="410" y="443"/>
                  <a:pt x="410" y="443"/>
                  <a:pt x="410" y="443"/>
                </a:cubicBezTo>
                <a:cubicBezTo>
                  <a:pt x="413" y="443"/>
                  <a:pt x="417" y="443"/>
                  <a:pt x="420" y="441"/>
                </a:cubicBezTo>
                <a:cubicBezTo>
                  <a:pt x="421" y="440"/>
                  <a:pt x="423" y="440"/>
                  <a:pt x="425" y="438"/>
                </a:cubicBezTo>
                <a:cubicBezTo>
                  <a:pt x="426" y="436"/>
                  <a:pt x="428" y="434"/>
                  <a:pt x="428" y="430"/>
                </a:cubicBezTo>
                <a:cubicBezTo>
                  <a:pt x="428" y="425"/>
                  <a:pt x="426" y="422"/>
                  <a:pt x="423" y="421"/>
                </a:cubicBezTo>
                <a:close/>
                <a:moveTo>
                  <a:pt x="133" y="380"/>
                </a:moveTo>
                <a:cubicBezTo>
                  <a:pt x="133" y="380"/>
                  <a:pt x="133" y="380"/>
                  <a:pt x="134" y="380"/>
                </a:cubicBezTo>
                <a:cubicBezTo>
                  <a:pt x="134" y="380"/>
                  <a:pt x="134" y="380"/>
                  <a:pt x="134" y="380"/>
                </a:cubicBezTo>
                <a:cubicBezTo>
                  <a:pt x="134" y="380"/>
                  <a:pt x="141" y="378"/>
                  <a:pt x="149" y="374"/>
                </a:cubicBezTo>
                <a:cubicBezTo>
                  <a:pt x="153" y="372"/>
                  <a:pt x="157" y="370"/>
                  <a:pt x="161" y="367"/>
                </a:cubicBezTo>
                <a:cubicBezTo>
                  <a:pt x="164" y="364"/>
                  <a:pt x="168" y="359"/>
                  <a:pt x="168" y="353"/>
                </a:cubicBezTo>
                <a:cubicBezTo>
                  <a:pt x="168" y="328"/>
                  <a:pt x="168" y="328"/>
                  <a:pt x="168" y="328"/>
                </a:cubicBezTo>
                <a:cubicBezTo>
                  <a:pt x="263" y="328"/>
                  <a:pt x="263" y="328"/>
                  <a:pt x="263" y="328"/>
                </a:cubicBezTo>
                <a:cubicBezTo>
                  <a:pt x="263" y="353"/>
                  <a:pt x="263" y="353"/>
                  <a:pt x="263" y="353"/>
                </a:cubicBezTo>
                <a:cubicBezTo>
                  <a:pt x="263" y="360"/>
                  <a:pt x="267" y="364"/>
                  <a:pt x="271" y="367"/>
                </a:cubicBezTo>
                <a:cubicBezTo>
                  <a:pt x="282" y="376"/>
                  <a:pt x="298" y="380"/>
                  <a:pt x="299" y="380"/>
                </a:cubicBezTo>
                <a:cubicBezTo>
                  <a:pt x="299" y="380"/>
                  <a:pt x="299" y="380"/>
                  <a:pt x="299" y="380"/>
                </a:cubicBezTo>
                <a:cubicBezTo>
                  <a:pt x="299" y="381"/>
                  <a:pt x="300" y="382"/>
                  <a:pt x="300" y="383"/>
                </a:cubicBezTo>
                <a:cubicBezTo>
                  <a:pt x="258" y="383"/>
                  <a:pt x="258" y="383"/>
                  <a:pt x="258" y="383"/>
                </a:cubicBezTo>
                <a:cubicBezTo>
                  <a:pt x="132" y="383"/>
                  <a:pt x="132" y="383"/>
                  <a:pt x="132" y="383"/>
                </a:cubicBezTo>
                <a:cubicBezTo>
                  <a:pt x="132" y="382"/>
                  <a:pt x="133" y="381"/>
                  <a:pt x="133" y="380"/>
                </a:cubicBezTo>
                <a:close/>
                <a:moveTo>
                  <a:pt x="23" y="427"/>
                </a:moveTo>
                <a:cubicBezTo>
                  <a:pt x="54" y="406"/>
                  <a:pt x="54" y="406"/>
                  <a:pt x="54" y="406"/>
                </a:cubicBezTo>
                <a:cubicBezTo>
                  <a:pt x="58" y="404"/>
                  <a:pt x="61" y="402"/>
                  <a:pt x="63" y="400"/>
                </a:cubicBezTo>
                <a:cubicBezTo>
                  <a:pt x="65" y="399"/>
                  <a:pt x="66" y="399"/>
                  <a:pt x="67" y="399"/>
                </a:cubicBezTo>
                <a:cubicBezTo>
                  <a:pt x="131" y="399"/>
                  <a:pt x="131" y="399"/>
                  <a:pt x="131" y="399"/>
                </a:cubicBezTo>
                <a:cubicBezTo>
                  <a:pt x="132" y="399"/>
                  <a:pt x="132" y="399"/>
                  <a:pt x="132" y="399"/>
                </a:cubicBezTo>
                <a:cubicBezTo>
                  <a:pt x="301" y="399"/>
                  <a:pt x="301" y="399"/>
                  <a:pt x="301" y="399"/>
                </a:cubicBezTo>
                <a:cubicBezTo>
                  <a:pt x="301" y="399"/>
                  <a:pt x="301" y="399"/>
                  <a:pt x="301" y="399"/>
                </a:cubicBezTo>
                <a:cubicBezTo>
                  <a:pt x="359" y="399"/>
                  <a:pt x="359" y="399"/>
                  <a:pt x="359" y="399"/>
                </a:cubicBezTo>
                <a:cubicBezTo>
                  <a:pt x="362" y="399"/>
                  <a:pt x="363" y="400"/>
                  <a:pt x="365" y="401"/>
                </a:cubicBezTo>
                <a:cubicBezTo>
                  <a:pt x="367" y="402"/>
                  <a:pt x="370" y="404"/>
                  <a:pt x="374" y="406"/>
                </a:cubicBezTo>
                <a:cubicBezTo>
                  <a:pt x="405" y="427"/>
                  <a:pt x="405" y="427"/>
                  <a:pt x="405" y="427"/>
                </a:cubicBezTo>
                <a:lnTo>
                  <a:pt x="23" y="4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8" name="Freeform 34"/>
          <p:cNvSpPr>
            <a:spLocks noChangeAspect="1" noEditPoints="1"/>
          </p:cNvSpPr>
          <p:nvPr/>
        </p:nvSpPr>
        <p:spPr bwMode="auto">
          <a:xfrm>
            <a:off x="1798468" y="4869200"/>
            <a:ext cx="469212" cy="332828"/>
          </a:xfrm>
          <a:custGeom>
            <a:avLst/>
            <a:gdLst>
              <a:gd name="T0" fmla="*/ 119 w 435"/>
              <a:gd name="T1" fmla="*/ 6 h 308"/>
              <a:gd name="T2" fmla="*/ 100 w 435"/>
              <a:gd name="T3" fmla="*/ 0 h 308"/>
              <a:gd name="T4" fmla="*/ 94 w 435"/>
              <a:gd name="T5" fmla="*/ 11 h 308"/>
              <a:gd name="T6" fmla="*/ 39 w 435"/>
              <a:gd name="T7" fmla="*/ 11 h 308"/>
              <a:gd name="T8" fmla="*/ 32 w 435"/>
              <a:gd name="T9" fmla="*/ 0 h 308"/>
              <a:gd name="T10" fmla="*/ 13 w 435"/>
              <a:gd name="T11" fmla="*/ 9 h 308"/>
              <a:gd name="T12" fmla="*/ 0 w 435"/>
              <a:gd name="T13" fmla="*/ 34 h 308"/>
              <a:gd name="T14" fmla="*/ 1 w 435"/>
              <a:gd name="T15" fmla="*/ 35 h 308"/>
              <a:gd name="T16" fmla="*/ 18 w 435"/>
              <a:gd name="T17" fmla="*/ 96 h 308"/>
              <a:gd name="T18" fmla="*/ 39 w 435"/>
              <a:gd name="T19" fmla="*/ 74 h 308"/>
              <a:gd name="T20" fmla="*/ 50 w 435"/>
              <a:gd name="T21" fmla="*/ 60 h 308"/>
              <a:gd name="T22" fmla="*/ 82 w 435"/>
              <a:gd name="T23" fmla="*/ 60 h 308"/>
              <a:gd name="T24" fmla="*/ 94 w 435"/>
              <a:gd name="T25" fmla="*/ 74 h 308"/>
              <a:gd name="T26" fmla="*/ 115 w 435"/>
              <a:gd name="T27" fmla="*/ 96 h 308"/>
              <a:gd name="T28" fmla="*/ 129 w 435"/>
              <a:gd name="T29" fmla="*/ 82 h 308"/>
              <a:gd name="T30" fmla="*/ 125 w 435"/>
              <a:gd name="T31" fmla="*/ 78 h 308"/>
              <a:gd name="T32" fmla="*/ 115 w 435"/>
              <a:gd name="T33" fmla="*/ 91 h 308"/>
              <a:gd name="T34" fmla="*/ 98 w 435"/>
              <a:gd name="T35" fmla="*/ 73 h 308"/>
              <a:gd name="T36" fmla="*/ 82 w 435"/>
              <a:gd name="T37" fmla="*/ 55 h 308"/>
              <a:gd name="T38" fmla="*/ 50 w 435"/>
              <a:gd name="T39" fmla="*/ 55 h 308"/>
              <a:gd name="T40" fmla="*/ 34 w 435"/>
              <a:gd name="T41" fmla="*/ 73 h 308"/>
              <a:gd name="T42" fmla="*/ 18 w 435"/>
              <a:gd name="T43" fmla="*/ 91 h 308"/>
              <a:gd name="T44" fmla="*/ 7 w 435"/>
              <a:gd name="T45" fmla="*/ 55 h 308"/>
              <a:gd name="T46" fmla="*/ 51 w 435"/>
              <a:gd name="T47" fmla="*/ 33 h 308"/>
              <a:gd name="T48" fmla="*/ 86 w 435"/>
              <a:gd name="T49" fmla="*/ 19 h 308"/>
              <a:gd name="T50" fmla="*/ 127 w 435"/>
              <a:gd name="T51" fmla="*/ 50 h 308"/>
              <a:gd name="T52" fmla="*/ 130 w 435"/>
              <a:gd name="T53" fmla="*/ 68 h 308"/>
              <a:gd name="T54" fmla="*/ 132 w 435"/>
              <a:gd name="T55" fmla="*/ 34 h 308"/>
              <a:gd name="T56" fmla="*/ 132 w 435"/>
              <a:gd name="T57" fmla="*/ 33 h 308"/>
              <a:gd name="T58" fmla="*/ 16 w 435"/>
              <a:gd name="T59" fmla="*/ 14 h 308"/>
              <a:gd name="T60" fmla="*/ 18 w 435"/>
              <a:gd name="T61" fmla="*/ 8 h 308"/>
              <a:gd name="T62" fmla="*/ 19 w 435"/>
              <a:gd name="T63" fmla="*/ 5 h 308"/>
              <a:gd name="T64" fmla="*/ 32 w 435"/>
              <a:gd name="T65" fmla="*/ 6 h 308"/>
              <a:gd name="T66" fmla="*/ 34 w 435"/>
              <a:gd name="T67" fmla="*/ 12 h 308"/>
              <a:gd name="T68" fmla="*/ 25 w 435"/>
              <a:gd name="T69" fmla="*/ 54 h 308"/>
              <a:gd name="T70" fmla="*/ 98 w 435"/>
              <a:gd name="T71" fmla="*/ 14 h 308"/>
              <a:gd name="T72" fmla="*/ 100 w 435"/>
              <a:gd name="T73" fmla="*/ 8 h 308"/>
              <a:gd name="T74" fmla="*/ 100 w 435"/>
              <a:gd name="T75" fmla="*/ 5 h 308"/>
              <a:gd name="T76" fmla="*/ 114 w 435"/>
              <a:gd name="T77" fmla="*/ 6 h 308"/>
              <a:gd name="T78" fmla="*/ 116 w 435"/>
              <a:gd name="T79" fmla="*/ 12 h 308"/>
              <a:gd name="T80" fmla="*/ 128 w 435"/>
              <a:gd name="T81" fmla="*/ 33 h 308"/>
              <a:gd name="T82" fmla="*/ 102 w 435"/>
              <a:gd name="T83" fmla="*/ 22 h 308"/>
              <a:gd name="T84" fmla="*/ 107 w 435"/>
              <a:gd name="T85" fmla="*/ 17 h 308"/>
              <a:gd name="T86" fmla="*/ 107 w 435"/>
              <a:gd name="T87" fmla="*/ 48 h 308"/>
              <a:gd name="T88" fmla="*/ 118 w 435"/>
              <a:gd name="T89" fmla="*/ 29 h 308"/>
              <a:gd name="T90" fmla="*/ 122 w 435"/>
              <a:gd name="T91" fmla="*/ 33 h 308"/>
              <a:gd name="T92" fmla="*/ 91 w 435"/>
              <a:gd name="T93" fmla="*/ 33 h 308"/>
              <a:gd name="T94" fmla="*/ 97 w 435"/>
              <a:gd name="T95" fmla="*/ 29 h 308"/>
              <a:gd name="T96" fmla="*/ 77 w 435"/>
              <a:gd name="T97" fmla="*/ 47 h 308"/>
              <a:gd name="T98" fmla="*/ 55 w 435"/>
              <a:gd name="T99" fmla="*/ 47 h 308"/>
              <a:gd name="T100" fmla="*/ 59 w 435"/>
              <a:gd name="T101" fmla="*/ 41 h 308"/>
              <a:gd name="T102" fmla="*/ 34 w 435"/>
              <a:gd name="T103" fmla="*/ 38 h 308"/>
              <a:gd name="T104" fmla="*/ 41 w 435"/>
              <a:gd name="T105" fmla="*/ 29 h 308"/>
              <a:gd name="T106" fmla="*/ 29 w 435"/>
              <a:gd name="T107" fmla="*/ 33 h 308"/>
              <a:gd name="T108" fmla="*/ 10 w 435"/>
              <a:gd name="T109" fmla="*/ 29 h 308"/>
              <a:gd name="T110" fmla="*/ 16 w 435"/>
              <a:gd name="T111" fmla="*/ 38 h 308"/>
              <a:gd name="T112" fmla="*/ 21 w 435"/>
              <a:gd name="T113" fmla="*/ 42 h 308"/>
              <a:gd name="T114" fmla="*/ 29 w 435"/>
              <a:gd name="T115" fmla="*/ 48 h 308"/>
              <a:gd name="T116" fmla="*/ 25 w 435"/>
              <a:gd name="T117" fmla="*/ 37 h 308"/>
              <a:gd name="T118" fmla="*/ 30 w 435"/>
              <a:gd name="T119" fmla="*/ 18 h 308"/>
              <a:gd name="T120" fmla="*/ 21 w 435"/>
              <a:gd name="T121" fmla="*/ 18 h 308"/>
              <a:gd name="T122" fmla="*/ 30 w 435"/>
              <a:gd name="T123" fmla="*/ 24 h 3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35"/>
              <a:gd name="T187" fmla="*/ 0 h 308"/>
              <a:gd name="T188" fmla="*/ 435 w 435"/>
              <a:gd name="T189" fmla="*/ 308 h 30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35" h="308">
                <a:moveTo>
                  <a:pt x="435" y="107"/>
                </a:moveTo>
                <a:cubicBezTo>
                  <a:pt x="435" y="77"/>
                  <a:pt x="419" y="51"/>
                  <a:pt x="394" y="36"/>
                </a:cubicBezTo>
                <a:cubicBezTo>
                  <a:pt x="394" y="31"/>
                  <a:pt x="394" y="24"/>
                  <a:pt x="392" y="17"/>
                </a:cubicBezTo>
                <a:cubicBezTo>
                  <a:pt x="391" y="14"/>
                  <a:pt x="390" y="10"/>
                  <a:pt x="387" y="7"/>
                </a:cubicBezTo>
                <a:cubicBezTo>
                  <a:pt x="384" y="3"/>
                  <a:pt x="379" y="0"/>
                  <a:pt x="374" y="0"/>
                </a:cubicBezTo>
                <a:cubicBezTo>
                  <a:pt x="330" y="0"/>
                  <a:pt x="330" y="0"/>
                  <a:pt x="330" y="0"/>
                </a:cubicBezTo>
                <a:cubicBezTo>
                  <a:pt x="324" y="0"/>
                  <a:pt x="319" y="4"/>
                  <a:pt x="316" y="8"/>
                </a:cubicBezTo>
                <a:cubicBezTo>
                  <a:pt x="312" y="15"/>
                  <a:pt x="311" y="22"/>
                  <a:pt x="310" y="28"/>
                </a:cubicBezTo>
                <a:cubicBezTo>
                  <a:pt x="309" y="31"/>
                  <a:pt x="309" y="34"/>
                  <a:pt x="309" y="36"/>
                </a:cubicBezTo>
                <a:cubicBezTo>
                  <a:pt x="305" y="38"/>
                  <a:pt x="301" y="41"/>
                  <a:pt x="298" y="44"/>
                </a:cubicBezTo>
                <a:cubicBezTo>
                  <a:pt x="137" y="44"/>
                  <a:pt x="137" y="44"/>
                  <a:pt x="137" y="44"/>
                </a:cubicBezTo>
                <a:cubicBezTo>
                  <a:pt x="134" y="41"/>
                  <a:pt x="130" y="38"/>
                  <a:pt x="126" y="36"/>
                </a:cubicBezTo>
                <a:cubicBezTo>
                  <a:pt x="126" y="31"/>
                  <a:pt x="126" y="24"/>
                  <a:pt x="124" y="17"/>
                </a:cubicBezTo>
                <a:cubicBezTo>
                  <a:pt x="123" y="14"/>
                  <a:pt x="122" y="10"/>
                  <a:pt x="119" y="7"/>
                </a:cubicBezTo>
                <a:cubicBezTo>
                  <a:pt x="116" y="3"/>
                  <a:pt x="111" y="0"/>
                  <a:pt x="106" y="0"/>
                </a:cubicBezTo>
                <a:cubicBezTo>
                  <a:pt x="62" y="0"/>
                  <a:pt x="62" y="0"/>
                  <a:pt x="62" y="0"/>
                </a:cubicBezTo>
                <a:cubicBezTo>
                  <a:pt x="56" y="0"/>
                  <a:pt x="51" y="4"/>
                  <a:pt x="48" y="8"/>
                </a:cubicBezTo>
                <a:cubicBezTo>
                  <a:pt x="44" y="15"/>
                  <a:pt x="43" y="22"/>
                  <a:pt x="42" y="28"/>
                </a:cubicBezTo>
                <a:cubicBezTo>
                  <a:pt x="41" y="31"/>
                  <a:pt x="41" y="34"/>
                  <a:pt x="41" y="36"/>
                </a:cubicBezTo>
                <a:cubicBezTo>
                  <a:pt x="17" y="50"/>
                  <a:pt x="0" y="77"/>
                  <a:pt x="0" y="107"/>
                </a:cubicBezTo>
                <a:cubicBezTo>
                  <a:pt x="0" y="107"/>
                  <a:pt x="0" y="108"/>
                  <a:pt x="0" y="108"/>
                </a:cubicBezTo>
                <a:cubicBezTo>
                  <a:pt x="0" y="108"/>
                  <a:pt x="0" y="108"/>
                  <a:pt x="0" y="108"/>
                </a:cubicBezTo>
                <a:cubicBezTo>
                  <a:pt x="0" y="108"/>
                  <a:pt x="0" y="108"/>
                  <a:pt x="0" y="108"/>
                </a:cubicBezTo>
                <a:cubicBezTo>
                  <a:pt x="0" y="111"/>
                  <a:pt x="1" y="114"/>
                  <a:pt x="1" y="117"/>
                </a:cubicBezTo>
                <a:cubicBezTo>
                  <a:pt x="3" y="149"/>
                  <a:pt x="10" y="253"/>
                  <a:pt x="11" y="264"/>
                </a:cubicBezTo>
                <a:cubicBezTo>
                  <a:pt x="12" y="271"/>
                  <a:pt x="13" y="281"/>
                  <a:pt x="20" y="291"/>
                </a:cubicBezTo>
                <a:cubicBezTo>
                  <a:pt x="27" y="300"/>
                  <a:pt x="40" y="308"/>
                  <a:pt x="58" y="308"/>
                </a:cubicBezTo>
                <a:cubicBezTo>
                  <a:pt x="77" y="308"/>
                  <a:pt x="91" y="299"/>
                  <a:pt x="99" y="290"/>
                </a:cubicBezTo>
                <a:cubicBezTo>
                  <a:pt x="108" y="281"/>
                  <a:pt x="113" y="271"/>
                  <a:pt x="115" y="267"/>
                </a:cubicBezTo>
                <a:cubicBezTo>
                  <a:pt x="118" y="262"/>
                  <a:pt x="122" y="252"/>
                  <a:pt x="127" y="241"/>
                </a:cubicBezTo>
                <a:cubicBezTo>
                  <a:pt x="132" y="229"/>
                  <a:pt x="138" y="217"/>
                  <a:pt x="142" y="209"/>
                </a:cubicBezTo>
                <a:cubicBezTo>
                  <a:pt x="146" y="201"/>
                  <a:pt x="148" y="198"/>
                  <a:pt x="151" y="196"/>
                </a:cubicBezTo>
                <a:cubicBezTo>
                  <a:pt x="152" y="195"/>
                  <a:pt x="156" y="194"/>
                  <a:pt x="165" y="195"/>
                </a:cubicBezTo>
                <a:cubicBezTo>
                  <a:pt x="190" y="195"/>
                  <a:pt x="190" y="195"/>
                  <a:pt x="190" y="195"/>
                </a:cubicBezTo>
                <a:cubicBezTo>
                  <a:pt x="214" y="195"/>
                  <a:pt x="245" y="195"/>
                  <a:pt x="245" y="195"/>
                </a:cubicBezTo>
                <a:cubicBezTo>
                  <a:pt x="270" y="195"/>
                  <a:pt x="270" y="195"/>
                  <a:pt x="270" y="195"/>
                </a:cubicBezTo>
                <a:cubicBezTo>
                  <a:pt x="279" y="194"/>
                  <a:pt x="283" y="195"/>
                  <a:pt x="284" y="196"/>
                </a:cubicBezTo>
                <a:cubicBezTo>
                  <a:pt x="287" y="198"/>
                  <a:pt x="289" y="201"/>
                  <a:pt x="293" y="209"/>
                </a:cubicBezTo>
                <a:cubicBezTo>
                  <a:pt x="297" y="217"/>
                  <a:pt x="303" y="229"/>
                  <a:pt x="308" y="241"/>
                </a:cubicBezTo>
                <a:cubicBezTo>
                  <a:pt x="313" y="252"/>
                  <a:pt x="317" y="262"/>
                  <a:pt x="320" y="267"/>
                </a:cubicBezTo>
                <a:cubicBezTo>
                  <a:pt x="322" y="271"/>
                  <a:pt x="327" y="281"/>
                  <a:pt x="336" y="290"/>
                </a:cubicBezTo>
                <a:cubicBezTo>
                  <a:pt x="344" y="299"/>
                  <a:pt x="358" y="308"/>
                  <a:pt x="377" y="308"/>
                </a:cubicBezTo>
                <a:cubicBezTo>
                  <a:pt x="377" y="308"/>
                  <a:pt x="377" y="308"/>
                  <a:pt x="378" y="308"/>
                </a:cubicBezTo>
                <a:cubicBezTo>
                  <a:pt x="396" y="308"/>
                  <a:pt x="408" y="300"/>
                  <a:pt x="415" y="291"/>
                </a:cubicBezTo>
                <a:cubicBezTo>
                  <a:pt x="422" y="281"/>
                  <a:pt x="423" y="271"/>
                  <a:pt x="424" y="264"/>
                </a:cubicBezTo>
                <a:cubicBezTo>
                  <a:pt x="424" y="263"/>
                  <a:pt x="425" y="256"/>
                  <a:pt x="425" y="252"/>
                </a:cubicBezTo>
                <a:cubicBezTo>
                  <a:pt x="426" y="248"/>
                  <a:pt x="422" y="244"/>
                  <a:pt x="418" y="244"/>
                </a:cubicBezTo>
                <a:cubicBezTo>
                  <a:pt x="414" y="244"/>
                  <a:pt x="410" y="247"/>
                  <a:pt x="409" y="251"/>
                </a:cubicBezTo>
                <a:cubicBezTo>
                  <a:pt x="409" y="254"/>
                  <a:pt x="408" y="261"/>
                  <a:pt x="408" y="262"/>
                </a:cubicBezTo>
                <a:cubicBezTo>
                  <a:pt x="408" y="268"/>
                  <a:pt x="406" y="275"/>
                  <a:pt x="402" y="281"/>
                </a:cubicBezTo>
                <a:cubicBezTo>
                  <a:pt x="397" y="287"/>
                  <a:pt x="391" y="292"/>
                  <a:pt x="377" y="292"/>
                </a:cubicBezTo>
                <a:cubicBezTo>
                  <a:pt x="363" y="292"/>
                  <a:pt x="354" y="286"/>
                  <a:pt x="347" y="279"/>
                </a:cubicBezTo>
                <a:cubicBezTo>
                  <a:pt x="340" y="272"/>
                  <a:pt x="336" y="263"/>
                  <a:pt x="334" y="259"/>
                </a:cubicBezTo>
                <a:cubicBezTo>
                  <a:pt x="332" y="256"/>
                  <a:pt x="328" y="246"/>
                  <a:pt x="323" y="234"/>
                </a:cubicBezTo>
                <a:cubicBezTo>
                  <a:pt x="317" y="223"/>
                  <a:pt x="312" y="210"/>
                  <a:pt x="308" y="202"/>
                </a:cubicBezTo>
                <a:cubicBezTo>
                  <a:pt x="303" y="193"/>
                  <a:pt x="299" y="187"/>
                  <a:pt x="293" y="183"/>
                </a:cubicBezTo>
                <a:cubicBezTo>
                  <a:pt x="286" y="179"/>
                  <a:pt x="279" y="179"/>
                  <a:pt x="270" y="179"/>
                </a:cubicBezTo>
                <a:cubicBezTo>
                  <a:pt x="245" y="179"/>
                  <a:pt x="245" y="179"/>
                  <a:pt x="245" y="179"/>
                </a:cubicBezTo>
                <a:cubicBezTo>
                  <a:pt x="245" y="179"/>
                  <a:pt x="214" y="179"/>
                  <a:pt x="190" y="179"/>
                </a:cubicBezTo>
                <a:cubicBezTo>
                  <a:pt x="165" y="179"/>
                  <a:pt x="165" y="179"/>
                  <a:pt x="165" y="179"/>
                </a:cubicBezTo>
                <a:cubicBezTo>
                  <a:pt x="156" y="179"/>
                  <a:pt x="149" y="179"/>
                  <a:pt x="142" y="183"/>
                </a:cubicBezTo>
                <a:cubicBezTo>
                  <a:pt x="136" y="187"/>
                  <a:pt x="132" y="193"/>
                  <a:pt x="127" y="202"/>
                </a:cubicBezTo>
                <a:cubicBezTo>
                  <a:pt x="123" y="210"/>
                  <a:pt x="118" y="223"/>
                  <a:pt x="112" y="234"/>
                </a:cubicBezTo>
                <a:cubicBezTo>
                  <a:pt x="107" y="246"/>
                  <a:pt x="103" y="256"/>
                  <a:pt x="101" y="259"/>
                </a:cubicBezTo>
                <a:cubicBezTo>
                  <a:pt x="99" y="263"/>
                  <a:pt x="95" y="272"/>
                  <a:pt x="88" y="279"/>
                </a:cubicBezTo>
                <a:cubicBezTo>
                  <a:pt x="81" y="286"/>
                  <a:pt x="72" y="292"/>
                  <a:pt x="58" y="292"/>
                </a:cubicBezTo>
                <a:cubicBezTo>
                  <a:pt x="44" y="292"/>
                  <a:pt x="38" y="287"/>
                  <a:pt x="33" y="281"/>
                </a:cubicBezTo>
                <a:cubicBezTo>
                  <a:pt x="29" y="275"/>
                  <a:pt x="27" y="268"/>
                  <a:pt x="27" y="262"/>
                </a:cubicBezTo>
                <a:cubicBezTo>
                  <a:pt x="26" y="257"/>
                  <a:pt x="24" y="218"/>
                  <a:pt x="21" y="180"/>
                </a:cubicBezTo>
                <a:cubicBezTo>
                  <a:pt x="21" y="174"/>
                  <a:pt x="20" y="167"/>
                  <a:pt x="20" y="161"/>
                </a:cubicBezTo>
                <a:cubicBezTo>
                  <a:pt x="35" y="179"/>
                  <a:pt x="58" y="191"/>
                  <a:pt x="83" y="191"/>
                </a:cubicBezTo>
                <a:cubicBezTo>
                  <a:pt x="129" y="191"/>
                  <a:pt x="167" y="153"/>
                  <a:pt x="167" y="107"/>
                </a:cubicBezTo>
                <a:cubicBezTo>
                  <a:pt x="167" y="90"/>
                  <a:pt x="161" y="73"/>
                  <a:pt x="152" y="60"/>
                </a:cubicBezTo>
                <a:cubicBezTo>
                  <a:pt x="283" y="60"/>
                  <a:pt x="283" y="60"/>
                  <a:pt x="283" y="60"/>
                </a:cubicBezTo>
                <a:cubicBezTo>
                  <a:pt x="283" y="60"/>
                  <a:pt x="283" y="60"/>
                  <a:pt x="283" y="60"/>
                </a:cubicBezTo>
                <a:cubicBezTo>
                  <a:pt x="274" y="73"/>
                  <a:pt x="268" y="90"/>
                  <a:pt x="268" y="107"/>
                </a:cubicBezTo>
                <a:cubicBezTo>
                  <a:pt x="268" y="153"/>
                  <a:pt x="306" y="191"/>
                  <a:pt x="352" y="191"/>
                </a:cubicBezTo>
                <a:cubicBezTo>
                  <a:pt x="377" y="191"/>
                  <a:pt x="400" y="179"/>
                  <a:pt x="415" y="161"/>
                </a:cubicBezTo>
                <a:cubicBezTo>
                  <a:pt x="414" y="179"/>
                  <a:pt x="413" y="191"/>
                  <a:pt x="411" y="219"/>
                </a:cubicBezTo>
                <a:cubicBezTo>
                  <a:pt x="411" y="223"/>
                  <a:pt x="414" y="227"/>
                  <a:pt x="418" y="228"/>
                </a:cubicBezTo>
                <a:cubicBezTo>
                  <a:pt x="423" y="228"/>
                  <a:pt x="427" y="225"/>
                  <a:pt x="427" y="220"/>
                </a:cubicBezTo>
                <a:cubicBezTo>
                  <a:pt x="430" y="174"/>
                  <a:pt x="430" y="172"/>
                  <a:pt x="434" y="118"/>
                </a:cubicBezTo>
                <a:cubicBezTo>
                  <a:pt x="434" y="118"/>
                  <a:pt x="434" y="118"/>
                  <a:pt x="434" y="118"/>
                </a:cubicBezTo>
                <a:cubicBezTo>
                  <a:pt x="434" y="115"/>
                  <a:pt x="435" y="111"/>
                  <a:pt x="435" y="108"/>
                </a:cubicBezTo>
                <a:cubicBezTo>
                  <a:pt x="435" y="108"/>
                  <a:pt x="435" y="108"/>
                  <a:pt x="435" y="108"/>
                </a:cubicBezTo>
                <a:cubicBezTo>
                  <a:pt x="435" y="108"/>
                  <a:pt x="435" y="108"/>
                  <a:pt x="435" y="108"/>
                </a:cubicBezTo>
                <a:cubicBezTo>
                  <a:pt x="435" y="108"/>
                  <a:pt x="435" y="108"/>
                  <a:pt x="435" y="107"/>
                </a:cubicBezTo>
                <a:close/>
                <a:moveTo>
                  <a:pt x="83" y="175"/>
                </a:moveTo>
                <a:cubicBezTo>
                  <a:pt x="46" y="175"/>
                  <a:pt x="16" y="144"/>
                  <a:pt x="16" y="107"/>
                </a:cubicBezTo>
                <a:cubicBezTo>
                  <a:pt x="16" y="81"/>
                  <a:pt x="31" y="59"/>
                  <a:pt x="53" y="48"/>
                </a:cubicBezTo>
                <a:cubicBezTo>
                  <a:pt x="55" y="46"/>
                  <a:pt x="56" y="44"/>
                  <a:pt x="57" y="42"/>
                </a:cubicBezTo>
                <a:cubicBezTo>
                  <a:pt x="57" y="41"/>
                  <a:pt x="57" y="41"/>
                  <a:pt x="57" y="40"/>
                </a:cubicBezTo>
                <a:cubicBezTo>
                  <a:pt x="57" y="38"/>
                  <a:pt x="57" y="31"/>
                  <a:pt x="58" y="25"/>
                </a:cubicBezTo>
                <a:cubicBezTo>
                  <a:pt x="59" y="22"/>
                  <a:pt x="60" y="19"/>
                  <a:pt x="61" y="17"/>
                </a:cubicBezTo>
                <a:cubicBezTo>
                  <a:pt x="62" y="17"/>
                  <a:pt x="62" y="16"/>
                  <a:pt x="62" y="16"/>
                </a:cubicBezTo>
                <a:cubicBezTo>
                  <a:pt x="62" y="16"/>
                  <a:pt x="62" y="16"/>
                  <a:pt x="62" y="16"/>
                </a:cubicBezTo>
                <a:cubicBezTo>
                  <a:pt x="106" y="16"/>
                  <a:pt x="106" y="16"/>
                  <a:pt x="106" y="16"/>
                </a:cubicBezTo>
                <a:cubicBezTo>
                  <a:pt x="106" y="16"/>
                  <a:pt x="106" y="16"/>
                  <a:pt x="106" y="16"/>
                </a:cubicBezTo>
                <a:cubicBezTo>
                  <a:pt x="106" y="16"/>
                  <a:pt x="106" y="16"/>
                  <a:pt x="106" y="17"/>
                </a:cubicBezTo>
                <a:cubicBezTo>
                  <a:pt x="107" y="18"/>
                  <a:pt x="109" y="22"/>
                  <a:pt x="110" y="26"/>
                </a:cubicBezTo>
                <a:cubicBezTo>
                  <a:pt x="110" y="30"/>
                  <a:pt x="110" y="34"/>
                  <a:pt x="110" y="37"/>
                </a:cubicBezTo>
                <a:cubicBezTo>
                  <a:pt x="110" y="39"/>
                  <a:pt x="110" y="39"/>
                  <a:pt x="110" y="40"/>
                </a:cubicBezTo>
                <a:cubicBezTo>
                  <a:pt x="110" y="43"/>
                  <a:pt x="112" y="46"/>
                  <a:pt x="115" y="48"/>
                </a:cubicBezTo>
                <a:cubicBezTo>
                  <a:pt x="136" y="59"/>
                  <a:pt x="151" y="81"/>
                  <a:pt x="151" y="107"/>
                </a:cubicBezTo>
                <a:cubicBezTo>
                  <a:pt x="151" y="144"/>
                  <a:pt x="121" y="175"/>
                  <a:pt x="83" y="175"/>
                </a:cubicBezTo>
                <a:close/>
                <a:moveTo>
                  <a:pt x="352" y="175"/>
                </a:moveTo>
                <a:cubicBezTo>
                  <a:pt x="314" y="175"/>
                  <a:pt x="284" y="144"/>
                  <a:pt x="284" y="107"/>
                </a:cubicBezTo>
                <a:cubicBezTo>
                  <a:pt x="284" y="81"/>
                  <a:pt x="299" y="59"/>
                  <a:pt x="321" y="48"/>
                </a:cubicBezTo>
                <a:cubicBezTo>
                  <a:pt x="323" y="47"/>
                  <a:pt x="324" y="45"/>
                  <a:pt x="325" y="42"/>
                </a:cubicBezTo>
                <a:cubicBezTo>
                  <a:pt x="325" y="42"/>
                  <a:pt x="325" y="41"/>
                  <a:pt x="325" y="40"/>
                </a:cubicBezTo>
                <a:cubicBezTo>
                  <a:pt x="325" y="38"/>
                  <a:pt x="325" y="31"/>
                  <a:pt x="327" y="25"/>
                </a:cubicBezTo>
                <a:cubicBezTo>
                  <a:pt x="327" y="22"/>
                  <a:pt x="328" y="19"/>
                  <a:pt x="329" y="17"/>
                </a:cubicBezTo>
                <a:cubicBezTo>
                  <a:pt x="330" y="17"/>
                  <a:pt x="330" y="16"/>
                  <a:pt x="330" y="16"/>
                </a:cubicBezTo>
                <a:cubicBezTo>
                  <a:pt x="330" y="16"/>
                  <a:pt x="330" y="16"/>
                  <a:pt x="330" y="16"/>
                </a:cubicBezTo>
                <a:cubicBezTo>
                  <a:pt x="374" y="16"/>
                  <a:pt x="374" y="16"/>
                  <a:pt x="374" y="16"/>
                </a:cubicBezTo>
                <a:cubicBezTo>
                  <a:pt x="374" y="16"/>
                  <a:pt x="374" y="16"/>
                  <a:pt x="374" y="16"/>
                </a:cubicBezTo>
                <a:cubicBezTo>
                  <a:pt x="374" y="16"/>
                  <a:pt x="374" y="16"/>
                  <a:pt x="374" y="17"/>
                </a:cubicBezTo>
                <a:cubicBezTo>
                  <a:pt x="375" y="18"/>
                  <a:pt x="377" y="22"/>
                  <a:pt x="378" y="26"/>
                </a:cubicBezTo>
                <a:cubicBezTo>
                  <a:pt x="378" y="30"/>
                  <a:pt x="378" y="34"/>
                  <a:pt x="378" y="37"/>
                </a:cubicBezTo>
                <a:cubicBezTo>
                  <a:pt x="378" y="39"/>
                  <a:pt x="378" y="39"/>
                  <a:pt x="378" y="40"/>
                </a:cubicBezTo>
                <a:cubicBezTo>
                  <a:pt x="378" y="41"/>
                  <a:pt x="378" y="42"/>
                  <a:pt x="379" y="42"/>
                </a:cubicBezTo>
                <a:cubicBezTo>
                  <a:pt x="379" y="45"/>
                  <a:pt x="381" y="47"/>
                  <a:pt x="383" y="48"/>
                </a:cubicBezTo>
                <a:cubicBezTo>
                  <a:pt x="404" y="59"/>
                  <a:pt x="419" y="81"/>
                  <a:pt x="419" y="107"/>
                </a:cubicBezTo>
                <a:cubicBezTo>
                  <a:pt x="419" y="144"/>
                  <a:pt x="389" y="175"/>
                  <a:pt x="352" y="175"/>
                </a:cubicBezTo>
                <a:close/>
                <a:moveTo>
                  <a:pt x="352" y="57"/>
                </a:moveTo>
                <a:cubicBezTo>
                  <a:pt x="343" y="57"/>
                  <a:pt x="335" y="64"/>
                  <a:pt x="335" y="73"/>
                </a:cubicBezTo>
                <a:cubicBezTo>
                  <a:pt x="335" y="82"/>
                  <a:pt x="343" y="89"/>
                  <a:pt x="352" y="89"/>
                </a:cubicBezTo>
                <a:cubicBezTo>
                  <a:pt x="360" y="89"/>
                  <a:pt x="368" y="82"/>
                  <a:pt x="368" y="73"/>
                </a:cubicBezTo>
                <a:cubicBezTo>
                  <a:pt x="368" y="64"/>
                  <a:pt x="360" y="57"/>
                  <a:pt x="352" y="57"/>
                </a:cubicBezTo>
                <a:close/>
                <a:moveTo>
                  <a:pt x="352" y="125"/>
                </a:moveTo>
                <a:cubicBezTo>
                  <a:pt x="343" y="125"/>
                  <a:pt x="335" y="133"/>
                  <a:pt x="335" y="142"/>
                </a:cubicBezTo>
                <a:cubicBezTo>
                  <a:pt x="335" y="150"/>
                  <a:pt x="343" y="158"/>
                  <a:pt x="352" y="158"/>
                </a:cubicBezTo>
                <a:cubicBezTo>
                  <a:pt x="360" y="158"/>
                  <a:pt x="368" y="150"/>
                  <a:pt x="368" y="142"/>
                </a:cubicBezTo>
                <a:cubicBezTo>
                  <a:pt x="368" y="133"/>
                  <a:pt x="360" y="125"/>
                  <a:pt x="352" y="125"/>
                </a:cubicBezTo>
                <a:close/>
                <a:moveTo>
                  <a:pt x="386" y="91"/>
                </a:moveTo>
                <a:cubicBezTo>
                  <a:pt x="377" y="91"/>
                  <a:pt x="370" y="98"/>
                  <a:pt x="370" y="107"/>
                </a:cubicBezTo>
                <a:cubicBezTo>
                  <a:pt x="370" y="116"/>
                  <a:pt x="377" y="124"/>
                  <a:pt x="386" y="124"/>
                </a:cubicBezTo>
                <a:cubicBezTo>
                  <a:pt x="395" y="124"/>
                  <a:pt x="402" y="116"/>
                  <a:pt x="402" y="107"/>
                </a:cubicBezTo>
                <a:cubicBezTo>
                  <a:pt x="402" y="98"/>
                  <a:pt x="395" y="91"/>
                  <a:pt x="386" y="91"/>
                </a:cubicBezTo>
                <a:close/>
                <a:moveTo>
                  <a:pt x="317" y="91"/>
                </a:moveTo>
                <a:cubicBezTo>
                  <a:pt x="308" y="91"/>
                  <a:pt x="301" y="98"/>
                  <a:pt x="301" y="107"/>
                </a:cubicBezTo>
                <a:cubicBezTo>
                  <a:pt x="301" y="116"/>
                  <a:pt x="308" y="124"/>
                  <a:pt x="317" y="124"/>
                </a:cubicBezTo>
                <a:cubicBezTo>
                  <a:pt x="326" y="124"/>
                  <a:pt x="333" y="116"/>
                  <a:pt x="333" y="107"/>
                </a:cubicBezTo>
                <a:cubicBezTo>
                  <a:pt x="333" y="98"/>
                  <a:pt x="326" y="91"/>
                  <a:pt x="317" y="91"/>
                </a:cubicBezTo>
                <a:close/>
                <a:moveTo>
                  <a:pt x="226" y="148"/>
                </a:moveTo>
                <a:cubicBezTo>
                  <a:pt x="226" y="155"/>
                  <a:pt x="231" y="160"/>
                  <a:pt x="238" y="160"/>
                </a:cubicBezTo>
                <a:cubicBezTo>
                  <a:pt x="245" y="160"/>
                  <a:pt x="250" y="155"/>
                  <a:pt x="250" y="148"/>
                </a:cubicBezTo>
                <a:cubicBezTo>
                  <a:pt x="250" y="141"/>
                  <a:pt x="245" y="135"/>
                  <a:pt x="238" y="135"/>
                </a:cubicBezTo>
                <a:cubicBezTo>
                  <a:pt x="231" y="135"/>
                  <a:pt x="226" y="141"/>
                  <a:pt x="226" y="148"/>
                </a:cubicBezTo>
                <a:close/>
                <a:moveTo>
                  <a:pt x="182" y="148"/>
                </a:moveTo>
                <a:cubicBezTo>
                  <a:pt x="182" y="155"/>
                  <a:pt x="188" y="160"/>
                  <a:pt x="195" y="160"/>
                </a:cubicBezTo>
                <a:cubicBezTo>
                  <a:pt x="201" y="160"/>
                  <a:pt x="207" y="155"/>
                  <a:pt x="207" y="148"/>
                </a:cubicBezTo>
                <a:cubicBezTo>
                  <a:pt x="207" y="141"/>
                  <a:pt x="201" y="135"/>
                  <a:pt x="195" y="135"/>
                </a:cubicBezTo>
                <a:cubicBezTo>
                  <a:pt x="188" y="135"/>
                  <a:pt x="182" y="141"/>
                  <a:pt x="182" y="148"/>
                </a:cubicBezTo>
                <a:close/>
                <a:moveTo>
                  <a:pt x="97" y="107"/>
                </a:moveTo>
                <a:cubicBezTo>
                  <a:pt x="113" y="124"/>
                  <a:pt x="113" y="124"/>
                  <a:pt x="113" y="124"/>
                </a:cubicBezTo>
                <a:cubicBezTo>
                  <a:pt x="133" y="124"/>
                  <a:pt x="133" y="124"/>
                  <a:pt x="133" y="124"/>
                </a:cubicBezTo>
                <a:cubicBezTo>
                  <a:pt x="133" y="124"/>
                  <a:pt x="134" y="123"/>
                  <a:pt x="134" y="122"/>
                </a:cubicBezTo>
                <a:cubicBezTo>
                  <a:pt x="134" y="92"/>
                  <a:pt x="134" y="92"/>
                  <a:pt x="134" y="92"/>
                </a:cubicBezTo>
                <a:cubicBezTo>
                  <a:pt x="134" y="92"/>
                  <a:pt x="133" y="91"/>
                  <a:pt x="133" y="91"/>
                </a:cubicBezTo>
                <a:cubicBezTo>
                  <a:pt x="113" y="91"/>
                  <a:pt x="113" y="91"/>
                  <a:pt x="113" y="91"/>
                </a:cubicBezTo>
                <a:lnTo>
                  <a:pt x="97" y="107"/>
                </a:lnTo>
                <a:close/>
                <a:moveTo>
                  <a:pt x="53" y="91"/>
                </a:moveTo>
                <a:cubicBezTo>
                  <a:pt x="34" y="91"/>
                  <a:pt x="34" y="91"/>
                  <a:pt x="34" y="91"/>
                </a:cubicBezTo>
                <a:cubicBezTo>
                  <a:pt x="34" y="91"/>
                  <a:pt x="33" y="92"/>
                  <a:pt x="33" y="92"/>
                </a:cubicBezTo>
                <a:cubicBezTo>
                  <a:pt x="33" y="122"/>
                  <a:pt x="33" y="122"/>
                  <a:pt x="33" y="122"/>
                </a:cubicBezTo>
                <a:cubicBezTo>
                  <a:pt x="33" y="123"/>
                  <a:pt x="34" y="124"/>
                  <a:pt x="34" y="124"/>
                </a:cubicBezTo>
                <a:cubicBezTo>
                  <a:pt x="53" y="124"/>
                  <a:pt x="53" y="124"/>
                  <a:pt x="53" y="124"/>
                </a:cubicBezTo>
                <a:cubicBezTo>
                  <a:pt x="70" y="107"/>
                  <a:pt x="70" y="107"/>
                  <a:pt x="70" y="107"/>
                </a:cubicBezTo>
                <a:lnTo>
                  <a:pt x="53" y="91"/>
                </a:lnTo>
                <a:close/>
                <a:moveTo>
                  <a:pt x="67" y="137"/>
                </a:moveTo>
                <a:cubicBezTo>
                  <a:pt x="67" y="157"/>
                  <a:pt x="67" y="157"/>
                  <a:pt x="67" y="157"/>
                </a:cubicBezTo>
                <a:cubicBezTo>
                  <a:pt x="67" y="157"/>
                  <a:pt x="68" y="158"/>
                  <a:pt x="68" y="158"/>
                </a:cubicBezTo>
                <a:cubicBezTo>
                  <a:pt x="98" y="158"/>
                  <a:pt x="98" y="158"/>
                  <a:pt x="98" y="158"/>
                </a:cubicBezTo>
                <a:cubicBezTo>
                  <a:pt x="99" y="158"/>
                  <a:pt x="100" y="157"/>
                  <a:pt x="100" y="157"/>
                </a:cubicBezTo>
                <a:cubicBezTo>
                  <a:pt x="100" y="137"/>
                  <a:pt x="100" y="137"/>
                  <a:pt x="100" y="137"/>
                </a:cubicBezTo>
                <a:cubicBezTo>
                  <a:pt x="83" y="121"/>
                  <a:pt x="83" y="121"/>
                  <a:pt x="83" y="121"/>
                </a:cubicBezTo>
                <a:lnTo>
                  <a:pt x="67" y="137"/>
                </a:lnTo>
                <a:close/>
                <a:moveTo>
                  <a:pt x="100" y="77"/>
                </a:moveTo>
                <a:cubicBezTo>
                  <a:pt x="100" y="58"/>
                  <a:pt x="100" y="58"/>
                  <a:pt x="100" y="58"/>
                </a:cubicBezTo>
                <a:cubicBezTo>
                  <a:pt x="100" y="57"/>
                  <a:pt x="99" y="57"/>
                  <a:pt x="98" y="57"/>
                </a:cubicBezTo>
                <a:cubicBezTo>
                  <a:pt x="68" y="57"/>
                  <a:pt x="68" y="57"/>
                  <a:pt x="68" y="57"/>
                </a:cubicBezTo>
                <a:cubicBezTo>
                  <a:pt x="68" y="57"/>
                  <a:pt x="67" y="57"/>
                  <a:pt x="67" y="58"/>
                </a:cubicBezTo>
                <a:cubicBezTo>
                  <a:pt x="67" y="77"/>
                  <a:pt x="67" y="77"/>
                  <a:pt x="67" y="77"/>
                </a:cubicBezTo>
                <a:cubicBezTo>
                  <a:pt x="83" y="94"/>
                  <a:pt x="83" y="94"/>
                  <a:pt x="83" y="94"/>
                </a:cubicBezTo>
                <a:lnTo>
                  <a:pt x="100" y="77"/>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cxnSp>
        <p:nvCxnSpPr>
          <p:cNvPr id="19" name="直接箭头连接符 18"/>
          <p:cNvCxnSpPr/>
          <p:nvPr/>
        </p:nvCxnSpPr>
        <p:spPr bwMode="auto">
          <a:xfrm flipV="1">
            <a:off x="1727831" y="5445280"/>
            <a:ext cx="2412109" cy="245636"/>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0" name="直接箭头连接符 19"/>
          <p:cNvCxnSpPr/>
          <p:nvPr/>
        </p:nvCxnSpPr>
        <p:spPr bwMode="auto">
          <a:xfrm flipV="1">
            <a:off x="2362571" y="5229250"/>
            <a:ext cx="1777369" cy="1"/>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1" name="直接箭头连接符 20"/>
          <p:cNvCxnSpPr/>
          <p:nvPr/>
        </p:nvCxnSpPr>
        <p:spPr bwMode="auto">
          <a:xfrm>
            <a:off x="1655595" y="4519483"/>
            <a:ext cx="2340325" cy="516131"/>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2" name="直接箭头连接符 21"/>
          <p:cNvCxnSpPr/>
          <p:nvPr/>
        </p:nvCxnSpPr>
        <p:spPr bwMode="auto">
          <a:xfrm flipV="1">
            <a:off x="4644010" y="5094354"/>
            <a:ext cx="1296180" cy="193307"/>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cxnSp>
        <p:nvCxnSpPr>
          <p:cNvPr id="23" name="直接箭头连接符 22"/>
          <p:cNvCxnSpPr/>
          <p:nvPr/>
        </p:nvCxnSpPr>
        <p:spPr bwMode="auto">
          <a:xfrm>
            <a:off x="7092350" y="4898805"/>
            <a:ext cx="471339" cy="0"/>
          </a:xfrm>
          <a:prstGeom prst="straightConnector1">
            <a:avLst/>
          </a:prstGeom>
          <a:solidFill>
            <a:schemeClr val="accent1"/>
          </a:solidFill>
          <a:ln w="38100" cap="flat" cmpd="sng" algn="ctr">
            <a:solidFill>
              <a:schemeClr val="accent6"/>
            </a:solidFill>
            <a:prstDash val="sysDash"/>
            <a:round/>
            <a:headEnd type="none" w="sm" len="sm"/>
            <a:tailEnd type="arrow"/>
          </a:ln>
          <a:effectLst/>
        </p:spPr>
      </p:cxnSp>
      <p:cxnSp>
        <p:nvCxnSpPr>
          <p:cNvPr id="24" name="直接箭头连接符 23"/>
          <p:cNvCxnSpPr/>
          <p:nvPr/>
        </p:nvCxnSpPr>
        <p:spPr bwMode="auto">
          <a:xfrm>
            <a:off x="7092350" y="5474885"/>
            <a:ext cx="471339" cy="0"/>
          </a:xfrm>
          <a:prstGeom prst="straightConnector1">
            <a:avLst/>
          </a:prstGeom>
          <a:solidFill>
            <a:schemeClr val="accent1"/>
          </a:solidFill>
          <a:ln w="38100" cap="flat" cmpd="sng" algn="ctr">
            <a:solidFill>
              <a:schemeClr val="tx2"/>
            </a:solidFill>
            <a:prstDash val="sysDash"/>
            <a:round/>
            <a:headEnd type="none" w="sm" len="sm"/>
            <a:tailEnd type="arrow"/>
          </a:ln>
          <a:effectLst/>
        </p:spPr>
      </p:cxnSp>
      <p:sp>
        <p:nvSpPr>
          <p:cNvPr id="25" name="TextBox 24"/>
          <p:cNvSpPr txBox="1"/>
          <p:nvPr/>
        </p:nvSpPr>
        <p:spPr>
          <a:xfrm>
            <a:off x="7649854" y="4653170"/>
            <a:ext cx="1242746" cy="461665"/>
          </a:xfrm>
          <a:prstGeom prst="rect">
            <a:avLst/>
          </a:prstGeom>
          <a:noFill/>
        </p:spPr>
        <p:txBody>
          <a:bodyPr wrap="square" rtlCol="0">
            <a:spAutoFit/>
          </a:bodyPr>
          <a:lstStyle/>
          <a:p>
            <a:r>
              <a:rPr lang="en-US" altLang="zh-CN" dirty="0" smtClean="0"/>
              <a:t>Short range communication</a:t>
            </a:r>
            <a:endParaRPr lang="zh-CN" altLang="en-US" dirty="0"/>
          </a:p>
        </p:txBody>
      </p:sp>
      <p:sp>
        <p:nvSpPr>
          <p:cNvPr id="26" name="TextBox 25"/>
          <p:cNvSpPr txBox="1"/>
          <p:nvPr/>
        </p:nvSpPr>
        <p:spPr>
          <a:xfrm>
            <a:off x="7649854" y="5229250"/>
            <a:ext cx="1242746" cy="461665"/>
          </a:xfrm>
          <a:prstGeom prst="rect">
            <a:avLst/>
          </a:prstGeom>
          <a:noFill/>
        </p:spPr>
        <p:txBody>
          <a:bodyPr wrap="square" rtlCol="0">
            <a:spAutoFit/>
          </a:bodyPr>
          <a:lstStyle/>
          <a:p>
            <a:r>
              <a:rPr lang="en-US" altLang="zh-CN" dirty="0" smtClean="0"/>
              <a:t>Cellular communication</a:t>
            </a:r>
            <a:endParaRPr lang="zh-CN" altLang="en-US" dirty="0"/>
          </a:p>
        </p:txBody>
      </p:sp>
      <p:sp>
        <p:nvSpPr>
          <p:cNvPr id="10247" name="椭圆 10246"/>
          <p:cNvSpPr/>
          <p:nvPr/>
        </p:nvSpPr>
        <p:spPr bwMode="auto">
          <a:xfrm>
            <a:off x="2537717" y="4245481"/>
            <a:ext cx="1026143" cy="1631859"/>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3419840" y="4005080"/>
            <a:ext cx="2160300" cy="646331"/>
          </a:xfrm>
          <a:prstGeom prst="rect">
            <a:avLst/>
          </a:prstGeom>
          <a:noFill/>
        </p:spPr>
        <p:txBody>
          <a:bodyPr wrap="square" rtlCol="0">
            <a:spAutoFit/>
          </a:bodyPr>
          <a:lstStyle/>
          <a:p>
            <a:r>
              <a:rPr lang="en-US" altLang="zh-CN" dirty="0" smtClean="0"/>
              <a:t>Easily be interfered due to unlicensed frequency and low TX power</a:t>
            </a:r>
            <a:endParaRPr lang="zh-CN" altLang="en-US" dirty="0"/>
          </a:p>
        </p:txBody>
      </p:sp>
      <p:sp>
        <p:nvSpPr>
          <p:cNvPr id="41" name="椭圆 40"/>
          <p:cNvSpPr/>
          <p:nvPr/>
        </p:nvSpPr>
        <p:spPr bwMode="auto">
          <a:xfrm>
            <a:off x="3977917" y="4869200"/>
            <a:ext cx="1026143" cy="882546"/>
          </a:xfrm>
          <a:prstGeom prst="ellipse">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TextBox 41"/>
          <p:cNvSpPr txBox="1"/>
          <p:nvPr/>
        </p:nvSpPr>
        <p:spPr>
          <a:xfrm>
            <a:off x="4283960" y="5733320"/>
            <a:ext cx="2520350" cy="461665"/>
          </a:xfrm>
          <a:prstGeom prst="rect">
            <a:avLst/>
          </a:prstGeom>
          <a:noFill/>
        </p:spPr>
        <p:txBody>
          <a:bodyPr wrap="square" rtlCol="0">
            <a:spAutoFit/>
          </a:bodyPr>
          <a:lstStyle/>
          <a:p>
            <a:r>
              <a:rPr lang="en-US" altLang="zh-CN" dirty="0" smtClean="0"/>
              <a:t>The last controllable end for core network through control plane</a:t>
            </a:r>
            <a:endParaRPr lang="zh-CN" altLang="en-US" dirty="0"/>
          </a:p>
        </p:txBody>
      </p:sp>
    </p:spTree>
    <p:extLst>
      <p:ext uri="{BB962C8B-B14F-4D97-AF65-F5344CB8AC3E}">
        <p14:creationId xmlns:p14="http://schemas.microsoft.com/office/powerpoint/2010/main" val="2906387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dirty="0" smtClean="0">
                <a:ea typeface="宋体" pitchFamily="2" charset="-122"/>
              </a:rPr>
              <a:t>Gap</a:t>
            </a:r>
          </a:p>
        </p:txBody>
      </p:sp>
      <p:sp>
        <p:nvSpPr>
          <p:cNvPr id="10243" name="Content Placeholder 2"/>
          <p:cNvSpPr>
            <a:spLocks noGrp="1"/>
          </p:cNvSpPr>
          <p:nvPr>
            <p:ph idx="1"/>
          </p:nvPr>
        </p:nvSpPr>
        <p:spPr>
          <a:xfrm>
            <a:off x="685800" y="1524000"/>
            <a:ext cx="7772400" cy="4114800"/>
          </a:xfrm>
        </p:spPr>
        <p:txBody>
          <a:bodyPr/>
          <a:lstStyle/>
          <a:p>
            <a:r>
              <a:rPr lang="en-US" altLang="zh-CN" sz="2000" dirty="0">
                <a:ea typeface="宋体" pitchFamily="2" charset="-122"/>
              </a:rPr>
              <a:t>Unlicensed frequency means uncontrollable interference </a:t>
            </a:r>
            <a:r>
              <a:rPr lang="en-US" altLang="zh-CN" sz="2000" dirty="0" smtClean="0">
                <a:ea typeface="宋体" pitchFamily="2" charset="-122"/>
              </a:rPr>
              <a:t> </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7</a:t>
            </a:fld>
            <a:endParaRPr lang="en-US" altLang="zh-CN">
              <a:solidFill>
                <a:srgbClr val="000000"/>
              </a:solidFill>
            </a:endParaRPr>
          </a:p>
        </p:txBody>
      </p:sp>
      <p:grpSp>
        <p:nvGrpSpPr>
          <p:cNvPr id="6" name="组合 1"/>
          <p:cNvGrpSpPr>
            <a:grpSpLocks/>
          </p:cNvGrpSpPr>
          <p:nvPr/>
        </p:nvGrpSpPr>
        <p:grpSpPr bwMode="auto">
          <a:xfrm>
            <a:off x="638078" y="1988800"/>
            <a:ext cx="7380396" cy="4248591"/>
            <a:chOff x="2910985" y="1080607"/>
            <a:chExt cx="5854242" cy="4249129"/>
          </a:xfrm>
        </p:grpSpPr>
        <p:sp>
          <p:nvSpPr>
            <p:cNvPr id="12" name="TextBox 17"/>
            <p:cNvSpPr txBox="1">
              <a:spLocks noChangeArrowheads="1"/>
            </p:cNvSpPr>
            <p:nvPr/>
          </p:nvSpPr>
          <p:spPr bwMode="auto">
            <a:xfrm>
              <a:off x="2910985" y="4898794"/>
              <a:ext cx="3033713" cy="4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b="1">
                  <a:solidFill>
                    <a:schemeClr val="tx1"/>
                  </a:solidFill>
                  <a:latin typeface="Arial" pitchFamily="34" charset="0"/>
                  <a:ea typeface="楷体_GB2312"/>
                  <a:cs typeface="楷体_GB2312"/>
                </a:defRPr>
              </a:lvl1pPr>
              <a:lvl2pPr marL="742950" indent="-285750" eaLnBrk="0" hangingPunct="0">
                <a:defRPr sz="1200" b="1">
                  <a:solidFill>
                    <a:schemeClr val="tx1"/>
                  </a:solidFill>
                  <a:latin typeface="Arial" pitchFamily="34" charset="0"/>
                  <a:ea typeface="楷体_GB2312"/>
                  <a:cs typeface="楷体_GB2312"/>
                </a:defRPr>
              </a:lvl2pPr>
              <a:lvl3pPr marL="1143000" indent="-228600" eaLnBrk="0" hangingPunct="0">
                <a:defRPr sz="1200" b="1">
                  <a:solidFill>
                    <a:schemeClr val="tx1"/>
                  </a:solidFill>
                  <a:latin typeface="Arial" pitchFamily="34" charset="0"/>
                  <a:ea typeface="楷体_GB2312"/>
                  <a:cs typeface="楷体_GB2312"/>
                </a:defRPr>
              </a:lvl3pPr>
              <a:lvl4pPr marL="1600200" indent="-228600" eaLnBrk="0" hangingPunct="0">
                <a:defRPr sz="1200" b="1">
                  <a:solidFill>
                    <a:schemeClr val="tx1"/>
                  </a:solidFill>
                  <a:latin typeface="Arial" pitchFamily="34" charset="0"/>
                  <a:ea typeface="楷体_GB2312"/>
                  <a:cs typeface="楷体_GB2312"/>
                </a:defRPr>
              </a:lvl4pPr>
              <a:lvl5pPr marL="2057400" indent="-228600" eaLnBrk="0" hangingPunct="0">
                <a:defRPr sz="1200" b="1">
                  <a:solidFill>
                    <a:schemeClr val="tx1"/>
                  </a:solidFill>
                  <a:latin typeface="Arial" pitchFamily="34" charset="0"/>
                  <a:ea typeface="楷体_GB2312"/>
                  <a:cs typeface="楷体_GB2312"/>
                </a:defRPr>
              </a:lvl5pPr>
              <a:lvl6pPr marL="2514600" indent="-228600" eaLnBrk="0" fontAlgn="base" hangingPunct="0">
                <a:spcBef>
                  <a:spcPct val="0"/>
                </a:spcBef>
                <a:spcAft>
                  <a:spcPct val="0"/>
                </a:spcAft>
                <a:defRPr sz="1200" b="1">
                  <a:solidFill>
                    <a:schemeClr val="tx1"/>
                  </a:solidFill>
                  <a:latin typeface="Arial" pitchFamily="34" charset="0"/>
                  <a:ea typeface="楷体_GB2312"/>
                  <a:cs typeface="楷体_GB2312"/>
                </a:defRPr>
              </a:lvl6pPr>
              <a:lvl7pPr marL="2971800" indent="-228600" eaLnBrk="0" fontAlgn="base" hangingPunct="0">
                <a:spcBef>
                  <a:spcPct val="0"/>
                </a:spcBef>
                <a:spcAft>
                  <a:spcPct val="0"/>
                </a:spcAft>
                <a:defRPr sz="1200" b="1">
                  <a:solidFill>
                    <a:schemeClr val="tx1"/>
                  </a:solidFill>
                  <a:latin typeface="Arial" pitchFamily="34" charset="0"/>
                  <a:ea typeface="楷体_GB2312"/>
                  <a:cs typeface="楷体_GB2312"/>
                </a:defRPr>
              </a:lvl7pPr>
              <a:lvl8pPr marL="3429000" indent="-228600" eaLnBrk="0" fontAlgn="base" hangingPunct="0">
                <a:spcBef>
                  <a:spcPct val="0"/>
                </a:spcBef>
                <a:spcAft>
                  <a:spcPct val="0"/>
                </a:spcAft>
                <a:defRPr sz="1200" b="1">
                  <a:solidFill>
                    <a:schemeClr val="tx1"/>
                  </a:solidFill>
                  <a:latin typeface="Arial" pitchFamily="34" charset="0"/>
                  <a:ea typeface="楷体_GB2312"/>
                  <a:cs typeface="楷体_GB2312"/>
                </a:defRPr>
              </a:lvl8pPr>
              <a:lvl9pPr marL="3886200" indent="-228600" eaLnBrk="0" fontAlgn="base" hangingPunct="0">
                <a:spcBef>
                  <a:spcPct val="0"/>
                </a:spcBef>
                <a:spcAft>
                  <a:spcPct val="0"/>
                </a:spcAft>
                <a:defRPr sz="1200" b="1">
                  <a:solidFill>
                    <a:schemeClr val="tx1"/>
                  </a:solidFill>
                  <a:latin typeface="Arial" pitchFamily="34" charset="0"/>
                  <a:ea typeface="楷体_GB2312"/>
                  <a:cs typeface="楷体_GB2312"/>
                </a:defRPr>
              </a:lvl9pPr>
            </a:lstStyle>
            <a:p>
              <a:r>
                <a:rPr lang="en-US" altLang="zh-CN" sz="1100" b="0" dirty="0"/>
                <a:t>Frequency offset between both networks should be at least </a:t>
              </a:r>
              <a:r>
                <a:rPr lang="en-US" altLang="zh-CN" sz="1100" b="0" dirty="0" smtClean="0">
                  <a:solidFill>
                    <a:srgbClr val="FF0000"/>
                  </a:solidFill>
                </a:rPr>
                <a:t>20 </a:t>
              </a:r>
              <a:r>
                <a:rPr lang="en-US" altLang="zh-CN" sz="1100" b="0" dirty="0">
                  <a:solidFill>
                    <a:srgbClr val="FF0000"/>
                  </a:solidFill>
                </a:rPr>
                <a:t>MHz</a:t>
              </a:r>
              <a:endParaRPr lang="en-US" altLang="zh-CN" sz="1100" dirty="0">
                <a:solidFill>
                  <a:srgbClr val="FF0000"/>
                </a:solidFill>
                <a:latin typeface="楷体" pitchFamily="49" charset="-122"/>
                <a:ea typeface="楷体" pitchFamily="49" charset="-122"/>
              </a:endParaRPr>
            </a:p>
          </p:txBody>
        </p:sp>
        <p:sp>
          <p:nvSpPr>
            <p:cNvPr id="15" name="矩形 15"/>
            <p:cNvSpPr>
              <a:spLocks noChangeArrowheads="1"/>
            </p:cNvSpPr>
            <p:nvPr/>
          </p:nvSpPr>
          <p:spPr bwMode="auto">
            <a:xfrm>
              <a:off x="2927989" y="1080607"/>
              <a:ext cx="2824163" cy="338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0" hangingPunct="0"/>
              <a:r>
                <a:rPr lang="en-US" altLang="zh-CN" sz="1600" dirty="0" smtClean="0">
                  <a:solidFill>
                    <a:srgbClr val="000000"/>
                  </a:solidFill>
                  <a:latin typeface="+mj-lt"/>
                  <a:ea typeface="楷体" pitchFamily="49" charset="-122"/>
                </a:rPr>
                <a:t>Impact of frequency distance impact</a:t>
              </a:r>
              <a:endParaRPr lang="zh-CN" altLang="en-US" sz="1600" dirty="0">
                <a:solidFill>
                  <a:srgbClr val="000000"/>
                </a:solidFill>
                <a:latin typeface="+mj-lt"/>
                <a:ea typeface="楷体" pitchFamily="49" charset="-122"/>
              </a:endParaRPr>
            </a:p>
          </p:txBody>
        </p:sp>
        <p:pic>
          <p:nvPicPr>
            <p:cNvPr id="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5613" y="3525440"/>
              <a:ext cx="2870200" cy="130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pic>
          <p:nvPicPr>
            <p:cNvPr id="1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56952" y="1709780"/>
              <a:ext cx="2708275" cy="2089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sp>
          <p:nvSpPr>
            <p:cNvPr id="18" name="矩形 18"/>
            <p:cNvSpPr>
              <a:spLocks noChangeArrowheads="1"/>
            </p:cNvSpPr>
            <p:nvPr/>
          </p:nvSpPr>
          <p:spPr bwMode="auto">
            <a:xfrm>
              <a:off x="6061836" y="1080607"/>
              <a:ext cx="2597089" cy="338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GB" altLang="zh-CN" sz="1600" dirty="0" smtClean="0"/>
                <a:t>Impact of distance </a:t>
              </a:r>
              <a:r>
                <a:rPr lang="en-GB" altLang="zh-CN" sz="1600" dirty="0"/>
                <a:t>of </a:t>
              </a:r>
              <a:r>
                <a:rPr lang="en-GB" altLang="zh-CN" sz="1600" dirty="0" err="1"/>
                <a:t>WiFi</a:t>
              </a:r>
              <a:r>
                <a:rPr lang="en-GB" altLang="zh-CN" sz="1600" dirty="0"/>
                <a:t> interferers</a:t>
              </a:r>
              <a:endParaRPr lang="zh-CN" altLang="en-US" sz="1600" dirty="0">
                <a:solidFill>
                  <a:srgbClr val="000000"/>
                </a:solidFill>
                <a:latin typeface="楷体" pitchFamily="49" charset="-122"/>
                <a:ea typeface="楷体" pitchFamily="49" charset="-122"/>
              </a:endParaRPr>
            </a:p>
          </p:txBody>
        </p:sp>
        <p:sp>
          <p:nvSpPr>
            <p:cNvPr id="19" name="TextBox 24"/>
            <p:cNvSpPr txBox="1"/>
            <p:nvPr/>
          </p:nvSpPr>
          <p:spPr>
            <a:xfrm>
              <a:off x="6090289" y="1485988"/>
              <a:ext cx="2579688" cy="254032"/>
            </a:xfrm>
            <a:prstGeom prst="rect">
              <a:avLst/>
            </a:prstGeom>
            <a:noFill/>
          </p:spPr>
          <p:txBody>
            <a:bodyPr>
              <a:spAutoFit/>
            </a:bodyPr>
            <a:lstStyle>
              <a:defPPr>
                <a:defRPr lang="zh-CN"/>
              </a:defPPr>
              <a:lvl1pPr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1pPr>
              <a:lvl2pPr marL="4572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2pPr>
              <a:lvl3pPr marL="9144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3pPr>
              <a:lvl4pPr marL="13716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4pPr>
              <a:lvl5pPr marL="18288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5pPr>
              <a:lvl6pPr marL="2286000" algn="l" defTabSz="914400" rtl="0" eaLnBrk="1" latinLnBrk="0" hangingPunct="1">
                <a:defRPr sz="1400" u="sng" kern="1200">
                  <a:solidFill>
                    <a:srgbClr val="000066"/>
                  </a:solidFill>
                  <a:latin typeface="Arial" pitchFamily="34" charset="0"/>
                  <a:ea typeface="宋体" pitchFamily="2" charset="-122"/>
                  <a:cs typeface="+mn-cs"/>
                </a:defRPr>
              </a:lvl6pPr>
              <a:lvl7pPr marL="2743200" algn="l" defTabSz="914400" rtl="0" eaLnBrk="1" latinLnBrk="0" hangingPunct="1">
                <a:defRPr sz="1400" u="sng" kern="1200">
                  <a:solidFill>
                    <a:srgbClr val="000066"/>
                  </a:solidFill>
                  <a:latin typeface="Arial" pitchFamily="34" charset="0"/>
                  <a:ea typeface="宋体" pitchFamily="2" charset="-122"/>
                  <a:cs typeface="+mn-cs"/>
                </a:defRPr>
              </a:lvl7pPr>
              <a:lvl8pPr marL="3200400" algn="l" defTabSz="914400" rtl="0" eaLnBrk="1" latinLnBrk="0" hangingPunct="1">
                <a:defRPr sz="1400" u="sng" kern="1200">
                  <a:solidFill>
                    <a:srgbClr val="000066"/>
                  </a:solidFill>
                  <a:latin typeface="Arial" pitchFamily="34" charset="0"/>
                  <a:ea typeface="宋体" pitchFamily="2" charset="-122"/>
                  <a:cs typeface="+mn-cs"/>
                </a:defRPr>
              </a:lvl8pPr>
              <a:lvl9pPr marL="3657600" algn="l" defTabSz="914400" rtl="0" eaLnBrk="1" latinLnBrk="0" hangingPunct="1">
                <a:defRPr sz="1400" u="sng" kern="1200">
                  <a:solidFill>
                    <a:srgbClr val="000066"/>
                  </a:solidFill>
                  <a:latin typeface="Arial" pitchFamily="34" charset="0"/>
                  <a:ea typeface="宋体" pitchFamily="2" charset="-122"/>
                  <a:cs typeface="+mn-cs"/>
                </a:defRPr>
              </a:lvl9pPr>
            </a:lstStyle>
            <a:p>
              <a:pPr>
                <a:defRPr/>
              </a:pPr>
              <a:r>
                <a:rPr lang="en-US" altLang="zh-CN" sz="1050" u="none" dirty="0">
                  <a:solidFill>
                    <a:schemeClr val="tx2"/>
                  </a:solidFill>
                  <a:latin typeface="楷体" pitchFamily="49" charset="-122"/>
                  <a:ea typeface="楷体" pitchFamily="49" charset="-122"/>
                </a:rPr>
                <a:t>802.11g</a:t>
              </a:r>
              <a:r>
                <a:rPr lang="zh-CN" altLang="en-US" sz="1050" u="none" dirty="0">
                  <a:solidFill>
                    <a:schemeClr val="tx2"/>
                  </a:solidFill>
                  <a:latin typeface="楷体" pitchFamily="49" charset="-122"/>
                  <a:ea typeface="楷体" pitchFamily="49" charset="-122"/>
                </a:rPr>
                <a:t>，</a:t>
              </a:r>
              <a:r>
                <a:rPr lang="en-US" altLang="zh-CN" sz="1050" u="none" dirty="0">
                  <a:solidFill>
                    <a:schemeClr val="tx2"/>
                  </a:solidFill>
                  <a:latin typeface="楷体" pitchFamily="49" charset="-122"/>
                  <a:ea typeface="楷体" pitchFamily="49" charset="-122"/>
                </a:rPr>
                <a:t>FTP@40Mbps</a:t>
              </a:r>
              <a:r>
                <a:rPr lang="zh-CN" altLang="en-US" sz="1050" u="none" dirty="0">
                  <a:solidFill>
                    <a:schemeClr val="tx2"/>
                  </a:solidFill>
                  <a:latin typeface="楷体" pitchFamily="49" charset="-122"/>
                  <a:ea typeface="楷体" pitchFamily="49" charset="-122"/>
                </a:rPr>
                <a:t>，</a:t>
              </a:r>
              <a:r>
                <a:rPr lang="en-US" altLang="zh-CN" sz="1050" u="none" dirty="0">
                  <a:solidFill>
                    <a:schemeClr val="tx2"/>
                  </a:solidFill>
                  <a:latin typeface="楷体" pitchFamily="49" charset="-122"/>
                  <a:ea typeface="楷体" pitchFamily="49" charset="-122"/>
                </a:rPr>
                <a:t>Z2Z: 1m</a:t>
              </a:r>
              <a:endParaRPr lang="zh-CN" altLang="en-US" sz="1050" u="none" dirty="0">
                <a:solidFill>
                  <a:schemeClr val="tx2"/>
                </a:solidFill>
                <a:latin typeface="楷体" pitchFamily="49" charset="-122"/>
                <a:ea typeface="楷体" pitchFamily="49" charset="-122"/>
              </a:endParaRPr>
            </a:p>
          </p:txBody>
        </p:sp>
        <p:grpSp>
          <p:nvGrpSpPr>
            <p:cNvPr id="20" name="组合 20"/>
            <p:cNvGrpSpPr>
              <a:grpSpLocks/>
            </p:cNvGrpSpPr>
            <p:nvPr/>
          </p:nvGrpSpPr>
          <p:grpSpPr bwMode="auto">
            <a:xfrm>
              <a:off x="6164902" y="3798930"/>
              <a:ext cx="2338387" cy="1071562"/>
              <a:chOff x="6026720" y="3753900"/>
              <a:chExt cx="2338028" cy="1071847"/>
            </a:xfrm>
          </p:grpSpPr>
          <p:pic>
            <p:nvPicPr>
              <p:cNvPr id="29"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26720" y="3753900"/>
                <a:ext cx="2297771" cy="1071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pic>
            <p:nvPicPr>
              <p:cNvPr id="3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15883" y="4171295"/>
                <a:ext cx="883436" cy="348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sp>
            <p:nvSpPr>
              <p:cNvPr id="31" name="TextBox 25"/>
              <p:cNvSpPr txBox="1"/>
              <p:nvPr/>
            </p:nvSpPr>
            <p:spPr>
              <a:xfrm>
                <a:off x="7355253" y="3836823"/>
                <a:ext cx="1009495" cy="254100"/>
              </a:xfrm>
              <a:prstGeom prst="rect">
                <a:avLst/>
              </a:prstGeom>
              <a:noFill/>
            </p:spPr>
            <p:txBody>
              <a:bodyPr>
                <a:spAutoFit/>
              </a:bodyPr>
              <a:lstStyle>
                <a:defPPr>
                  <a:defRPr lang="zh-CN"/>
                </a:defPPr>
                <a:lvl1pPr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1pPr>
                <a:lvl2pPr marL="4572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2pPr>
                <a:lvl3pPr marL="9144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3pPr>
                <a:lvl4pPr marL="13716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4pPr>
                <a:lvl5pPr marL="18288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5pPr>
                <a:lvl6pPr marL="2286000" algn="l" defTabSz="914400" rtl="0" eaLnBrk="1" latinLnBrk="0" hangingPunct="1">
                  <a:defRPr sz="1400" u="sng" kern="1200">
                    <a:solidFill>
                      <a:srgbClr val="000066"/>
                    </a:solidFill>
                    <a:latin typeface="Arial" pitchFamily="34" charset="0"/>
                    <a:ea typeface="宋体" pitchFamily="2" charset="-122"/>
                    <a:cs typeface="+mn-cs"/>
                  </a:defRPr>
                </a:lvl6pPr>
                <a:lvl7pPr marL="2743200" algn="l" defTabSz="914400" rtl="0" eaLnBrk="1" latinLnBrk="0" hangingPunct="1">
                  <a:defRPr sz="1400" u="sng" kern="1200">
                    <a:solidFill>
                      <a:srgbClr val="000066"/>
                    </a:solidFill>
                    <a:latin typeface="Arial" pitchFamily="34" charset="0"/>
                    <a:ea typeface="宋体" pitchFamily="2" charset="-122"/>
                    <a:cs typeface="+mn-cs"/>
                  </a:defRPr>
                </a:lvl7pPr>
                <a:lvl8pPr marL="3200400" algn="l" defTabSz="914400" rtl="0" eaLnBrk="1" latinLnBrk="0" hangingPunct="1">
                  <a:defRPr sz="1400" u="sng" kern="1200">
                    <a:solidFill>
                      <a:srgbClr val="000066"/>
                    </a:solidFill>
                    <a:latin typeface="Arial" pitchFamily="34" charset="0"/>
                    <a:ea typeface="宋体" pitchFamily="2" charset="-122"/>
                    <a:cs typeface="+mn-cs"/>
                  </a:defRPr>
                </a:lvl8pPr>
                <a:lvl9pPr marL="3657600" algn="l" defTabSz="914400" rtl="0" eaLnBrk="1" latinLnBrk="0" hangingPunct="1">
                  <a:defRPr sz="1400" u="sng" kern="1200">
                    <a:solidFill>
                      <a:srgbClr val="000066"/>
                    </a:solidFill>
                    <a:latin typeface="Arial" pitchFamily="34" charset="0"/>
                    <a:ea typeface="宋体" pitchFamily="2" charset="-122"/>
                    <a:cs typeface="+mn-cs"/>
                  </a:defRPr>
                </a:lvl9pPr>
              </a:lstStyle>
              <a:p>
                <a:pPr>
                  <a:defRPr/>
                </a:pPr>
                <a:r>
                  <a:rPr lang="en-US" altLang="zh-CN" sz="1050" u="none" dirty="0">
                    <a:solidFill>
                      <a:schemeClr val="tx2"/>
                    </a:solidFill>
                    <a:latin typeface="楷体" pitchFamily="49" charset="-122"/>
                    <a:ea typeface="楷体" pitchFamily="49" charset="-122"/>
                  </a:rPr>
                  <a:t>0.1m</a:t>
                </a:r>
                <a:endParaRPr lang="zh-CN" altLang="en-US" sz="1050" u="none" dirty="0">
                  <a:solidFill>
                    <a:schemeClr val="tx2"/>
                  </a:solidFill>
                  <a:latin typeface="楷体" pitchFamily="49" charset="-122"/>
                  <a:ea typeface="楷体" pitchFamily="49" charset="-122"/>
                </a:endParaRPr>
              </a:p>
            </p:txBody>
          </p:sp>
        </p:grpSp>
        <p:sp>
          <p:nvSpPr>
            <p:cNvPr id="22" name="TextBox 27"/>
            <p:cNvSpPr txBox="1"/>
            <p:nvPr/>
          </p:nvSpPr>
          <p:spPr>
            <a:xfrm>
              <a:off x="3005777" y="1460585"/>
              <a:ext cx="2746375" cy="254032"/>
            </a:xfrm>
            <a:prstGeom prst="rect">
              <a:avLst/>
            </a:prstGeom>
            <a:noFill/>
          </p:spPr>
          <p:txBody>
            <a:bodyPr>
              <a:spAutoFit/>
            </a:bodyPr>
            <a:lstStyle>
              <a:defPPr>
                <a:defRPr lang="zh-CN"/>
              </a:defPPr>
              <a:lvl1pPr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1pPr>
              <a:lvl2pPr marL="4572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2pPr>
              <a:lvl3pPr marL="9144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3pPr>
              <a:lvl4pPr marL="13716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4pPr>
              <a:lvl5pPr marL="1828800" algn="ctr" rtl="0" eaLnBrk="0" fontAlgn="base" hangingPunct="0">
                <a:spcBef>
                  <a:spcPct val="0"/>
                </a:spcBef>
                <a:spcAft>
                  <a:spcPct val="0"/>
                </a:spcAft>
                <a:defRPr sz="1400" u="sng" kern="1200">
                  <a:solidFill>
                    <a:srgbClr val="000066"/>
                  </a:solidFill>
                  <a:latin typeface="Arial" pitchFamily="34" charset="0"/>
                  <a:ea typeface="宋体" pitchFamily="2" charset="-122"/>
                  <a:cs typeface="+mn-cs"/>
                </a:defRPr>
              </a:lvl5pPr>
              <a:lvl6pPr marL="2286000" algn="l" defTabSz="914400" rtl="0" eaLnBrk="1" latinLnBrk="0" hangingPunct="1">
                <a:defRPr sz="1400" u="sng" kern="1200">
                  <a:solidFill>
                    <a:srgbClr val="000066"/>
                  </a:solidFill>
                  <a:latin typeface="Arial" pitchFamily="34" charset="0"/>
                  <a:ea typeface="宋体" pitchFamily="2" charset="-122"/>
                  <a:cs typeface="+mn-cs"/>
                </a:defRPr>
              </a:lvl6pPr>
              <a:lvl7pPr marL="2743200" algn="l" defTabSz="914400" rtl="0" eaLnBrk="1" latinLnBrk="0" hangingPunct="1">
                <a:defRPr sz="1400" u="sng" kern="1200">
                  <a:solidFill>
                    <a:srgbClr val="000066"/>
                  </a:solidFill>
                  <a:latin typeface="Arial" pitchFamily="34" charset="0"/>
                  <a:ea typeface="宋体" pitchFamily="2" charset="-122"/>
                  <a:cs typeface="+mn-cs"/>
                </a:defRPr>
              </a:lvl7pPr>
              <a:lvl8pPr marL="3200400" algn="l" defTabSz="914400" rtl="0" eaLnBrk="1" latinLnBrk="0" hangingPunct="1">
                <a:defRPr sz="1400" u="sng" kern="1200">
                  <a:solidFill>
                    <a:srgbClr val="000066"/>
                  </a:solidFill>
                  <a:latin typeface="Arial" pitchFamily="34" charset="0"/>
                  <a:ea typeface="宋体" pitchFamily="2" charset="-122"/>
                  <a:cs typeface="+mn-cs"/>
                </a:defRPr>
              </a:lvl8pPr>
              <a:lvl9pPr marL="3657600" algn="l" defTabSz="914400" rtl="0" eaLnBrk="1" latinLnBrk="0" hangingPunct="1">
                <a:defRPr sz="1400" u="sng" kern="1200">
                  <a:solidFill>
                    <a:srgbClr val="000066"/>
                  </a:solidFill>
                  <a:latin typeface="Arial" pitchFamily="34" charset="0"/>
                  <a:ea typeface="宋体" pitchFamily="2" charset="-122"/>
                  <a:cs typeface="+mn-cs"/>
                </a:defRPr>
              </a:lvl9pPr>
            </a:lstStyle>
            <a:p>
              <a:pPr>
                <a:defRPr/>
              </a:pPr>
              <a:r>
                <a:rPr lang="en-US" altLang="zh-CN" sz="1050" u="none" dirty="0" smtClean="0">
                  <a:solidFill>
                    <a:schemeClr val="tx2"/>
                  </a:solidFill>
                  <a:latin typeface="楷体" pitchFamily="49" charset="-122"/>
                  <a:ea typeface="楷体" pitchFamily="49" charset="-122"/>
                </a:rPr>
                <a:t>802.11gFTP@40Mbps</a:t>
              </a:r>
              <a:r>
                <a:rPr lang="zh-CN" altLang="en-US" sz="1050" u="none" dirty="0">
                  <a:solidFill>
                    <a:schemeClr val="tx2"/>
                  </a:solidFill>
                  <a:latin typeface="楷体" pitchFamily="49" charset="-122"/>
                  <a:ea typeface="楷体" pitchFamily="49" charset="-122"/>
                </a:rPr>
                <a:t>，</a:t>
              </a:r>
              <a:r>
                <a:rPr lang="en-US" altLang="zh-CN" sz="1050" u="none" dirty="0">
                  <a:solidFill>
                    <a:srgbClr val="000000"/>
                  </a:solidFill>
                  <a:latin typeface="楷体" pitchFamily="49" charset="-122"/>
                  <a:ea typeface="楷体" pitchFamily="49" charset="-122"/>
                </a:rPr>
                <a:t> </a:t>
              </a:r>
              <a:r>
                <a:rPr lang="en-US" altLang="zh-CN" sz="1050" u="none" dirty="0" smtClean="0">
                  <a:solidFill>
                    <a:srgbClr val="000000"/>
                  </a:solidFill>
                  <a:latin typeface="楷体" pitchFamily="49" charset="-122"/>
                  <a:ea typeface="楷体" pitchFamily="49" charset="-122"/>
                </a:rPr>
                <a:t>W2Z:2m</a:t>
              </a:r>
              <a:endParaRPr lang="zh-CN" altLang="en-US" sz="1050" u="none" dirty="0">
                <a:solidFill>
                  <a:schemeClr val="tx2"/>
                </a:solidFill>
                <a:latin typeface="楷体" pitchFamily="49" charset="-122"/>
                <a:ea typeface="楷体" pitchFamily="49" charset="-122"/>
              </a:endParaRPr>
            </a:p>
          </p:txBody>
        </p:sp>
        <p:sp>
          <p:nvSpPr>
            <p:cNvPr id="23" name="矩形 23"/>
            <p:cNvSpPr>
              <a:spLocks noChangeArrowheads="1"/>
            </p:cNvSpPr>
            <p:nvPr/>
          </p:nvSpPr>
          <p:spPr bwMode="auto">
            <a:xfrm>
              <a:off x="6107752" y="4833980"/>
              <a:ext cx="2605087" cy="4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100" dirty="0" smtClean="0"/>
                <a:t>If distance </a:t>
              </a:r>
              <a:r>
                <a:rPr lang="en-US" altLang="zh-CN" sz="1100" dirty="0"/>
                <a:t>of </a:t>
              </a:r>
              <a:r>
                <a:rPr lang="en-US" altLang="zh-CN" sz="1100" dirty="0" err="1"/>
                <a:t>WiFi</a:t>
              </a:r>
              <a:r>
                <a:rPr lang="en-US" altLang="zh-CN" sz="1100" dirty="0"/>
                <a:t> interferers to ZigBee nodes </a:t>
              </a:r>
              <a:r>
                <a:rPr lang="en-US" altLang="zh-CN" sz="1100" dirty="0" smtClean="0"/>
                <a:t>is smaller than </a:t>
              </a:r>
              <a:r>
                <a:rPr lang="en-US" altLang="zh-CN" sz="1100" dirty="0">
                  <a:solidFill>
                    <a:srgbClr val="FF0000"/>
                  </a:solidFill>
                </a:rPr>
                <a:t>2 </a:t>
              </a:r>
              <a:r>
                <a:rPr lang="en-US" altLang="zh-CN" sz="1100" dirty="0" smtClean="0">
                  <a:solidFill>
                    <a:srgbClr val="FF0000"/>
                  </a:solidFill>
                </a:rPr>
                <a:t>m, the interference is unacceptable</a:t>
              </a:r>
              <a:endParaRPr lang="zh-CN" altLang="en-US" sz="1100" dirty="0">
                <a:solidFill>
                  <a:srgbClr val="FF0000"/>
                </a:solidFill>
                <a:latin typeface="楷体" pitchFamily="49" charset="-122"/>
                <a:ea typeface="楷体" pitchFamily="49" charset="-122"/>
              </a:endParaRPr>
            </a:p>
          </p:txBody>
        </p:sp>
        <p:pic>
          <p:nvPicPr>
            <p:cNvPr id="28" name="Picture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69264" y="1673267"/>
              <a:ext cx="2895600" cy="178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lgn="ctr">
                  <a:solidFill>
                    <a:srgbClr val="000000"/>
                  </a:solidFill>
                  <a:miter lim="800000"/>
                  <a:headEnd/>
                  <a:tailEnd/>
                </a14:hiddenLine>
              </a:ext>
            </a:extLst>
          </p:spPr>
        </p:pic>
      </p:grpSp>
    </p:spTree>
    <p:extLst>
      <p:ext uri="{BB962C8B-B14F-4D97-AF65-F5344CB8AC3E}">
        <p14:creationId xmlns:p14="http://schemas.microsoft.com/office/powerpoint/2010/main" val="2832797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dirty="0" smtClean="0">
                <a:ea typeface="宋体" pitchFamily="2" charset="-122"/>
              </a:rPr>
              <a:t>Gap</a:t>
            </a:r>
          </a:p>
        </p:txBody>
      </p:sp>
      <p:sp>
        <p:nvSpPr>
          <p:cNvPr id="10243" name="Content Placeholder 2"/>
          <p:cNvSpPr>
            <a:spLocks noGrp="1"/>
          </p:cNvSpPr>
          <p:nvPr>
            <p:ph idx="1"/>
          </p:nvPr>
        </p:nvSpPr>
        <p:spPr>
          <a:xfrm>
            <a:off x="685800" y="1524000"/>
            <a:ext cx="7772400" cy="608820"/>
          </a:xfrm>
        </p:spPr>
        <p:txBody>
          <a:bodyPr/>
          <a:lstStyle/>
          <a:p>
            <a:r>
              <a:rPr lang="en-US" altLang="zh-CN" sz="2000" dirty="0">
                <a:ea typeface="宋体" pitchFamily="2" charset="-122"/>
              </a:rPr>
              <a:t>Interworking mechanism with cellular network is absent </a:t>
            </a: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xfrm>
            <a:off x="4320599" y="7278998"/>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8</a:t>
            </a:fld>
            <a:endParaRPr lang="en-US" altLang="zh-CN">
              <a:solidFill>
                <a:srgbClr val="000000"/>
              </a:solidFill>
            </a:endParaRPr>
          </a:p>
        </p:txBody>
      </p:sp>
      <p:sp>
        <p:nvSpPr>
          <p:cNvPr id="21" name="Line 2"/>
          <p:cNvSpPr>
            <a:spLocks noChangeShapeType="1"/>
          </p:cNvSpPr>
          <p:nvPr/>
        </p:nvSpPr>
        <p:spPr bwMode="auto">
          <a:xfrm flipH="1" flipV="1">
            <a:off x="1194811" y="4037820"/>
            <a:ext cx="990600" cy="12954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24" name="Line 3"/>
          <p:cNvSpPr>
            <a:spLocks noChangeShapeType="1"/>
          </p:cNvSpPr>
          <p:nvPr/>
        </p:nvSpPr>
        <p:spPr bwMode="auto">
          <a:xfrm flipV="1">
            <a:off x="2185411" y="5104620"/>
            <a:ext cx="1600200" cy="2286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25" name="Line 4"/>
          <p:cNvSpPr>
            <a:spLocks noChangeShapeType="1"/>
          </p:cNvSpPr>
          <p:nvPr/>
        </p:nvSpPr>
        <p:spPr bwMode="auto">
          <a:xfrm flipH="1">
            <a:off x="2185411" y="4037820"/>
            <a:ext cx="685800" cy="12954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26" name="Line 6"/>
          <p:cNvSpPr>
            <a:spLocks noChangeShapeType="1"/>
          </p:cNvSpPr>
          <p:nvPr/>
        </p:nvSpPr>
        <p:spPr bwMode="auto">
          <a:xfrm flipV="1">
            <a:off x="1194811" y="2742420"/>
            <a:ext cx="838200" cy="12954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27" name="Oval 7"/>
          <p:cNvSpPr>
            <a:spLocks noChangeArrowheads="1"/>
          </p:cNvSpPr>
          <p:nvPr/>
        </p:nvSpPr>
        <p:spPr bwMode="auto">
          <a:xfrm>
            <a:off x="1042411" y="38854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32" name="Line 8"/>
          <p:cNvSpPr>
            <a:spLocks noChangeShapeType="1"/>
          </p:cNvSpPr>
          <p:nvPr/>
        </p:nvSpPr>
        <p:spPr bwMode="auto">
          <a:xfrm flipH="1" flipV="1">
            <a:off x="2033011" y="2742420"/>
            <a:ext cx="152400" cy="25908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33" name="Oval 9"/>
          <p:cNvSpPr>
            <a:spLocks noChangeArrowheads="1"/>
          </p:cNvSpPr>
          <p:nvPr/>
        </p:nvSpPr>
        <p:spPr bwMode="auto">
          <a:xfrm>
            <a:off x="2033011" y="51808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34" name="Line 10"/>
          <p:cNvSpPr>
            <a:spLocks noChangeShapeType="1"/>
          </p:cNvSpPr>
          <p:nvPr/>
        </p:nvSpPr>
        <p:spPr bwMode="auto">
          <a:xfrm flipH="1" flipV="1">
            <a:off x="585211" y="2666220"/>
            <a:ext cx="1447800" cy="762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35" name="Oval 11"/>
          <p:cNvSpPr>
            <a:spLocks noChangeArrowheads="1"/>
          </p:cNvSpPr>
          <p:nvPr/>
        </p:nvSpPr>
        <p:spPr bwMode="auto">
          <a:xfrm>
            <a:off x="432811" y="25138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36" name="Line 12"/>
          <p:cNvSpPr>
            <a:spLocks noChangeShapeType="1"/>
          </p:cNvSpPr>
          <p:nvPr/>
        </p:nvSpPr>
        <p:spPr bwMode="auto">
          <a:xfrm flipV="1">
            <a:off x="2033011" y="2285220"/>
            <a:ext cx="1371600" cy="4572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37" name="Line 13"/>
          <p:cNvSpPr>
            <a:spLocks noChangeShapeType="1"/>
          </p:cNvSpPr>
          <p:nvPr/>
        </p:nvSpPr>
        <p:spPr bwMode="auto">
          <a:xfrm>
            <a:off x="2033011" y="2742420"/>
            <a:ext cx="838200" cy="1295400"/>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38" name="Oval 14"/>
          <p:cNvSpPr>
            <a:spLocks noChangeArrowheads="1"/>
          </p:cNvSpPr>
          <p:nvPr/>
        </p:nvSpPr>
        <p:spPr bwMode="auto">
          <a:xfrm>
            <a:off x="2718811" y="38854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42" name="Oval 19"/>
          <p:cNvSpPr>
            <a:spLocks noChangeArrowheads="1"/>
          </p:cNvSpPr>
          <p:nvPr/>
        </p:nvSpPr>
        <p:spPr bwMode="auto">
          <a:xfrm>
            <a:off x="1880611" y="25900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43" name="Oval 20"/>
          <p:cNvSpPr>
            <a:spLocks noChangeArrowheads="1"/>
          </p:cNvSpPr>
          <p:nvPr/>
        </p:nvSpPr>
        <p:spPr bwMode="auto">
          <a:xfrm>
            <a:off x="3252211" y="2132820"/>
            <a:ext cx="304800" cy="304800"/>
          </a:xfrm>
          <a:prstGeom prst="ellipse">
            <a:avLst/>
          </a:prstGeom>
          <a:solidFill>
            <a:srgbClr val="FF0000"/>
          </a:solidFill>
          <a:ln w="12700">
            <a:solidFill>
              <a:schemeClr val="tx1"/>
            </a:solidFill>
            <a:round/>
            <a:headEnd/>
            <a:tailEnd/>
          </a:ln>
        </p:spPr>
        <p:txBody>
          <a:bodyPr wrap="none" anchor="ctr"/>
          <a:lstStyle/>
          <a:p>
            <a:pPr eaLnBrk="0" hangingPunct="0"/>
            <a:endParaRPr lang="zh-CN" altLang="zh-CN" sz="800"/>
          </a:p>
        </p:txBody>
      </p:sp>
      <p:sp>
        <p:nvSpPr>
          <p:cNvPr id="44" name="Oval 21"/>
          <p:cNvSpPr>
            <a:spLocks noChangeArrowheads="1"/>
          </p:cNvSpPr>
          <p:nvPr/>
        </p:nvSpPr>
        <p:spPr bwMode="auto">
          <a:xfrm>
            <a:off x="3633211" y="4952220"/>
            <a:ext cx="304800" cy="304800"/>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grpSp>
        <p:nvGrpSpPr>
          <p:cNvPr id="62" name="Group 46"/>
          <p:cNvGrpSpPr>
            <a:grpSpLocks/>
          </p:cNvGrpSpPr>
          <p:nvPr/>
        </p:nvGrpSpPr>
        <p:grpSpPr bwMode="auto">
          <a:xfrm>
            <a:off x="906360" y="5220817"/>
            <a:ext cx="857250" cy="944563"/>
            <a:chOff x="792" y="3293"/>
            <a:chExt cx="540" cy="595"/>
          </a:xfrm>
        </p:grpSpPr>
        <p:sp>
          <p:nvSpPr>
            <p:cNvPr id="63" name="Oval 47"/>
            <p:cNvSpPr>
              <a:spLocks noChangeArrowheads="1"/>
            </p:cNvSpPr>
            <p:nvPr/>
          </p:nvSpPr>
          <p:spPr bwMode="auto">
            <a:xfrm>
              <a:off x="792" y="3312"/>
              <a:ext cx="192" cy="192"/>
            </a:xfrm>
            <a:prstGeom prst="ellipse">
              <a:avLst/>
            </a:prstGeom>
            <a:solidFill>
              <a:srgbClr val="0000FF"/>
            </a:solidFill>
            <a:ln w="12700">
              <a:solidFill>
                <a:schemeClr val="tx1"/>
              </a:solidFill>
              <a:round/>
              <a:headEnd/>
              <a:tailEnd/>
            </a:ln>
          </p:spPr>
          <p:txBody>
            <a:bodyPr wrap="none" anchor="ctr"/>
            <a:lstStyle/>
            <a:p>
              <a:pPr eaLnBrk="0" hangingPunct="0"/>
              <a:endParaRPr lang="zh-CN" altLang="zh-CN" sz="800"/>
            </a:p>
          </p:txBody>
        </p:sp>
        <p:sp>
          <p:nvSpPr>
            <p:cNvPr id="64" name="Oval 48"/>
            <p:cNvSpPr>
              <a:spLocks noChangeArrowheads="1"/>
            </p:cNvSpPr>
            <p:nvPr/>
          </p:nvSpPr>
          <p:spPr bwMode="auto">
            <a:xfrm>
              <a:off x="792" y="3696"/>
              <a:ext cx="192" cy="192"/>
            </a:xfrm>
            <a:prstGeom prst="ellipse">
              <a:avLst/>
            </a:prstGeom>
            <a:solidFill>
              <a:srgbClr val="FF0000"/>
            </a:solidFill>
            <a:ln w="12700">
              <a:solidFill>
                <a:schemeClr val="tx1"/>
              </a:solidFill>
              <a:round/>
              <a:headEnd/>
              <a:tailEnd/>
            </a:ln>
          </p:spPr>
          <p:txBody>
            <a:bodyPr wrap="none" anchor="ctr"/>
            <a:lstStyle/>
            <a:p>
              <a:pPr eaLnBrk="0" hangingPunct="0"/>
              <a:endParaRPr lang="zh-CN" altLang="zh-CN" sz="800"/>
            </a:p>
          </p:txBody>
        </p:sp>
        <p:sp>
          <p:nvSpPr>
            <p:cNvPr id="65" name="Text Box 49"/>
            <p:cNvSpPr txBox="1">
              <a:spLocks noChangeArrowheads="1"/>
            </p:cNvSpPr>
            <p:nvPr/>
          </p:nvSpPr>
          <p:spPr bwMode="auto">
            <a:xfrm>
              <a:off x="1032" y="3293"/>
              <a:ext cx="29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1100"/>
                <a:t>FFD</a:t>
              </a:r>
            </a:p>
          </p:txBody>
        </p:sp>
        <p:sp>
          <p:nvSpPr>
            <p:cNvPr id="66" name="Text Box 50"/>
            <p:cNvSpPr txBox="1">
              <a:spLocks noChangeArrowheads="1"/>
            </p:cNvSpPr>
            <p:nvPr/>
          </p:nvSpPr>
          <p:spPr bwMode="auto">
            <a:xfrm>
              <a:off x="1032" y="3677"/>
              <a:ext cx="300"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eaLnBrk="1" hangingPunct="1"/>
              <a:r>
                <a:rPr lang="en-US" altLang="zh-CN" sz="1100"/>
                <a:t>RFD</a:t>
              </a:r>
            </a:p>
          </p:txBody>
        </p:sp>
      </p:grpSp>
      <p:sp>
        <p:nvSpPr>
          <p:cNvPr id="67" name="Text Box 51"/>
          <p:cNvSpPr txBox="1">
            <a:spLocks noChangeArrowheads="1"/>
          </p:cNvSpPr>
          <p:nvPr/>
        </p:nvSpPr>
        <p:spPr bwMode="auto">
          <a:xfrm>
            <a:off x="2771750" y="3922768"/>
            <a:ext cx="237633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algn="ctr" eaLnBrk="1" hangingPunct="1"/>
            <a:r>
              <a:rPr lang="en-US" altLang="zh-CN" sz="1100" dirty="0" smtClean="0">
                <a:ea typeface="宋体" pitchFamily="2" charset="-122"/>
              </a:rPr>
              <a:t>Concentrator</a:t>
            </a:r>
            <a:endParaRPr lang="en-US" altLang="zh-CN" sz="1100" dirty="0" smtClean="0"/>
          </a:p>
          <a:p>
            <a:pPr algn="ctr" eaLnBrk="1" hangingPunct="1"/>
            <a:r>
              <a:rPr lang="en-US" altLang="zh-CN" sz="1100" dirty="0" smtClean="0"/>
              <a:t>(PAN Coordinators)</a:t>
            </a:r>
            <a:endParaRPr lang="en-US" altLang="zh-CN" sz="1100" dirty="0"/>
          </a:p>
        </p:txBody>
      </p:sp>
      <p:sp>
        <p:nvSpPr>
          <p:cNvPr id="70" name="Freeform 8"/>
          <p:cNvSpPr>
            <a:spLocks noChangeAspect="1" noEditPoints="1"/>
          </p:cNvSpPr>
          <p:nvPr/>
        </p:nvSpPr>
        <p:spPr bwMode="auto">
          <a:xfrm>
            <a:off x="3667503" y="3273505"/>
            <a:ext cx="576262" cy="536575"/>
          </a:xfrm>
          <a:custGeom>
            <a:avLst/>
            <a:gdLst>
              <a:gd name="T0" fmla="*/ 1088337868 w 451"/>
              <a:gd name="T1" fmla="*/ 915170191 h 407"/>
              <a:gd name="T2" fmla="*/ 1145870793 w 451"/>
              <a:gd name="T3" fmla="*/ 969585752 h 407"/>
              <a:gd name="T4" fmla="*/ 1088337868 w 451"/>
              <a:gd name="T5" fmla="*/ 14840847 h 407"/>
              <a:gd name="T6" fmla="*/ 958888468 w 451"/>
              <a:gd name="T7" fmla="*/ 776658694 h 407"/>
              <a:gd name="T8" fmla="*/ 1011627302 w 451"/>
              <a:gd name="T9" fmla="*/ 836020764 h 407"/>
              <a:gd name="T10" fmla="*/ 958888468 w 451"/>
              <a:gd name="T11" fmla="*/ 148405834 h 407"/>
              <a:gd name="T12" fmla="*/ 829437790 w 451"/>
              <a:gd name="T13" fmla="*/ 702455777 h 407"/>
              <a:gd name="T14" fmla="*/ 968476650 w 451"/>
              <a:gd name="T15" fmla="*/ 489740045 h 407"/>
              <a:gd name="T16" fmla="*/ 829437790 w 451"/>
              <a:gd name="T17" fmla="*/ 341334210 h 407"/>
              <a:gd name="T18" fmla="*/ 829437790 w 451"/>
              <a:gd name="T19" fmla="*/ 702455777 h 407"/>
              <a:gd name="T20" fmla="*/ 249310618 w 451"/>
              <a:gd name="T21" fmla="*/ 14840847 h 407"/>
              <a:gd name="T22" fmla="*/ 191777694 w 451"/>
              <a:gd name="T23" fmla="*/ 969585752 h 407"/>
              <a:gd name="T24" fmla="*/ 249310618 w 451"/>
              <a:gd name="T25" fmla="*/ 915170191 h 407"/>
              <a:gd name="T26" fmla="*/ 378761296 w 451"/>
              <a:gd name="T27" fmla="*/ 202821395 h 407"/>
              <a:gd name="T28" fmla="*/ 186983603 w 451"/>
              <a:gd name="T29" fmla="*/ 489740045 h 407"/>
              <a:gd name="T30" fmla="*/ 378761296 w 451"/>
              <a:gd name="T31" fmla="*/ 836020764 h 407"/>
              <a:gd name="T32" fmla="*/ 508210697 w 451"/>
              <a:gd name="T33" fmla="*/ 281972140 h 407"/>
              <a:gd name="T34" fmla="*/ 455471863 w 451"/>
              <a:gd name="T35" fmla="*/ 702455777 h 407"/>
              <a:gd name="T36" fmla="*/ 508210697 w 451"/>
              <a:gd name="T37" fmla="*/ 643092389 h 407"/>
              <a:gd name="T38" fmla="*/ 508210697 w 451"/>
              <a:gd name="T39" fmla="*/ 281972140 h 407"/>
              <a:gd name="T40" fmla="*/ 824643699 w 451"/>
              <a:gd name="T41" fmla="*/ 1894650280 h 407"/>
              <a:gd name="T42" fmla="*/ 824643699 w 451"/>
              <a:gd name="T43" fmla="*/ 1602785121 h 407"/>
              <a:gd name="T44" fmla="*/ 910943725 w 451"/>
              <a:gd name="T45" fmla="*/ 1855075567 h 407"/>
              <a:gd name="T46" fmla="*/ 987654292 w 451"/>
              <a:gd name="T47" fmla="*/ 1642361153 h 407"/>
              <a:gd name="T48" fmla="*/ 1035599035 w 451"/>
              <a:gd name="T49" fmla="*/ 1642361153 h 407"/>
              <a:gd name="T50" fmla="*/ 1112309601 w 451"/>
              <a:gd name="T51" fmla="*/ 1855075567 h 407"/>
              <a:gd name="T52" fmla="*/ 1035599035 w 451"/>
              <a:gd name="T53" fmla="*/ 1642361153 h 407"/>
              <a:gd name="T54" fmla="*/ 1198609627 w 451"/>
              <a:gd name="T55" fmla="*/ 1894650280 h 407"/>
              <a:gd name="T56" fmla="*/ 1198609627 w 451"/>
              <a:gd name="T57" fmla="*/ 1602785121 h 407"/>
              <a:gd name="T58" fmla="*/ 1284909653 w 451"/>
              <a:gd name="T59" fmla="*/ 1642361153 h 407"/>
              <a:gd name="T60" fmla="*/ 1467097887 w 451"/>
              <a:gd name="T61" fmla="*/ 1889703771 h 407"/>
              <a:gd name="T62" fmla="*/ 1467097887 w 451"/>
              <a:gd name="T63" fmla="*/ 1602785121 h 407"/>
              <a:gd name="T64" fmla="*/ 1548603822 w 451"/>
              <a:gd name="T65" fmla="*/ 1642361153 h 407"/>
              <a:gd name="T66" fmla="*/ 1730792056 w 451"/>
              <a:gd name="T67" fmla="*/ 1889703771 h 407"/>
              <a:gd name="T68" fmla="*/ 1730792056 w 451"/>
              <a:gd name="T69" fmla="*/ 1602785121 h 407"/>
              <a:gd name="T70" fmla="*/ 1812297991 w 451"/>
              <a:gd name="T71" fmla="*/ 1642361153 h 407"/>
              <a:gd name="T72" fmla="*/ 1994486225 w 451"/>
              <a:gd name="T73" fmla="*/ 1889703771 h 407"/>
              <a:gd name="T74" fmla="*/ 1994486225 w 451"/>
              <a:gd name="T75" fmla="*/ 1602785121 h 407"/>
              <a:gd name="T76" fmla="*/ 2147483647 w 451"/>
              <a:gd name="T77" fmla="*/ 1686882376 h 407"/>
              <a:gd name="T78" fmla="*/ 699988390 w 451"/>
              <a:gd name="T79" fmla="*/ 1484060981 h 407"/>
              <a:gd name="T80" fmla="*/ 623276546 w 451"/>
              <a:gd name="T81" fmla="*/ 499634382 h 407"/>
              <a:gd name="T82" fmla="*/ 623276546 w 451"/>
              <a:gd name="T83" fmla="*/ 1939172821 h 407"/>
              <a:gd name="T84" fmla="*/ 2147483647 w 451"/>
              <a:gd name="T85" fmla="*/ 1939172821 h 407"/>
              <a:gd name="T86" fmla="*/ 2085581620 w 451"/>
              <a:gd name="T87" fmla="*/ 1825395191 h 407"/>
              <a:gd name="T88" fmla="*/ 699988390 w 451"/>
              <a:gd name="T89" fmla="*/ 1830341700 h 407"/>
              <a:gd name="T90" fmla="*/ 2085581620 w 451"/>
              <a:gd name="T91" fmla="*/ 156321040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FF0000"/>
          </a:solidFill>
          <a:ln>
            <a:noFill/>
          </a:ln>
          <a:effectLst/>
        </p:spPr>
        <p:txBody>
          <a:bodyPr/>
          <a:lstStyle/>
          <a:p>
            <a:endParaRPr lang="zh-CN" altLang="en-US"/>
          </a:p>
        </p:txBody>
      </p:sp>
      <p:sp>
        <p:nvSpPr>
          <p:cNvPr id="71" name="Freeform 16"/>
          <p:cNvSpPr>
            <a:spLocks noChangeAspect="1" noEditPoints="1"/>
          </p:cNvSpPr>
          <p:nvPr/>
        </p:nvSpPr>
        <p:spPr bwMode="auto">
          <a:xfrm>
            <a:off x="5241623" y="2742420"/>
            <a:ext cx="630712" cy="854075"/>
          </a:xfrm>
          <a:custGeom>
            <a:avLst/>
            <a:gdLst>
              <a:gd name="T0" fmla="*/ 401 w 327"/>
              <a:gd name="T1" fmla="*/ 22 h 370"/>
              <a:gd name="T2" fmla="*/ 401 w 327"/>
              <a:gd name="T3" fmla="*/ 286 h 370"/>
              <a:gd name="T4" fmla="*/ 475 w 327"/>
              <a:gd name="T5" fmla="*/ 145 h 370"/>
              <a:gd name="T6" fmla="*/ 362 w 327"/>
              <a:gd name="T7" fmla="*/ 230 h 370"/>
              <a:gd name="T8" fmla="*/ 378 w 327"/>
              <a:gd name="T9" fmla="*/ 246 h 370"/>
              <a:gd name="T10" fmla="*/ 362 w 327"/>
              <a:gd name="T11" fmla="*/ 45 h 370"/>
              <a:gd name="T12" fmla="*/ 322 w 327"/>
              <a:gd name="T13" fmla="*/ 206 h 370"/>
              <a:gd name="T14" fmla="*/ 363 w 327"/>
              <a:gd name="T15" fmla="*/ 145 h 370"/>
              <a:gd name="T16" fmla="*/ 322 w 327"/>
              <a:gd name="T17" fmla="*/ 100 h 370"/>
              <a:gd name="T18" fmla="*/ 322 w 327"/>
              <a:gd name="T19" fmla="*/ 206 h 370"/>
              <a:gd name="T20" fmla="*/ 74 w 327"/>
              <a:gd name="T21" fmla="*/ 22 h 370"/>
              <a:gd name="T22" fmla="*/ 58 w 327"/>
              <a:gd name="T23" fmla="*/ 6 h 370"/>
              <a:gd name="T24" fmla="*/ 67 w 327"/>
              <a:gd name="T25" fmla="*/ 289 h 370"/>
              <a:gd name="T26" fmla="*/ 97 w 327"/>
              <a:gd name="T27" fmla="*/ 246 h 370"/>
              <a:gd name="T28" fmla="*/ 113 w 327"/>
              <a:gd name="T29" fmla="*/ 230 h 370"/>
              <a:gd name="T30" fmla="*/ 113 w 327"/>
              <a:gd name="T31" fmla="*/ 45 h 370"/>
              <a:gd name="T32" fmla="*/ 97 w 327"/>
              <a:gd name="T33" fmla="*/ 246 h 370"/>
              <a:gd name="T34" fmla="*/ 154 w 327"/>
              <a:gd name="T35" fmla="*/ 206 h 370"/>
              <a:gd name="T36" fmla="*/ 154 w 327"/>
              <a:gd name="T37" fmla="*/ 100 h 370"/>
              <a:gd name="T38" fmla="*/ 112 w 327"/>
              <a:gd name="T39" fmla="*/ 145 h 370"/>
              <a:gd name="T40" fmla="*/ 318 w 327"/>
              <a:gd name="T41" fmla="*/ 393 h 370"/>
              <a:gd name="T42" fmla="*/ 257 w 327"/>
              <a:gd name="T43" fmla="*/ 212 h 370"/>
              <a:gd name="T44" fmla="*/ 286 w 327"/>
              <a:gd name="T45" fmla="*/ 112 h 370"/>
              <a:gd name="T46" fmla="*/ 238 w 327"/>
              <a:gd name="T47" fmla="*/ 192 h 370"/>
              <a:gd name="T48" fmla="*/ 257 w 327"/>
              <a:gd name="T49" fmla="*/ 103 h 370"/>
              <a:gd name="T50" fmla="*/ 267 w 327"/>
              <a:gd name="T51" fmla="*/ 83 h 370"/>
              <a:gd name="T52" fmla="*/ 218 w 327"/>
              <a:gd name="T53" fmla="*/ 212 h 370"/>
              <a:gd name="T54" fmla="*/ 157 w 327"/>
              <a:gd name="T55" fmla="*/ 394 h 370"/>
              <a:gd name="T56" fmla="*/ 78 w 327"/>
              <a:gd name="T57" fmla="*/ 516 h 370"/>
              <a:gd name="T58" fmla="*/ 84 w 327"/>
              <a:gd name="T59" fmla="*/ 538 h 370"/>
              <a:gd name="T60" fmla="*/ 237 w 327"/>
              <a:gd name="T61" fmla="*/ 481 h 370"/>
              <a:gd name="T62" fmla="*/ 389 w 327"/>
              <a:gd name="T63" fmla="*/ 538 h 370"/>
              <a:gd name="T64" fmla="*/ 398 w 327"/>
              <a:gd name="T65" fmla="*/ 519 h 370"/>
              <a:gd name="T66" fmla="*/ 266 w 327"/>
              <a:gd name="T67" fmla="*/ 332 h 370"/>
              <a:gd name="T68" fmla="*/ 237 w 327"/>
              <a:gd name="T69" fmla="*/ 231 h 370"/>
              <a:gd name="T70" fmla="*/ 276 w 327"/>
              <a:gd name="T71" fmla="*/ 356 h 370"/>
              <a:gd name="T72" fmla="*/ 190 w 327"/>
              <a:gd name="T73" fmla="*/ 378 h 370"/>
              <a:gd name="T74" fmla="*/ 237 w 327"/>
              <a:gd name="T75" fmla="*/ 396 h 370"/>
              <a:gd name="T76" fmla="*/ 237 w 327"/>
              <a:gd name="T77" fmla="*/ 414 h 370"/>
              <a:gd name="T78" fmla="*/ 340 w 327"/>
              <a:gd name="T79" fmla="*/ 515 h 370"/>
              <a:gd name="T80" fmla="*/ 109 w 327"/>
              <a:gd name="T81" fmla="*/ 515 h 370"/>
              <a:gd name="T82" fmla="*/ 237 w 327"/>
              <a:gd name="T83" fmla="*/ 438 h 370"/>
              <a:gd name="T84" fmla="*/ 365 w 327"/>
              <a:gd name="T85" fmla="*/ 515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7" h="370">
                <a:moveTo>
                  <a:pt x="287" y="4"/>
                </a:moveTo>
                <a:cubicBezTo>
                  <a:pt x="284" y="0"/>
                  <a:pt x="279" y="0"/>
                  <a:pt x="276" y="4"/>
                </a:cubicBezTo>
                <a:cubicBezTo>
                  <a:pt x="273" y="7"/>
                  <a:pt x="273" y="12"/>
                  <a:pt x="276" y="15"/>
                </a:cubicBezTo>
                <a:cubicBezTo>
                  <a:pt x="300" y="38"/>
                  <a:pt x="311" y="69"/>
                  <a:pt x="311" y="100"/>
                </a:cubicBezTo>
                <a:cubicBezTo>
                  <a:pt x="311" y="131"/>
                  <a:pt x="300" y="162"/>
                  <a:pt x="276" y="185"/>
                </a:cubicBezTo>
                <a:cubicBezTo>
                  <a:pt x="273" y="188"/>
                  <a:pt x="273" y="194"/>
                  <a:pt x="276" y="197"/>
                </a:cubicBezTo>
                <a:cubicBezTo>
                  <a:pt x="278" y="198"/>
                  <a:pt x="280" y="199"/>
                  <a:pt x="282" y="199"/>
                </a:cubicBezTo>
                <a:cubicBezTo>
                  <a:pt x="284" y="199"/>
                  <a:pt x="286" y="198"/>
                  <a:pt x="287" y="197"/>
                </a:cubicBezTo>
                <a:cubicBezTo>
                  <a:pt x="314" y="170"/>
                  <a:pt x="327" y="135"/>
                  <a:pt x="327" y="100"/>
                </a:cubicBezTo>
                <a:cubicBezTo>
                  <a:pt x="327" y="65"/>
                  <a:pt x="314" y="30"/>
                  <a:pt x="287" y="4"/>
                </a:cubicBezTo>
                <a:close/>
                <a:moveTo>
                  <a:pt x="273" y="100"/>
                </a:moveTo>
                <a:cubicBezTo>
                  <a:pt x="273" y="121"/>
                  <a:pt x="265" y="142"/>
                  <a:pt x="249" y="158"/>
                </a:cubicBezTo>
                <a:cubicBezTo>
                  <a:pt x="246" y="161"/>
                  <a:pt x="246" y="166"/>
                  <a:pt x="249" y="169"/>
                </a:cubicBezTo>
                <a:cubicBezTo>
                  <a:pt x="250" y="171"/>
                  <a:pt x="253" y="172"/>
                  <a:pt x="255" y="172"/>
                </a:cubicBezTo>
                <a:cubicBezTo>
                  <a:pt x="257" y="172"/>
                  <a:pt x="259" y="171"/>
                  <a:pt x="260" y="169"/>
                </a:cubicBezTo>
                <a:cubicBezTo>
                  <a:pt x="279" y="150"/>
                  <a:pt x="289" y="125"/>
                  <a:pt x="289" y="100"/>
                </a:cubicBezTo>
                <a:cubicBezTo>
                  <a:pt x="289" y="75"/>
                  <a:pt x="279" y="50"/>
                  <a:pt x="260" y="31"/>
                </a:cubicBezTo>
                <a:cubicBezTo>
                  <a:pt x="257" y="28"/>
                  <a:pt x="252" y="28"/>
                  <a:pt x="249" y="31"/>
                </a:cubicBezTo>
                <a:cubicBezTo>
                  <a:pt x="246" y="34"/>
                  <a:pt x="246" y="39"/>
                  <a:pt x="249" y="42"/>
                </a:cubicBezTo>
                <a:cubicBezTo>
                  <a:pt x="265" y="58"/>
                  <a:pt x="273" y="79"/>
                  <a:pt x="273" y="100"/>
                </a:cubicBezTo>
                <a:close/>
                <a:moveTo>
                  <a:pt x="222" y="142"/>
                </a:moveTo>
                <a:cubicBezTo>
                  <a:pt x="223" y="144"/>
                  <a:pt x="225" y="145"/>
                  <a:pt x="227" y="145"/>
                </a:cubicBezTo>
                <a:cubicBezTo>
                  <a:pt x="229" y="145"/>
                  <a:pt x="231" y="144"/>
                  <a:pt x="233" y="142"/>
                </a:cubicBezTo>
                <a:cubicBezTo>
                  <a:pt x="245" y="131"/>
                  <a:pt x="250" y="115"/>
                  <a:pt x="250" y="100"/>
                </a:cubicBezTo>
                <a:cubicBezTo>
                  <a:pt x="250" y="85"/>
                  <a:pt x="245" y="70"/>
                  <a:pt x="233" y="58"/>
                </a:cubicBezTo>
                <a:cubicBezTo>
                  <a:pt x="230" y="55"/>
                  <a:pt x="225" y="55"/>
                  <a:pt x="222" y="58"/>
                </a:cubicBezTo>
                <a:cubicBezTo>
                  <a:pt x="219" y="61"/>
                  <a:pt x="219" y="66"/>
                  <a:pt x="222" y="69"/>
                </a:cubicBezTo>
                <a:cubicBezTo>
                  <a:pt x="230" y="78"/>
                  <a:pt x="234" y="89"/>
                  <a:pt x="234" y="100"/>
                </a:cubicBezTo>
                <a:cubicBezTo>
                  <a:pt x="234" y="111"/>
                  <a:pt x="230" y="122"/>
                  <a:pt x="222" y="131"/>
                </a:cubicBezTo>
                <a:cubicBezTo>
                  <a:pt x="219" y="134"/>
                  <a:pt x="219" y="139"/>
                  <a:pt x="222" y="142"/>
                </a:cubicBezTo>
                <a:close/>
                <a:moveTo>
                  <a:pt x="51" y="185"/>
                </a:moveTo>
                <a:cubicBezTo>
                  <a:pt x="28" y="162"/>
                  <a:pt x="16" y="131"/>
                  <a:pt x="16" y="100"/>
                </a:cubicBezTo>
                <a:cubicBezTo>
                  <a:pt x="16" y="69"/>
                  <a:pt x="28" y="38"/>
                  <a:pt x="51" y="15"/>
                </a:cubicBezTo>
                <a:cubicBezTo>
                  <a:pt x="54" y="12"/>
                  <a:pt x="54" y="7"/>
                  <a:pt x="51" y="4"/>
                </a:cubicBezTo>
                <a:cubicBezTo>
                  <a:pt x="48" y="0"/>
                  <a:pt x="43" y="0"/>
                  <a:pt x="40" y="4"/>
                </a:cubicBezTo>
                <a:cubicBezTo>
                  <a:pt x="40" y="4"/>
                  <a:pt x="40" y="4"/>
                  <a:pt x="40" y="4"/>
                </a:cubicBezTo>
                <a:cubicBezTo>
                  <a:pt x="13" y="30"/>
                  <a:pt x="0" y="65"/>
                  <a:pt x="0" y="100"/>
                </a:cubicBezTo>
                <a:cubicBezTo>
                  <a:pt x="0" y="135"/>
                  <a:pt x="13" y="170"/>
                  <a:pt x="40" y="197"/>
                </a:cubicBezTo>
                <a:cubicBezTo>
                  <a:pt x="41" y="198"/>
                  <a:pt x="44" y="199"/>
                  <a:pt x="46" y="199"/>
                </a:cubicBezTo>
                <a:cubicBezTo>
                  <a:pt x="48" y="199"/>
                  <a:pt x="50" y="198"/>
                  <a:pt x="51" y="197"/>
                </a:cubicBezTo>
                <a:cubicBezTo>
                  <a:pt x="54" y="194"/>
                  <a:pt x="54" y="188"/>
                  <a:pt x="51" y="185"/>
                </a:cubicBezTo>
                <a:close/>
                <a:moveTo>
                  <a:pt x="67" y="169"/>
                </a:moveTo>
                <a:cubicBezTo>
                  <a:pt x="69" y="171"/>
                  <a:pt x="71" y="172"/>
                  <a:pt x="73" y="172"/>
                </a:cubicBezTo>
                <a:cubicBezTo>
                  <a:pt x="75" y="172"/>
                  <a:pt x="77" y="171"/>
                  <a:pt x="78" y="169"/>
                </a:cubicBezTo>
                <a:cubicBezTo>
                  <a:pt x="82" y="166"/>
                  <a:pt x="82" y="161"/>
                  <a:pt x="78" y="158"/>
                </a:cubicBezTo>
                <a:cubicBezTo>
                  <a:pt x="62" y="142"/>
                  <a:pt x="54" y="121"/>
                  <a:pt x="54" y="100"/>
                </a:cubicBezTo>
                <a:cubicBezTo>
                  <a:pt x="54" y="79"/>
                  <a:pt x="62" y="58"/>
                  <a:pt x="78" y="42"/>
                </a:cubicBezTo>
                <a:cubicBezTo>
                  <a:pt x="82" y="39"/>
                  <a:pt x="82" y="34"/>
                  <a:pt x="78" y="31"/>
                </a:cubicBezTo>
                <a:cubicBezTo>
                  <a:pt x="75" y="28"/>
                  <a:pt x="70" y="28"/>
                  <a:pt x="67" y="31"/>
                </a:cubicBezTo>
                <a:cubicBezTo>
                  <a:pt x="48" y="50"/>
                  <a:pt x="38" y="75"/>
                  <a:pt x="38" y="100"/>
                </a:cubicBezTo>
                <a:cubicBezTo>
                  <a:pt x="38" y="125"/>
                  <a:pt x="48" y="150"/>
                  <a:pt x="67" y="169"/>
                </a:cubicBezTo>
                <a:close/>
                <a:moveTo>
                  <a:pt x="94" y="142"/>
                </a:moveTo>
                <a:cubicBezTo>
                  <a:pt x="96" y="144"/>
                  <a:pt x="98" y="145"/>
                  <a:pt x="100" y="145"/>
                </a:cubicBezTo>
                <a:cubicBezTo>
                  <a:pt x="102" y="145"/>
                  <a:pt x="104" y="144"/>
                  <a:pt x="106" y="142"/>
                </a:cubicBezTo>
                <a:cubicBezTo>
                  <a:pt x="109" y="139"/>
                  <a:pt x="109" y="134"/>
                  <a:pt x="106" y="131"/>
                </a:cubicBezTo>
                <a:cubicBezTo>
                  <a:pt x="97" y="122"/>
                  <a:pt x="93" y="111"/>
                  <a:pt x="93" y="100"/>
                </a:cubicBezTo>
                <a:cubicBezTo>
                  <a:pt x="93" y="89"/>
                  <a:pt x="97" y="78"/>
                  <a:pt x="106" y="69"/>
                </a:cubicBezTo>
                <a:cubicBezTo>
                  <a:pt x="109" y="66"/>
                  <a:pt x="109" y="61"/>
                  <a:pt x="106" y="58"/>
                </a:cubicBezTo>
                <a:cubicBezTo>
                  <a:pt x="103" y="55"/>
                  <a:pt x="97" y="55"/>
                  <a:pt x="94" y="58"/>
                </a:cubicBezTo>
                <a:cubicBezTo>
                  <a:pt x="83" y="70"/>
                  <a:pt x="77" y="85"/>
                  <a:pt x="77" y="100"/>
                </a:cubicBezTo>
                <a:cubicBezTo>
                  <a:pt x="77" y="115"/>
                  <a:pt x="83" y="131"/>
                  <a:pt x="94" y="142"/>
                </a:cubicBezTo>
                <a:close/>
                <a:moveTo>
                  <a:pt x="267" y="349"/>
                </a:moveTo>
                <a:cubicBezTo>
                  <a:pt x="257" y="336"/>
                  <a:pt x="238" y="309"/>
                  <a:pt x="219" y="270"/>
                </a:cubicBezTo>
                <a:cubicBezTo>
                  <a:pt x="218" y="270"/>
                  <a:pt x="218" y="269"/>
                  <a:pt x="218" y="268"/>
                </a:cubicBezTo>
                <a:cubicBezTo>
                  <a:pt x="213" y="259"/>
                  <a:pt x="209" y="249"/>
                  <a:pt x="204" y="239"/>
                </a:cubicBezTo>
                <a:cubicBezTo>
                  <a:pt x="190" y="205"/>
                  <a:pt x="182" y="171"/>
                  <a:pt x="177" y="146"/>
                </a:cubicBezTo>
                <a:cubicBezTo>
                  <a:pt x="197" y="140"/>
                  <a:pt x="211" y="122"/>
                  <a:pt x="211" y="100"/>
                </a:cubicBezTo>
                <a:cubicBezTo>
                  <a:pt x="211" y="93"/>
                  <a:pt x="210" y="87"/>
                  <a:pt x="208" y="81"/>
                </a:cubicBezTo>
                <a:cubicBezTo>
                  <a:pt x="206" y="77"/>
                  <a:pt x="201" y="75"/>
                  <a:pt x="197" y="77"/>
                </a:cubicBezTo>
                <a:cubicBezTo>
                  <a:pt x="193" y="79"/>
                  <a:pt x="191" y="84"/>
                  <a:pt x="193" y="88"/>
                </a:cubicBezTo>
                <a:cubicBezTo>
                  <a:pt x="194" y="91"/>
                  <a:pt x="195" y="96"/>
                  <a:pt x="195" y="100"/>
                </a:cubicBezTo>
                <a:cubicBezTo>
                  <a:pt x="195" y="117"/>
                  <a:pt x="181" y="132"/>
                  <a:pt x="164" y="132"/>
                </a:cubicBezTo>
                <a:cubicBezTo>
                  <a:pt x="146" y="132"/>
                  <a:pt x="132" y="117"/>
                  <a:pt x="132" y="100"/>
                </a:cubicBezTo>
                <a:cubicBezTo>
                  <a:pt x="132" y="82"/>
                  <a:pt x="146" y="68"/>
                  <a:pt x="164" y="68"/>
                </a:cubicBezTo>
                <a:cubicBezTo>
                  <a:pt x="169" y="68"/>
                  <a:pt x="173" y="69"/>
                  <a:pt x="177" y="71"/>
                </a:cubicBezTo>
                <a:cubicBezTo>
                  <a:pt x="181" y="73"/>
                  <a:pt x="186" y="71"/>
                  <a:pt x="188" y="67"/>
                </a:cubicBezTo>
                <a:cubicBezTo>
                  <a:pt x="190" y="63"/>
                  <a:pt x="188" y="59"/>
                  <a:pt x="184" y="57"/>
                </a:cubicBezTo>
                <a:cubicBezTo>
                  <a:pt x="184" y="57"/>
                  <a:pt x="184" y="57"/>
                  <a:pt x="184" y="57"/>
                </a:cubicBezTo>
                <a:cubicBezTo>
                  <a:pt x="178" y="54"/>
                  <a:pt x="171" y="52"/>
                  <a:pt x="164" y="52"/>
                </a:cubicBezTo>
                <a:cubicBezTo>
                  <a:pt x="137" y="52"/>
                  <a:pt x="116" y="74"/>
                  <a:pt x="116" y="100"/>
                </a:cubicBezTo>
                <a:cubicBezTo>
                  <a:pt x="116" y="121"/>
                  <a:pt x="130" y="140"/>
                  <a:pt x="150" y="146"/>
                </a:cubicBezTo>
                <a:cubicBezTo>
                  <a:pt x="145" y="170"/>
                  <a:pt x="136" y="205"/>
                  <a:pt x="123" y="239"/>
                </a:cubicBezTo>
                <a:cubicBezTo>
                  <a:pt x="118" y="249"/>
                  <a:pt x="114" y="259"/>
                  <a:pt x="109" y="268"/>
                </a:cubicBezTo>
                <a:cubicBezTo>
                  <a:pt x="109" y="269"/>
                  <a:pt x="108" y="270"/>
                  <a:pt x="108" y="271"/>
                </a:cubicBezTo>
                <a:cubicBezTo>
                  <a:pt x="97" y="293"/>
                  <a:pt x="85" y="312"/>
                  <a:pt x="76" y="326"/>
                </a:cubicBezTo>
                <a:cubicBezTo>
                  <a:pt x="69" y="336"/>
                  <a:pt x="63" y="344"/>
                  <a:pt x="59" y="349"/>
                </a:cubicBezTo>
                <a:cubicBezTo>
                  <a:pt x="57" y="351"/>
                  <a:pt x="55" y="353"/>
                  <a:pt x="54" y="355"/>
                </a:cubicBezTo>
                <a:cubicBezTo>
                  <a:pt x="53" y="356"/>
                  <a:pt x="52" y="357"/>
                  <a:pt x="52" y="357"/>
                </a:cubicBezTo>
                <a:cubicBezTo>
                  <a:pt x="50" y="359"/>
                  <a:pt x="50" y="362"/>
                  <a:pt x="51" y="365"/>
                </a:cubicBezTo>
                <a:cubicBezTo>
                  <a:pt x="52" y="368"/>
                  <a:pt x="55" y="370"/>
                  <a:pt x="58" y="370"/>
                </a:cubicBezTo>
                <a:cubicBezTo>
                  <a:pt x="97" y="370"/>
                  <a:pt x="97" y="370"/>
                  <a:pt x="97" y="370"/>
                </a:cubicBezTo>
                <a:cubicBezTo>
                  <a:pt x="100" y="370"/>
                  <a:pt x="102" y="368"/>
                  <a:pt x="104" y="366"/>
                </a:cubicBezTo>
                <a:cubicBezTo>
                  <a:pt x="115" y="345"/>
                  <a:pt x="138" y="331"/>
                  <a:pt x="163" y="331"/>
                </a:cubicBezTo>
                <a:cubicBezTo>
                  <a:pt x="189" y="331"/>
                  <a:pt x="211" y="345"/>
                  <a:pt x="223" y="366"/>
                </a:cubicBezTo>
                <a:cubicBezTo>
                  <a:pt x="224" y="368"/>
                  <a:pt x="227" y="370"/>
                  <a:pt x="230" y="370"/>
                </a:cubicBezTo>
                <a:cubicBezTo>
                  <a:pt x="268" y="370"/>
                  <a:pt x="268" y="370"/>
                  <a:pt x="268" y="370"/>
                </a:cubicBezTo>
                <a:cubicBezTo>
                  <a:pt x="268" y="370"/>
                  <a:pt x="268" y="370"/>
                  <a:pt x="268" y="370"/>
                </a:cubicBezTo>
                <a:cubicBezTo>
                  <a:pt x="271" y="370"/>
                  <a:pt x="274" y="368"/>
                  <a:pt x="275" y="365"/>
                </a:cubicBezTo>
                <a:cubicBezTo>
                  <a:pt x="276" y="362"/>
                  <a:pt x="276" y="359"/>
                  <a:pt x="274" y="357"/>
                </a:cubicBezTo>
                <a:cubicBezTo>
                  <a:pt x="274" y="357"/>
                  <a:pt x="271" y="354"/>
                  <a:pt x="267" y="349"/>
                </a:cubicBezTo>
                <a:close/>
                <a:moveTo>
                  <a:pt x="163" y="159"/>
                </a:moveTo>
                <a:cubicBezTo>
                  <a:pt x="168" y="179"/>
                  <a:pt x="174" y="203"/>
                  <a:pt x="183" y="228"/>
                </a:cubicBezTo>
                <a:cubicBezTo>
                  <a:pt x="177" y="227"/>
                  <a:pt x="170" y="227"/>
                  <a:pt x="163" y="227"/>
                </a:cubicBezTo>
                <a:cubicBezTo>
                  <a:pt x="157" y="227"/>
                  <a:pt x="150" y="227"/>
                  <a:pt x="144" y="228"/>
                </a:cubicBezTo>
                <a:cubicBezTo>
                  <a:pt x="153" y="203"/>
                  <a:pt x="159" y="179"/>
                  <a:pt x="163" y="159"/>
                </a:cubicBezTo>
                <a:close/>
                <a:moveTo>
                  <a:pt x="137" y="245"/>
                </a:moveTo>
                <a:cubicBezTo>
                  <a:pt x="146" y="244"/>
                  <a:pt x="154" y="243"/>
                  <a:pt x="163" y="243"/>
                </a:cubicBezTo>
                <a:cubicBezTo>
                  <a:pt x="172" y="243"/>
                  <a:pt x="181" y="244"/>
                  <a:pt x="190" y="245"/>
                </a:cubicBezTo>
                <a:cubicBezTo>
                  <a:pt x="192" y="250"/>
                  <a:pt x="194" y="255"/>
                  <a:pt x="196" y="260"/>
                </a:cubicBezTo>
                <a:cubicBezTo>
                  <a:pt x="186" y="257"/>
                  <a:pt x="174" y="256"/>
                  <a:pt x="163" y="256"/>
                </a:cubicBezTo>
                <a:cubicBezTo>
                  <a:pt x="152" y="256"/>
                  <a:pt x="141" y="257"/>
                  <a:pt x="131" y="260"/>
                </a:cubicBezTo>
                <a:cubicBezTo>
                  <a:pt x="133" y="255"/>
                  <a:pt x="135" y="250"/>
                  <a:pt x="137" y="245"/>
                </a:cubicBezTo>
                <a:close/>
                <a:moveTo>
                  <a:pt x="122" y="279"/>
                </a:moveTo>
                <a:cubicBezTo>
                  <a:pt x="135" y="275"/>
                  <a:pt x="149" y="272"/>
                  <a:pt x="163" y="272"/>
                </a:cubicBezTo>
                <a:cubicBezTo>
                  <a:pt x="178" y="272"/>
                  <a:pt x="192" y="275"/>
                  <a:pt x="205" y="279"/>
                </a:cubicBezTo>
                <a:cubicBezTo>
                  <a:pt x="208" y="286"/>
                  <a:pt x="212" y="292"/>
                  <a:pt x="215" y="298"/>
                </a:cubicBezTo>
                <a:cubicBezTo>
                  <a:pt x="199" y="290"/>
                  <a:pt x="182" y="285"/>
                  <a:pt x="163" y="285"/>
                </a:cubicBezTo>
                <a:cubicBezTo>
                  <a:pt x="145" y="285"/>
                  <a:pt x="127" y="290"/>
                  <a:pt x="112" y="298"/>
                </a:cubicBezTo>
                <a:cubicBezTo>
                  <a:pt x="115" y="292"/>
                  <a:pt x="118" y="286"/>
                  <a:pt x="122" y="279"/>
                </a:cubicBezTo>
                <a:close/>
                <a:moveTo>
                  <a:pt x="234" y="354"/>
                </a:moveTo>
                <a:cubicBezTo>
                  <a:pt x="219" y="330"/>
                  <a:pt x="193" y="315"/>
                  <a:pt x="163" y="315"/>
                </a:cubicBezTo>
                <a:cubicBezTo>
                  <a:pt x="133" y="315"/>
                  <a:pt x="107" y="330"/>
                  <a:pt x="92" y="354"/>
                </a:cubicBezTo>
                <a:cubicBezTo>
                  <a:pt x="75" y="354"/>
                  <a:pt x="75" y="354"/>
                  <a:pt x="75" y="354"/>
                </a:cubicBezTo>
                <a:cubicBezTo>
                  <a:pt x="78" y="350"/>
                  <a:pt x="81" y="346"/>
                  <a:pt x="85" y="341"/>
                </a:cubicBezTo>
                <a:cubicBezTo>
                  <a:pt x="85" y="341"/>
                  <a:pt x="85" y="341"/>
                  <a:pt x="85" y="341"/>
                </a:cubicBezTo>
                <a:cubicBezTo>
                  <a:pt x="103" y="317"/>
                  <a:pt x="131" y="301"/>
                  <a:pt x="163" y="301"/>
                </a:cubicBezTo>
                <a:cubicBezTo>
                  <a:pt x="195" y="301"/>
                  <a:pt x="223" y="317"/>
                  <a:pt x="241" y="341"/>
                </a:cubicBezTo>
                <a:cubicBezTo>
                  <a:pt x="241" y="341"/>
                  <a:pt x="242" y="341"/>
                  <a:pt x="242" y="341"/>
                </a:cubicBezTo>
                <a:cubicBezTo>
                  <a:pt x="245" y="346"/>
                  <a:pt x="248" y="350"/>
                  <a:pt x="251" y="354"/>
                </a:cubicBezTo>
                <a:lnTo>
                  <a:pt x="234" y="35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72" name="Line 12"/>
          <p:cNvSpPr>
            <a:spLocks noChangeShapeType="1"/>
          </p:cNvSpPr>
          <p:nvPr/>
        </p:nvSpPr>
        <p:spPr bwMode="auto">
          <a:xfrm flipV="1">
            <a:off x="2925632" y="3541792"/>
            <a:ext cx="685800" cy="397324"/>
          </a:xfrm>
          <a:prstGeom prst="line">
            <a:avLst/>
          </a:prstGeom>
          <a:noFill/>
          <a:ln w="19050">
            <a:solidFill>
              <a:srgbClr val="008000"/>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sp>
        <p:nvSpPr>
          <p:cNvPr id="73" name="Line 3"/>
          <p:cNvSpPr>
            <a:spLocks noChangeShapeType="1"/>
          </p:cNvSpPr>
          <p:nvPr/>
        </p:nvSpPr>
        <p:spPr bwMode="auto">
          <a:xfrm flipV="1">
            <a:off x="4139939" y="3104370"/>
            <a:ext cx="1008141" cy="28575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wrap="none" anchor="ctr"/>
          <a:lstStyle/>
          <a:p>
            <a:endParaRPr lang="zh-CN" altLang="en-US" sz="800"/>
          </a:p>
        </p:txBody>
      </p:sp>
      <p:pic>
        <p:nvPicPr>
          <p:cNvPr id="74" name="Picture 9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270" y="4689710"/>
            <a:ext cx="15240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 name="Picture 2" descr="C:\Users\HuNan\Desktop\工作\WORK\CommonResource\PPT制作\pics\thumbnailCA5P7ALZ.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63262" y="3402425"/>
            <a:ext cx="977178" cy="138329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5720591" y="5316958"/>
            <a:ext cx="3401444" cy="276999"/>
          </a:xfrm>
          <a:prstGeom prst="rect">
            <a:avLst/>
          </a:prstGeom>
        </p:spPr>
        <p:txBody>
          <a:bodyPr wrap="none">
            <a:spAutoFit/>
          </a:bodyPr>
          <a:lstStyle/>
          <a:p>
            <a:r>
              <a:rPr lang="en-US" altLang="zh-CN" dirty="0"/>
              <a:t>OAM -- Operation Administration and Maintenance</a:t>
            </a:r>
            <a:endParaRPr lang="zh-CN" altLang="en-US" dirty="0"/>
          </a:p>
        </p:txBody>
      </p:sp>
      <p:sp>
        <p:nvSpPr>
          <p:cNvPr id="4" name="左右箭头 3"/>
          <p:cNvSpPr/>
          <p:nvPr/>
        </p:nvSpPr>
        <p:spPr bwMode="auto">
          <a:xfrm rot="2731473">
            <a:off x="5477265" y="4057773"/>
            <a:ext cx="1399039" cy="500505"/>
          </a:xfrm>
          <a:prstGeom prst="leftRightArrow">
            <a:avLst/>
          </a:prstGeom>
          <a:noFill/>
          <a:ln w="12700" cap="flat" cmpd="sng" algn="ctr">
            <a:solidFill>
              <a:schemeClr val="tx1"/>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6228229" y="3057475"/>
            <a:ext cx="2893805" cy="276999"/>
          </a:xfrm>
          <a:prstGeom prst="rect">
            <a:avLst/>
          </a:prstGeom>
          <a:noFill/>
        </p:spPr>
        <p:txBody>
          <a:bodyPr wrap="square" rtlCol="0">
            <a:spAutoFit/>
          </a:bodyPr>
          <a:lstStyle/>
          <a:p>
            <a:r>
              <a:rPr lang="en-US" altLang="zh-CN" dirty="0" smtClean="0"/>
              <a:t>How can I manage the sensor node? </a:t>
            </a:r>
            <a:endParaRPr lang="zh-CN" altLang="en-US" dirty="0"/>
          </a:p>
        </p:txBody>
      </p:sp>
    </p:spTree>
    <p:extLst>
      <p:ext uri="{BB962C8B-B14F-4D97-AF65-F5344CB8AC3E}">
        <p14:creationId xmlns:p14="http://schemas.microsoft.com/office/powerpoint/2010/main" val="2309067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dirty="0">
                <a:ea typeface="宋体" pitchFamily="2" charset="-122"/>
              </a:rPr>
              <a:t>E</a:t>
            </a:r>
            <a:r>
              <a:rPr lang="en-US" altLang="zh-CN" dirty="0" smtClean="0">
                <a:ea typeface="宋体" pitchFamily="2" charset="-122"/>
              </a:rPr>
              <a:t>nhancement</a:t>
            </a:r>
          </a:p>
        </p:txBody>
      </p:sp>
      <p:sp>
        <p:nvSpPr>
          <p:cNvPr id="10243" name="Content Placeholder 2"/>
          <p:cNvSpPr>
            <a:spLocks noGrp="1"/>
          </p:cNvSpPr>
          <p:nvPr>
            <p:ph idx="1"/>
          </p:nvPr>
        </p:nvSpPr>
        <p:spPr>
          <a:xfrm>
            <a:off x="685800" y="1524000"/>
            <a:ext cx="7772400" cy="4114800"/>
          </a:xfrm>
        </p:spPr>
        <p:txBody>
          <a:bodyPr/>
          <a:lstStyle/>
          <a:p>
            <a:pPr marL="0" indent="0">
              <a:buNone/>
            </a:pPr>
            <a:r>
              <a:rPr lang="en-US" altLang="zh-CN" sz="2000" dirty="0" smtClean="0">
                <a:ea typeface="宋体" pitchFamily="2" charset="-122"/>
              </a:rPr>
              <a:t>To bridge the gap and make 15.4 more attractive to operators</a:t>
            </a:r>
          </a:p>
          <a:p>
            <a:r>
              <a:rPr lang="en-US" altLang="zh-CN" sz="2200" dirty="0" err="1" smtClean="0">
                <a:ea typeface="宋体" pitchFamily="2" charset="-122"/>
              </a:rPr>
              <a:t>QoS</a:t>
            </a:r>
            <a:r>
              <a:rPr lang="en-US" altLang="zh-CN" sz="2200" dirty="0" smtClean="0">
                <a:ea typeface="宋体" pitchFamily="2" charset="-122"/>
              </a:rPr>
              <a:t> guarantee</a:t>
            </a:r>
          </a:p>
          <a:p>
            <a:pPr lvl="1"/>
            <a:r>
              <a:rPr lang="en-US" altLang="zh-CN" sz="1800" dirty="0">
                <a:ea typeface="宋体" pitchFamily="2" charset="-122"/>
              </a:rPr>
              <a:t>e</a:t>
            </a:r>
            <a:r>
              <a:rPr lang="en-US" altLang="zh-CN" sz="1800" dirty="0" smtClean="0">
                <a:ea typeface="宋体" pitchFamily="2" charset="-122"/>
              </a:rPr>
              <a:t>nhanced interference</a:t>
            </a:r>
            <a:r>
              <a:rPr lang="en-US" altLang="zh-CN" sz="1800" dirty="0">
                <a:ea typeface="宋体" pitchFamily="2" charset="-122"/>
              </a:rPr>
              <a:t> avoidance and cancellation </a:t>
            </a:r>
            <a:r>
              <a:rPr lang="en-US" altLang="zh-CN" sz="1800" dirty="0" smtClean="0">
                <a:ea typeface="宋体" pitchFamily="2" charset="-122"/>
              </a:rPr>
              <a:t> </a:t>
            </a:r>
            <a:endParaRPr lang="en-US" altLang="zh-CN" sz="1800" dirty="0" smtClean="0">
              <a:ea typeface="宋体" pitchFamily="2" charset="-122"/>
            </a:endParaRPr>
          </a:p>
          <a:p>
            <a:r>
              <a:rPr lang="en-US" altLang="zh-CN" sz="2200" dirty="0" smtClean="0">
                <a:ea typeface="宋体" pitchFamily="2" charset="-122"/>
              </a:rPr>
              <a:t>High spectrum efficiency</a:t>
            </a:r>
          </a:p>
          <a:p>
            <a:pPr lvl="1"/>
            <a:r>
              <a:rPr lang="en-US" altLang="zh-CN" sz="1800" dirty="0" smtClean="0">
                <a:ea typeface="宋体" pitchFamily="2" charset="-122"/>
              </a:rPr>
              <a:t>high </a:t>
            </a:r>
            <a:r>
              <a:rPr lang="en-US" altLang="zh-CN" sz="1800" dirty="0" smtClean="0">
                <a:ea typeface="宋体" pitchFamily="2" charset="-122"/>
              </a:rPr>
              <a:t>spectrum efficiency is </a:t>
            </a:r>
            <a:r>
              <a:rPr lang="en-US" altLang="zh-CN" sz="1800" dirty="0" smtClean="0">
                <a:ea typeface="宋体" pitchFamily="2" charset="-122"/>
              </a:rPr>
              <a:t>always welcome </a:t>
            </a:r>
            <a:endParaRPr lang="en-US" altLang="zh-CN" sz="1800" dirty="0" smtClean="0">
              <a:ea typeface="宋体" pitchFamily="2" charset="-122"/>
            </a:endParaRPr>
          </a:p>
          <a:p>
            <a:r>
              <a:rPr lang="en-US" altLang="zh-CN" sz="2200" dirty="0" smtClean="0">
                <a:ea typeface="宋体" pitchFamily="2" charset="-122"/>
              </a:rPr>
              <a:t>Tight coupling with cellular technology</a:t>
            </a:r>
          </a:p>
          <a:p>
            <a:pPr lvl="1"/>
            <a:r>
              <a:rPr lang="en-US" altLang="zh-CN" sz="1800" dirty="0">
                <a:ea typeface="宋体" pitchFamily="2" charset="-122"/>
              </a:rPr>
              <a:t>aims to make operation and maintenance </a:t>
            </a:r>
            <a:r>
              <a:rPr lang="en-US" altLang="zh-CN" sz="1800" dirty="0" smtClean="0">
                <a:ea typeface="宋体" pitchFamily="2" charset="-122"/>
              </a:rPr>
              <a:t>easily</a:t>
            </a:r>
          </a:p>
          <a:p>
            <a:pPr lvl="1"/>
            <a:endParaRPr lang="en-US" altLang="zh-CN" sz="1800" dirty="0" smtClean="0">
              <a:ea typeface="宋体" pitchFamily="2" charset="-122"/>
            </a:endParaRPr>
          </a:p>
        </p:txBody>
      </p:sp>
      <p:sp>
        <p:nvSpPr>
          <p:cNvPr id="10244" name="Date Placeholder 1"/>
          <p:cNvSpPr>
            <a:spLocks noGrp="1"/>
          </p:cNvSpPr>
          <p:nvPr>
            <p:ph type="dt" sz="quarter" idx="10"/>
          </p:nvPr>
        </p:nvSpPr>
        <p:spPr>
          <a:xfrm>
            <a:off x="6858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sz="1400" smtClean="0">
                <a:solidFill>
                  <a:srgbClr val="000000"/>
                </a:solidFill>
                <a:ea typeface="宋体" pitchFamily="2" charset="-122"/>
              </a:rPr>
              <a:t>July 2012</a:t>
            </a:r>
          </a:p>
        </p:txBody>
      </p:sp>
      <p:sp>
        <p:nvSpPr>
          <p:cNvPr id="10245"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zh-CN">
                <a:solidFill>
                  <a:srgbClr val="000000"/>
                </a:solidFill>
              </a:rPr>
              <a:t>Slide </a:t>
            </a:r>
            <a:fld id="{FFECBD1F-D48E-41FE-BC86-439D53E13BBF}" type="slidenum">
              <a:rPr lang="en-US" altLang="zh-CN">
                <a:solidFill>
                  <a:srgbClr val="000000"/>
                </a:solidFill>
              </a:rPr>
              <a:pPr/>
              <a:t>9</a:t>
            </a:fld>
            <a:endParaRPr lang="en-US" altLang="zh-CN">
              <a:solidFill>
                <a:srgbClr val="00000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90" y="4581160"/>
            <a:ext cx="9163050" cy="15240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953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暂定">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IEEE-P802_15_暂定</Template>
  <TotalTime>2343</TotalTime>
  <Words>602</Words>
  <Application>Microsoft Office PowerPoint</Application>
  <PresentationFormat>全屏显示(4:3)</PresentationFormat>
  <Paragraphs>144</Paragraphs>
  <Slides>9</Slides>
  <Notes>9</Notes>
  <HiddenSlides>0</HiddenSlides>
  <MMClips>0</MMClips>
  <ScaleCrop>false</ScaleCrop>
  <HeadingPairs>
    <vt:vector size="4" baseType="variant">
      <vt:variant>
        <vt:lpstr>主题</vt:lpstr>
      </vt:variant>
      <vt:variant>
        <vt:i4>3</vt:i4>
      </vt:variant>
      <vt:variant>
        <vt:lpstr>幻灯片标题</vt:lpstr>
      </vt:variant>
      <vt:variant>
        <vt:i4>9</vt:i4>
      </vt:variant>
    </vt:vector>
  </HeadingPairs>
  <TitlesOfParts>
    <vt:vector size="12" baseType="lpstr">
      <vt:lpstr>IEEE-P802_15_暂定</vt:lpstr>
      <vt:lpstr>IEEE-P802_15</vt:lpstr>
      <vt:lpstr>VLC_Composition_090917</vt:lpstr>
      <vt:lpstr>PowerPoint 演示文稿</vt:lpstr>
      <vt:lpstr>Discussion on the enhancement of 15.4</vt:lpstr>
      <vt:lpstr>Contents</vt:lpstr>
      <vt:lpstr>Requirements</vt:lpstr>
      <vt:lpstr>Requirements</vt:lpstr>
      <vt:lpstr>Gap</vt:lpstr>
      <vt:lpstr>Gap</vt:lpstr>
      <vt:lpstr>Gap</vt:lpstr>
      <vt:lpstr>Enhancement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IEEE 802.15 &lt;subject&gt;</dc:subject>
  <dc:creator>CMCC-HN</dc:creator>
  <dc:description>&lt;doc#&gt;</dc:description>
  <cp:lastModifiedBy>CMCC</cp:lastModifiedBy>
  <cp:revision>57</cp:revision>
  <cp:lastPrinted>1998-02-10T13:28:06Z</cp:lastPrinted>
  <dcterms:created xsi:type="dcterms:W3CDTF">2012-06-26T03:26:01Z</dcterms:created>
  <dcterms:modified xsi:type="dcterms:W3CDTF">2012-07-10T01:10:36Z</dcterms:modified>
</cp:coreProperties>
</file>