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9" r:id="rId2"/>
    <p:sldId id="258" r:id="rId3"/>
    <p:sldId id="256" r:id="rId4"/>
    <p:sldId id="260" r:id="rId5"/>
    <p:sldId id="261" r:id="rId6"/>
    <p:sldId id="262" r:id="rId7"/>
    <p:sldId id="263" r:id="rId8"/>
    <p:sldId id="264" r:id="rId9"/>
    <p:sldId id="265" r:id="rId10"/>
    <p:sldId id="266" r:id="rId11"/>
    <p:sldId id="270" r:id="rId12"/>
    <p:sldId id="271" r:id="rId13"/>
    <p:sldId id="267" r:id="rId14"/>
    <p:sldId id="269" r:id="rId15"/>
    <p:sldId id="268"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620"/>
    <p:restoredTop sz="94660"/>
  </p:normalViewPr>
  <p:slideViewPr>
    <p:cSldViewPr>
      <p:cViewPr varScale="1">
        <p:scale>
          <a:sx n="116" d="100"/>
          <a:sy n="116" d="100"/>
        </p:scale>
        <p:origin x="-149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zh-CN"/>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zh-CN"/>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zh-CN"/>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zh-CN"/>
              <a:t>Page </a:t>
            </a:r>
            <a:fld id="{90BF171D-9A14-44AA-8F7D-0502E0A5FCAB}" type="slidenum">
              <a:rPr lang="en-US" altLang="zh-CN"/>
              <a:pPr>
                <a:defRPr/>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zh-CN"/>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zh-CN"/>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zh-CN"/>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zh-CN"/>
              <a:t>Page </a:t>
            </a:r>
            <a:fld id="{3CC96298-9934-4C76-8382-3A50415C5BD0}" type="slidenum">
              <a:rPr lang="en-US" altLang="zh-CN"/>
              <a:pPr>
                <a:defRPr/>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p:spPr>
        <p:txBody>
          <a:bodyPr/>
          <a:lstStyle/>
          <a:p>
            <a:r>
              <a:rPr lang="en-US" altLang="zh-CN"/>
              <a:t>doc.: IEEE 802.15-&lt;doc#&gt;</a:t>
            </a:r>
          </a:p>
        </p:txBody>
      </p:sp>
      <p:sp>
        <p:nvSpPr>
          <p:cNvPr id="6147" name="Rectangle 3"/>
          <p:cNvSpPr>
            <a:spLocks noGrp="1" noChangeArrowheads="1"/>
          </p:cNvSpPr>
          <p:nvPr>
            <p:ph type="dt" sz="quarter" idx="1"/>
          </p:nvPr>
        </p:nvSpPr>
        <p:spPr>
          <a:noFill/>
        </p:spPr>
        <p:txBody>
          <a:bodyPr/>
          <a:lstStyle/>
          <a:p>
            <a:r>
              <a:rPr lang="en-US" altLang="zh-CN"/>
              <a:t>&lt;month year&gt;</a:t>
            </a:r>
          </a:p>
        </p:txBody>
      </p:sp>
      <p:sp>
        <p:nvSpPr>
          <p:cNvPr id="6148" name="Rectangle 6"/>
          <p:cNvSpPr>
            <a:spLocks noGrp="1" noChangeArrowheads="1"/>
          </p:cNvSpPr>
          <p:nvPr>
            <p:ph type="ftr" sz="quarter" idx="4"/>
          </p:nvPr>
        </p:nvSpPr>
        <p:spPr>
          <a:noFill/>
        </p:spPr>
        <p:txBody>
          <a:bodyPr/>
          <a:lstStyle/>
          <a:p>
            <a:pPr lvl="4"/>
            <a:r>
              <a:rPr lang="en-US" altLang="zh-CN"/>
              <a:t>&lt;author&gt;, &lt;company&gt;</a:t>
            </a:r>
          </a:p>
        </p:txBody>
      </p:sp>
      <p:sp>
        <p:nvSpPr>
          <p:cNvPr id="6149" name="Rectangle 7"/>
          <p:cNvSpPr>
            <a:spLocks noGrp="1" noChangeArrowheads="1"/>
          </p:cNvSpPr>
          <p:nvPr>
            <p:ph type="sldNum" sz="quarter" idx="5"/>
          </p:nvPr>
        </p:nvSpPr>
        <p:spPr>
          <a:noFill/>
        </p:spPr>
        <p:txBody>
          <a:bodyPr/>
          <a:lstStyle/>
          <a:p>
            <a:r>
              <a:rPr lang="en-US" altLang="zh-CN"/>
              <a:t>Page </a:t>
            </a:r>
            <a:fld id="{FBB3D7B9-77B9-46AB-832F-FE02DCB3767B}" type="slidenum">
              <a:rPr lang="en-US" altLang="zh-CN"/>
              <a:pPr/>
              <a:t>3</a:t>
            </a:fld>
            <a:endParaRPr lang="en-US" altLang="zh-CN"/>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a:ln/>
        </p:spPr>
        <p:txBody>
          <a:bodyPr/>
          <a:lstStyle/>
          <a:p>
            <a:endParaRPr lang="zh-CN" altLang="zh-CN"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p:spPr>
        <p:txBody>
          <a:bodyPr/>
          <a:lstStyle/>
          <a:p>
            <a:r>
              <a:rPr lang="en-US" altLang="zh-CN"/>
              <a:t>doc.: IEEE 802.15-&lt;doc#&gt;</a:t>
            </a:r>
          </a:p>
        </p:txBody>
      </p:sp>
      <p:sp>
        <p:nvSpPr>
          <p:cNvPr id="6147" name="Rectangle 3"/>
          <p:cNvSpPr>
            <a:spLocks noGrp="1" noChangeArrowheads="1"/>
          </p:cNvSpPr>
          <p:nvPr>
            <p:ph type="dt" sz="quarter" idx="1"/>
          </p:nvPr>
        </p:nvSpPr>
        <p:spPr>
          <a:noFill/>
        </p:spPr>
        <p:txBody>
          <a:bodyPr/>
          <a:lstStyle/>
          <a:p>
            <a:r>
              <a:rPr lang="en-US" altLang="zh-CN"/>
              <a:t>&lt;month year&gt;</a:t>
            </a:r>
          </a:p>
        </p:txBody>
      </p:sp>
      <p:sp>
        <p:nvSpPr>
          <p:cNvPr id="6148" name="Rectangle 6"/>
          <p:cNvSpPr>
            <a:spLocks noGrp="1" noChangeArrowheads="1"/>
          </p:cNvSpPr>
          <p:nvPr>
            <p:ph type="ftr" sz="quarter" idx="4"/>
          </p:nvPr>
        </p:nvSpPr>
        <p:spPr>
          <a:noFill/>
        </p:spPr>
        <p:txBody>
          <a:bodyPr/>
          <a:lstStyle/>
          <a:p>
            <a:pPr lvl="4"/>
            <a:r>
              <a:rPr lang="en-US" altLang="zh-CN"/>
              <a:t>&lt;author&gt;, &lt;company&gt;</a:t>
            </a:r>
          </a:p>
        </p:txBody>
      </p:sp>
      <p:sp>
        <p:nvSpPr>
          <p:cNvPr id="6149" name="Rectangle 7"/>
          <p:cNvSpPr>
            <a:spLocks noGrp="1" noChangeArrowheads="1"/>
          </p:cNvSpPr>
          <p:nvPr>
            <p:ph type="sldNum" sz="quarter" idx="5"/>
          </p:nvPr>
        </p:nvSpPr>
        <p:spPr>
          <a:noFill/>
        </p:spPr>
        <p:txBody>
          <a:bodyPr/>
          <a:lstStyle/>
          <a:p>
            <a:r>
              <a:rPr lang="en-US" altLang="zh-CN"/>
              <a:t>Page </a:t>
            </a:r>
            <a:fld id="{FBB3D7B9-77B9-46AB-832F-FE02DCB3767B}" type="slidenum">
              <a:rPr lang="en-US" altLang="zh-CN"/>
              <a:pPr/>
              <a:t>12</a:t>
            </a:fld>
            <a:endParaRPr lang="en-US" altLang="zh-CN"/>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a:ln/>
        </p:spPr>
        <p:txBody>
          <a:bodyPr/>
          <a:lstStyle/>
          <a:p>
            <a:endParaRPr lang="zh-CN" altLang="zh-CN"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p:spPr>
        <p:txBody>
          <a:bodyPr/>
          <a:lstStyle/>
          <a:p>
            <a:r>
              <a:rPr lang="en-US" altLang="zh-CN"/>
              <a:t>doc.: IEEE 802.15-&lt;doc#&gt;</a:t>
            </a:r>
          </a:p>
        </p:txBody>
      </p:sp>
      <p:sp>
        <p:nvSpPr>
          <p:cNvPr id="6147" name="Rectangle 3"/>
          <p:cNvSpPr>
            <a:spLocks noGrp="1" noChangeArrowheads="1"/>
          </p:cNvSpPr>
          <p:nvPr>
            <p:ph type="dt" sz="quarter" idx="1"/>
          </p:nvPr>
        </p:nvSpPr>
        <p:spPr>
          <a:noFill/>
        </p:spPr>
        <p:txBody>
          <a:bodyPr/>
          <a:lstStyle/>
          <a:p>
            <a:r>
              <a:rPr lang="en-US" altLang="zh-CN"/>
              <a:t>&lt;month year&gt;</a:t>
            </a:r>
          </a:p>
        </p:txBody>
      </p:sp>
      <p:sp>
        <p:nvSpPr>
          <p:cNvPr id="6148" name="Rectangle 6"/>
          <p:cNvSpPr>
            <a:spLocks noGrp="1" noChangeArrowheads="1"/>
          </p:cNvSpPr>
          <p:nvPr>
            <p:ph type="ftr" sz="quarter" idx="4"/>
          </p:nvPr>
        </p:nvSpPr>
        <p:spPr>
          <a:noFill/>
        </p:spPr>
        <p:txBody>
          <a:bodyPr/>
          <a:lstStyle/>
          <a:p>
            <a:pPr lvl="4"/>
            <a:r>
              <a:rPr lang="en-US" altLang="zh-CN"/>
              <a:t>&lt;author&gt;, &lt;company&gt;</a:t>
            </a:r>
          </a:p>
        </p:txBody>
      </p:sp>
      <p:sp>
        <p:nvSpPr>
          <p:cNvPr id="6149" name="Rectangle 7"/>
          <p:cNvSpPr>
            <a:spLocks noGrp="1" noChangeArrowheads="1"/>
          </p:cNvSpPr>
          <p:nvPr>
            <p:ph type="sldNum" sz="quarter" idx="5"/>
          </p:nvPr>
        </p:nvSpPr>
        <p:spPr>
          <a:noFill/>
        </p:spPr>
        <p:txBody>
          <a:bodyPr/>
          <a:lstStyle/>
          <a:p>
            <a:r>
              <a:rPr lang="en-US" altLang="zh-CN"/>
              <a:t>Page </a:t>
            </a:r>
            <a:fld id="{FBB3D7B9-77B9-46AB-832F-FE02DCB3767B}" type="slidenum">
              <a:rPr lang="en-US" altLang="zh-CN"/>
              <a:pPr/>
              <a:t>13</a:t>
            </a:fld>
            <a:endParaRPr lang="en-US" altLang="zh-CN"/>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a:ln/>
        </p:spPr>
        <p:txBody>
          <a:bodyPr/>
          <a:lstStyle/>
          <a:p>
            <a:endParaRPr lang="zh-CN" altLang="zh-CN"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p:spPr>
        <p:txBody>
          <a:bodyPr/>
          <a:lstStyle/>
          <a:p>
            <a:r>
              <a:rPr lang="en-US" altLang="zh-CN"/>
              <a:t>doc.: IEEE 802.15-&lt;doc#&gt;</a:t>
            </a:r>
          </a:p>
        </p:txBody>
      </p:sp>
      <p:sp>
        <p:nvSpPr>
          <p:cNvPr id="6147" name="Rectangle 3"/>
          <p:cNvSpPr>
            <a:spLocks noGrp="1" noChangeArrowheads="1"/>
          </p:cNvSpPr>
          <p:nvPr>
            <p:ph type="dt" sz="quarter" idx="1"/>
          </p:nvPr>
        </p:nvSpPr>
        <p:spPr>
          <a:noFill/>
        </p:spPr>
        <p:txBody>
          <a:bodyPr/>
          <a:lstStyle/>
          <a:p>
            <a:r>
              <a:rPr lang="en-US" altLang="zh-CN"/>
              <a:t>&lt;month year&gt;</a:t>
            </a:r>
          </a:p>
        </p:txBody>
      </p:sp>
      <p:sp>
        <p:nvSpPr>
          <p:cNvPr id="6148" name="Rectangle 6"/>
          <p:cNvSpPr>
            <a:spLocks noGrp="1" noChangeArrowheads="1"/>
          </p:cNvSpPr>
          <p:nvPr>
            <p:ph type="ftr" sz="quarter" idx="4"/>
          </p:nvPr>
        </p:nvSpPr>
        <p:spPr>
          <a:noFill/>
        </p:spPr>
        <p:txBody>
          <a:bodyPr/>
          <a:lstStyle/>
          <a:p>
            <a:pPr lvl="4"/>
            <a:r>
              <a:rPr lang="en-US" altLang="zh-CN"/>
              <a:t>&lt;author&gt;, &lt;company&gt;</a:t>
            </a:r>
          </a:p>
        </p:txBody>
      </p:sp>
      <p:sp>
        <p:nvSpPr>
          <p:cNvPr id="6149" name="Rectangle 7"/>
          <p:cNvSpPr>
            <a:spLocks noGrp="1" noChangeArrowheads="1"/>
          </p:cNvSpPr>
          <p:nvPr>
            <p:ph type="sldNum" sz="quarter" idx="5"/>
          </p:nvPr>
        </p:nvSpPr>
        <p:spPr>
          <a:noFill/>
        </p:spPr>
        <p:txBody>
          <a:bodyPr/>
          <a:lstStyle/>
          <a:p>
            <a:r>
              <a:rPr lang="en-US" altLang="zh-CN"/>
              <a:t>Page </a:t>
            </a:r>
            <a:fld id="{FBB3D7B9-77B9-46AB-832F-FE02DCB3767B}" type="slidenum">
              <a:rPr lang="en-US" altLang="zh-CN"/>
              <a:pPr/>
              <a:t>14</a:t>
            </a:fld>
            <a:endParaRPr lang="en-US" altLang="zh-CN"/>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a:ln/>
        </p:spPr>
        <p:txBody>
          <a:bodyPr/>
          <a:lstStyle/>
          <a:p>
            <a:endParaRPr lang="zh-CN" altLang="zh-CN"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p:spPr>
        <p:txBody>
          <a:bodyPr/>
          <a:lstStyle/>
          <a:p>
            <a:r>
              <a:rPr lang="en-US" altLang="zh-CN"/>
              <a:t>doc.: IEEE 802.15-&lt;doc#&gt;</a:t>
            </a:r>
          </a:p>
        </p:txBody>
      </p:sp>
      <p:sp>
        <p:nvSpPr>
          <p:cNvPr id="6147" name="Rectangle 3"/>
          <p:cNvSpPr>
            <a:spLocks noGrp="1" noChangeArrowheads="1"/>
          </p:cNvSpPr>
          <p:nvPr>
            <p:ph type="dt" sz="quarter" idx="1"/>
          </p:nvPr>
        </p:nvSpPr>
        <p:spPr>
          <a:noFill/>
        </p:spPr>
        <p:txBody>
          <a:bodyPr/>
          <a:lstStyle/>
          <a:p>
            <a:r>
              <a:rPr lang="en-US" altLang="zh-CN"/>
              <a:t>&lt;month year&gt;</a:t>
            </a:r>
          </a:p>
        </p:txBody>
      </p:sp>
      <p:sp>
        <p:nvSpPr>
          <p:cNvPr id="6148" name="Rectangle 6"/>
          <p:cNvSpPr>
            <a:spLocks noGrp="1" noChangeArrowheads="1"/>
          </p:cNvSpPr>
          <p:nvPr>
            <p:ph type="ftr" sz="quarter" idx="4"/>
          </p:nvPr>
        </p:nvSpPr>
        <p:spPr>
          <a:noFill/>
        </p:spPr>
        <p:txBody>
          <a:bodyPr/>
          <a:lstStyle/>
          <a:p>
            <a:pPr lvl="4"/>
            <a:r>
              <a:rPr lang="en-US" altLang="zh-CN"/>
              <a:t>&lt;author&gt;, &lt;company&gt;</a:t>
            </a:r>
          </a:p>
        </p:txBody>
      </p:sp>
      <p:sp>
        <p:nvSpPr>
          <p:cNvPr id="6149" name="Rectangle 7"/>
          <p:cNvSpPr>
            <a:spLocks noGrp="1" noChangeArrowheads="1"/>
          </p:cNvSpPr>
          <p:nvPr>
            <p:ph type="sldNum" sz="quarter" idx="5"/>
          </p:nvPr>
        </p:nvSpPr>
        <p:spPr>
          <a:noFill/>
        </p:spPr>
        <p:txBody>
          <a:bodyPr/>
          <a:lstStyle/>
          <a:p>
            <a:r>
              <a:rPr lang="en-US" altLang="zh-CN"/>
              <a:t>Page </a:t>
            </a:r>
            <a:fld id="{FBB3D7B9-77B9-46AB-832F-FE02DCB3767B}" type="slidenum">
              <a:rPr lang="en-US" altLang="zh-CN"/>
              <a:pPr/>
              <a:t>15</a:t>
            </a:fld>
            <a:endParaRPr lang="en-US" altLang="zh-CN"/>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a:ln/>
        </p:spPr>
        <p:txBody>
          <a:bodyPr/>
          <a:lstStyle/>
          <a:p>
            <a:endParaRPr lang="zh-CN" altLang="zh-CN"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p:spPr>
        <p:txBody>
          <a:bodyPr/>
          <a:lstStyle/>
          <a:p>
            <a:r>
              <a:rPr lang="en-US" altLang="zh-CN"/>
              <a:t>doc.: IEEE 802.15-&lt;doc#&gt;</a:t>
            </a:r>
          </a:p>
        </p:txBody>
      </p:sp>
      <p:sp>
        <p:nvSpPr>
          <p:cNvPr id="6147" name="Rectangle 3"/>
          <p:cNvSpPr>
            <a:spLocks noGrp="1" noChangeArrowheads="1"/>
          </p:cNvSpPr>
          <p:nvPr>
            <p:ph type="dt" sz="quarter" idx="1"/>
          </p:nvPr>
        </p:nvSpPr>
        <p:spPr>
          <a:noFill/>
        </p:spPr>
        <p:txBody>
          <a:bodyPr/>
          <a:lstStyle/>
          <a:p>
            <a:r>
              <a:rPr lang="en-US" altLang="zh-CN"/>
              <a:t>&lt;month year&gt;</a:t>
            </a:r>
          </a:p>
        </p:txBody>
      </p:sp>
      <p:sp>
        <p:nvSpPr>
          <p:cNvPr id="6148" name="Rectangle 6"/>
          <p:cNvSpPr>
            <a:spLocks noGrp="1" noChangeArrowheads="1"/>
          </p:cNvSpPr>
          <p:nvPr>
            <p:ph type="ftr" sz="quarter" idx="4"/>
          </p:nvPr>
        </p:nvSpPr>
        <p:spPr>
          <a:noFill/>
        </p:spPr>
        <p:txBody>
          <a:bodyPr/>
          <a:lstStyle/>
          <a:p>
            <a:pPr lvl="4"/>
            <a:r>
              <a:rPr lang="en-US" altLang="zh-CN"/>
              <a:t>&lt;author&gt;, &lt;company&gt;</a:t>
            </a:r>
          </a:p>
        </p:txBody>
      </p:sp>
      <p:sp>
        <p:nvSpPr>
          <p:cNvPr id="6149" name="Rectangle 7"/>
          <p:cNvSpPr>
            <a:spLocks noGrp="1" noChangeArrowheads="1"/>
          </p:cNvSpPr>
          <p:nvPr>
            <p:ph type="sldNum" sz="quarter" idx="5"/>
          </p:nvPr>
        </p:nvSpPr>
        <p:spPr>
          <a:noFill/>
        </p:spPr>
        <p:txBody>
          <a:bodyPr/>
          <a:lstStyle/>
          <a:p>
            <a:r>
              <a:rPr lang="en-US" altLang="zh-CN"/>
              <a:t>Page </a:t>
            </a:r>
            <a:fld id="{FBB3D7B9-77B9-46AB-832F-FE02DCB3767B}" type="slidenum">
              <a:rPr lang="en-US" altLang="zh-CN"/>
              <a:pPr/>
              <a:t>4</a:t>
            </a:fld>
            <a:endParaRPr lang="en-US" altLang="zh-CN"/>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a:ln/>
        </p:spPr>
        <p:txBody>
          <a:bodyPr/>
          <a:lstStyle/>
          <a:p>
            <a:endParaRPr lang="zh-CN" altLang="zh-CN"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p:spPr>
        <p:txBody>
          <a:bodyPr/>
          <a:lstStyle/>
          <a:p>
            <a:r>
              <a:rPr lang="en-US" altLang="zh-CN"/>
              <a:t>doc.: IEEE 802.15-&lt;doc#&gt;</a:t>
            </a:r>
          </a:p>
        </p:txBody>
      </p:sp>
      <p:sp>
        <p:nvSpPr>
          <p:cNvPr id="6147" name="Rectangle 3"/>
          <p:cNvSpPr>
            <a:spLocks noGrp="1" noChangeArrowheads="1"/>
          </p:cNvSpPr>
          <p:nvPr>
            <p:ph type="dt" sz="quarter" idx="1"/>
          </p:nvPr>
        </p:nvSpPr>
        <p:spPr>
          <a:noFill/>
        </p:spPr>
        <p:txBody>
          <a:bodyPr/>
          <a:lstStyle/>
          <a:p>
            <a:r>
              <a:rPr lang="en-US" altLang="zh-CN"/>
              <a:t>&lt;month year&gt;</a:t>
            </a:r>
          </a:p>
        </p:txBody>
      </p:sp>
      <p:sp>
        <p:nvSpPr>
          <p:cNvPr id="6148" name="Rectangle 6"/>
          <p:cNvSpPr>
            <a:spLocks noGrp="1" noChangeArrowheads="1"/>
          </p:cNvSpPr>
          <p:nvPr>
            <p:ph type="ftr" sz="quarter" idx="4"/>
          </p:nvPr>
        </p:nvSpPr>
        <p:spPr>
          <a:noFill/>
        </p:spPr>
        <p:txBody>
          <a:bodyPr/>
          <a:lstStyle/>
          <a:p>
            <a:pPr lvl="4"/>
            <a:r>
              <a:rPr lang="en-US" altLang="zh-CN"/>
              <a:t>&lt;author&gt;, &lt;company&gt;</a:t>
            </a:r>
          </a:p>
        </p:txBody>
      </p:sp>
      <p:sp>
        <p:nvSpPr>
          <p:cNvPr id="6149" name="Rectangle 7"/>
          <p:cNvSpPr>
            <a:spLocks noGrp="1" noChangeArrowheads="1"/>
          </p:cNvSpPr>
          <p:nvPr>
            <p:ph type="sldNum" sz="quarter" idx="5"/>
          </p:nvPr>
        </p:nvSpPr>
        <p:spPr>
          <a:noFill/>
        </p:spPr>
        <p:txBody>
          <a:bodyPr/>
          <a:lstStyle/>
          <a:p>
            <a:r>
              <a:rPr lang="en-US" altLang="zh-CN"/>
              <a:t>Page </a:t>
            </a:r>
            <a:fld id="{FBB3D7B9-77B9-46AB-832F-FE02DCB3767B}" type="slidenum">
              <a:rPr lang="en-US" altLang="zh-CN"/>
              <a:pPr/>
              <a:t>5</a:t>
            </a:fld>
            <a:endParaRPr lang="en-US" altLang="zh-CN"/>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a:ln/>
        </p:spPr>
        <p:txBody>
          <a:bodyPr/>
          <a:lstStyle/>
          <a:p>
            <a:endParaRPr lang="zh-CN" altLang="zh-CN"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p:spPr>
        <p:txBody>
          <a:bodyPr/>
          <a:lstStyle/>
          <a:p>
            <a:r>
              <a:rPr lang="en-US" altLang="zh-CN"/>
              <a:t>doc.: IEEE 802.15-&lt;doc#&gt;</a:t>
            </a:r>
          </a:p>
        </p:txBody>
      </p:sp>
      <p:sp>
        <p:nvSpPr>
          <p:cNvPr id="6147" name="Rectangle 3"/>
          <p:cNvSpPr>
            <a:spLocks noGrp="1" noChangeArrowheads="1"/>
          </p:cNvSpPr>
          <p:nvPr>
            <p:ph type="dt" sz="quarter" idx="1"/>
          </p:nvPr>
        </p:nvSpPr>
        <p:spPr>
          <a:noFill/>
        </p:spPr>
        <p:txBody>
          <a:bodyPr/>
          <a:lstStyle/>
          <a:p>
            <a:r>
              <a:rPr lang="en-US" altLang="zh-CN"/>
              <a:t>&lt;month year&gt;</a:t>
            </a:r>
          </a:p>
        </p:txBody>
      </p:sp>
      <p:sp>
        <p:nvSpPr>
          <p:cNvPr id="6148" name="Rectangle 6"/>
          <p:cNvSpPr>
            <a:spLocks noGrp="1" noChangeArrowheads="1"/>
          </p:cNvSpPr>
          <p:nvPr>
            <p:ph type="ftr" sz="quarter" idx="4"/>
          </p:nvPr>
        </p:nvSpPr>
        <p:spPr>
          <a:noFill/>
        </p:spPr>
        <p:txBody>
          <a:bodyPr/>
          <a:lstStyle/>
          <a:p>
            <a:pPr lvl="4"/>
            <a:r>
              <a:rPr lang="en-US" altLang="zh-CN"/>
              <a:t>&lt;author&gt;, &lt;company&gt;</a:t>
            </a:r>
          </a:p>
        </p:txBody>
      </p:sp>
      <p:sp>
        <p:nvSpPr>
          <p:cNvPr id="6149" name="Rectangle 7"/>
          <p:cNvSpPr>
            <a:spLocks noGrp="1" noChangeArrowheads="1"/>
          </p:cNvSpPr>
          <p:nvPr>
            <p:ph type="sldNum" sz="quarter" idx="5"/>
          </p:nvPr>
        </p:nvSpPr>
        <p:spPr>
          <a:noFill/>
        </p:spPr>
        <p:txBody>
          <a:bodyPr/>
          <a:lstStyle/>
          <a:p>
            <a:r>
              <a:rPr lang="en-US" altLang="zh-CN"/>
              <a:t>Page </a:t>
            </a:r>
            <a:fld id="{FBB3D7B9-77B9-46AB-832F-FE02DCB3767B}" type="slidenum">
              <a:rPr lang="en-US" altLang="zh-CN"/>
              <a:pPr/>
              <a:t>6</a:t>
            </a:fld>
            <a:endParaRPr lang="en-US" altLang="zh-CN"/>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a:ln/>
        </p:spPr>
        <p:txBody>
          <a:bodyPr/>
          <a:lstStyle/>
          <a:p>
            <a:endParaRPr lang="zh-CN" altLang="zh-CN"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p:spPr>
        <p:txBody>
          <a:bodyPr/>
          <a:lstStyle/>
          <a:p>
            <a:r>
              <a:rPr lang="en-US" altLang="zh-CN"/>
              <a:t>doc.: IEEE 802.15-&lt;doc#&gt;</a:t>
            </a:r>
          </a:p>
        </p:txBody>
      </p:sp>
      <p:sp>
        <p:nvSpPr>
          <p:cNvPr id="6147" name="Rectangle 3"/>
          <p:cNvSpPr>
            <a:spLocks noGrp="1" noChangeArrowheads="1"/>
          </p:cNvSpPr>
          <p:nvPr>
            <p:ph type="dt" sz="quarter" idx="1"/>
          </p:nvPr>
        </p:nvSpPr>
        <p:spPr>
          <a:noFill/>
        </p:spPr>
        <p:txBody>
          <a:bodyPr/>
          <a:lstStyle/>
          <a:p>
            <a:r>
              <a:rPr lang="en-US" altLang="zh-CN"/>
              <a:t>&lt;month year&gt;</a:t>
            </a:r>
          </a:p>
        </p:txBody>
      </p:sp>
      <p:sp>
        <p:nvSpPr>
          <p:cNvPr id="6148" name="Rectangle 6"/>
          <p:cNvSpPr>
            <a:spLocks noGrp="1" noChangeArrowheads="1"/>
          </p:cNvSpPr>
          <p:nvPr>
            <p:ph type="ftr" sz="quarter" idx="4"/>
          </p:nvPr>
        </p:nvSpPr>
        <p:spPr>
          <a:noFill/>
        </p:spPr>
        <p:txBody>
          <a:bodyPr/>
          <a:lstStyle/>
          <a:p>
            <a:pPr lvl="4"/>
            <a:r>
              <a:rPr lang="en-US" altLang="zh-CN"/>
              <a:t>&lt;author&gt;, &lt;company&gt;</a:t>
            </a:r>
          </a:p>
        </p:txBody>
      </p:sp>
      <p:sp>
        <p:nvSpPr>
          <p:cNvPr id="6149" name="Rectangle 7"/>
          <p:cNvSpPr>
            <a:spLocks noGrp="1" noChangeArrowheads="1"/>
          </p:cNvSpPr>
          <p:nvPr>
            <p:ph type="sldNum" sz="quarter" idx="5"/>
          </p:nvPr>
        </p:nvSpPr>
        <p:spPr>
          <a:noFill/>
        </p:spPr>
        <p:txBody>
          <a:bodyPr/>
          <a:lstStyle/>
          <a:p>
            <a:r>
              <a:rPr lang="en-US" altLang="zh-CN"/>
              <a:t>Page </a:t>
            </a:r>
            <a:fld id="{FBB3D7B9-77B9-46AB-832F-FE02DCB3767B}" type="slidenum">
              <a:rPr lang="en-US" altLang="zh-CN"/>
              <a:pPr/>
              <a:t>7</a:t>
            </a:fld>
            <a:endParaRPr lang="en-US" altLang="zh-CN"/>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a:ln/>
        </p:spPr>
        <p:txBody>
          <a:bodyPr/>
          <a:lstStyle/>
          <a:p>
            <a:endParaRPr lang="zh-CN" altLang="zh-CN"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p:spPr>
        <p:txBody>
          <a:bodyPr/>
          <a:lstStyle/>
          <a:p>
            <a:r>
              <a:rPr lang="en-US" altLang="zh-CN"/>
              <a:t>doc.: IEEE 802.15-&lt;doc#&gt;</a:t>
            </a:r>
          </a:p>
        </p:txBody>
      </p:sp>
      <p:sp>
        <p:nvSpPr>
          <p:cNvPr id="6147" name="Rectangle 3"/>
          <p:cNvSpPr>
            <a:spLocks noGrp="1" noChangeArrowheads="1"/>
          </p:cNvSpPr>
          <p:nvPr>
            <p:ph type="dt" sz="quarter" idx="1"/>
          </p:nvPr>
        </p:nvSpPr>
        <p:spPr>
          <a:noFill/>
        </p:spPr>
        <p:txBody>
          <a:bodyPr/>
          <a:lstStyle/>
          <a:p>
            <a:r>
              <a:rPr lang="en-US" altLang="zh-CN"/>
              <a:t>&lt;month year&gt;</a:t>
            </a:r>
          </a:p>
        </p:txBody>
      </p:sp>
      <p:sp>
        <p:nvSpPr>
          <p:cNvPr id="6148" name="Rectangle 6"/>
          <p:cNvSpPr>
            <a:spLocks noGrp="1" noChangeArrowheads="1"/>
          </p:cNvSpPr>
          <p:nvPr>
            <p:ph type="ftr" sz="quarter" idx="4"/>
          </p:nvPr>
        </p:nvSpPr>
        <p:spPr>
          <a:noFill/>
        </p:spPr>
        <p:txBody>
          <a:bodyPr/>
          <a:lstStyle/>
          <a:p>
            <a:pPr lvl="4"/>
            <a:r>
              <a:rPr lang="en-US" altLang="zh-CN"/>
              <a:t>&lt;author&gt;, &lt;company&gt;</a:t>
            </a:r>
          </a:p>
        </p:txBody>
      </p:sp>
      <p:sp>
        <p:nvSpPr>
          <p:cNvPr id="6149" name="Rectangle 7"/>
          <p:cNvSpPr>
            <a:spLocks noGrp="1" noChangeArrowheads="1"/>
          </p:cNvSpPr>
          <p:nvPr>
            <p:ph type="sldNum" sz="quarter" idx="5"/>
          </p:nvPr>
        </p:nvSpPr>
        <p:spPr>
          <a:noFill/>
        </p:spPr>
        <p:txBody>
          <a:bodyPr/>
          <a:lstStyle/>
          <a:p>
            <a:r>
              <a:rPr lang="en-US" altLang="zh-CN"/>
              <a:t>Page </a:t>
            </a:r>
            <a:fld id="{FBB3D7B9-77B9-46AB-832F-FE02DCB3767B}" type="slidenum">
              <a:rPr lang="en-US" altLang="zh-CN"/>
              <a:pPr/>
              <a:t>8</a:t>
            </a:fld>
            <a:endParaRPr lang="en-US" altLang="zh-CN"/>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a:ln/>
        </p:spPr>
        <p:txBody>
          <a:bodyPr/>
          <a:lstStyle/>
          <a:p>
            <a:endParaRPr lang="zh-CN" altLang="zh-CN"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p:spPr>
        <p:txBody>
          <a:bodyPr/>
          <a:lstStyle/>
          <a:p>
            <a:r>
              <a:rPr lang="en-US" altLang="zh-CN"/>
              <a:t>doc.: IEEE 802.15-&lt;doc#&gt;</a:t>
            </a:r>
          </a:p>
        </p:txBody>
      </p:sp>
      <p:sp>
        <p:nvSpPr>
          <p:cNvPr id="6147" name="Rectangle 3"/>
          <p:cNvSpPr>
            <a:spLocks noGrp="1" noChangeArrowheads="1"/>
          </p:cNvSpPr>
          <p:nvPr>
            <p:ph type="dt" sz="quarter" idx="1"/>
          </p:nvPr>
        </p:nvSpPr>
        <p:spPr>
          <a:noFill/>
        </p:spPr>
        <p:txBody>
          <a:bodyPr/>
          <a:lstStyle/>
          <a:p>
            <a:r>
              <a:rPr lang="en-US" altLang="zh-CN"/>
              <a:t>&lt;month year&gt;</a:t>
            </a:r>
          </a:p>
        </p:txBody>
      </p:sp>
      <p:sp>
        <p:nvSpPr>
          <p:cNvPr id="6148" name="Rectangle 6"/>
          <p:cNvSpPr>
            <a:spLocks noGrp="1" noChangeArrowheads="1"/>
          </p:cNvSpPr>
          <p:nvPr>
            <p:ph type="ftr" sz="quarter" idx="4"/>
          </p:nvPr>
        </p:nvSpPr>
        <p:spPr>
          <a:noFill/>
        </p:spPr>
        <p:txBody>
          <a:bodyPr/>
          <a:lstStyle/>
          <a:p>
            <a:pPr lvl="4"/>
            <a:r>
              <a:rPr lang="en-US" altLang="zh-CN"/>
              <a:t>&lt;author&gt;, &lt;company&gt;</a:t>
            </a:r>
          </a:p>
        </p:txBody>
      </p:sp>
      <p:sp>
        <p:nvSpPr>
          <p:cNvPr id="6149" name="Rectangle 7"/>
          <p:cNvSpPr>
            <a:spLocks noGrp="1" noChangeArrowheads="1"/>
          </p:cNvSpPr>
          <p:nvPr>
            <p:ph type="sldNum" sz="quarter" idx="5"/>
          </p:nvPr>
        </p:nvSpPr>
        <p:spPr>
          <a:noFill/>
        </p:spPr>
        <p:txBody>
          <a:bodyPr/>
          <a:lstStyle/>
          <a:p>
            <a:r>
              <a:rPr lang="en-US" altLang="zh-CN"/>
              <a:t>Page </a:t>
            </a:r>
            <a:fld id="{FBB3D7B9-77B9-46AB-832F-FE02DCB3767B}" type="slidenum">
              <a:rPr lang="en-US" altLang="zh-CN"/>
              <a:pPr/>
              <a:t>9</a:t>
            </a:fld>
            <a:endParaRPr lang="en-US" altLang="zh-CN"/>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a:ln/>
        </p:spPr>
        <p:txBody>
          <a:bodyPr/>
          <a:lstStyle/>
          <a:p>
            <a:endParaRPr lang="zh-CN" altLang="zh-CN"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p:spPr>
        <p:txBody>
          <a:bodyPr/>
          <a:lstStyle/>
          <a:p>
            <a:r>
              <a:rPr lang="en-US" altLang="zh-CN"/>
              <a:t>doc.: IEEE 802.15-&lt;doc#&gt;</a:t>
            </a:r>
          </a:p>
        </p:txBody>
      </p:sp>
      <p:sp>
        <p:nvSpPr>
          <p:cNvPr id="6147" name="Rectangle 3"/>
          <p:cNvSpPr>
            <a:spLocks noGrp="1" noChangeArrowheads="1"/>
          </p:cNvSpPr>
          <p:nvPr>
            <p:ph type="dt" sz="quarter" idx="1"/>
          </p:nvPr>
        </p:nvSpPr>
        <p:spPr>
          <a:noFill/>
        </p:spPr>
        <p:txBody>
          <a:bodyPr/>
          <a:lstStyle/>
          <a:p>
            <a:r>
              <a:rPr lang="en-US" altLang="zh-CN"/>
              <a:t>&lt;month year&gt;</a:t>
            </a:r>
          </a:p>
        </p:txBody>
      </p:sp>
      <p:sp>
        <p:nvSpPr>
          <p:cNvPr id="6148" name="Rectangle 6"/>
          <p:cNvSpPr>
            <a:spLocks noGrp="1" noChangeArrowheads="1"/>
          </p:cNvSpPr>
          <p:nvPr>
            <p:ph type="ftr" sz="quarter" idx="4"/>
          </p:nvPr>
        </p:nvSpPr>
        <p:spPr>
          <a:noFill/>
        </p:spPr>
        <p:txBody>
          <a:bodyPr/>
          <a:lstStyle/>
          <a:p>
            <a:pPr lvl="4"/>
            <a:r>
              <a:rPr lang="en-US" altLang="zh-CN"/>
              <a:t>&lt;author&gt;, &lt;company&gt;</a:t>
            </a:r>
          </a:p>
        </p:txBody>
      </p:sp>
      <p:sp>
        <p:nvSpPr>
          <p:cNvPr id="6149" name="Rectangle 7"/>
          <p:cNvSpPr>
            <a:spLocks noGrp="1" noChangeArrowheads="1"/>
          </p:cNvSpPr>
          <p:nvPr>
            <p:ph type="sldNum" sz="quarter" idx="5"/>
          </p:nvPr>
        </p:nvSpPr>
        <p:spPr>
          <a:noFill/>
        </p:spPr>
        <p:txBody>
          <a:bodyPr/>
          <a:lstStyle/>
          <a:p>
            <a:r>
              <a:rPr lang="en-US" altLang="zh-CN"/>
              <a:t>Page </a:t>
            </a:r>
            <a:fld id="{FBB3D7B9-77B9-46AB-832F-FE02DCB3767B}" type="slidenum">
              <a:rPr lang="en-US" altLang="zh-CN"/>
              <a:pPr/>
              <a:t>10</a:t>
            </a:fld>
            <a:endParaRPr lang="en-US" altLang="zh-CN"/>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a:ln/>
        </p:spPr>
        <p:txBody>
          <a:bodyPr/>
          <a:lstStyle/>
          <a:p>
            <a:endParaRPr lang="zh-CN" altLang="zh-CN"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p:spPr>
        <p:txBody>
          <a:bodyPr/>
          <a:lstStyle/>
          <a:p>
            <a:r>
              <a:rPr lang="en-US" altLang="zh-CN"/>
              <a:t>doc.: IEEE 802.15-&lt;doc#&gt;</a:t>
            </a:r>
          </a:p>
        </p:txBody>
      </p:sp>
      <p:sp>
        <p:nvSpPr>
          <p:cNvPr id="6147" name="Rectangle 3"/>
          <p:cNvSpPr>
            <a:spLocks noGrp="1" noChangeArrowheads="1"/>
          </p:cNvSpPr>
          <p:nvPr>
            <p:ph type="dt" sz="quarter" idx="1"/>
          </p:nvPr>
        </p:nvSpPr>
        <p:spPr>
          <a:noFill/>
        </p:spPr>
        <p:txBody>
          <a:bodyPr/>
          <a:lstStyle/>
          <a:p>
            <a:r>
              <a:rPr lang="en-US" altLang="zh-CN"/>
              <a:t>&lt;month year&gt;</a:t>
            </a:r>
          </a:p>
        </p:txBody>
      </p:sp>
      <p:sp>
        <p:nvSpPr>
          <p:cNvPr id="6148" name="Rectangle 6"/>
          <p:cNvSpPr>
            <a:spLocks noGrp="1" noChangeArrowheads="1"/>
          </p:cNvSpPr>
          <p:nvPr>
            <p:ph type="ftr" sz="quarter" idx="4"/>
          </p:nvPr>
        </p:nvSpPr>
        <p:spPr>
          <a:noFill/>
        </p:spPr>
        <p:txBody>
          <a:bodyPr/>
          <a:lstStyle/>
          <a:p>
            <a:pPr lvl="4"/>
            <a:r>
              <a:rPr lang="en-US" altLang="zh-CN"/>
              <a:t>&lt;author&gt;, &lt;company&gt;</a:t>
            </a:r>
          </a:p>
        </p:txBody>
      </p:sp>
      <p:sp>
        <p:nvSpPr>
          <p:cNvPr id="6149" name="Rectangle 7"/>
          <p:cNvSpPr>
            <a:spLocks noGrp="1" noChangeArrowheads="1"/>
          </p:cNvSpPr>
          <p:nvPr>
            <p:ph type="sldNum" sz="quarter" idx="5"/>
          </p:nvPr>
        </p:nvSpPr>
        <p:spPr>
          <a:noFill/>
        </p:spPr>
        <p:txBody>
          <a:bodyPr/>
          <a:lstStyle/>
          <a:p>
            <a:r>
              <a:rPr lang="en-US" altLang="zh-CN"/>
              <a:t>Page </a:t>
            </a:r>
            <a:fld id="{FBB3D7B9-77B9-46AB-832F-FE02DCB3767B}" type="slidenum">
              <a:rPr lang="en-US" altLang="zh-CN"/>
              <a:pPr/>
              <a:t>11</a:t>
            </a:fld>
            <a:endParaRPr lang="en-US" altLang="zh-CN"/>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a:ln/>
        </p:spPr>
        <p:txBody>
          <a:bodyPr/>
          <a:lstStyle/>
          <a:p>
            <a:endParaRPr lang="zh-CN" altLang="zh-CN"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CN"/>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3E530AAE-CFC2-4314-B36E-EF0AB00FD9A3}" type="slidenum">
              <a:rPr lang="en-US" altLang="zh-CN"/>
              <a:pPr>
                <a:defRPr/>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CN"/>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234D3D1B-2E11-4AAE-85A0-BEE2D926A037}" type="slidenum">
              <a:rPr lang="en-US" altLang="zh-CN"/>
              <a:pPr>
                <a:defRPr/>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85800"/>
            <a:ext cx="5676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CN"/>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14A8E9C8-F443-486E-B82C-EBE4EA59417C}" type="slidenum">
              <a:rPr lang="en-US" altLang="zh-CN"/>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CN"/>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54B03D99-A80E-475D-96AA-2712A3205008}" type="slidenum">
              <a:rPr lang="en-US" altLang="zh-CN"/>
              <a:pPr>
                <a:defRPr/>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CN"/>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829ADF17-5586-4C8E-B8C4-4573E5BCA9F3}" type="slidenum">
              <a:rPr lang="en-US" altLang="zh-CN"/>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CN"/>
              <a:t>&lt;author&gt;, &lt;company&gt;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zh-CN"/>
              <a:t>Slide </a:t>
            </a:r>
            <a:fld id="{99E506DF-1FF1-4420-A3F0-7901F01DE54C}" type="slidenum">
              <a:rPr lang="en-US" altLang="zh-CN"/>
              <a:pPr>
                <a:defRPr/>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zh-CN"/>
              <a:t>&lt;month year&gt;</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zh-CN"/>
              <a:t>&lt;author&gt;, &lt;company&gt;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zh-CN"/>
              <a:t>Slide </a:t>
            </a:r>
            <a:fld id="{B3F25CC8-AD6B-4986-A177-4258164706AB}" type="slidenum">
              <a:rPr lang="en-US" altLang="zh-CN"/>
              <a:pPr>
                <a:defRPr/>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zh-CN"/>
              <a:t>&lt;author&gt;, &lt;company&gt;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zh-CN"/>
              <a:t>Slide </a:t>
            </a:r>
            <a:fld id="{0DF37A6B-9DB0-412F-A926-C85823AB027A}" type="slidenum">
              <a:rPr lang="en-US" altLang="zh-CN"/>
              <a:pPr>
                <a:defRPr/>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zh-CN"/>
              <a:t>&lt;month year&gt;</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zh-CN" dirty="0"/>
              <a:t>&lt;author&gt;, &lt;company&gt;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zh-CN"/>
              <a:t>Slide </a:t>
            </a:r>
            <a:fld id="{F19BEA5C-4F20-4A1C-8500-F2111A4EC888}" type="slidenum">
              <a:rPr lang="en-US" altLang="zh-CN"/>
              <a:pPr>
                <a:defRPr/>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CN"/>
              <a:t>&lt;author&gt;, &lt;company&gt;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zh-CN"/>
              <a:t>Slide </a:t>
            </a:r>
            <a:fld id="{72F0B70C-5C09-4B32-8AE3-E6F93669139E}" type="slidenum">
              <a:rPr lang="en-US" altLang="zh-CN"/>
              <a:pPr>
                <a:defRPr/>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CN"/>
              <a:t>&lt;author&gt;, &lt;company&gt;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zh-CN"/>
              <a:t>Slide </a:t>
            </a:r>
            <a:fld id="{07554E11-0087-4EB5-906E-288DC5EBAD77}" type="slidenum">
              <a:rPr lang="en-US" altLang="zh-CN"/>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zh-CN" altLang="en-US" smtClean="0"/>
              <a:t>单击此处编辑母版标题样式</a:t>
            </a:r>
            <a:endParaRPr lang="en-US" altLang="zh-CN"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ltLang="zh-CN"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宋体" charset="-122"/>
              </a:defRPr>
            </a:lvl1pPr>
          </a:lstStyle>
          <a:p>
            <a:pPr>
              <a:defRPr/>
            </a:pPr>
            <a:r>
              <a:rPr lang="en-US" altLang="zh-CN"/>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ea typeface="宋体" charset="-122"/>
              </a:defRPr>
            </a:lvl1pPr>
          </a:lstStyle>
          <a:p>
            <a:pPr>
              <a:defRPr/>
            </a:pPr>
            <a:r>
              <a:rPr lang="en-US" altLang="zh-CN"/>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ea typeface="宋体" charset="-122"/>
              </a:defRPr>
            </a:lvl1pPr>
          </a:lstStyle>
          <a:p>
            <a:pPr>
              <a:defRPr/>
            </a:pPr>
            <a:r>
              <a:rPr lang="en-US" altLang="zh-CN"/>
              <a:t>Slide </a:t>
            </a:r>
            <a:fld id="{B0534D9B-59D6-4CCF-B1C3-C3CA0D0E8732}" type="slidenum">
              <a:rPr lang="en-US" altLang="zh-CN"/>
              <a:pPr>
                <a:defRPr/>
              </a:pPr>
              <a:t>‹#›</a:t>
            </a:fld>
            <a:endParaRPr lang="en-US" altLang="zh-CN"/>
          </a:p>
        </p:txBody>
      </p:sp>
      <p:sp>
        <p:nvSpPr>
          <p:cNvPr id="1031" name="Rectangle 7"/>
          <p:cNvSpPr>
            <a:spLocks noChangeArrowheads="1"/>
          </p:cNvSpPr>
          <p:nvPr/>
        </p:nvSpPr>
        <p:spPr bwMode="auto">
          <a:xfrm>
            <a:off x="2771800" y="394156"/>
            <a:ext cx="5686400" cy="215444"/>
          </a:xfrm>
          <a:prstGeom prst="rect">
            <a:avLst/>
          </a:prstGeom>
          <a:noFill/>
          <a:ln w="9525">
            <a:noFill/>
            <a:miter lim="800000"/>
            <a:headEnd/>
            <a:tailEnd/>
          </a:ln>
          <a:effectLst/>
        </p:spPr>
        <p:txBody>
          <a:bodyPr wrap="square" lIns="0" tIns="0" rIns="0" bIns="0" anchor="b">
            <a:spAutoFit/>
          </a:bodyPr>
          <a:lstStyle/>
          <a:p>
            <a:pPr lvl="4" algn="r">
              <a:defRPr/>
            </a:pPr>
            <a:r>
              <a:rPr lang="en-US" altLang="zh-CN" sz="1400" b="1" dirty="0">
                <a:ea typeface="宋体" charset="-122"/>
              </a:rPr>
              <a:t>doc.: IEEE 802.15-</a:t>
            </a:r>
            <a:r>
              <a:rPr lang="en-US" altLang="zh-CN" sz="1400" b="1" dirty="0" smtClean="0">
                <a:ea typeface="宋体" charset="-122"/>
              </a:rPr>
              <a:t>&lt;</a:t>
            </a:r>
            <a:r>
              <a:rPr lang="en-US" altLang="ko-KR" sz="1400" b="1" dirty="0" smtClean="0"/>
              <a:t>15-12-0315-01-004m</a:t>
            </a:r>
            <a:r>
              <a:rPr lang="en-US" altLang="zh-CN" sz="1400" b="1" dirty="0" smtClean="0">
                <a:ea typeface="宋体" charset="-122"/>
              </a:rPr>
              <a:t>&gt;</a:t>
            </a:r>
            <a:endParaRPr lang="en-US" altLang="zh-CN" sz="14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zh-CN">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notesSlide" Target="../notesSlides/notesSlide10.xml"/><Relationship Id="rId7" Type="http://schemas.openxmlformats.org/officeDocument/2006/relationships/image" Target="../media/image13.png"/><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期占位符 1"/>
          <p:cNvSpPr>
            <a:spLocks noGrp="1"/>
          </p:cNvSpPr>
          <p:nvPr>
            <p:ph type="dt" sz="quarter" idx="10"/>
          </p:nvPr>
        </p:nvSpPr>
        <p:spPr>
          <a:xfrm>
            <a:off x="685800" y="381000"/>
            <a:ext cx="1600200" cy="215444"/>
          </a:xfrm>
          <a:noFill/>
        </p:spPr>
        <p:txBody>
          <a:bodyPr/>
          <a:lstStyle/>
          <a:p>
            <a:r>
              <a:rPr lang="en-US" altLang="zh-CN" dirty="0" smtClean="0">
                <a:ea typeface="宋体" pitchFamily="2" charset="-122"/>
              </a:rPr>
              <a:t>&lt;July 2012&gt;</a:t>
            </a:r>
            <a:endParaRPr lang="en-US" altLang="zh-CN" dirty="0">
              <a:ea typeface="宋体" pitchFamily="2" charset="-122"/>
            </a:endParaRPr>
          </a:p>
        </p:txBody>
      </p:sp>
      <p:sp>
        <p:nvSpPr>
          <p:cNvPr id="2051" name="页脚占位符 2"/>
          <p:cNvSpPr>
            <a:spLocks noGrp="1"/>
          </p:cNvSpPr>
          <p:nvPr>
            <p:ph type="ftr" sz="quarter" idx="11"/>
          </p:nvPr>
        </p:nvSpPr>
        <p:spPr>
          <a:xfrm>
            <a:off x="5486400" y="6475413"/>
            <a:ext cx="3124200" cy="184666"/>
          </a:xfrm>
          <a:noFill/>
        </p:spPr>
        <p:txBody>
          <a:bodyPr/>
          <a:lstStyle/>
          <a:p>
            <a:r>
              <a:rPr lang="en-US" altLang="zh-CN" dirty="0" smtClean="0">
                <a:ea typeface="宋体" pitchFamily="2" charset="-122"/>
              </a:rPr>
              <a:t>&lt;</a:t>
            </a:r>
            <a:r>
              <a:rPr lang="en-US" altLang="zh-CN" dirty="0" err="1" smtClean="0">
                <a:ea typeface="宋体" pitchFamily="2" charset="-122"/>
              </a:rPr>
              <a:t>KyungHi</a:t>
            </a:r>
            <a:r>
              <a:rPr lang="en-US" altLang="zh-CN" dirty="0" smtClean="0">
                <a:ea typeface="宋体" pitchFamily="2" charset="-122"/>
              </a:rPr>
              <a:t> Chang&gt;, &lt;</a:t>
            </a:r>
            <a:r>
              <a:rPr lang="en-US" altLang="zh-CN" dirty="0" err="1" smtClean="0">
                <a:ea typeface="宋体" pitchFamily="2" charset="-122"/>
              </a:rPr>
              <a:t>Inha</a:t>
            </a:r>
            <a:r>
              <a:rPr lang="en-US" altLang="zh-CN" dirty="0" smtClean="0">
                <a:ea typeface="宋体" pitchFamily="2" charset="-122"/>
              </a:rPr>
              <a:t> University&gt;</a:t>
            </a:r>
            <a:endParaRPr lang="en-US" altLang="zh-CN" dirty="0">
              <a:ea typeface="宋体" pitchFamily="2" charset="-122"/>
            </a:endParaRPr>
          </a:p>
        </p:txBody>
      </p:sp>
      <p:sp>
        <p:nvSpPr>
          <p:cNvPr id="2052" name="灯片编号占位符 3"/>
          <p:cNvSpPr>
            <a:spLocks noGrp="1"/>
          </p:cNvSpPr>
          <p:nvPr>
            <p:ph type="sldNum" sz="quarter" idx="12"/>
          </p:nvPr>
        </p:nvSpPr>
        <p:spPr>
          <a:noFill/>
        </p:spPr>
        <p:txBody>
          <a:bodyPr/>
          <a:lstStyle/>
          <a:p>
            <a:r>
              <a:rPr lang="en-US" altLang="zh-CN">
                <a:ea typeface="宋体" pitchFamily="2" charset="-122"/>
              </a:rPr>
              <a:t>Slide </a:t>
            </a:r>
            <a:fld id="{AA704D24-1EB6-4944-ACC1-C4CEFA347E34}" type="slidenum">
              <a:rPr lang="en-US" altLang="zh-CN">
                <a:ea typeface="宋体" pitchFamily="2" charset="-122"/>
              </a:rPr>
              <a:pPr/>
              <a:t>1</a:t>
            </a:fld>
            <a:endParaRPr lang="en-US" altLang="zh-CN">
              <a:ea typeface="宋体" pitchFamily="2" charset="-122"/>
            </a:endParaRPr>
          </a:p>
        </p:txBody>
      </p:sp>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defRPr/>
            </a:pPr>
            <a:r>
              <a:rPr lang="en-US" altLang="zh-CN" sz="1800" b="1" u="sng" dirty="0">
                <a:solidFill>
                  <a:schemeClr val="tx2"/>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2"/>
              </a:solidFill>
              <a:ea typeface="宋体" charset="-122"/>
            </a:endParaRPr>
          </a:p>
          <a:p>
            <a:pPr>
              <a:defRPr/>
            </a:pPr>
            <a:endParaRPr lang="en-US" altLang="zh-CN" sz="1600" dirty="0">
              <a:solidFill>
                <a:schemeClr val="tx2"/>
              </a:solidFill>
              <a:ea typeface="宋体" charset="-122"/>
            </a:endParaRPr>
          </a:p>
          <a:p>
            <a:pPr>
              <a:defRPr/>
            </a:pPr>
            <a:r>
              <a:rPr lang="en-US" altLang="zh-CN" sz="1600" b="1" dirty="0">
                <a:ea typeface="宋体" charset="-122"/>
              </a:rPr>
              <a:t>Submission Title:</a:t>
            </a:r>
            <a:r>
              <a:rPr lang="en-US" altLang="zh-CN" sz="1600" dirty="0">
                <a:ea typeface="宋体" charset="-122"/>
              </a:rPr>
              <a:t> </a:t>
            </a:r>
            <a:r>
              <a:rPr lang="en-US" altLang="zh-CN" sz="1600" dirty="0" smtClean="0">
                <a:ea typeface="宋体" charset="-122"/>
              </a:rPr>
              <a:t>[The Usage of Polarized Antenna System]</a:t>
            </a:r>
            <a:r>
              <a:rPr lang="en-US" altLang="zh-CN" sz="1600" dirty="0">
                <a:ea typeface="宋体" charset="-122"/>
              </a:rPr>
              <a:t>	</a:t>
            </a:r>
          </a:p>
          <a:p>
            <a:pPr>
              <a:defRPr/>
            </a:pPr>
            <a:r>
              <a:rPr lang="en-US" altLang="zh-CN" sz="1600" b="1" dirty="0">
                <a:ea typeface="宋体" charset="-122"/>
              </a:rPr>
              <a:t>Date Submitted: </a:t>
            </a:r>
            <a:r>
              <a:rPr lang="en-US" altLang="zh-CN" sz="1600" dirty="0" smtClean="0">
                <a:ea typeface="宋体" charset="-122"/>
              </a:rPr>
              <a:t>[29 June, 2012]</a:t>
            </a:r>
            <a:r>
              <a:rPr lang="en-US" altLang="zh-CN" sz="1600" dirty="0">
                <a:ea typeface="宋体" charset="-122"/>
              </a:rPr>
              <a:t>	</a:t>
            </a:r>
          </a:p>
          <a:p>
            <a:pPr>
              <a:defRPr/>
            </a:pPr>
            <a:r>
              <a:rPr lang="en-US" altLang="zh-CN" sz="1600" b="1" dirty="0">
                <a:ea typeface="宋体" charset="-122"/>
              </a:rPr>
              <a:t>Source:</a:t>
            </a:r>
            <a:r>
              <a:rPr lang="en-US" altLang="zh-CN" sz="1600" dirty="0">
                <a:ea typeface="宋体" charset="-122"/>
              </a:rPr>
              <a:t> </a:t>
            </a:r>
            <a:r>
              <a:rPr lang="en-US" altLang="zh-CN" sz="1600" dirty="0" smtClean="0">
                <a:ea typeface="宋体" charset="-122"/>
              </a:rPr>
              <a:t>[</a:t>
            </a:r>
            <a:r>
              <a:rPr lang="en-US" altLang="zh-CN" sz="1600" dirty="0" err="1" smtClean="0">
                <a:ea typeface="宋体" charset="-122"/>
              </a:rPr>
              <a:t>KyungHi</a:t>
            </a:r>
            <a:r>
              <a:rPr lang="en-US" altLang="zh-CN" sz="1600" dirty="0" smtClean="0">
                <a:ea typeface="宋体" charset="-122"/>
              </a:rPr>
              <a:t> Chang] </a:t>
            </a:r>
            <a:r>
              <a:rPr lang="en-US" altLang="zh-CN" sz="1600" dirty="0">
                <a:ea typeface="宋体" charset="-122"/>
              </a:rPr>
              <a:t>Company </a:t>
            </a:r>
            <a:r>
              <a:rPr lang="en-US" altLang="zh-CN" sz="1600" dirty="0" smtClean="0">
                <a:ea typeface="宋体" charset="-122"/>
              </a:rPr>
              <a:t>[</a:t>
            </a:r>
            <a:r>
              <a:rPr lang="en-US" altLang="zh-CN" sz="1600" dirty="0" err="1" smtClean="0">
                <a:ea typeface="宋体" charset="-122"/>
              </a:rPr>
              <a:t>Inha</a:t>
            </a:r>
            <a:r>
              <a:rPr lang="en-US" altLang="zh-CN" sz="1600" dirty="0" smtClean="0">
                <a:ea typeface="宋体" charset="-122"/>
              </a:rPr>
              <a:t> University]</a:t>
            </a:r>
            <a:endParaRPr lang="en-US" altLang="zh-CN" sz="1600" dirty="0">
              <a:ea typeface="宋体" charset="-122"/>
            </a:endParaRPr>
          </a:p>
          <a:p>
            <a:pPr>
              <a:defRPr/>
            </a:pPr>
            <a:r>
              <a:rPr lang="en-US" altLang="zh-CN" sz="1600" dirty="0">
                <a:ea typeface="宋体" charset="-122"/>
              </a:rPr>
              <a:t>Address </a:t>
            </a:r>
            <a:r>
              <a:rPr lang="en-US" altLang="zh-CN" sz="1600" dirty="0" smtClean="0">
                <a:ea typeface="宋体" charset="-122"/>
              </a:rPr>
              <a:t>[</a:t>
            </a:r>
            <a:r>
              <a:rPr lang="en-US" altLang="zh-CN" sz="1600" dirty="0" err="1" smtClean="0">
                <a:ea typeface="宋体" charset="-122"/>
              </a:rPr>
              <a:t>Inha</a:t>
            </a:r>
            <a:r>
              <a:rPr lang="en-US" altLang="zh-CN" sz="1600" dirty="0" smtClean="0">
                <a:ea typeface="宋体" charset="-122"/>
              </a:rPr>
              <a:t> University, 253 </a:t>
            </a:r>
            <a:r>
              <a:rPr lang="en-US" altLang="zh-CN" sz="1600" dirty="0" err="1" smtClean="0">
                <a:ea typeface="宋体" charset="-122"/>
              </a:rPr>
              <a:t>Yonghyun</a:t>
            </a:r>
            <a:r>
              <a:rPr lang="en-US" altLang="zh-CN" sz="1600" dirty="0" smtClean="0">
                <a:ea typeface="宋体" charset="-122"/>
              </a:rPr>
              <a:t>-dong, </a:t>
            </a:r>
            <a:r>
              <a:rPr lang="en-US" altLang="zh-CN" sz="1600" dirty="0" err="1" smtClean="0">
                <a:ea typeface="宋体" charset="-122"/>
              </a:rPr>
              <a:t>Namgu</a:t>
            </a:r>
            <a:r>
              <a:rPr lang="en-US" altLang="zh-CN" sz="1600" dirty="0" smtClean="0">
                <a:ea typeface="宋体" charset="-122"/>
              </a:rPr>
              <a:t>, </a:t>
            </a:r>
            <a:r>
              <a:rPr lang="en-US" altLang="zh-CN" sz="1600" dirty="0" err="1" smtClean="0">
                <a:ea typeface="宋体" charset="-122"/>
              </a:rPr>
              <a:t>Incheon</a:t>
            </a:r>
            <a:r>
              <a:rPr lang="en-US" altLang="zh-CN" sz="1600" dirty="0" smtClean="0">
                <a:ea typeface="宋体" charset="-122"/>
              </a:rPr>
              <a:t> 402-751, Korea]</a:t>
            </a:r>
            <a:endParaRPr lang="en-US" altLang="zh-CN" sz="1600" dirty="0">
              <a:ea typeface="宋体" charset="-122"/>
            </a:endParaRPr>
          </a:p>
          <a:p>
            <a:pPr>
              <a:defRPr/>
            </a:pPr>
            <a:r>
              <a:rPr lang="en-US" altLang="zh-CN" sz="1600" dirty="0">
                <a:ea typeface="宋体" charset="-122"/>
              </a:rPr>
              <a:t>Voice</a:t>
            </a:r>
            <a:r>
              <a:rPr lang="en-US" altLang="zh-CN" sz="1600" dirty="0" smtClean="0">
                <a:ea typeface="宋体" charset="-122"/>
              </a:rPr>
              <a:t>:[+82 10 5431 9187], </a:t>
            </a:r>
            <a:r>
              <a:rPr lang="en-US" altLang="zh-CN" sz="1600" dirty="0">
                <a:ea typeface="宋体" charset="-122"/>
              </a:rPr>
              <a:t>FAX: </a:t>
            </a:r>
            <a:r>
              <a:rPr lang="en-US" altLang="zh-CN" sz="1600" dirty="0" smtClean="0">
                <a:ea typeface="宋体" charset="-122"/>
              </a:rPr>
              <a:t>[+82 32 865 0480], </a:t>
            </a:r>
            <a:r>
              <a:rPr lang="en-US" altLang="zh-CN" sz="1600" dirty="0">
                <a:ea typeface="宋体" charset="-122"/>
              </a:rPr>
              <a:t>E-Mail</a:t>
            </a:r>
            <a:r>
              <a:rPr lang="en-US" altLang="zh-CN" sz="1600" dirty="0" smtClean="0">
                <a:ea typeface="宋体" charset="-122"/>
              </a:rPr>
              <a:t>:[khchang@inha.ac.kr]</a:t>
            </a:r>
            <a:r>
              <a:rPr lang="en-US" altLang="zh-CN" sz="1600" dirty="0">
                <a:solidFill>
                  <a:schemeClr val="tx2"/>
                </a:solidFill>
                <a:ea typeface="宋体" charset="-122"/>
              </a:rPr>
              <a:t>	</a:t>
            </a:r>
          </a:p>
          <a:p>
            <a:pPr>
              <a:spcBef>
                <a:spcPts val="600"/>
              </a:spcBef>
              <a:spcAft>
                <a:spcPts val="600"/>
              </a:spcAft>
              <a:defRPr/>
            </a:pPr>
            <a:r>
              <a:rPr lang="en-US" altLang="zh-CN" sz="1600" b="1" dirty="0">
                <a:solidFill>
                  <a:schemeClr val="tx2"/>
                </a:solidFill>
                <a:ea typeface="宋体" charset="-122"/>
              </a:rPr>
              <a:t>Re:</a:t>
            </a:r>
            <a:r>
              <a:rPr lang="en-US" altLang="zh-CN" sz="1600" dirty="0">
                <a:solidFill>
                  <a:schemeClr val="tx2"/>
                </a:solidFill>
                <a:ea typeface="宋体" charset="-122"/>
              </a:rPr>
              <a:t> </a:t>
            </a:r>
            <a:r>
              <a:rPr lang="en-US" altLang="zh-CN" sz="1600" dirty="0" smtClean="0">
                <a:solidFill>
                  <a:schemeClr val="tx2"/>
                </a:solidFill>
                <a:ea typeface="宋体" charset="-122"/>
              </a:rPr>
              <a:t>[</a:t>
            </a:r>
            <a:r>
              <a:rPr lang="en-US" altLang="ko-KR" sz="1600" dirty="0" smtClean="0">
                <a:ea typeface="굴림" charset="-127"/>
              </a:rPr>
              <a:t>In response to 802.15 TG4m call for presentations.</a:t>
            </a:r>
            <a:r>
              <a:rPr lang="en-US" altLang="zh-CN" sz="1600" dirty="0" smtClean="0">
                <a:solidFill>
                  <a:schemeClr val="tx2"/>
                </a:solidFill>
                <a:ea typeface="宋体" charset="-122"/>
              </a:rPr>
              <a:t>]</a:t>
            </a:r>
            <a:endParaRPr lang="en-US" altLang="zh-CN" sz="1600" dirty="0">
              <a:solidFill>
                <a:schemeClr val="tx2"/>
              </a:solidFill>
              <a:ea typeface="宋体" charset="-122"/>
            </a:endParaRPr>
          </a:p>
          <a:p>
            <a:pPr>
              <a:spcBef>
                <a:spcPts val="600"/>
              </a:spcBef>
              <a:spcAft>
                <a:spcPts val="600"/>
              </a:spcAft>
              <a:defRPr/>
            </a:pPr>
            <a:r>
              <a:rPr lang="en-US" altLang="zh-CN" sz="1600" b="1" dirty="0" smtClean="0">
                <a:solidFill>
                  <a:schemeClr val="tx2"/>
                </a:solidFill>
                <a:ea typeface="宋体" charset="-122"/>
              </a:rPr>
              <a:t>Abstract</a:t>
            </a:r>
            <a:r>
              <a:rPr lang="en-US" altLang="zh-CN" sz="1600" b="1" dirty="0">
                <a:solidFill>
                  <a:schemeClr val="tx2"/>
                </a:solidFill>
                <a:ea typeface="宋体" charset="-122"/>
              </a:rPr>
              <a:t>:</a:t>
            </a:r>
            <a:r>
              <a:rPr lang="en-US" altLang="zh-CN" sz="1600" dirty="0">
                <a:solidFill>
                  <a:schemeClr val="tx2"/>
                </a:solidFill>
                <a:ea typeface="宋体" charset="-122"/>
              </a:rPr>
              <a:t>	</a:t>
            </a:r>
            <a:r>
              <a:rPr lang="en-US" altLang="zh-CN" sz="1600" dirty="0" smtClean="0">
                <a:solidFill>
                  <a:schemeClr val="tx2"/>
                </a:solidFill>
                <a:ea typeface="宋体" charset="-122"/>
              </a:rPr>
              <a:t>[A introduction to the employment of multi-polarized antennas]</a:t>
            </a:r>
            <a:endParaRPr lang="en-US" altLang="zh-CN" sz="1600" dirty="0">
              <a:solidFill>
                <a:schemeClr val="tx2"/>
              </a:solidFill>
              <a:ea typeface="宋体" charset="-122"/>
            </a:endParaRPr>
          </a:p>
          <a:p>
            <a:pPr>
              <a:spcBef>
                <a:spcPts val="600"/>
              </a:spcBef>
              <a:spcAft>
                <a:spcPts val="600"/>
              </a:spcAft>
              <a:defRPr/>
            </a:pPr>
            <a:r>
              <a:rPr lang="en-US" altLang="zh-CN" sz="1600" b="1" dirty="0">
                <a:solidFill>
                  <a:schemeClr val="tx2"/>
                </a:solidFill>
                <a:ea typeface="宋体" charset="-122"/>
              </a:rPr>
              <a:t>Purpose:</a:t>
            </a:r>
            <a:r>
              <a:rPr lang="en-US" altLang="zh-CN" sz="1600" dirty="0">
                <a:solidFill>
                  <a:schemeClr val="tx2"/>
                </a:solidFill>
                <a:ea typeface="宋体" charset="-122"/>
              </a:rPr>
              <a:t>	</a:t>
            </a:r>
            <a:r>
              <a:rPr lang="en-US" altLang="zh-CN" sz="1600" dirty="0" smtClean="0">
                <a:solidFill>
                  <a:schemeClr val="tx2"/>
                </a:solidFill>
                <a:ea typeface="宋体" charset="-122"/>
              </a:rPr>
              <a:t>[</a:t>
            </a:r>
            <a:r>
              <a:rPr lang="en-US" altLang="ko-KR" sz="1600" dirty="0" smtClean="0">
                <a:solidFill>
                  <a:schemeClr val="tx2"/>
                </a:solidFill>
                <a:ea typeface="굴림" charset="-127"/>
              </a:rPr>
              <a:t>Information for the New Technology: Polarized Antenna System</a:t>
            </a:r>
            <a:r>
              <a:rPr lang="en-US" altLang="zh-CN" sz="1600" dirty="0" smtClean="0">
                <a:solidFill>
                  <a:schemeClr val="tx2"/>
                </a:solidFill>
                <a:ea typeface="宋体" charset="-122"/>
              </a:rPr>
              <a:t>]</a:t>
            </a:r>
            <a:endParaRPr lang="en-US" altLang="zh-CN" sz="1600" dirty="0">
              <a:solidFill>
                <a:schemeClr val="tx2"/>
              </a:solidFill>
              <a:ea typeface="宋体" charset="-122"/>
            </a:endParaRPr>
          </a:p>
          <a:p>
            <a:pPr>
              <a:defRPr/>
            </a:pPr>
            <a:r>
              <a:rPr lang="en-US" altLang="zh-CN" sz="1600" b="1" dirty="0">
                <a:solidFill>
                  <a:schemeClr val="tx2"/>
                </a:solidFill>
                <a:ea typeface="宋体" charset="-122"/>
              </a:rPr>
              <a:t>Notice:</a:t>
            </a:r>
            <a:r>
              <a:rPr lang="en-US" altLang="zh-CN" sz="1600" dirty="0">
                <a:solidFill>
                  <a:schemeClr val="tx2"/>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zh-CN" sz="1600" b="1" dirty="0">
                <a:solidFill>
                  <a:schemeClr val="tx2"/>
                </a:solidFill>
                <a:ea typeface="宋体" charset="-122"/>
              </a:rPr>
              <a:t>Release:</a:t>
            </a:r>
            <a:r>
              <a:rPr lang="en-US" altLang="zh-CN" sz="1600" dirty="0">
                <a:solidFill>
                  <a:schemeClr val="tx2"/>
                </a:solidFill>
                <a:ea typeface="宋体" charset="-122"/>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期占位符 3"/>
          <p:cNvSpPr>
            <a:spLocks noGrp="1"/>
          </p:cNvSpPr>
          <p:nvPr>
            <p:ph type="dt" sz="quarter" idx="10"/>
          </p:nvPr>
        </p:nvSpPr>
        <p:spPr>
          <a:xfrm>
            <a:off x="685800" y="381000"/>
            <a:ext cx="1600200" cy="215444"/>
          </a:xfrm>
          <a:noFill/>
        </p:spPr>
        <p:txBody>
          <a:bodyPr/>
          <a:lstStyle/>
          <a:p>
            <a:r>
              <a:rPr lang="en-US" altLang="zh-CN" dirty="0" smtClean="0">
                <a:ea typeface="宋体" pitchFamily="2" charset="-122"/>
              </a:rPr>
              <a:t>&lt;July 2012&gt;</a:t>
            </a:r>
            <a:endParaRPr lang="en-US" altLang="zh-CN" dirty="0">
              <a:ea typeface="宋体" pitchFamily="2" charset="-122"/>
            </a:endParaRPr>
          </a:p>
        </p:txBody>
      </p:sp>
      <p:sp>
        <p:nvSpPr>
          <p:cNvPr id="4099" name="页脚占位符 4"/>
          <p:cNvSpPr>
            <a:spLocks noGrp="1"/>
          </p:cNvSpPr>
          <p:nvPr>
            <p:ph type="ftr" sz="quarter" idx="11"/>
          </p:nvPr>
        </p:nvSpPr>
        <p:spPr>
          <a:xfrm>
            <a:off x="5486400" y="6475413"/>
            <a:ext cx="3124200" cy="184666"/>
          </a:xfrm>
          <a:noFill/>
        </p:spPr>
        <p:txBody>
          <a:bodyPr/>
          <a:lstStyle/>
          <a:p>
            <a:r>
              <a:rPr lang="en-US" altLang="zh-CN" dirty="0" smtClean="0">
                <a:ea typeface="宋体" pitchFamily="2" charset="-122"/>
              </a:rPr>
              <a:t>&lt;</a:t>
            </a:r>
            <a:r>
              <a:rPr lang="en-US" altLang="zh-CN" dirty="0" err="1" smtClean="0">
                <a:ea typeface="宋体" pitchFamily="2" charset="-122"/>
              </a:rPr>
              <a:t>KyungHi</a:t>
            </a:r>
            <a:r>
              <a:rPr lang="en-US" altLang="zh-CN" dirty="0" smtClean="0">
                <a:ea typeface="宋体" pitchFamily="2" charset="-122"/>
              </a:rPr>
              <a:t> Chang&gt;, &lt;</a:t>
            </a:r>
            <a:r>
              <a:rPr lang="en-US" altLang="zh-CN" dirty="0" err="1" smtClean="0">
                <a:ea typeface="宋体" pitchFamily="2" charset="-122"/>
              </a:rPr>
              <a:t>Inha</a:t>
            </a:r>
            <a:r>
              <a:rPr lang="en-US" altLang="zh-CN" dirty="0" smtClean="0">
                <a:ea typeface="宋体" pitchFamily="2" charset="-122"/>
              </a:rPr>
              <a:t> University&gt;</a:t>
            </a:r>
            <a:endParaRPr lang="en-US" altLang="zh-CN" dirty="0">
              <a:ea typeface="宋体" pitchFamily="2" charset="-122"/>
            </a:endParaRPr>
          </a:p>
        </p:txBody>
      </p:sp>
      <p:sp>
        <p:nvSpPr>
          <p:cNvPr id="4100" name="灯片编号占位符 5"/>
          <p:cNvSpPr>
            <a:spLocks noGrp="1"/>
          </p:cNvSpPr>
          <p:nvPr>
            <p:ph type="sldNum" sz="quarter" idx="12"/>
          </p:nvPr>
        </p:nvSpPr>
        <p:spPr>
          <a:noFill/>
        </p:spPr>
        <p:txBody>
          <a:bodyPr/>
          <a:lstStyle/>
          <a:p>
            <a:r>
              <a:rPr lang="en-US" altLang="zh-CN">
                <a:ea typeface="宋体" pitchFamily="2" charset="-122"/>
              </a:rPr>
              <a:t>Slide </a:t>
            </a:r>
            <a:fld id="{5A0A0E4A-009A-475B-92E1-E81859663307}" type="slidenum">
              <a:rPr lang="en-US" altLang="zh-CN">
                <a:ea typeface="宋体" pitchFamily="2" charset="-122"/>
              </a:rPr>
              <a:pPr/>
              <a:t>10</a:t>
            </a:fld>
            <a:endParaRPr lang="en-US" altLang="zh-CN">
              <a:ea typeface="宋体" pitchFamily="2" charset="-122"/>
            </a:endParaRPr>
          </a:p>
        </p:txBody>
      </p:sp>
      <p:sp>
        <p:nvSpPr>
          <p:cNvPr id="4101" name="Rectangle 2"/>
          <p:cNvSpPr>
            <a:spLocks noGrp="1" noChangeArrowheads="1"/>
          </p:cNvSpPr>
          <p:nvPr>
            <p:ph type="title"/>
          </p:nvPr>
        </p:nvSpPr>
        <p:spPr/>
        <p:txBody>
          <a:bodyPr/>
          <a:lstStyle/>
          <a:p>
            <a:r>
              <a:rPr lang="en-US" altLang="zh-CN" sz="3200" b="1" dirty="0" smtClean="0">
                <a:ea typeface="宋体" pitchFamily="2" charset="-122"/>
              </a:rPr>
              <a:t>System Performance Enhancement</a:t>
            </a:r>
            <a:endParaRPr lang="zh-CN" altLang="zh-CN" sz="3200" b="1" dirty="0" smtClean="0">
              <a:ea typeface="宋体" pitchFamily="2" charset="-122"/>
            </a:endParaRPr>
          </a:p>
        </p:txBody>
      </p:sp>
      <p:sp>
        <p:nvSpPr>
          <p:cNvPr id="4102" name="Rectangle 3"/>
          <p:cNvSpPr>
            <a:spLocks noGrp="1" noChangeArrowheads="1"/>
          </p:cNvSpPr>
          <p:nvPr>
            <p:ph type="body" idx="1"/>
          </p:nvPr>
        </p:nvSpPr>
        <p:spPr/>
        <p:txBody>
          <a:bodyPr/>
          <a:lstStyle/>
          <a:p>
            <a:r>
              <a:rPr lang="en-US" altLang="zh-CN" sz="2000" dirty="0" smtClean="0">
                <a:ea typeface="宋体" pitchFamily="2" charset="-122"/>
              </a:rPr>
              <a:t>Employment of polarized antenna</a:t>
            </a:r>
          </a:p>
        </p:txBody>
      </p:sp>
      <p:sp>
        <p:nvSpPr>
          <p:cNvPr id="10" name="TextBox 9"/>
          <p:cNvSpPr txBox="1"/>
          <p:nvPr/>
        </p:nvSpPr>
        <p:spPr>
          <a:xfrm>
            <a:off x="4572000" y="5517232"/>
            <a:ext cx="4104456" cy="461665"/>
          </a:xfrm>
          <a:prstGeom prst="rect">
            <a:avLst/>
          </a:prstGeom>
          <a:noFill/>
        </p:spPr>
        <p:txBody>
          <a:bodyPr wrap="square" rtlCol="0">
            <a:spAutoFit/>
          </a:bodyPr>
          <a:lstStyle/>
          <a:p>
            <a:r>
              <a:rPr lang="en-US" altLang="zh-CN" dirty="0" smtClean="0"/>
              <a:t>Fig. Throughput enhancement employing polarization diversity (dual-polarized / tri-polarized antenna vs. single antenna)</a:t>
            </a:r>
            <a:endParaRPr lang="zh-CN" altLang="en-US" dirty="0"/>
          </a:p>
        </p:txBody>
      </p:sp>
      <p:grpSp>
        <p:nvGrpSpPr>
          <p:cNvPr id="9" name="그룹 7"/>
          <p:cNvGrpSpPr>
            <a:grpSpLocks/>
          </p:cNvGrpSpPr>
          <p:nvPr/>
        </p:nvGrpSpPr>
        <p:grpSpPr bwMode="auto">
          <a:xfrm>
            <a:off x="4572000" y="2580357"/>
            <a:ext cx="4114800" cy="2936875"/>
            <a:chOff x="4672583" y="1628775"/>
            <a:chExt cx="4114230" cy="2936875"/>
          </a:xfrm>
        </p:grpSpPr>
        <p:pic>
          <p:nvPicPr>
            <p:cNvPr id="11" name="Picture 4"/>
            <p:cNvPicPr>
              <a:picLocks noChangeAspect="1" noChangeArrowheads="1"/>
            </p:cNvPicPr>
            <p:nvPr/>
          </p:nvPicPr>
          <p:blipFill>
            <a:blip r:embed="rId3" cstate="print"/>
            <a:srcRect l="8542"/>
            <a:stretch>
              <a:fillRect/>
            </a:stretch>
          </p:blipFill>
          <p:spPr bwMode="auto">
            <a:xfrm>
              <a:off x="4932040" y="1628775"/>
              <a:ext cx="3854773" cy="2936875"/>
            </a:xfrm>
            <a:prstGeom prst="rect">
              <a:avLst/>
            </a:prstGeom>
            <a:noFill/>
            <a:ln w="9525" algn="ctr">
              <a:noFill/>
              <a:miter lim="800000"/>
              <a:headEnd/>
              <a:tailEnd/>
            </a:ln>
          </p:spPr>
        </p:pic>
        <p:pic>
          <p:nvPicPr>
            <p:cNvPr id="12" name="Picture 9"/>
            <p:cNvPicPr>
              <a:picLocks noChangeAspect="1" noChangeArrowheads="1"/>
            </p:cNvPicPr>
            <p:nvPr/>
          </p:nvPicPr>
          <p:blipFill>
            <a:blip r:embed="rId4" cstate="print"/>
            <a:srcRect t="35896" r="91858" b="35898"/>
            <a:stretch>
              <a:fillRect/>
            </a:stretch>
          </p:blipFill>
          <p:spPr bwMode="auto">
            <a:xfrm>
              <a:off x="4672583" y="2617862"/>
              <a:ext cx="316607" cy="792088"/>
            </a:xfrm>
            <a:prstGeom prst="rect">
              <a:avLst/>
            </a:prstGeom>
            <a:noFill/>
            <a:ln w="9525" algn="ctr">
              <a:noFill/>
              <a:miter lim="800000"/>
              <a:headEnd/>
              <a:tailEnd/>
            </a:ln>
          </p:spPr>
        </p:pic>
      </p:grpSp>
      <p:graphicFrame>
        <p:nvGraphicFramePr>
          <p:cNvPr id="14" name="표 8"/>
          <p:cNvGraphicFramePr>
            <a:graphicFrameLocks noGrp="1"/>
          </p:cNvGraphicFramePr>
          <p:nvPr/>
        </p:nvGraphicFramePr>
        <p:xfrm>
          <a:off x="827088" y="2764953"/>
          <a:ext cx="3529012" cy="2608263"/>
        </p:xfrm>
        <a:graphic>
          <a:graphicData uri="http://schemas.openxmlformats.org/drawingml/2006/table">
            <a:tbl>
              <a:tblPr>
                <a:tableStyleId>{5940675A-B579-460E-94D1-54222C63F5DA}</a:tableStyleId>
              </a:tblPr>
              <a:tblGrid>
                <a:gridCol w="1800225"/>
                <a:gridCol w="1728787"/>
              </a:tblGrid>
              <a:tr h="28733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b="1" u="none" strike="noStrike" cap="none" normalizeH="0" baseline="0" dirty="0" smtClean="0">
                          <a:ln>
                            <a:noFill/>
                          </a:ln>
                          <a:effectLst/>
                        </a:rPr>
                        <a:t>Simulation Parameters</a:t>
                      </a:r>
                      <a:endParaRPr kumimoji="0" lang="ko-KR" altLang="ko-KR" sz="1000" b="1" i="0" u="none" strike="noStrike" cap="none" normalizeH="0" baseline="0" dirty="0" smtClean="0">
                        <a:ln>
                          <a:noFill/>
                        </a:ln>
                        <a:solidFill>
                          <a:srgbClr val="FFFFFF"/>
                        </a:solidFill>
                        <a:effectLst/>
                        <a:latin typeface="Times New Roman" pitchFamily="18" charset="0"/>
                        <a:ea typeface="宋体" pitchFamily="2" charset="-122"/>
                      </a:endParaRPr>
                    </a:p>
                  </a:txBody>
                  <a:tcPr marL="68580" marR="68580" marT="0" marB="0" anchor="ctr" horzOverflow="overflow"/>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b="1" u="none" strike="noStrike" cap="none" normalizeH="0" baseline="0" dirty="0" smtClean="0">
                          <a:ln>
                            <a:noFill/>
                          </a:ln>
                          <a:effectLst/>
                        </a:rPr>
                        <a:t>Values</a:t>
                      </a:r>
                      <a:endParaRPr kumimoji="0" lang="ko-KR" altLang="ko-KR" sz="1000" b="1" i="0" u="none" strike="noStrike" cap="none" normalizeH="0" baseline="0" dirty="0" smtClean="0">
                        <a:ln>
                          <a:noFill/>
                        </a:ln>
                        <a:solidFill>
                          <a:srgbClr val="FFFFFF"/>
                        </a:solidFill>
                        <a:effectLst/>
                        <a:latin typeface="Times New Roman" pitchFamily="18" charset="0"/>
                        <a:ea typeface="宋体" pitchFamily="2" charset="-122"/>
                      </a:endParaRPr>
                    </a:p>
                  </a:txBody>
                  <a:tcPr marL="68580" marR="68580" marT="0" marB="0" anchor="ctr" horzOverflow="overflow"/>
                </a:tc>
              </a:tr>
              <a:tr h="215900">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smtClean="0">
                          <a:ln>
                            <a:noFill/>
                          </a:ln>
                          <a:effectLst/>
                        </a:rPr>
                        <a:t>Target Cell</a:t>
                      </a:r>
                      <a:endParaRPr kumimoji="0" lang="ko-KR" altLang="ko-KR" sz="1000" b="0" i="0" u="none" strike="noStrike" cap="none" normalizeH="0" baseline="0" smtClean="0">
                        <a:ln>
                          <a:noFill/>
                        </a:ln>
                        <a:solidFill>
                          <a:srgbClr val="000000"/>
                        </a:solidFill>
                        <a:effectLst/>
                        <a:latin typeface="Times New Roman" pitchFamily="18" charset="0"/>
                        <a:ea typeface="宋体" pitchFamily="2" charset="-122"/>
                      </a:endParaRPr>
                    </a:p>
                  </a:txBody>
                  <a:tcPr marL="68580" marR="68580" marT="0" marB="0" anchor="ctr" horzOverflow="overflow"/>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dirty="0" smtClean="0">
                          <a:ln>
                            <a:noFill/>
                          </a:ln>
                          <a:effectLst/>
                        </a:rPr>
                        <a:t>Macro, Micro</a:t>
                      </a:r>
                      <a:endParaRPr kumimoji="0" lang="ko-KR" altLang="ko-KR" sz="1000" b="0" i="0" u="none" strike="noStrike" cap="none" normalizeH="0" baseline="0" dirty="0" smtClean="0">
                        <a:ln>
                          <a:noFill/>
                        </a:ln>
                        <a:solidFill>
                          <a:srgbClr val="000000"/>
                        </a:solidFill>
                        <a:effectLst/>
                        <a:latin typeface="Times New Roman" pitchFamily="18" charset="0"/>
                        <a:ea typeface="宋体" pitchFamily="2" charset="-122"/>
                      </a:endParaRPr>
                    </a:p>
                  </a:txBody>
                  <a:tcPr marL="68580" marR="68580" marT="0" marB="0" anchor="ctr" horzOverflow="overflow"/>
                </a:tc>
              </a:tr>
              <a:tr h="215900">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smtClean="0">
                          <a:ln>
                            <a:noFill/>
                          </a:ln>
                          <a:effectLst/>
                        </a:rPr>
                        <a:t>Carrier Frequency</a:t>
                      </a:r>
                      <a:endParaRPr kumimoji="0" lang="ko-KR" altLang="ko-KR" sz="1000" b="0" i="0" u="none" strike="noStrike" cap="none" normalizeH="0" baseline="0" smtClean="0">
                        <a:ln>
                          <a:noFill/>
                        </a:ln>
                        <a:solidFill>
                          <a:srgbClr val="000000"/>
                        </a:solidFill>
                        <a:effectLst/>
                        <a:latin typeface="Times New Roman" pitchFamily="18" charset="0"/>
                        <a:ea typeface="宋体" pitchFamily="2" charset="-122"/>
                      </a:endParaRPr>
                    </a:p>
                  </a:txBody>
                  <a:tcPr marL="68580" marR="68580" marT="0" marB="0" anchor="ctr" horzOverflow="overflow"/>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dirty="0" smtClean="0">
                          <a:ln>
                            <a:noFill/>
                          </a:ln>
                          <a:effectLst/>
                        </a:rPr>
                        <a:t>1.8 GHz</a:t>
                      </a:r>
                      <a:endParaRPr kumimoji="0" lang="ko-KR" altLang="ko-KR" sz="1000" b="0" i="0" u="none" strike="noStrike" cap="none" normalizeH="0" baseline="0" dirty="0" smtClean="0">
                        <a:ln>
                          <a:noFill/>
                        </a:ln>
                        <a:solidFill>
                          <a:srgbClr val="000000"/>
                        </a:solidFill>
                        <a:effectLst/>
                        <a:latin typeface="Times New Roman" pitchFamily="18" charset="0"/>
                        <a:ea typeface="宋体" pitchFamily="2" charset="-122"/>
                      </a:endParaRPr>
                    </a:p>
                  </a:txBody>
                  <a:tcPr marL="68580" marR="68580" marT="0" marB="0" anchor="ctr" horzOverflow="overflow"/>
                </a:tc>
              </a:tr>
              <a:tr h="215900">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smtClean="0">
                          <a:ln>
                            <a:noFill/>
                          </a:ln>
                          <a:effectLst/>
                        </a:rPr>
                        <a:t>Scatterer Radius</a:t>
                      </a:r>
                      <a:endParaRPr kumimoji="0" lang="ko-KR" altLang="ko-KR" sz="1000" b="0" i="0" u="none" strike="noStrike" cap="none" normalizeH="0" baseline="0" smtClean="0">
                        <a:ln>
                          <a:noFill/>
                        </a:ln>
                        <a:solidFill>
                          <a:srgbClr val="000000"/>
                        </a:solidFill>
                        <a:effectLst/>
                        <a:latin typeface="Times New Roman" pitchFamily="18" charset="0"/>
                        <a:ea typeface="宋体" pitchFamily="2" charset="-122"/>
                      </a:endParaRPr>
                    </a:p>
                  </a:txBody>
                  <a:tcPr marL="68580" marR="68580" marT="0" marB="0" anchor="ctr" horzOverflow="overflow"/>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dirty="0" smtClean="0">
                          <a:ln>
                            <a:noFill/>
                          </a:ln>
                          <a:effectLst/>
                        </a:rPr>
                        <a:t>10 m</a:t>
                      </a:r>
                      <a:endParaRPr kumimoji="0" lang="ko-KR" altLang="ko-KR" sz="1000" b="0" i="0" u="none" strike="noStrike" cap="none" normalizeH="0" baseline="0" dirty="0" smtClean="0">
                        <a:ln>
                          <a:noFill/>
                        </a:ln>
                        <a:solidFill>
                          <a:srgbClr val="000000"/>
                        </a:solidFill>
                        <a:effectLst/>
                        <a:latin typeface="Times New Roman" pitchFamily="18" charset="0"/>
                        <a:ea typeface="宋体" pitchFamily="2" charset="-122"/>
                      </a:endParaRPr>
                    </a:p>
                  </a:txBody>
                  <a:tcPr marL="68580" marR="68580" marT="0" marB="0" anchor="ctr" horzOverflow="overflow"/>
                </a:tc>
              </a:tr>
              <a:tr h="215900">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smtClean="0">
                          <a:ln>
                            <a:noFill/>
                          </a:ln>
                          <a:effectLst/>
                        </a:rPr>
                        <a:t>System BW</a:t>
                      </a:r>
                      <a:endParaRPr kumimoji="0" lang="ko-KR" altLang="ko-KR" sz="1000" b="0" i="0" u="none" strike="noStrike" cap="none" normalizeH="0" baseline="0" smtClean="0">
                        <a:ln>
                          <a:noFill/>
                        </a:ln>
                        <a:solidFill>
                          <a:srgbClr val="000000"/>
                        </a:solidFill>
                        <a:effectLst/>
                        <a:latin typeface="Times New Roman" pitchFamily="18" charset="0"/>
                        <a:ea typeface="宋体" pitchFamily="2" charset="-122"/>
                      </a:endParaRPr>
                    </a:p>
                  </a:txBody>
                  <a:tcPr marL="68580" marR="68580" marT="0" marB="0" anchor="ctr" horzOverflow="overflow"/>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dirty="0" smtClean="0">
                          <a:ln>
                            <a:noFill/>
                          </a:ln>
                          <a:effectLst/>
                        </a:rPr>
                        <a:t>20 MHz</a:t>
                      </a:r>
                      <a:endParaRPr kumimoji="0" lang="ko-KR" altLang="ko-KR" sz="1000" b="0" i="0" u="none" strike="noStrike" cap="none" normalizeH="0" baseline="0" dirty="0" smtClean="0">
                        <a:ln>
                          <a:noFill/>
                        </a:ln>
                        <a:solidFill>
                          <a:srgbClr val="000000"/>
                        </a:solidFill>
                        <a:effectLst/>
                        <a:latin typeface="Times New Roman" pitchFamily="18" charset="0"/>
                        <a:ea typeface="宋体" pitchFamily="2" charset="-122"/>
                      </a:endParaRPr>
                    </a:p>
                  </a:txBody>
                  <a:tcPr marL="68580" marR="68580" marT="0" marB="0" anchor="ctr" horzOverflow="overflow"/>
                </a:tc>
              </a:tr>
              <a:tr h="215900">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smtClean="0">
                          <a:ln>
                            <a:noFill/>
                          </a:ln>
                          <a:effectLst/>
                        </a:rPr>
                        <a:t>Rician Factor</a:t>
                      </a:r>
                      <a:endParaRPr kumimoji="0" lang="ko-KR" altLang="ko-KR" sz="1000" b="0" i="0" u="none" strike="noStrike" cap="none" normalizeH="0" baseline="0" smtClean="0">
                        <a:ln>
                          <a:noFill/>
                        </a:ln>
                        <a:solidFill>
                          <a:srgbClr val="000000"/>
                        </a:solidFill>
                        <a:effectLst/>
                        <a:latin typeface="Times New Roman" pitchFamily="18" charset="0"/>
                        <a:ea typeface="宋体" pitchFamily="2" charset="-122"/>
                      </a:endParaRPr>
                    </a:p>
                  </a:txBody>
                  <a:tcPr marL="68580" marR="68580" marT="0" marB="0" anchor="ctr" horzOverflow="overflow"/>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dirty="0" smtClean="0">
                          <a:ln>
                            <a:noFill/>
                          </a:ln>
                          <a:effectLst/>
                        </a:rPr>
                        <a:t>9 dB</a:t>
                      </a:r>
                      <a:endParaRPr kumimoji="0" lang="ko-KR" altLang="ko-KR" sz="1000" b="0" i="0" u="none" strike="noStrike" cap="none" normalizeH="0" baseline="0" dirty="0" smtClean="0">
                        <a:ln>
                          <a:noFill/>
                        </a:ln>
                        <a:solidFill>
                          <a:srgbClr val="000000"/>
                        </a:solidFill>
                        <a:effectLst/>
                        <a:latin typeface="Times New Roman" pitchFamily="18" charset="0"/>
                        <a:ea typeface="宋体" pitchFamily="2" charset="-122"/>
                      </a:endParaRPr>
                    </a:p>
                  </a:txBody>
                  <a:tcPr marL="68580" marR="68580" marT="0" marB="0" anchor="ctr" horzOverflow="overflow"/>
                </a:tc>
              </a:tr>
              <a:tr h="215900">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smtClean="0">
                          <a:ln>
                            <a:noFill/>
                          </a:ln>
                          <a:effectLst/>
                        </a:rPr>
                        <a:t>LoS XPD Value</a:t>
                      </a:r>
                      <a:endParaRPr kumimoji="0" lang="ko-KR" altLang="ko-KR" sz="1000" b="0" i="0" u="none" strike="noStrike" cap="none" normalizeH="0" baseline="0" smtClean="0">
                        <a:ln>
                          <a:noFill/>
                        </a:ln>
                        <a:solidFill>
                          <a:srgbClr val="000000"/>
                        </a:solidFill>
                        <a:effectLst/>
                        <a:latin typeface="Times New Roman" pitchFamily="18" charset="0"/>
                        <a:ea typeface="宋体" pitchFamily="2" charset="-122"/>
                      </a:endParaRPr>
                    </a:p>
                  </a:txBody>
                  <a:tcPr marL="68580" marR="68580" marT="0" marB="0" anchor="ctr" horzOverflow="overflow"/>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dirty="0" smtClean="0">
                          <a:ln>
                            <a:noFill/>
                          </a:ln>
                          <a:effectLst/>
                        </a:rPr>
                        <a:t>14 dB</a:t>
                      </a:r>
                      <a:endParaRPr kumimoji="0" lang="ko-KR" altLang="ko-KR" sz="1000" b="0" i="0" u="none" strike="noStrike" cap="none" normalizeH="0" baseline="0" dirty="0" smtClean="0">
                        <a:ln>
                          <a:noFill/>
                        </a:ln>
                        <a:solidFill>
                          <a:srgbClr val="000000"/>
                        </a:solidFill>
                        <a:effectLst/>
                        <a:latin typeface="Times New Roman" pitchFamily="18" charset="0"/>
                        <a:ea typeface="宋体" pitchFamily="2" charset="-122"/>
                      </a:endParaRPr>
                    </a:p>
                  </a:txBody>
                  <a:tcPr marL="68580" marR="68580" marT="0" marB="0" anchor="ctr" horzOverflow="overflow"/>
                </a:tc>
              </a:tr>
              <a:tr h="215900">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smtClean="0">
                          <a:ln>
                            <a:noFill/>
                          </a:ln>
                          <a:effectLst/>
                        </a:rPr>
                        <a:t>NLoS XPD Value</a:t>
                      </a:r>
                      <a:endParaRPr kumimoji="0" lang="ko-KR" altLang="ko-KR" sz="1000" b="0" i="0" u="none" strike="noStrike" cap="none" normalizeH="0" baseline="0" smtClean="0">
                        <a:ln>
                          <a:noFill/>
                        </a:ln>
                        <a:solidFill>
                          <a:srgbClr val="000000"/>
                        </a:solidFill>
                        <a:effectLst/>
                        <a:latin typeface="Times New Roman" pitchFamily="18" charset="0"/>
                        <a:ea typeface="宋体" pitchFamily="2" charset="-122"/>
                      </a:endParaRPr>
                    </a:p>
                  </a:txBody>
                  <a:tcPr marL="68580" marR="68580" marT="0" marB="0" anchor="ctr" horzOverflow="overflow"/>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dirty="0" smtClean="0">
                          <a:ln>
                            <a:noFill/>
                          </a:ln>
                          <a:effectLst/>
                        </a:rPr>
                        <a:t>5.8 dB</a:t>
                      </a:r>
                      <a:endParaRPr kumimoji="0" lang="ko-KR" altLang="ko-KR" sz="1000" b="0" i="0" u="none" strike="noStrike" cap="none" normalizeH="0" baseline="0" dirty="0" smtClean="0">
                        <a:ln>
                          <a:noFill/>
                        </a:ln>
                        <a:solidFill>
                          <a:srgbClr val="000000"/>
                        </a:solidFill>
                        <a:effectLst/>
                        <a:latin typeface="Times New Roman" pitchFamily="18" charset="0"/>
                        <a:ea typeface="宋体" pitchFamily="2" charset="-122"/>
                      </a:endParaRPr>
                    </a:p>
                  </a:txBody>
                  <a:tcPr marL="68580" marR="68580" marT="0" marB="0" anchor="ctr" horzOverflow="overflow"/>
                </a:tc>
              </a:tr>
              <a:tr h="215900">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smtClean="0">
                          <a:ln>
                            <a:noFill/>
                          </a:ln>
                          <a:effectLst/>
                        </a:rPr>
                        <a:t>Number of Symbols in Packet</a:t>
                      </a:r>
                      <a:endParaRPr kumimoji="0" lang="ko-KR" altLang="ko-KR" sz="1000" b="0" i="0" u="none" strike="noStrike" cap="none" normalizeH="0" baseline="0" smtClean="0">
                        <a:ln>
                          <a:noFill/>
                        </a:ln>
                        <a:solidFill>
                          <a:srgbClr val="000000"/>
                        </a:solidFill>
                        <a:effectLst/>
                        <a:latin typeface="Times New Roman" pitchFamily="18" charset="0"/>
                        <a:ea typeface="宋体" pitchFamily="2" charset="-122"/>
                      </a:endParaRPr>
                    </a:p>
                  </a:txBody>
                  <a:tcPr marL="68580" marR="68580" marT="0" marB="0" anchor="ctr" horzOverflow="overflow"/>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smtClean="0">
                          <a:ln>
                            <a:noFill/>
                          </a:ln>
                          <a:effectLst/>
                        </a:rPr>
                        <a:t>100 symbols</a:t>
                      </a:r>
                      <a:endParaRPr kumimoji="0" lang="ko-KR" altLang="ko-KR" sz="1000" b="0" i="0" u="none" strike="noStrike" cap="none" normalizeH="0" baseline="0" smtClean="0">
                        <a:ln>
                          <a:noFill/>
                        </a:ln>
                        <a:solidFill>
                          <a:srgbClr val="000000"/>
                        </a:solidFill>
                        <a:effectLst/>
                        <a:latin typeface="Times New Roman" pitchFamily="18" charset="0"/>
                        <a:ea typeface="宋体" pitchFamily="2" charset="-122"/>
                      </a:endParaRPr>
                    </a:p>
                  </a:txBody>
                  <a:tcPr marL="68580" marR="68580" marT="0" marB="0" anchor="ctr" horzOverflow="overflow"/>
                </a:tc>
              </a:tr>
              <a:tr h="144463">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smtClean="0">
                          <a:ln>
                            <a:noFill/>
                          </a:ln>
                          <a:effectLst/>
                        </a:rPr>
                        <a:t>Modulation</a:t>
                      </a:r>
                      <a:endParaRPr kumimoji="0" lang="ko-KR" altLang="ko-KR" sz="1000" b="0" i="0" u="none" strike="noStrike" cap="none" normalizeH="0" baseline="0" smtClean="0">
                        <a:ln>
                          <a:noFill/>
                        </a:ln>
                        <a:solidFill>
                          <a:srgbClr val="000000"/>
                        </a:solidFill>
                        <a:effectLst/>
                        <a:latin typeface="Times New Roman" pitchFamily="18" charset="0"/>
                        <a:ea typeface="宋体" pitchFamily="2" charset="-122"/>
                      </a:endParaRPr>
                    </a:p>
                  </a:txBody>
                  <a:tcPr marL="68580" marR="68580" marT="0" marB="0" anchor="ctr" horzOverflow="overflow"/>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smtClean="0">
                          <a:ln>
                            <a:noFill/>
                          </a:ln>
                          <a:effectLst/>
                        </a:rPr>
                        <a:t>QPSK</a:t>
                      </a:r>
                      <a:endParaRPr kumimoji="0" lang="ko-KR" altLang="ko-KR" sz="1000" b="0" i="0" u="none" strike="noStrike" cap="none" normalizeH="0" baseline="0" smtClean="0">
                        <a:ln>
                          <a:noFill/>
                        </a:ln>
                        <a:solidFill>
                          <a:srgbClr val="000000"/>
                        </a:solidFill>
                        <a:effectLst/>
                        <a:latin typeface="Times New Roman" pitchFamily="18" charset="0"/>
                        <a:ea typeface="宋体" pitchFamily="2" charset="-122"/>
                      </a:endParaRPr>
                    </a:p>
                  </a:txBody>
                  <a:tcPr marL="68580" marR="68580" marT="0" marB="0" anchor="ctr" horzOverflow="overflow"/>
                </a:tc>
              </a:tr>
              <a:tr h="36513">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smtClean="0">
                          <a:ln>
                            <a:noFill/>
                          </a:ln>
                          <a:effectLst/>
                        </a:rPr>
                        <a:t>Combining Techniques</a:t>
                      </a:r>
                      <a:endParaRPr kumimoji="0" lang="ko-KR" altLang="ko-KR" sz="1000" b="0" i="0" u="none" strike="noStrike" cap="none" normalizeH="0" baseline="0" smtClean="0">
                        <a:ln>
                          <a:noFill/>
                        </a:ln>
                        <a:solidFill>
                          <a:srgbClr val="000000"/>
                        </a:solidFill>
                        <a:effectLst/>
                        <a:latin typeface="Times New Roman" pitchFamily="18" charset="0"/>
                        <a:ea typeface="宋体" pitchFamily="2" charset="-122"/>
                      </a:endParaRPr>
                    </a:p>
                  </a:txBody>
                  <a:tcPr marL="68580" marR="68580" marT="0" marB="0" anchor="ctr" horzOverflow="overflow"/>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smtClean="0">
                          <a:ln>
                            <a:noFill/>
                          </a:ln>
                          <a:effectLst/>
                        </a:rPr>
                        <a:t>EGC, MRC</a:t>
                      </a:r>
                      <a:endParaRPr kumimoji="0" lang="ko-KR" altLang="ko-KR" sz="1000" b="0" i="0" u="none" strike="noStrike" cap="none" normalizeH="0" baseline="0" smtClean="0">
                        <a:ln>
                          <a:noFill/>
                        </a:ln>
                        <a:solidFill>
                          <a:srgbClr val="000000"/>
                        </a:solidFill>
                        <a:effectLst/>
                        <a:latin typeface="Times New Roman" pitchFamily="18" charset="0"/>
                        <a:ea typeface="宋体" pitchFamily="2" charset="-122"/>
                      </a:endParaRPr>
                    </a:p>
                  </a:txBody>
                  <a:tcPr marL="68580" marR="68580" marT="0" marB="0" anchor="ctr" horzOverflow="overflow"/>
                </a:tc>
              </a:tr>
              <a:tr h="20002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smtClean="0">
                          <a:ln>
                            <a:noFill/>
                          </a:ln>
                          <a:effectLst/>
                        </a:rPr>
                        <a:t>Equalizer</a:t>
                      </a:r>
                      <a:endParaRPr kumimoji="0" lang="ko-KR" altLang="ko-KR" sz="1000" b="0" i="0" u="none" strike="noStrike" cap="none" normalizeH="0" baseline="0" smtClean="0">
                        <a:ln>
                          <a:noFill/>
                        </a:ln>
                        <a:solidFill>
                          <a:srgbClr val="000000"/>
                        </a:solidFill>
                        <a:effectLst/>
                        <a:latin typeface="Times New Roman" pitchFamily="18" charset="0"/>
                        <a:ea typeface="宋体" pitchFamily="2" charset="-122"/>
                      </a:endParaRPr>
                    </a:p>
                  </a:txBody>
                  <a:tcPr marL="68580" marR="68580" marT="0" marB="0" anchor="ctr" horzOverflow="overflow"/>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dirty="0" smtClean="0">
                          <a:ln>
                            <a:noFill/>
                          </a:ln>
                          <a:effectLst/>
                        </a:rPr>
                        <a:t>1-tap time-domain equalizer</a:t>
                      </a:r>
                      <a:endParaRPr kumimoji="0" lang="ko-KR" altLang="ko-KR" sz="1000" b="0" i="0" u="none" strike="noStrike" cap="none" normalizeH="0" baseline="0" dirty="0" smtClean="0">
                        <a:ln>
                          <a:noFill/>
                        </a:ln>
                        <a:solidFill>
                          <a:srgbClr val="000000"/>
                        </a:solidFill>
                        <a:effectLst/>
                        <a:latin typeface="Times New Roman" pitchFamily="18" charset="0"/>
                        <a:ea typeface="宋体" pitchFamily="2" charset="-122"/>
                      </a:endParaRPr>
                    </a:p>
                  </a:txBody>
                  <a:tcPr marL="68580" marR="68580" marT="0" marB="0" anchor="ctr" horzOverflow="overflow"/>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期占位符 3"/>
          <p:cNvSpPr>
            <a:spLocks noGrp="1"/>
          </p:cNvSpPr>
          <p:nvPr>
            <p:ph type="dt" sz="quarter" idx="10"/>
          </p:nvPr>
        </p:nvSpPr>
        <p:spPr>
          <a:xfrm>
            <a:off x="685800" y="381000"/>
            <a:ext cx="1600200" cy="215444"/>
          </a:xfrm>
          <a:noFill/>
        </p:spPr>
        <p:txBody>
          <a:bodyPr/>
          <a:lstStyle/>
          <a:p>
            <a:r>
              <a:rPr lang="en-US" altLang="zh-CN" dirty="0" smtClean="0">
                <a:ea typeface="宋体" pitchFamily="2" charset="-122"/>
              </a:rPr>
              <a:t>&lt;July 2012&gt;</a:t>
            </a:r>
            <a:endParaRPr lang="en-US" altLang="zh-CN" dirty="0">
              <a:ea typeface="宋体" pitchFamily="2" charset="-122"/>
            </a:endParaRPr>
          </a:p>
        </p:txBody>
      </p:sp>
      <p:sp>
        <p:nvSpPr>
          <p:cNvPr id="4099" name="页脚占位符 4"/>
          <p:cNvSpPr>
            <a:spLocks noGrp="1"/>
          </p:cNvSpPr>
          <p:nvPr>
            <p:ph type="ftr" sz="quarter" idx="11"/>
          </p:nvPr>
        </p:nvSpPr>
        <p:spPr>
          <a:xfrm>
            <a:off x="5486400" y="6475413"/>
            <a:ext cx="3124200" cy="184666"/>
          </a:xfrm>
          <a:noFill/>
        </p:spPr>
        <p:txBody>
          <a:bodyPr/>
          <a:lstStyle/>
          <a:p>
            <a:r>
              <a:rPr lang="en-US" altLang="zh-CN" dirty="0" smtClean="0">
                <a:ea typeface="宋体" pitchFamily="2" charset="-122"/>
              </a:rPr>
              <a:t>&lt;</a:t>
            </a:r>
            <a:r>
              <a:rPr lang="en-US" altLang="zh-CN" dirty="0" err="1" smtClean="0">
                <a:ea typeface="宋体" pitchFamily="2" charset="-122"/>
              </a:rPr>
              <a:t>KyungHi</a:t>
            </a:r>
            <a:r>
              <a:rPr lang="en-US" altLang="zh-CN" dirty="0" smtClean="0">
                <a:ea typeface="宋体" pitchFamily="2" charset="-122"/>
              </a:rPr>
              <a:t> Chang&gt;, &lt;</a:t>
            </a:r>
            <a:r>
              <a:rPr lang="en-US" altLang="zh-CN" dirty="0" err="1" smtClean="0">
                <a:ea typeface="宋体" pitchFamily="2" charset="-122"/>
              </a:rPr>
              <a:t>Inha</a:t>
            </a:r>
            <a:r>
              <a:rPr lang="en-US" altLang="zh-CN" dirty="0" smtClean="0">
                <a:ea typeface="宋体" pitchFamily="2" charset="-122"/>
              </a:rPr>
              <a:t> University&gt;</a:t>
            </a:r>
            <a:endParaRPr lang="en-US" altLang="zh-CN" dirty="0">
              <a:ea typeface="宋体" pitchFamily="2" charset="-122"/>
            </a:endParaRPr>
          </a:p>
        </p:txBody>
      </p:sp>
      <p:sp>
        <p:nvSpPr>
          <p:cNvPr id="4100" name="灯片编号占位符 5"/>
          <p:cNvSpPr>
            <a:spLocks noGrp="1"/>
          </p:cNvSpPr>
          <p:nvPr>
            <p:ph type="sldNum" sz="quarter" idx="12"/>
          </p:nvPr>
        </p:nvSpPr>
        <p:spPr>
          <a:noFill/>
        </p:spPr>
        <p:txBody>
          <a:bodyPr/>
          <a:lstStyle/>
          <a:p>
            <a:r>
              <a:rPr lang="en-US" altLang="zh-CN">
                <a:ea typeface="宋体" pitchFamily="2" charset="-122"/>
              </a:rPr>
              <a:t>Slide </a:t>
            </a:r>
            <a:fld id="{5A0A0E4A-009A-475B-92E1-E81859663307}" type="slidenum">
              <a:rPr lang="en-US" altLang="zh-CN">
                <a:ea typeface="宋体" pitchFamily="2" charset="-122"/>
              </a:rPr>
              <a:pPr/>
              <a:t>11</a:t>
            </a:fld>
            <a:endParaRPr lang="en-US" altLang="zh-CN">
              <a:ea typeface="宋体" pitchFamily="2" charset="-122"/>
            </a:endParaRPr>
          </a:p>
        </p:txBody>
      </p:sp>
      <p:sp>
        <p:nvSpPr>
          <p:cNvPr id="4101" name="Rectangle 2"/>
          <p:cNvSpPr>
            <a:spLocks noGrp="1" noChangeArrowheads="1"/>
          </p:cNvSpPr>
          <p:nvPr>
            <p:ph type="title"/>
          </p:nvPr>
        </p:nvSpPr>
        <p:spPr/>
        <p:txBody>
          <a:bodyPr/>
          <a:lstStyle/>
          <a:p>
            <a:r>
              <a:rPr lang="en-US" altLang="zh-CN" sz="3200" b="1" dirty="0" smtClean="0">
                <a:ea typeface="宋体" pitchFamily="2" charset="-122"/>
              </a:rPr>
              <a:t>System Performance Enhancement</a:t>
            </a:r>
            <a:endParaRPr lang="zh-CN" altLang="zh-CN" sz="3200" b="1" dirty="0" smtClean="0">
              <a:ea typeface="宋体" pitchFamily="2" charset="-122"/>
            </a:endParaRPr>
          </a:p>
        </p:txBody>
      </p:sp>
      <p:pic>
        <p:nvPicPr>
          <p:cNvPr id="2" name="Picture 2"/>
          <p:cNvPicPr>
            <a:picLocks noChangeAspect="1" noChangeArrowheads="1"/>
          </p:cNvPicPr>
          <p:nvPr/>
        </p:nvPicPr>
        <p:blipFill>
          <a:blip r:embed="rId3" cstate="print"/>
          <a:srcRect/>
          <a:stretch>
            <a:fillRect/>
          </a:stretch>
        </p:blipFill>
        <p:spPr bwMode="auto">
          <a:xfrm>
            <a:off x="4691464" y="2170599"/>
            <a:ext cx="3696960" cy="2986593"/>
          </a:xfrm>
          <a:prstGeom prst="rect">
            <a:avLst/>
          </a:prstGeom>
          <a:noFill/>
          <a:ln w="9525">
            <a:noFill/>
            <a:miter lim="800000"/>
            <a:headEnd/>
            <a:tailEnd/>
          </a:ln>
        </p:spPr>
      </p:pic>
      <p:sp>
        <p:nvSpPr>
          <p:cNvPr id="13" name="TextBox 12"/>
          <p:cNvSpPr txBox="1"/>
          <p:nvPr/>
        </p:nvSpPr>
        <p:spPr>
          <a:xfrm>
            <a:off x="4788024" y="5229200"/>
            <a:ext cx="3816424" cy="830997"/>
          </a:xfrm>
          <a:prstGeom prst="rect">
            <a:avLst/>
          </a:prstGeom>
          <a:noFill/>
        </p:spPr>
        <p:txBody>
          <a:bodyPr wrap="square" rtlCol="0">
            <a:spAutoFit/>
          </a:bodyPr>
          <a:lstStyle/>
          <a:p>
            <a:r>
              <a:rPr lang="en-US" altLang="zh-CN" dirty="0" smtClean="0"/>
              <a:t>Fig. Throughput of different antenna branches employing polarization multiplexing (tri-polarized antenna)</a:t>
            </a:r>
          </a:p>
          <a:p>
            <a:r>
              <a:rPr lang="en-US" altLang="ko-KR" dirty="0" err="1" smtClean="0"/>
              <a:t>Cf</a:t>
            </a:r>
            <a:r>
              <a:rPr lang="en-US" altLang="ko-KR" dirty="0" smtClean="0"/>
              <a:t>)  </a:t>
            </a:r>
            <a:r>
              <a:rPr lang="en-US" altLang="zh-CN" dirty="0" smtClean="0"/>
              <a:t>Solid line: Experimental results</a:t>
            </a:r>
          </a:p>
          <a:p>
            <a:r>
              <a:rPr lang="en-US" altLang="zh-CN" dirty="0" smtClean="0"/>
              <a:t>       Dotted line: F</a:t>
            </a:r>
            <a:r>
              <a:rPr lang="en-US" dirty="0" smtClean="0"/>
              <a:t>rom the random matrix-based theory</a:t>
            </a:r>
            <a:endParaRPr lang="zh-CN" altLang="en-US" dirty="0"/>
          </a:p>
        </p:txBody>
      </p:sp>
      <p:graphicFrame>
        <p:nvGraphicFramePr>
          <p:cNvPr id="14" name="표 8"/>
          <p:cNvGraphicFramePr>
            <a:graphicFrameLocks noGrp="1"/>
          </p:cNvGraphicFramePr>
          <p:nvPr/>
        </p:nvGraphicFramePr>
        <p:xfrm>
          <a:off x="970980" y="2685082"/>
          <a:ext cx="3529012" cy="1824038"/>
        </p:xfrm>
        <a:graphic>
          <a:graphicData uri="http://schemas.openxmlformats.org/drawingml/2006/table">
            <a:tbl>
              <a:tblPr>
                <a:tableStyleId>{5940675A-B579-460E-94D1-54222C63F5DA}</a:tableStyleId>
              </a:tblPr>
              <a:tblGrid>
                <a:gridCol w="1800225"/>
                <a:gridCol w="1728787"/>
              </a:tblGrid>
              <a:tr h="28733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b="1" u="none" strike="noStrike" cap="none" normalizeH="0" baseline="0" dirty="0" smtClean="0">
                          <a:ln>
                            <a:noFill/>
                          </a:ln>
                          <a:effectLst/>
                        </a:rPr>
                        <a:t>Measurement Parameters</a:t>
                      </a:r>
                      <a:endParaRPr kumimoji="0" lang="ko-KR" altLang="ko-KR" sz="1000" b="1" i="0" u="none" strike="noStrike" cap="none" normalizeH="0" baseline="0" dirty="0" smtClean="0">
                        <a:ln>
                          <a:noFill/>
                        </a:ln>
                        <a:solidFill>
                          <a:srgbClr val="FFFFFF"/>
                        </a:solidFill>
                        <a:effectLst/>
                        <a:latin typeface="Times New Roman" pitchFamily="18" charset="0"/>
                        <a:ea typeface="宋体" pitchFamily="2" charset="-122"/>
                      </a:endParaRPr>
                    </a:p>
                  </a:txBody>
                  <a:tcPr marL="68580" marR="68580" marT="0" marB="0" anchor="ctr" horzOverflow="overflow"/>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b="1" u="none" strike="noStrike" cap="none" normalizeH="0" baseline="0" dirty="0" smtClean="0">
                          <a:ln>
                            <a:noFill/>
                          </a:ln>
                          <a:effectLst/>
                        </a:rPr>
                        <a:t>Values</a:t>
                      </a:r>
                      <a:endParaRPr kumimoji="0" lang="ko-KR" altLang="ko-KR" sz="1000" b="1" i="0" u="none" strike="noStrike" cap="none" normalizeH="0" baseline="0" dirty="0" smtClean="0">
                        <a:ln>
                          <a:noFill/>
                        </a:ln>
                        <a:solidFill>
                          <a:srgbClr val="FFFFFF"/>
                        </a:solidFill>
                        <a:effectLst/>
                        <a:latin typeface="Times New Roman" pitchFamily="18" charset="0"/>
                        <a:ea typeface="宋体" pitchFamily="2" charset="-122"/>
                      </a:endParaRPr>
                    </a:p>
                  </a:txBody>
                  <a:tcPr marL="68580" marR="68580" marT="0" marB="0" anchor="ctr" horzOverflow="overflow"/>
                </a:tc>
              </a:tr>
              <a:tr h="215900">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kern="1200" cap="none" normalizeH="0" baseline="0" dirty="0" smtClean="0">
                          <a:ln>
                            <a:noFill/>
                          </a:ln>
                          <a:solidFill>
                            <a:schemeClr val="tx1"/>
                          </a:solidFill>
                          <a:effectLst/>
                          <a:latin typeface="+mn-lt"/>
                          <a:ea typeface="+mn-ea"/>
                          <a:cs typeface="+mn-cs"/>
                        </a:rPr>
                        <a:t>Measurement Environment</a:t>
                      </a:r>
                      <a:endParaRPr kumimoji="0" lang="ko-KR" altLang="ko-KR" sz="1000" u="none" strike="noStrike" kern="1200" cap="none" normalizeH="0" baseline="0" dirty="0" smtClean="0">
                        <a:ln>
                          <a:noFill/>
                        </a:ln>
                        <a:solidFill>
                          <a:schemeClr val="tx1"/>
                        </a:solidFill>
                        <a:effectLst/>
                        <a:latin typeface="+mn-lt"/>
                        <a:ea typeface="+mn-ea"/>
                        <a:cs typeface="+mn-cs"/>
                      </a:endParaRPr>
                    </a:p>
                  </a:txBody>
                  <a:tcPr marL="68580" marR="68580" marT="0" marB="0" anchor="ctr" horzOverflow="overflow"/>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kern="1200" cap="none" normalizeH="0" baseline="0" dirty="0" smtClean="0">
                          <a:ln>
                            <a:noFill/>
                          </a:ln>
                          <a:solidFill>
                            <a:schemeClr val="tx1"/>
                          </a:solidFill>
                          <a:effectLst/>
                          <a:latin typeface="+mn-lt"/>
                          <a:ea typeface="+mn-ea"/>
                          <a:cs typeface="+mn-cs"/>
                        </a:rPr>
                        <a:t>500 m</a:t>
                      </a:r>
                      <a:r>
                        <a:rPr kumimoji="0" lang="en-US" altLang="ko-KR" sz="1000" u="none" strike="noStrike" kern="1200" cap="none" normalizeH="0" baseline="30000" dirty="0" smtClean="0">
                          <a:ln>
                            <a:noFill/>
                          </a:ln>
                          <a:solidFill>
                            <a:schemeClr val="tx1"/>
                          </a:solidFill>
                          <a:effectLst/>
                          <a:latin typeface="+mn-lt"/>
                          <a:ea typeface="+mn-ea"/>
                          <a:cs typeface="+mn-cs"/>
                        </a:rPr>
                        <a:t>2</a:t>
                      </a:r>
                      <a:r>
                        <a:rPr kumimoji="0" lang="en-US" altLang="ko-KR" sz="1000" u="none" strike="noStrike" kern="1200" cap="none" normalizeH="0" baseline="0" dirty="0" smtClean="0">
                          <a:ln>
                            <a:noFill/>
                          </a:ln>
                          <a:solidFill>
                            <a:schemeClr val="tx1"/>
                          </a:solidFill>
                          <a:effectLst/>
                          <a:latin typeface="+mn-lt"/>
                          <a:ea typeface="+mn-ea"/>
                          <a:cs typeface="+mn-cs"/>
                        </a:rPr>
                        <a:t> Cafeteria</a:t>
                      </a:r>
                      <a:endParaRPr kumimoji="0" lang="ko-KR" altLang="ko-KR" sz="1000" u="none" strike="noStrike" kern="1200" cap="none" normalizeH="0" baseline="0" dirty="0" smtClean="0">
                        <a:ln>
                          <a:noFill/>
                        </a:ln>
                        <a:solidFill>
                          <a:schemeClr val="tx1"/>
                        </a:solidFill>
                        <a:effectLst/>
                        <a:latin typeface="+mn-lt"/>
                        <a:ea typeface="+mn-ea"/>
                        <a:cs typeface="+mn-cs"/>
                      </a:endParaRPr>
                    </a:p>
                  </a:txBody>
                  <a:tcPr marL="68580" marR="68580" marT="0" marB="0" anchor="ctr" horzOverflow="overflow"/>
                </a:tc>
              </a:tr>
              <a:tr h="215900">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kern="1200" cap="none" normalizeH="0" baseline="0" dirty="0" smtClean="0">
                          <a:ln>
                            <a:noFill/>
                          </a:ln>
                          <a:solidFill>
                            <a:schemeClr val="tx1"/>
                          </a:solidFill>
                          <a:effectLst/>
                          <a:latin typeface="+mn-lt"/>
                          <a:ea typeface="+mn-ea"/>
                          <a:cs typeface="+mn-cs"/>
                        </a:rPr>
                        <a:t>Height of  Ceilings</a:t>
                      </a:r>
                      <a:endParaRPr kumimoji="0" lang="ko-KR" altLang="ko-KR" sz="1000" u="none" strike="noStrike" kern="1200" cap="none" normalizeH="0" baseline="0" dirty="0" smtClean="0">
                        <a:ln>
                          <a:noFill/>
                        </a:ln>
                        <a:solidFill>
                          <a:schemeClr val="tx1"/>
                        </a:solidFill>
                        <a:effectLst/>
                        <a:latin typeface="+mn-lt"/>
                        <a:ea typeface="+mn-ea"/>
                        <a:cs typeface="+mn-cs"/>
                      </a:endParaRPr>
                    </a:p>
                  </a:txBody>
                  <a:tcPr marL="68580" marR="68580" marT="0" marB="0" anchor="ctr" horzOverflow="overflow"/>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kern="1200" cap="none" normalizeH="0" baseline="0" dirty="0" smtClean="0">
                          <a:ln>
                            <a:noFill/>
                          </a:ln>
                          <a:solidFill>
                            <a:schemeClr val="tx1"/>
                          </a:solidFill>
                          <a:effectLst/>
                          <a:latin typeface="+mn-lt"/>
                          <a:ea typeface="+mn-ea"/>
                          <a:cs typeface="+mn-cs"/>
                        </a:rPr>
                        <a:t>10 m</a:t>
                      </a:r>
                      <a:endParaRPr kumimoji="0" lang="ko-KR" altLang="ko-KR" sz="1000" u="none" strike="noStrike" kern="1200" cap="none" normalizeH="0" baseline="0" dirty="0" smtClean="0">
                        <a:ln>
                          <a:noFill/>
                        </a:ln>
                        <a:solidFill>
                          <a:schemeClr val="tx1"/>
                        </a:solidFill>
                        <a:effectLst/>
                        <a:latin typeface="+mn-lt"/>
                        <a:ea typeface="+mn-ea"/>
                        <a:cs typeface="+mn-cs"/>
                      </a:endParaRPr>
                    </a:p>
                  </a:txBody>
                  <a:tcPr marL="68580" marR="68580" marT="0" marB="0" anchor="ctr" horzOverflow="overflow"/>
                </a:tc>
              </a:tr>
              <a:tr h="215900">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dirty="0" smtClean="0">
                          <a:ln>
                            <a:noFill/>
                          </a:ln>
                          <a:effectLst/>
                        </a:rPr>
                        <a:t>Carrier Frequency</a:t>
                      </a:r>
                      <a:endParaRPr kumimoji="0" lang="ko-KR" altLang="ko-KR" sz="1000" b="0" i="0" u="none" strike="noStrike" cap="none" normalizeH="0" baseline="0" dirty="0" smtClean="0">
                        <a:ln>
                          <a:noFill/>
                        </a:ln>
                        <a:solidFill>
                          <a:srgbClr val="000000"/>
                        </a:solidFill>
                        <a:effectLst/>
                        <a:latin typeface="Times New Roman" pitchFamily="18" charset="0"/>
                        <a:ea typeface="宋体" pitchFamily="2" charset="-122"/>
                      </a:endParaRPr>
                    </a:p>
                  </a:txBody>
                  <a:tcPr marL="68580" marR="68580" marT="0" marB="0" anchor="ctr" horzOverflow="overflow"/>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dirty="0" smtClean="0">
                          <a:ln>
                            <a:noFill/>
                          </a:ln>
                          <a:effectLst/>
                        </a:rPr>
                        <a:t>Baseband</a:t>
                      </a:r>
                      <a:endParaRPr kumimoji="0" lang="ko-KR" altLang="ko-KR" sz="1000" b="0" i="0" u="none" strike="noStrike" cap="none" normalizeH="0" baseline="0" dirty="0" smtClean="0">
                        <a:ln>
                          <a:noFill/>
                        </a:ln>
                        <a:solidFill>
                          <a:srgbClr val="000000"/>
                        </a:solidFill>
                        <a:effectLst/>
                        <a:latin typeface="Times New Roman" pitchFamily="18" charset="0"/>
                        <a:ea typeface="宋体" pitchFamily="2" charset="-122"/>
                      </a:endParaRPr>
                    </a:p>
                  </a:txBody>
                  <a:tcPr marL="68580" marR="68580" marT="0" marB="0" anchor="ctr" horzOverflow="overflow"/>
                </a:tc>
              </a:tr>
              <a:tr h="215900">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dirty="0" smtClean="0">
                          <a:ln>
                            <a:noFill/>
                          </a:ln>
                          <a:effectLst/>
                        </a:rPr>
                        <a:t>System BW</a:t>
                      </a:r>
                      <a:endParaRPr kumimoji="0" lang="ko-KR" altLang="ko-KR" sz="1000" b="0" i="0" u="none" strike="noStrike" cap="none" normalizeH="0" baseline="0" dirty="0" smtClean="0">
                        <a:ln>
                          <a:noFill/>
                        </a:ln>
                        <a:solidFill>
                          <a:srgbClr val="000000"/>
                        </a:solidFill>
                        <a:effectLst/>
                        <a:latin typeface="Times New Roman" pitchFamily="18" charset="0"/>
                        <a:ea typeface="宋体" pitchFamily="2" charset="-122"/>
                      </a:endParaRPr>
                    </a:p>
                  </a:txBody>
                  <a:tcPr marL="68580" marR="68580" marT="0" marB="0" anchor="ctr" horzOverflow="overflow"/>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cap="none" normalizeH="0" baseline="0" dirty="0" smtClean="0">
                          <a:ln>
                            <a:noFill/>
                          </a:ln>
                          <a:effectLst/>
                        </a:rPr>
                        <a:t>20 kHz</a:t>
                      </a:r>
                      <a:endParaRPr kumimoji="0" lang="ko-KR" altLang="ko-KR" sz="1000" b="0" i="0" u="none" strike="noStrike" cap="none" normalizeH="0" baseline="0" dirty="0" smtClean="0">
                        <a:ln>
                          <a:noFill/>
                        </a:ln>
                        <a:solidFill>
                          <a:srgbClr val="000000"/>
                        </a:solidFill>
                        <a:effectLst/>
                        <a:latin typeface="Times New Roman" pitchFamily="18" charset="0"/>
                        <a:ea typeface="宋体" pitchFamily="2" charset="-122"/>
                      </a:endParaRPr>
                    </a:p>
                  </a:txBody>
                  <a:tcPr marL="68580" marR="68580" marT="0" marB="0" anchor="ctr" horzOverflow="overflow"/>
                </a:tc>
              </a:tr>
              <a:tr h="215900">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kern="1200" cap="none" normalizeH="0" baseline="0" dirty="0" smtClean="0">
                          <a:ln>
                            <a:noFill/>
                          </a:ln>
                          <a:solidFill>
                            <a:schemeClr val="tx1"/>
                          </a:solidFill>
                          <a:effectLst/>
                          <a:latin typeface="+mn-lt"/>
                          <a:ea typeface="+mn-ea"/>
                          <a:cs typeface="+mn-cs"/>
                        </a:rPr>
                        <a:t>Distance between </a:t>
                      </a:r>
                      <a:r>
                        <a:rPr kumimoji="0" lang="en-US" altLang="ko-KR" sz="1000" u="none" strike="noStrike" kern="1200" cap="none" normalizeH="0" baseline="0" dirty="0" err="1" smtClean="0">
                          <a:ln>
                            <a:noFill/>
                          </a:ln>
                          <a:solidFill>
                            <a:schemeClr val="tx1"/>
                          </a:solidFill>
                          <a:effectLst/>
                          <a:latin typeface="+mn-lt"/>
                          <a:ea typeface="+mn-ea"/>
                          <a:cs typeface="+mn-cs"/>
                        </a:rPr>
                        <a:t>Tx</a:t>
                      </a:r>
                      <a:r>
                        <a:rPr kumimoji="0" lang="en-US" altLang="ko-KR" sz="1000" u="none" strike="noStrike" kern="1200" cap="none" normalizeH="0" baseline="0" dirty="0" smtClean="0">
                          <a:ln>
                            <a:noFill/>
                          </a:ln>
                          <a:solidFill>
                            <a:schemeClr val="tx1"/>
                          </a:solidFill>
                          <a:effectLst/>
                          <a:latin typeface="+mn-lt"/>
                          <a:ea typeface="+mn-ea"/>
                          <a:cs typeface="+mn-cs"/>
                        </a:rPr>
                        <a:t> &amp; Rx</a:t>
                      </a:r>
                      <a:endParaRPr kumimoji="0" lang="ko-KR" altLang="ko-KR" sz="1000" u="none" strike="noStrike" kern="1200" cap="none" normalizeH="0" baseline="0" dirty="0" smtClean="0">
                        <a:ln>
                          <a:noFill/>
                        </a:ln>
                        <a:solidFill>
                          <a:schemeClr val="tx1"/>
                        </a:solidFill>
                        <a:effectLst/>
                        <a:latin typeface="+mn-lt"/>
                        <a:ea typeface="+mn-ea"/>
                        <a:cs typeface="+mn-cs"/>
                      </a:endParaRPr>
                    </a:p>
                  </a:txBody>
                  <a:tcPr marL="68580" marR="68580" marT="0" marB="0" anchor="ctr" horzOverflow="overflow"/>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kern="1200" cap="none" normalizeH="0" baseline="0" dirty="0" smtClean="0">
                          <a:ln>
                            <a:noFill/>
                          </a:ln>
                          <a:solidFill>
                            <a:schemeClr val="tx1"/>
                          </a:solidFill>
                          <a:effectLst/>
                          <a:latin typeface="+mn-lt"/>
                          <a:ea typeface="+mn-ea"/>
                          <a:cs typeface="+mn-cs"/>
                        </a:rPr>
                        <a:t>25 m</a:t>
                      </a:r>
                      <a:endParaRPr kumimoji="0" lang="ko-KR" altLang="ko-KR" sz="1000" u="none" strike="noStrike" kern="1200" cap="none" normalizeH="0" baseline="0" dirty="0" smtClean="0">
                        <a:ln>
                          <a:noFill/>
                        </a:ln>
                        <a:solidFill>
                          <a:schemeClr val="tx1"/>
                        </a:solidFill>
                        <a:effectLst/>
                        <a:latin typeface="+mn-lt"/>
                        <a:ea typeface="+mn-ea"/>
                        <a:cs typeface="+mn-cs"/>
                      </a:endParaRPr>
                    </a:p>
                  </a:txBody>
                  <a:tcPr marL="68580" marR="68580" marT="0" marB="0" anchor="ctr" horzOverflow="overflow"/>
                </a:tc>
              </a:tr>
              <a:tr h="215900">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kern="1200" cap="none" normalizeH="0" baseline="0" dirty="0" smtClean="0">
                          <a:ln>
                            <a:noFill/>
                          </a:ln>
                          <a:solidFill>
                            <a:schemeClr val="tx1"/>
                          </a:solidFill>
                          <a:effectLst/>
                          <a:latin typeface="+mn-lt"/>
                          <a:ea typeface="+mn-ea"/>
                          <a:cs typeface="+mn-cs"/>
                        </a:rPr>
                        <a:t>Antenna Configuration</a:t>
                      </a:r>
                      <a:endParaRPr kumimoji="0" lang="ko-KR" altLang="ko-KR" sz="1000" u="none" strike="noStrike" kern="1200" cap="none" normalizeH="0" baseline="0" dirty="0" smtClean="0">
                        <a:ln>
                          <a:noFill/>
                        </a:ln>
                        <a:solidFill>
                          <a:schemeClr val="tx1"/>
                        </a:solidFill>
                        <a:effectLst/>
                        <a:latin typeface="+mn-lt"/>
                        <a:ea typeface="+mn-ea"/>
                        <a:cs typeface="+mn-cs"/>
                      </a:endParaRPr>
                    </a:p>
                  </a:txBody>
                  <a:tcPr marL="68580" marR="68580" marT="0" marB="0" anchor="ctr" horzOverflow="overflow"/>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kern="1200" cap="none" normalizeH="0" baseline="0" dirty="0" smtClean="0">
                          <a:ln>
                            <a:noFill/>
                          </a:ln>
                          <a:solidFill>
                            <a:schemeClr val="tx1"/>
                          </a:solidFill>
                          <a:effectLst/>
                          <a:latin typeface="+mn-lt"/>
                          <a:ea typeface="+mn-ea"/>
                          <a:cs typeface="+mn-cs"/>
                        </a:rPr>
                        <a:t>Single Antenna (1)</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kern="1200" cap="none" normalizeH="0" baseline="0" dirty="0" smtClean="0">
                          <a:ln>
                            <a:noFill/>
                          </a:ln>
                          <a:solidFill>
                            <a:schemeClr val="tx1"/>
                          </a:solidFill>
                          <a:effectLst/>
                          <a:latin typeface="+mn-lt"/>
                          <a:ea typeface="+mn-ea"/>
                          <a:cs typeface="+mn-cs"/>
                        </a:rPr>
                        <a:t>Dual-polarized Antenna (2)</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000" u="none" strike="noStrike" kern="1200" cap="none" normalizeH="0" baseline="0" dirty="0" smtClean="0">
                          <a:ln>
                            <a:noFill/>
                          </a:ln>
                          <a:solidFill>
                            <a:schemeClr val="tx1"/>
                          </a:solidFill>
                          <a:effectLst/>
                          <a:latin typeface="+mn-lt"/>
                          <a:ea typeface="+mn-ea"/>
                          <a:cs typeface="+mn-cs"/>
                        </a:rPr>
                        <a:t>Tri-polarized Antenna (3)</a:t>
                      </a:r>
                      <a:endParaRPr kumimoji="0" lang="ko-KR" altLang="ko-KR" sz="1000" u="none" strike="noStrike" kern="1200" cap="none" normalizeH="0" baseline="0" dirty="0" smtClean="0">
                        <a:ln>
                          <a:noFill/>
                        </a:ln>
                        <a:solidFill>
                          <a:schemeClr val="tx1"/>
                        </a:solidFill>
                        <a:effectLst/>
                        <a:latin typeface="+mn-lt"/>
                        <a:ea typeface="+mn-ea"/>
                        <a:cs typeface="+mn-cs"/>
                      </a:endParaRPr>
                    </a:p>
                  </a:txBody>
                  <a:tcPr marL="68580" marR="68580" marT="0" marB="0" anchor="ctr" horzOverflow="overflow"/>
                </a:tc>
              </a:tr>
            </a:tbl>
          </a:graphicData>
        </a:graphic>
      </p:graphicFrame>
      <p:sp>
        <p:nvSpPr>
          <p:cNvPr id="15" name="Rectangle 3"/>
          <p:cNvSpPr txBox="1">
            <a:spLocks noChangeArrowheads="1"/>
          </p:cNvSpPr>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zh-CN" sz="2000" b="0" i="0" u="none" strike="noStrike" kern="0" cap="none" spc="0" normalizeH="0" baseline="0" noProof="0" smtClean="0">
                <a:ln>
                  <a:noFill/>
                </a:ln>
                <a:solidFill>
                  <a:schemeClr val="tx1"/>
                </a:solidFill>
                <a:effectLst/>
                <a:uLnTx/>
                <a:uFillTx/>
                <a:latin typeface="+mn-lt"/>
                <a:ea typeface="宋体" pitchFamily="2" charset="-122"/>
                <a:cs typeface="+mn-cs"/>
              </a:rPr>
              <a:t>Employment of polarized antenna</a:t>
            </a:r>
            <a:endParaRPr kumimoji="0" lang="en-US" altLang="zh-CN" sz="2000" b="0" i="0" u="none" strike="noStrike" kern="0" cap="none" spc="0" normalizeH="0" baseline="0" noProof="0" dirty="0" smtClean="0">
              <a:ln>
                <a:noFill/>
              </a:ln>
              <a:solidFill>
                <a:schemeClr val="tx1"/>
              </a:solidFill>
              <a:effectLst/>
              <a:uLnTx/>
              <a:uFillTx/>
              <a:latin typeface="+mn-lt"/>
              <a:ea typeface="宋体" pitchFamily="2" charset="-122"/>
              <a:cs typeface="+mn-cs"/>
            </a:endParaRPr>
          </a:p>
        </p:txBody>
      </p:sp>
      <p:sp>
        <p:nvSpPr>
          <p:cNvPr id="10" name="TextBox 9"/>
          <p:cNvSpPr txBox="1"/>
          <p:nvPr/>
        </p:nvSpPr>
        <p:spPr>
          <a:xfrm>
            <a:off x="251520" y="6104329"/>
            <a:ext cx="8784976" cy="276999"/>
          </a:xfrm>
          <a:prstGeom prst="rect">
            <a:avLst/>
          </a:prstGeom>
          <a:noFill/>
        </p:spPr>
        <p:txBody>
          <a:bodyPr wrap="square" rtlCol="0">
            <a:spAutoFit/>
          </a:bodyPr>
          <a:lstStyle/>
          <a:p>
            <a:pPr lvl="0"/>
            <a:r>
              <a:rPr lang="en-US" i="1" dirty="0" smtClean="0"/>
              <a:t>&lt;Ref.&gt; </a:t>
            </a:r>
            <a:r>
              <a:rPr lang="en-US" dirty="0" smtClean="0"/>
              <a:t>M. R. Andrews, et.al, “Tripling the capacity of wireless communications using electromagnetic polarization,” letters to nature, 2001.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allAtOnce"/>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期占位符 3"/>
          <p:cNvSpPr>
            <a:spLocks noGrp="1"/>
          </p:cNvSpPr>
          <p:nvPr>
            <p:ph type="dt" sz="quarter" idx="10"/>
          </p:nvPr>
        </p:nvSpPr>
        <p:spPr>
          <a:xfrm>
            <a:off x="685800" y="381000"/>
            <a:ext cx="1600200" cy="215444"/>
          </a:xfrm>
          <a:noFill/>
        </p:spPr>
        <p:txBody>
          <a:bodyPr/>
          <a:lstStyle/>
          <a:p>
            <a:r>
              <a:rPr lang="en-US" altLang="zh-CN" dirty="0" smtClean="0">
                <a:ea typeface="宋体" pitchFamily="2" charset="-122"/>
              </a:rPr>
              <a:t>&lt;July 2012&gt;</a:t>
            </a:r>
            <a:endParaRPr lang="en-US" altLang="zh-CN" dirty="0">
              <a:ea typeface="宋体" pitchFamily="2" charset="-122"/>
            </a:endParaRPr>
          </a:p>
        </p:txBody>
      </p:sp>
      <p:sp>
        <p:nvSpPr>
          <p:cNvPr id="4099" name="页脚占位符 4"/>
          <p:cNvSpPr>
            <a:spLocks noGrp="1"/>
          </p:cNvSpPr>
          <p:nvPr>
            <p:ph type="ftr" sz="quarter" idx="11"/>
          </p:nvPr>
        </p:nvSpPr>
        <p:spPr>
          <a:xfrm>
            <a:off x="5486400" y="6475413"/>
            <a:ext cx="3124200" cy="184666"/>
          </a:xfrm>
          <a:noFill/>
        </p:spPr>
        <p:txBody>
          <a:bodyPr/>
          <a:lstStyle/>
          <a:p>
            <a:r>
              <a:rPr lang="en-US" altLang="zh-CN" dirty="0" smtClean="0">
                <a:ea typeface="宋体" pitchFamily="2" charset="-122"/>
              </a:rPr>
              <a:t>&lt;</a:t>
            </a:r>
            <a:r>
              <a:rPr lang="en-US" altLang="zh-CN" dirty="0" err="1" smtClean="0">
                <a:ea typeface="宋体" pitchFamily="2" charset="-122"/>
              </a:rPr>
              <a:t>KyungHi</a:t>
            </a:r>
            <a:r>
              <a:rPr lang="en-US" altLang="zh-CN" dirty="0" smtClean="0">
                <a:ea typeface="宋体" pitchFamily="2" charset="-122"/>
              </a:rPr>
              <a:t> Chang&gt;, &lt;</a:t>
            </a:r>
            <a:r>
              <a:rPr lang="en-US" altLang="zh-CN" dirty="0" err="1" smtClean="0">
                <a:ea typeface="宋体" pitchFamily="2" charset="-122"/>
              </a:rPr>
              <a:t>Inha</a:t>
            </a:r>
            <a:r>
              <a:rPr lang="en-US" altLang="zh-CN" dirty="0" smtClean="0">
                <a:ea typeface="宋体" pitchFamily="2" charset="-122"/>
              </a:rPr>
              <a:t> University&gt;</a:t>
            </a:r>
            <a:endParaRPr lang="en-US" altLang="zh-CN" dirty="0">
              <a:ea typeface="宋体" pitchFamily="2" charset="-122"/>
            </a:endParaRPr>
          </a:p>
        </p:txBody>
      </p:sp>
      <p:sp>
        <p:nvSpPr>
          <p:cNvPr id="4100" name="灯片编号占位符 5"/>
          <p:cNvSpPr>
            <a:spLocks noGrp="1"/>
          </p:cNvSpPr>
          <p:nvPr>
            <p:ph type="sldNum" sz="quarter" idx="12"/>
          </p:nvPr>
        </p:nvSpPr>
        <p:spPr>
          <a:noFill/>
        </p:spPr>
        <p:txBody>
          <a:bodyPr/>
          <a:lstStyle/>
          <a:p>
            <a:r>
              <a:rPr lang="en-US" altLang="zh-CN">
                <a:ea typeface="宋体" pitchFamily="2" charset="-122"/>
              </a:rPr>
              <a:t>Slide </a:t>
            </a:r>
            <a:fld id="{5A0A0E4A-009A-475B-92E1-E81859663307}" type="slidenum">
              <a:rPr lang="en-US" altLang="zh-CN">
                <a:ea typeface="宋体" pitchFamily="2" charset="-122"/>
              </a:rPr>
              <a:pPr/>
              <a:t>12</a:t>
            </a:fld>
            <a:endParaRPr lang="en-US" altLang="zh-CN">
              <a:ea typeface="宋体" pitchFamily="2" charset="-122"/>
            </a:endParaRPr>
          </a:p>
        </p:txBody>
      </p:sp>
      <p:sp>
        <p:nvSpPr>
          <p:cNvPr id="4101" name="Rectangle 2"/>
          <p:cNvSpPr>
            <a:spLocks noGrp="1" noChangeArrowheads="1"/>
          </p:cNvSpPr>
          <p:nvPr>
            <p:ph type="title"/>
          </p:nvPr>
        </p:nvSpPr>
        <p:spPr/>
        <p:txBody>
          <a:bodyPr/>
          <a:lstStyle/>
          <a:p>
            <a:r>
              <a:rPr lang="en-US" altLang="zh-CN" sz="3200" b="1" dirty="0" smtClean="0">
                <a:ea typeface="宋体" pitchFamily="2" charset="-122"/>
              </a:rPr>
              <a:t>System Performance Enhancement</a:t>
            </a:r>
            <a:endParaRPr lang="zh-CN" altLang="zh-CN" sz="3200" b="1" dirty="0" smtClean="0">
              <a:ea typeface="宋体" pitchFamily="2" charset="-122"/>
            </a:endParaRPr>
          </a:p>
        </p:txBody>
      </p:sp>
      <p:sp>
        <p:nvSpPr>
          <p:cNvPr id="4102" name="Rectangle 3"/>
          <p:cNvSpPr>
            <a:spLocks noGrp="1" noChangeArrowheads="1"/>
          </p:cNvSpPr>
          <p:nvPr>
            <p:ph type="body" idx="1"/>
          </p:nvPr>
        </p:nvSpPr>
        <p:spPr/>
        <p:txBody>
          <a:bodyPr/>
          <a:lstStyle/>
          <a:p>
            <a:r>
              <a:rPr lang="en-US" altLang="zh-CN" sz="2000" dirty="0" smtClean="0">
                <a:ea typeface="宋体" pitchFamily="2" charset="-122"/>
              </a:rPr>
              <a:t>Achievable Capacity </a:t>
            </a:r>
            <a:r>
              <a:rPr lang="en-US" altLang="zh-CN" sz="2000" dirty="0" err="1" smtClean="0">
                <a:ea typeface="宋体" pitchFamily="2" charset="-122"/>
              </a:rPr>
              <a:t>w.o</a:t>
            </a:r>
            <a:r>
              <a:rPr lang="en-US" altLang="zh-CN" sz="2000" dirty="0" smtClean="0">
                <a:ea typeface="宋体" pitchFamily="2" charset="-122"/>
              </a:rPr>
              <a:t>. CSI at </a:t>
            </a:r>
            <a:r>
              <a:rPr lang="en-US" altLang="zh-CN" sz="2000" dirty="0" err="1" smtClean="0">
                <a:ea typeface="宋体" pitchFamily="2" charset="-122"/>
              </a:rPr>
              <a:t>Tx</a:t>
            </a:r>
            <a:r>
              <a:rPr lang="en-US" altLang="zh-CN" sz="2000" dirty="0" smtClean="0">
                <a:ea typeface="宋体" pitchFamily="2" charset="-122"/>
              </a:rPr>
              <a:t> Side</a:t>
            </a:r>
          </a:p>
          <a:p>
            <a:pPr lvl="1"/>
            <a:r>
              <a:rPr lang="en-US" altLang="zh-CN" sz="1800" dirty="0" smtClean="0">
                <a:ea typeface="宋体" pitchFamily="2" charset="-122"/>
              </a:rPr>
              <a:t>SISO</a:t>
            </a:r>
          </a:p>
          <a:p>
            <a:pPr lvl="1"/>
            <a:endParaRPr lang="en-US" altLang="zh-CN" sz="1800" dirty="0" smtClean="0">
              <a:ea typeface="宋体" pitchFamily="2" charset="-122"/>
            </a:endParaRPr>
          </a:p>
          <a:p>
            <a:pPr lvl="1"/>
            <a:endParaRPr lang="en-US" altLang="zh-CN" sz="1800" dirty="0" smtClean="0">
              <a:ea typeface="宋体" pitchFamily="2" charset="-122"/>
            </a:endParaRPr>
          </a:p>
          <a:p>
            <a:pPr lvl="1"/>
            <a:r>
              <a:rPr lang="en-US" altLang="zh-CN" sz="1800" dirty="0" smtClean="0">
                <a:ea typeface="宋体" pitchFamily="2" charset="-122"/>
              </a:rPr>
              <a:t>MIMO spatial multiplexing</a:t>
            </a:r>
          </a:p>
          <a:p>
            <a:pPr lvl="1"/>
            <a:endParaRPr lang="en-US" altLang="zh-CN" sz="1800" dirty="0" smtClean="0">
              <a:ea typeface="宋体" pitchFamily="2" charset="-122"/>
            </a:endParaRPr>
          </a:p>
          <a:p>
            <a:pPr lvl="2"/>
            <a:endParaRPr lang="en-US" altLang="zh-CN" sz="1600" dirty="0" smtClean="0">
              <a:ea typeface="宋体" pitchFamily="2" charset="-122"/>
            </a:endParaRPr>
          </a:p>
          <a:p>
            <a:pPr lvl="2"/>
            <a:endParaRPr lang="en-US" altLang="zh-CN" sz="1600" dirty="0" smtClean="0">
              <a:ea typeface="宋体" pitchFamily="2" charset="-122"/>
            </a:endParaRPr>
          </a:p>
          <a:p>
            <a:pPr lvl="2"/>
            <a:r>
              <a:rPr lang="en-US" altLang="zh-CN" sz="1600" dirty="0" smtClean="0">
                <a:ea typeface="宋体" pitchFamily="2" charset="-122"/>
              </a:rPr>
              <a:t>where </a:t>
            </a:r>
            <a:r>
              <a:rPr lang="en-US" altLang="zh-CN" sz="1600" i="1" dirty="0" smtClean="0">
                <a:ea typeface="宋体" pitchFamily="2" charset="-122"/>
              </a:rPr>
              <a:t>M</a:t>
            </a:r>
            <a:r>
              <a:rPr lang="en-US" altLang="zh-CN" sz="1600" i="1" baseline="-25000" dirty="0" smtClean="0">
                <a:ea typeface="宋体" pitchFamily="2" charset="-122"/>
              </a:rPr>
              <a:t>T</a:t>
            </a:r>
            <a:r>
              <a:rPr lang="en-US" altLang="zh-CN" sz="1600" dirty="0" smtClean="0">
                <a:ea typeface="宋体" pitchFamily="2" charset="-122"/>
              </a:rPr>
              <a:t> :  Nr. of </a:t>
            </a:r>
            <a:r>
              <a:rPr lang="en-US" altLang="zh-CN" sz="1600" dirty="0" err="1" smtClean="0">
                <a:ea typeface="宋体" pitchFamily="2" charset="-122"/>
              </a:rPr>
              <a:t>Tx</a:t>
            </a:r>
            <a:r>
              <a:rPr lang="en-US" altLang="zh-CN" sz="1600" dirty="0" smtClean="0">
                <a:ea typeface="宋体" pitchFamily="2" charset="-122"/>
              </a:rPr>
              <a:t> antenna</a:t>
            </a:r>
          </a:p>
          <a:p>
            <a:pPr lvl="2">
              <a:buNone/>
            </a:pPr>
            <a:r>
              <a:rPr lang="en-US" altLang="zh-CN" sz="1600" dirty="0" smtClean="0">
                <a:ea typeface="宋体" pitchFamily="2" charset="-122"/>
              </a:rPr>
              <a:t>              </a:t>
            </a:r>
            <a:r>
              <a:rPr lang="en-US" altLang="zh-CN" sz="1600" i="1" dirty="0" smtClean="0">
                <a:ea typeface="宋体" pitchFamily="2" charset="-122"/>
              </a:rPr>
              <a:t>M</a:t>
            </a:r>
            <a:r>
              <a:rPr lang="en-US" altLang="zh-CN" sz="1600" i="1" baseline="-25000" dirty="0" smtClean="0">
                <a:ea typeface="宋体" pitchFamily="2" charset="-122"/>
              </a:rPr>
              <a:t>R</a:t>
            </a:r>
            <a:r>
              <a:rPr lang="en-US" altLang="zh-CN" sz="1600" dirty="0" smtClean="0">
                <a:ea typeface="宋体" pitchFamily="2" charset="-122"/>
              </a:rPr>
              <a:t> :  Nr. of Rx antenna</a:t>
            </a:r>
          </a:p>
          <a:p>
            <a:pPr lvl="1"/>
            <a:r>
              <a:rPr lang="en-US" altLang="zh-CN" sz="1800" dirty="0" smtClean="0">
                <a:ea typeface="宋体" pitchFamily="2" charset="-122"/>
              </a:rPr>
              <a:t>Polarization multiplexing</a:t>
            </a:r>
            <a:endParaRPr lang="en-US" altLang="zh-CN" sz="2400" dirty="0" smtClean="0">
              <a:ea typeface="宋体" pitchFamily="2" charset="-122"/>
            </a:endParaRPr>
          </a:p>
        </p:txBody>
      </p:sp>
      <p:graphicFrame>
        <p:nvGraphicFramePr>
          <p:cNvPr id="3074" name="Object 2"/>
          <p:cNvGraphicFramePr>
            <a:graphicFrameLocks noChangeAspect="1"/>
          </p:cNvGraphicFramePr>
          <p:nvPr/>
        </p:nvGraphicFramePr>
        <p:xfrm>
          <a:off x="1619672" y="2620295"/>
          <a:ext cx="2016224" cy="736697"/>
        </p:xfrm>
        <a:graphic>
          <a:graphicData uri="http://schemas.openxmlformats.org/presentationml/2006/ole">
            <p:oleObj spid="_x0000_s3074" name="Equation" r:id="rId4" imgW="1320480" imgH="482400" progId="Equation.DSMT4">
              <p:embed/>
            </p:oleObj>
          </a:graphicData>
        </a:graphic>
      </p:graphicFrame>
      <p:graphicFrame>
        <p:nvGraphicFramePr>
          <p:cNvPr id="3075" name="Object 3"/>
          <p:cNvGraphicFramePr>
            <a:graphicFrameLocks noChangeAspect="1"/>
          </p:cNvGraphicFramePr>
          <p:nvPr/>
        </p:nvGraphicFramePr>
        <p:xfrm>
          <a:off x="1613766" y="3789040"/>
          <a:ext cx="3282718" cy="720080"/>
        </p:xfrm>
        <a:graphic>
          <a:graphicData uri="http://schemas.openxmlformats.org/presentationml/2006/ole">
            <p:oleObj spid="_x0000_s3075" name="Equation" r:id="rId5" imgW="1968480" imgH="431640" progId="Equation.DSMT4">
              <p:embed/>
            </p:oleObj>
          </a:graphicData>
        </a:graphic>
      </p:graphicFrame>
      <p:graphicFrame>
        <p:nvGraphicFramePr>
          <p:cNvPr id="3076" name="Object 4"/>
          <p:cNvGraphicFramePr>
            <a:graphicFrameLocks noChangeAspect="1"/>
          </p:cNvGraphicFramePr>
          <p:nvPr/>
        </p:nvGraphicFramePr>
        <p:xfrm>
          <a:off x="1619671" y="5577652"/>
          <a:ext cx="3600401" cy="703527"/>
        </p:xfrm>
        <a:graphic>
          <a:graphicData uri="http://schemas.openxmlformats.org/presentationml/2006/ole">
            <p:oleObj spid="_x0000_s3076" name="Equation" r:id="rId6" imgW="2209680" imgH="431640" progId="Equation.DSMT4">
              <p:embed/>
            </p:oleObj>
          </a:graphicData>
        </a:graphic>
      </p:graphicFrame>
      <p:pic>
        <p:nvPicPr>
          <p:cNvPr id="3080" name="Picture 8"/>
          <p:cNvPicPr>
            <a:picLocks noChangeAspect="1" noChangeArrowheads="1"/>
          </p:cNvPicPr>
          <p:nvPr/>
        </p:nvPicPr>
        <p:blipFill>
          <a:blip r:embed="rId7" cstate="print"/>
          <a:srcRect/>
          <a:stretch>
            <a:fillRect/>
          </a:stretch>
        </p:blipFill>
        <p:spPr bwMode="auto">
          <a:xfrm>
            <a:off x="5773638" y="4869160"/>
            <a:ext cx="1390650" cy="1409700"/>
          </a:xfrm>
          <a:prstGeom prst="rect">
            <a:avLst/>
          </a:prstGeom>
          <a:noFill/>
          <a:ln w="9525">
            <a:noFill/>
            <a:miter lim="800000"/>
            <a:headEnd/>
            <a:tailEnd/>
          </a:ln>
        </p:spPr>
      </p:pic>
      <p:sp>
        <p:nvSpPr>
          <p:cNvPr id="16" name="TextBox 15"/>
          <p:cNvSpPr txBox="1"/>
          <p:nvPr/>
        </p:nvSpPr>
        <p:spPr>
          <a:xfrm>
            <a:off x="6804248" y="4952201"/>
            <a:ext cx="1800200" cy="276999"/>
          </a:xfrm>
          <a:prstGeom prst="rect">
            <a:avLst/>
          </a:prstGeom>
          <a:noFill/>
        </p:spPr>
        <p:txBody>
          <a:bodyPr wrap="square" rtlCol="0">
            <a:spAutoFit/>
          </a:bodyPr>
          <a:lstStyle/>
          <a:p>
            <a:r>
              <a:rPr lang="en-US" altLang="zh-CN" dirty="0" smtClean="0"/>
              <a:t>(dual-polarized antenna)</a:t>
            </a:r>
            <a:endParaRPr lang="zh-CN" altLang="en-US" dirty="0"/>
          </a:p>
        </p:txBody>
      </p:sp>
      <p:pic>
        <p:nvPicPr>
          <p:cNvPr id="3077" name="Picture 5"/>
          <p:cNvPicPr>
            <a:picLocks noChangeAspect="1" noChangeArrowheads="1"/>
          </p:cNvPicPr>
          <p:nvPr/>
        </p:nvPicPr>
        <p:blipFill>
          <a:blip r:embed="rId8" cstate="print"/>
          <a:srcRect/>
          <a:stretch>
            <a:fillRect/>
          </a:stretch>
        </p:blipFill>
        <p:spPr bwMode="auto">
          <a:xfrm>
            <a:off x="5828109" y="3356992"/>
            <a:ext cx="2200275" cy="14478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期占位符 3"/>
          <p:cNvSpPr>
            <a:spLocks noGrp="1"/>
          </p:cNvSpPr>
          <p:nvPr>
            <p:ph type="dt" sz="quarter" idx="10"/>
          </p:nvPr>
        </p:nvSpPr>
        <p:spPr>
          <a:xfrm>
            <a:off x="685800" y="381000"/>
            <a:ext cx="1600200" cy="215444"/>
          </a:xfrm>
          <a:noFill/>
        </p:spPr>
        <p:txBody>
          <a:bodyPr/>
          <a:lstStyle/>
          <a:p>
            <a:r>
              <a:rPr lang="en-US" altLang="zh-CN" dirty="0" smtClean="0">
                <a:ea typeface="宋体" pitchFamily="2" charset="-122"/>
              </a:rPr>
              <a:t>&lt;July 2012&gt;</a:t>
            </a:r>
            <a:endParaRPr lang="en-US" altLang="zh-CN" dirty="0">
              <a:ea typeface="宋体" pitchFamily="2" charset="-122"/>
            </a:endParaRPr>
          </a:p>
        </p:txBody>
      </p:sp>
      <p:sp>
        <p:nvSpPr>
          <p:cNvPr id="4099" name="页脚占位符 4"/>
          <p:cNvSpPr>
            <a:spLocks noGrp="1"/>
          </p:cNvSpPr>
          <p:nvPr>
            <p:ph type="ftr" sz="quarter" idx="11"/>
          </p:nvPr>
        </p:nvSpPr>
        <p:spPr>
          <a:xfrm>
            <a:off x="5486400" y="6475413"/>
            <a:ext cx="3124200" cy="184666"/>
          </a:xfrm>
          <a:noFill/>
        </p:spPr>
        <p:txBody>
          <a:bodyPr/>
          <a:lstStyle/>
          <a:p>
            <a:r>
              <a:rPr lang="en-US" altLang="zh-CN" dirty="0" smtClean="0">
                <a:ea typeface="宋体" pitchFamily="2" charset="-122"/>
              </a:rPr>
              <a:t>&lt;</a:t>
            </a:r>
            <a:r>
              <a:rPr lang="en-US" altLang="zh-CN" dirty="0" err="1" smtClean="0">
                <a:ea typeface="宋体" pitchFamily="2" charset="-122"/>
              </a:rPr>
              <a:t>KyungHi</a:t>
            </a:r>
            <a:r>
              <a:rPr lang="en-US" altLang="zh-CN" dirty="0" smtClean="0">
                <a:ea typeface="宋体" pitchFamily="2" charset="-122"/>
              </a:rPr>
              <a:t> Chang&gt;, &lt;</a:t>
            </a:r>
            <a:r>
              <a:rPr lang="en-US" altLang="zh-CN" dirty="0" err="1" smtClean="0">
                <a:ea typeface="宋体" pitchFamily="2" charset="-122"/>
              </a:rPr>
              <a:t>Inha</a:t>
            </a:r>
            <a:r>
              <a:rPr lang="en-US" altLang="zh-CN" dirty="0" smtClean="0">
                <a:ea typeface="宋体" pitchFamily="2" charset="-122"/>
              </a:rPr>
              <a:t> University&gt;</a:t>
            </a:r>
            <a:endParaRPr lang="en-US" altLang="zh-CN" dirty="0">
              <a:ea typeface="宋体" pitchFamily="2" charset="-122"/>
            </a:endParaRPr>
          </a:p>
        </p:txBody>
      </p:sp>
      <p:sp>
        <p:nvSpPr>
          <p:cNvPr id="4100" name="灯片编号占位符 5"/>
          <p:cNvSpPr>
            <a:spLocks noGrp="1"/>
          </p:cNvSpPr>
          <p:nvPr>
            <p:ph type="sldNum" sz="quarter" idx="12"/>
          </p:nvPr>
        </p:nvSpPr>
        <p:spPr>
          <a:noFill/>
        </p:spPr>
        <p:txBody>
          <a:bodyPr/>
          <a:lstStyle/>
          <a:p>
            <a:r>
              <a:rPr lang="en-US" altLang="zh-CN">
                <a:ea typeface="宋体" pitchFamily="2" charset="-122"/>
              </a:rPr>
              <a:t>Slide </a:t>
            </a:r>
            <a:fld id="{5A0A0E4A-009A-475B-92E1-E81859663307}" type="slidenum">
              <a:rPr lang="en-US" altLang="zh-CN">
                <a:ea typeface="宋体" pitchFamily="2" charset="-122"/>
              </a:rPr>
              <a:pPr/>
              <a:t>13</a:t>
            </a:fld>
            <a:endParaRPr lang="en-US" altLang="zh-CN">
              <a:ea typeface="宋体" pitchFamily="2" charset="-122"/>
            </a:endParaRPr>
          </a:p>
        </p:txBody>
      </p:sp>
      <p:sp>
        <p:nvSpPr>
          <p:cNvPr id="4101" name="Rectangle 2"/>
          <p:cNvSpPr>
            <a:spLocks noGrp="1" noChangeArrowheads="1"/>
          </p:cNvSpPr>
          <p:nvPr>
            <p:ph type="title"/>
          </p:nvPr>
        </p:nvSpPr>
        <p:spPr/>
        <p:txBody>
          <a:bodyPr/>
          <a:lstStyle/>
          <a:p>
            <a:r>
              <a:rPr lang="en-US" altLang="zh-CN" sz="3200" b="1" dirty="0" smtClean="0">
                <a:ea typeface="宋体" pitchFamily="2" charset="-122"/>
              </a:rPr>
              <a:t>Future Work &amp; Challenges</a:t>
            </a:r>
            <a:endParaRPr lang="zh-CN" altLang="zh-CN" sz="3200" b="1" dirty="0" smtClean="0">
              <a:ea typeface="宋体" pitchFamily="2" charset="-122"/>
            </a:endParaRPr>
          </a:p>
        </p:txBody>
      </p:sp>
      <p:sp>
        <p:nvSpPr>
          <p:cNvPr id="4102" name="Rectangle 3"/>
          <p:cNvSpPr>
            <a:spLocks noGrp="1" noChangeArrowheads="1"/>
          </p:cNvSpPr>
          <p:nvPr>
            <p:ph type="body" idx="1"/>
          </p:nvPr>
        </p:nvSpPr>
        <p:spPr/>
        <p:txBody>
          <a:bodyPr>
            <a:normAutofit fontScale="92500" lnSpcReduction="10000"/>
          </a:bodyPr>
          <a:lstStyle/>
          <a:p>
            <a:r>
              <a:rPr lang="en-US" altLang="zh-CN" sz="2400" dirty="0" smtClean="0">
                <a:ea typeface="宋体" pitchFamily="2" charset="-122"/>
              </a:rPr>
              <a:t>Channel measurement &amp; appropriate polarized channel modeling</a:t>
            </a:r>
          </a:p>
          <a:p>
            <a:pPr lvl="1"/>
            <a:r>
              <a:rPr lang="en-US" altLang="zh-CN" sz="2000" dirty="0" smtClean="0">
                <a:ea typeface="宋体" pitchFamily="2" charset="-122"/>
              </a:rPr>
              <a:t>Mathematical model for channel depolarization</a:t>
            </a:r>
          </a:p>
          <a:p>
            <a:pPr lvl="2"/>
            <a:r>
              <a:rPr lang="en-US" altLang="zh-CN" sz="1600" dirty="0" smtClean="0">
                <a:ea typeface="宋体" pitchFamily="2" charset="-122"/>
              </a:rPr>
              <a:t>XPD (Cross-Polarization Discrimination)</a:t>
            </a:r>
          </a:p>
          <a:p>
            <a:pPr lvl="2"/>
            <a:r>
              <a:rPr lang="en-US" altLang="zh-CN" sz="1600" dirty="0" smtClean="0">
                <a:ea typeface="宋体" pitchFamily="2" charset="-122"/>
              </a:rPr>
              <a:t>SU-MIMO / MU-MIMO</a:t>
            </a:r>
          </a:p>
          <a:p>
            <a:r>
              <a:rPr lang="en-US" altLang="zh-CN" sz="2400" dirty="0" smtClean="0">
                <a:ea typeface="宋体" pitchFamily="2" charset="-122"/>
              </a:rPr>
              <a:t>Transceiver design for multi-polarized antenna systems employing diversity &amp; multiplexing</a:t>
            </a:r>
          </a:p>
          <a:p>
            <a:r>
              <a:rPr lang="en-US" altLang="zh-CN" sz="2400" dirty="0" smtClean="0">
                <a:ea typeface="宋体" pitchFamily="2" charset="-122"/>
              </a:rPr>
              <a:t>Polarization filtering design</a:t>
            </a:r>
          </a:p>
          <a:p>
            <a:pPr lvl="1"/>
            <a:r>
              <a:rPr lang="en-US" altLang="zh-CN" sz="2000" dirty="0" smtClean="0">
                <a:ea typeface="宋体" pitchFamily="2" charset="-122"/>
              </a:rPr>
              <a:t>Detection algorithms</a:t>
            </a:r>
          </a:p>
          <a:p>
            <a:pPr lvl="2"/>
            <a:r>
              <a:rPr lang="en-US" altLang="zh-CN" sz="1600" dirty="0" smtClean="0">
                <a:ea typeface="宋体" pitchFamily="2" charset="-122"/>
              </a:rPr>
              <a:t>Co-channel interference cancelation</a:t>
            </a:r>
          </a:p>
          <a:p>
            <a:pPr lvl="1"/>
            <a:r>
              <a:rPr lang="en-US" altLang="zh-CN" sz="2000" dirty="0" smtClean="0">
                <a:ea typeface="宋体" pitchFamily="2" charset="-122"/>
              </a:rPr>
              <a:t>Etc.</a:t>
            </a:r>
            <a:endParaRPr lang="en-US" altLang="zh-CN" sz="2400" dirty="0" smtClean="0">
              <a:ea typeface="宋体" pitchFamily="2" charset="-122"/>
            </a:endParaRPr>
          </a:p>
          <a:p>
            <a:r>
              <a:rPr lang="en-US" altLang="zh-CN" sz="2400" dirty="0" smtClean="0">
                <a:ea typeface="宋体" pitchFamily="2" charset="-122"/>
              </a:rPr>
              <a:t>Polarization Multiplexing with interference reduction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期占位符 3"/>
          <p:cNvSpPr>
            <a:spLocks noGrp="1"/>
          </p:cNvSpPr>
          <p:nvPr>
            <p:ph type="dt" sz="quarter" idx="10"/>
          </p:nvPr>
        </p:nvSpPr>
        <p:spPr>
          <a:xfrm>
            <a:off x="685800" y="381000"/>
            <a:ext cx="1600200" cy="215444"/>
          </a:xfrm>
          <a:noFill/>
        </p:spPr>
        <p:txBody>
          <a:bodyPr/>
          <a:lstStyle/>
          <a:p>
            <a:r>
              <a:rPr lang="en-US" altLang="zh-CN" dirty="0" smtClean="0">
                <a:ea typeface="宋体" pitchFamily="2" charset="-122"/>
              </a:rPr>
              <a:t>&lt;July 2012&gt;</a:t>
            </a:r>
            <a:endParaRPr lang="en-US" altLang="zh-CN" dirty="0">
              <a:ea typeface="宋体" pitchFamily="2" charset="-122"/>
            </a:endParaRPr>
          </a:p>
        </p:txBody>
      </p:sp>
      <p:sp>
        <p:nvSpPr>
          <p:cNvPr id="4099" name="页脚占位符 4"/>
          <p:cNvSpPr>
            <a:spLocks noGrp="1"/>
          </p:cNvSpPr>
          <p:nvPr>
            <p:ph type="ftr" sz="quarter" idx="11"/>
          </p:nvPr>
        </p:nvSpPr>
        <p:spPr>
          <a:xfrm>
            <a:off x="5486400" y="6475413"/>
            <a:ext cx="3124200" cy="184666"/>
          </a:xfrm>
          <a:noFill/>
        </p:spPr>
        <p:txBody>
          <a:bodyPr/>
          <a:lstStyle/>
          <a:p>
            <a:r>
              <a:rPr lang="en-US" altLang="zh-CN" dirty="0" smtClean="0">
                <a:ea typeface="宋体" pitchFamily="2" charset="-122"/>
              </a:rPr>
              <a:t>&lt;</a:t>
            </a:r>
            <a:r>
              <a:rPr lang="en-US" altLang="zh-CN" dirty="0" err="1" smtClean="0">
                <a:ea typeface="宋体" pitchFamily="2" charset="-122"/>
              </a:rPr>
              <a:t>KyungHi</a:t>
            </a:r>
            <a:r>
              <a:rPr lang="en-US" altLang="zh-CN" dirty="0" smtClean="0">
                <a:ea typeface="宋体" pitchFamily="2" charset="-122"/>
              </a:rPr>
              <a:t> Chang&gt;, &lt;</a:t>
            </a:r>
            <a:r>
              <a:rPr lang="en-US" altLang="zh-CN" dirty="0" err="1" smtClean="0">
                <a:ea typeface="宋体" pitchFamily="2" charset="-122"/>
              </a:rPr>
              <a:t>Inha</a:t>
            </a:r>
            <a:r>
              <a:rPr lang="en-US" altLang="zh-CN" dirty="0" smtClean="0">
                <a:ea typeface="宋体" pitchFamily="2" charset="-122"/>
              </a:rPr>
              <a:t> University&gt;</a:t>
            </a:r>
            <a:endParaRPr lang="en-US" altLang="zh-CN" dirty="0">
              <a:ea typeface="宋体" pitchFamily="2" charset="-122"/>
            </a:endParaRPr>
          </a:p>
        </p:txBody>
      </p:sp>
      <p:sp>
        <p:nvSpPr>
          <p:cNvPr id="4100" name="灯片编号占位符 5"/>
          <p:cNvSpPr>
            <a:spLocks noGrp="1"/>
          </p:cNvSpPr>
          <p:nvPr>
            <p:ph type="sldNum" sz="quarter" idx="12"/>
          </p:nvPr>
        </p:nvSpPr>
        <p:spPr>
          <a:noFill/>
        </p:spPr>
        <p:txBody>
          <a:bodyPr/>
          <a:lstStyle/>
          <a:p>
            <a:r>
              <a:rPr lang="en-US" altLang="zh-CN">
                <a:ea typeface="宋体" pitchFamily="2" charset="-122"/>
              </a:rPr>
              <a:t>Slide </a:t>
            </a:r>
            <a:fld id="{5A0A0E4A-009A-475B-92E1-E81859663307}" type="slidenum">
              <a:rPr lang="en-US" altLang="zh-CN">
                <a:ea typeface="宋体" pitchFamily="2" charset="-122"/>
              </a:rPr>
              <a:pPr/>
              <a:t>14</a:t>
            </a:fld>
            <a:endParaRPr lang="en-US" altLang="zh-CN">
              <a:ea typeface="宋体" pitchFamily="2" charset="-122"/>
            </a:endParaRPr>
          </a:p>
        </p:txBody>
      </p:sp>
      <p:sp>
        <p:nvSpPr>
          <p:cNvPr id="4101" name="Rectangle 2"/>
          <p:cNvSpPr>
            <a:spLocks noGrp="1" noChangeArrowheads="1"/>
          </p:cNvSpPr>
          <p:nvPr>
            <p:ph type="title"/>
          </p:nvPr>
        </p:nvSpPr>
        <p:spPr/>
        <p:txBody>
          <a:bodyPr/>
          <a:lstStyle/>
          <a:p>
            <a:r>
              <a:rPr lang="en-US" altLang="zh-CN" sz="3200" b="1" dirty="0" smtClean="0">
                <a:ea typeface="宋体" pitchFamily="2" charset="-122"/>
              </a:rPr>
              <a:t>Future Work &amp; Challenges</a:t>
            </a:r>
            <a:endParaRPr lang="zh-CN" altLang="zh-CN" sz="3200" b="1" dirty="0" smtClean="0">
              <a:ea typeface="宋体" pitchFamily="2" charset="-122"/>
            </a:endParaRPr>
          </a:p>
        </p:txBody>
      </p:sp>
      <p:sp>
        <p:nvSpPr>
          <p:cNvPr id="4102" name="Rectangle 3"/>
          <p:cNvSpPr>
            <a:spLocks noGrp="1" noChangeArrowheads="1"/>
          </p:cNvSpPr>
          <p:nvPr>
            <p:ph type="body" idx="1"/>
          </p:nvPr>
        </p:nvSpPr>
        <p:spPr/>
        <p:txBody>
          <a:bodyPr>
            <a:normAutofit/>
          </a:bodyPr>
          <a:lstStyle/>
          <a:p>
            <a:r>
              <a:rPr lang="en-US" altLang="zh-CN" sz="2400" dirty="0" smtClean="0">
                <a:ea typeface="宋体" pitchFamily="2" charset="-122"/>
              </a:rPr>
              <a:t>Standardization Issues</a:t>
            </a:r>
          </a:p>
          <a:p>
            <a:pPr lvl="1"/>
            <a:r>
              <a:rPr lang="en-US" altLang="zh-CN" sz="2000" dirty="0" smtClean="0">
                <a:ea typeface="宋体" pitchFamily="2" charset="-122"/>
              </a:rPr>
              <a:t>Channel modeling</a:t>
            </a:r>
          </a:p>
          <a:p>
            <a:pPr lvl="2"/>
            <a:r>
              <a:rPr lang="en-US" altLang="zh-CN" sz="1600" dirty="0" smtClean="0">
                <a:ea typeface="宋体" pitchFamily="2" charset="-122"/>
              </a:rPr>
              <a:t>Including XPD (Cross-Polarization Discrimination)</a:t>
            </a:r>
          </a:p>
          <a:p>
            <a:pPr lvl="1"/>
            <a:r>
              <a:rPr lang="en-US" altLang="zh-CN" sz="2000" dirty="0" smtClean="0">
                <a:ea typeface="宋体" pitchFamily="2" charset="-122"/>
              </a:rPr>
              <a:t>MIMO techniques</a:t>
            </a:r>
          </a:p>
          <a:p>
            <a:pPr lvl="2"/>
            <a:r>
              <a:rPr lang="en-US" altLang="zh-CN" sz="1600" dirty="0" smtClean="0">
                <a:ea typeface="宋体" pitchFamily="2" charset="-122"/>
              </a:rPr>
              <a:t>MIMO antenna pattern</a:t>
            </a:r>
          </a:p>
          <a:p>
            <a:pPr lvl="2"/>
            <a:r>
              <a:rPr lang="en-US" altLang="zh-CN" sz="1600" dirty="0" smtClean="0">
                <a:ea typeface="宋体" pitchFamily="2" charset="-122"/>
              </a:rPr>
              <a:t>Polarization diversity</a:t>
            </a:r>
          </a:p>
          <a:p>
            <a:pPr lvl="3"/>
            <a:r>
              <a:rPr lang="en-US" altLang="zh-CN" sz="1200" dirty="0" err="1" smtClean="0">
                <a:ea typeface="宋体" pitchFamily="2" charset="-122"/>
              </a:rPr>
              <a:t>Tx</a:t>
            </a:r>
            <a:r>
              <a:rPr lang="en-US" altLang="zh-CN" sz="1200" dirty="0" smtClean="0">
                <a:ea typeface="宋体" pitchFamily="2" charset="-122"/>
              </a:rPr>
              <a:t> diversity schemes</a:t>
            </a:r>
          </a:p>
          <a:p>
            <a:pPr lvl="2"/>
            <a:r>
              <a:rPr lang="en-US" altLang="zh-CN" sz="1600" dirty="0" smtClean="0">
                <a:ea typeface="宋体" pitchFamily="2" charset="-122"/>
              </a:rPr>
              <a:t>Polarization multiplexing</a:t>
            </a:r>
          </a:p>
          <a:p>
            <a:pPr lvl="3"/>
            <a:r>
              <a:rPr lang="en-US" altLang="zh-CN" sz="1200" dirty="0" err="1" smtClean="0">
                <a:ea typeface="宋体" pitchFamily="2" charset="-122"/>
              </a:rPr>
              <a:t>Tx</a:t>
            </a:r>
            <a:r>
              <a:rPr lang="en-US" altLang="zh-CN" sz="1200" dirty="0" smtClean="0">
                <a:ea typeface="宋体" pitchFamily="2" charset="-122"/>
              </a:rPr>
              <a:t> </a:t>
            </a:r>
            <a:r>
              <a:rPr lang="en-US" altLang="zh-CN" sz="1200" dirty="0" err="1" smtClean="0">
                <a:ea typeface="宋体" pitchFamily="2" charset="-122"/>
              </a:rPr>
              <a:t>precoding</a:t>
            </a:r>
            <a:r>
              <a:rPr lang="en-US" altLang="zh-CN" sz="1200" dirty="0" smtClean="0">
                <a:ea typeface="宋体" pitchFamily="2" charset="-122"/>
              </a:rPr>
              <a:t> for co-channel interference cancelation</a:t>
            </a:r>
          </a:p>
          <a:p>
            <a:pPr lvl="1"/>
            <a:r>
              <a:rPr lang="en-US" altLang="zh-CN" sz="2000" dirty="0" smtClean="0">
                <a:ea typeface="宋体" pitchFamily="2" charset="-122"/>
              </a:rPr>
              <a:t>Control signaling in polarization antenna systems</a:t>
            </a:r>
          </a:p>
          <a:p>
            <a:pPr lvl="1"/>
            <a:r>
              <a:rPr lang="en-US" altLang="zh-CN" sz="2000" dirty="0" smtClean="0">
                <a:ea typeface="宋体" pitchFamily="2" charset="-122"/>
              </a:rPr>
              <a:t>Etc.</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期占位符 3"/>
          <p:cNvSpPr>
            <a:spLocks noGrp="1"/>
          </p:cNvSpPr>
          <p:nvPr>
            <p:ph type="dt" sz="quarter" idx="10"/>
          </p:nvPr>
        </p:nvSpPr>
        <p:spPr>
          <a:xfrm>
            <a:off x="685800" y="381000"/>
            <a:ext cx="1600200" cy="215444"/>
          </a:xfrm>
          <a:noFill/>
        </p:spPr>
        <p:txBody>
          <a:bodyPr/>
          <a:lstStyle/>
          <a:p>
            <a:r>
              <a:rPr lang="en-US" altLang="zh-CN" dirty="0" smtClean="0">
                <a:ea typeface="宋体" pitchFamily="2" charset="-122"/>
              </a:rPr>
              <a:t>&lt;July 2012&gt;</a:t>
            </a:r>
            <a:endParaRPr lang="en-US" altLang="zh-CN" dirty="0">
              <a:ea typeface="宋体" pitchFamily="2" charset="-122"/>
            </a:endParaRPr>
          </a:p>
        </p:txBody>
      </p:sp>
      <p:sp>
        <p:nvSpPr>
          <p:cNvPr id="4099" name="页脚占位符 4"/>
          <p:cNvSpPr>
            <a:spLocks noGrp="1"/>
          </p:cNvSpPr>
          <p:nvPr>
            <p:ph type="ftr" sz="quarter" idx="11"/>
          </p:nvPr>
        </p:nvSpPr>
        <p:spPr>
          <a:xfrm>
            <a:off x="5486400" y="6475413"/>
            <a:ext cx="3124200" cy="184666"/>
          </a:xfrm>
          <a:noFill/>
        </p:spPr>
        <p:txBody>
          <a:bodyPr/>
          <a:lstStyle/>
          <a:p>
            <a:r>
              <a:rPr lang="en-US" altLang="zh-CN" dirty="0" smtClean="0">
                <a:ea typeface="宋体" pitchFamily="2" charset="-122"/>
              </a:rPr>
              <a:t>&lt;</a:t>
            </a:r>
            <a:r>
              <a:rPr lang="en-US" altLang="zh-CN" dirty="0" err="1" smtClean="0">
                <a:ea typeface="宋体" pitchFamily="2" charset="-122"/>
              </a:rPr>
              <a:t>KyungHi</a:t>
            </a:r>
            <a:r>
              <a:rPr lang="en-US" altLang="zh-CN" dirty="0" smtClean="0">
                <a:ea typeface="宋体" pitchFamily="2" charset="-122"/>
              </a:rPr>
              <a:t> Chang&gt;, &lt;</a:t>
            </a:r>
            <a:r>
              <a:rPr lang="en-US" altLang="zh-CN" dirty="0" err="1" smtClean="0">
                <a:ea typeface="宋体" pitchFamily="2" charset="-122"/>
              </a:rPr>
              <a:t>Inha</a:t>
            </a:r>
            <a:r>
              <a:rPr lang="en-US" altLang="zh-CN" dirty="0" smtClean="0">
                <a:ea typeface="宋体" pitchFamily="2" charset="-122"/>
              </a:rPr>
              <a:t> University&gt;</a:t>
            </a:r>
            <a:endParaRPr lang="en-US" altLang="zh-CN" dirty="0">
              <a:ea typeface="宋体" pitchFamily="2" charset="-122"/>
            </a:endParaRPr>
          </a:p>
        </p:txBody>
      </p:sp>
      <p:sp>
        <p:nvSpPr>
          <p:cNvPr id="4100" name="灯片编号占位符 5"/>
          <p:cNvSpPr>
            <a:spLocks noGrp="1"/>
          </p:cNvSpPr>
          <p:nvPr>
            <p:ph type="sldNum" sz="quarter" idx="12"/>
          </p:nvPr>
        </p:nvSpPr>
        <p:spPr>
          <a:noFill/>
        </p:spPr>
        <p:txBody>
          <a:bodyPr/>
          <a:lstStyle/>
          <a:p>
            <a:r>
              <a:rPr lang="en-US" altLang="zh-CN">
                <a:ea typeface="宋体" pitchFamily="2" charset="-122"/>
              </a:rPr>
              <a:t>Slide </a:t>
            </a:r>
            <a:fld id="{5A0A0E4A-009A-475B-92E1-E81859663307}" type="slidenum">
              <a:rPr lang="en-US" altLang="zh-CN">
                <a:ea typeface="宋体" pitchFamily="2" charset="-122"/>
              </a:rPr>
              <a:pPr/>
              <a:t>15</a:t>
            </a:fld>
            <a:endParaRPr lang="en-US" altLang="zh-CN">
              <a:ea typeface="宋体" pitchFamily="2" charset="-122"/>
            </a:endParaRPr>
          </a:p>
        </p:txBody>
      </p:sp>
      <p:sp>
        <p:nvSpPr>
          <p:cNvPr id="4101" name="Rectangle 2"/>
          <p:cNvSpPr>
            <a:spLocks noGrp="1" noChangeArrowheads="1"/>
          </p:cNvSpPr>
          <p:nvPr>
            <p:ph type="title"/>
          </p:nvPr>
        </p:nvSpPr>
        <p:spPr/>
        <p:txBody>
          <a:bodyPr/>
          <a:lstStyle/>
          <a:p>
            <a:r>
              <a:rPr lang="en-US" altLang="zh-CN" sz="3200" b="1" dirty="0" smtClean="0">
                <a:ea typeface="宋体" pitchFamily="2" charset="-122"/>
              </a:rPr>
              <a:t>Conclusions</a:t>
            </a:r>
            <a:endParaRPr lang="zh-CN" altLang="zh-CN" sz="3200" b="1" dirty="0" smtClean="0">
              <a:ea typeface="宋体" pitchFamily="2" charset="-122"/>
            </a:endParaRPr>
          </a:p>
        </p:txBody>
      </p:sp>
      <p:sp>
        <p:nvSpPr>
          <p:cNvPr id="4102" name="Rectangle 3"/>
          <p:cNvSpPr>
            <a:spLocks noGrp="1" noChangeArrowheads="1"/>
          </p:cNvSpPr>
          <p:nvPr>
            <p:ph type="body" idx="1"/>
          </p:nvPr>
        </p:nvSpPr>
        <p:spPr/>
        <p:txBody>
          <a:bodyPr/>
          <a:lstStyle/>
          <a:p>
            <a:r>
              <a:rPr lang="en-US" altLang="zh-CN" sz="2400" dirty="0" smtClean="0">
                <a:ea typeface="宋体" pitchFamily="2" charset="-122"/>
              </a:rPr>
              <a:t>Theoretically triple the capacity of wireless communications using electromagnetic polarization</a:t>
            </a:r>
          </a:p>
          <a:p>
            <a:pPr lvl="1"/>
            <a:r>
              <a:rPr lang="en-US" altLang="zh-CN" sz="2000" dirty="0" smtClean="0">
                <a:ea typeface="宋体" pitchFamily="2" charset="-122"/>
              </a:rPr>
              <a:t>Using tri-polarized antenna</a:t>
            </a:r>
          </a:p>
          <a:p>
            <a:r>
              <a:rPr lang="en-US" altLang="zh-CN" sz="2400" dirty="0" smtClean="0">
                <a:ea typeface="宋体" pitchFamily="2" charset="-122"/>
              </a:rPr>
              <a:t>Extremely increase the reliability of the wireless links </a:t>
            </a:r>
          </a:p>
          <a:p>
            <a:pPr lvl="1"/>
            <a:r>
              <a:rPr lang="en-US" altLang="zh-CN" sz="2000" dirty="0" smtClean="0">
                <a:ea typeface="宋体" pitchFamily="2" charset="-122"/>
              </a:rPr>
              <a:t>Depending on the discrimination between cross-channels.</a:t>
            </a:r>
          </a:p>
          <a:p>
            <a:r>
              <a:rPr lang="en-US" altLang="zh-CN" sz="2400" dirty="0" smtClean="0">
                <a:ea typeface="宋体" pitchFamily="2" charset="-122"/>
              </a:rPr>
              <a:t>An efficient way to reduce antenna array dimension</a:t>
            </a:r>
          </a:p>
          <a:p>
            <a:endParaRPr lang="en-US" altLang="zh-CN" sz="2400" dirty="0" smtClean="0">
              <a:ea typeface="宋体"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期占位符 3"/>
          <p:cNvSpPr>
            <a:spLocks noGrp="1"/>
          </p:cNvSpPr>
          <p:nvPr>
            <p:ph type="dt" sz="quarter" idx="10"/>
          </p:nvPr>
        </p:nvSpPr>
        <p:spPr>
          <a:xfrm>
            <a:off x="685800" y="381000"/>
            <a:ext cx="1600200" cy="215444"/>
          </a:xfrm>
          <a:noFill/>
        </p:spPr>
        <p:txBody>
          <a:bodyPr/>
          <a:lstStyle/>
          <a:p>
            <a:r>
              <a:rPr lang="en-US" altLang="zh-CN" dirty="0" smtClean="0">
                <a:ea typeface="宋体" pitchFamily="2" charset="-122"/>
              </a:rPr>
              <a:t>&lt;July 2012&gt;</a:t>
            </a:r>
            <a:endParaRPr lang="en-US" altLang="zh-CN" dirty="0">
              <a:ea typeface="宋体" pitchFamily="2" charset="-122"/>
            </a:endParaRPr>
          </a:p>
        </p:txBody>
      </p:sp>
      <p:sp>
        <p:nvSpPr>
          <p:cNvPr id="3075" name="页脚占位符 4"/>
          <p:cNvSpPr>
            <a:spLocks noGrp="1"/>
          </p:cNvSpPr>
          <p:nvPr>
            <p:ph type="ftr" sz="quarter" idx="11"/>
          </p:nvPr>
        </p:nvSpPr>
        <p:spPr>
          <a:xfrm>
            <a:off x="5486400" y="6475413"/>
            <a:ext cx="3124200" cy="184666"/>
          </a:xfrm>
          <a:noFill/>
        </p:spPr>
        <p:txBody>
          <a:bodyPr/>
          <a:lstStyle/>
          <a:p>
            <a:r>
              <a:rPr lang="en-US" altLang="zh-CN" dirty="0" smtClean="0">
                <a:ea typeface="宋体" pitchFamily="2" charset="-122"/>
              </a:rPr>
              <a:t>&lt;</a:t>
            </a:r>
            <a:r>
              <a:rPr lang="en-US" altLang="zh-CN" dirty="0" err="1" smtClean="0">
                <a:ea typeface="宋体" pitchFamily="2" charset="-122"/>
              </a:rPr>
              <a:t>KyungHi</a:t>
            </a:r>
            <a:r>
              <a:rPr lang="en-US" altLang="zh-CN" dirty="0" smtClean="0">
                <a:ea typeface="宋体" pitchFamily="2" charset="-122"/>
              </a:rPr>
              <a:t> Chang&gt;, &lt;</a:t>
            </a:r>
            <a:r>
              <a:rPr lang="en-US" altLang="zh-CN" dirty="0" err="1" smtClean="0">
                <a:ea typeface="宋体" pitchFamily="2" charset="-122"/>
              </a:rPr>
              <a:t>Inha</a:t>
            </a:r>
            <a:r>
              <a:rPr lang="en-US" altLang="zh-CN" dirty="0" smtClean="0">
                <a:ea typeface="宋体" pitchFamily="2" charset="-122"/>
              </a:rPr>
              <a:t> University&gt;</a:t>
            </a:r>
            <a:endParaRPr lang="en-US" altLang="zh-CN" dirty="0">
              <a:ea typeface="宋体" pitchFamily="2" charset="-122"/>
            </a:endParaRPr>
          </a:p>
        </p:txBody>
      </p:sp>
      <p:sp>
        <p:nvSpPr>
          <p:cNvPr id="3076" name="灯片编号占位符 5"/>
          <p:cNvSpPr>
            <a:spLocks noGrp="1"/>
          </p:cNvSpPr>
          <p:nvPr>
            <p:ph type="sldNum" sz="quarter" idx="12"/>
          </p:nvPr>
        </p:nvSpPr>
        <p:spPr>
          <a:noFill/>
        </p:spPr>
        <p:txBody>
          <a:bodyPr/>
          <a:lstStyle/>
          <a:p>
            <a:r>
              <a:rPr lang="en-US" altLang="zh-CN">
                <a:ea typeface="宋体" pitchFamily="2" charset="-122"/>
              </a:rPr>
              <a:t>Slide </a:t>
            </a:r>
            <a:fld id="{42736B4A-2BAE-4A60-A5B0-B9EAA7F328CC}" type="slidenum">
              <a:rPr lang="en-US" altLang="zh-CN">
                <a:ea typeface="宋体" pitchFamily="2" charset="-122"/>
              </a:rPr>
              <a:pPr/>
              <a:t>2</a:t>
            </a:fld>
            <a:endParaRPr lang="en-US" altLang="zh-CN">
              <a:ea typeface="宋体" pitchFamily="2" charset="-122"/>
            </a:endParaRPr>
          </a:p>
        </p:txBody>
      </p:sp>
      <p:sp>
        <p:nvSpPr>
          <p:cNvPr id="3077" name="Rectangle 2"/>
          <p:cNvSpPr>
            <a:spLocks noGrp="1" noChangeArrowheads="1"/>
          </p:cNvSpPr>
          <p:nvPr>
            <p:ph type="ctrTitle"/>
          </p:nvPr>
        </p:nvSpPr>
        <p:spPr>
          <a:xfrm>
            <a:off x="685800" y="2286000"/>
            <a:ext cx="7772400" cy="1143000"/>
          </a:xfrm>
        </p:spPr>
        <p:txBody>
          <a:bodyPr/>
          <a:lstStyle/>
          <a:p>
            <a:r>
              <a:rPr lang="en-US" altLang="zh-CN" b="1" dirty="0" smtClean="0">
                <a:ea typeface="宋体" pitchFamily="2" charset="-122"/>
              </a:rPr>
              <a:t>The Usage of Polarized Antenna System</a:t>
            </a:r>
            <a:endParaRPr lang="zh-CN" altLang="zh-CN" b="1" dirty="0" smtClean="0">
              <a:ea typeface="宋体" pitchFamily="2" charset="-122"/>
            </a:endParaRPr>
          </a:p>
        </p:txBody>
      </p:sp>
      <p:sp>
        <p:nvSpPr>
          <p:cNvPr id="3078" name="Rectangle 3"/>
          <p:cNvSpPr>
            <a:spLocks noGrp="1" noChangeArrowheads="1"/>
          </p:cNvSpPr>
          <p:nvPr>
            <p:ph type="subTitle" idx="1"/>
          </p:nvPr>
        </p:nvSpPr>
        <p:spPr/>
        <p:txBody>
          <a:bodyPr/>
          <a:lstStyle/>
          <a:p>
            <a:r>
              <a:rPr lang="en-US" altLang="zh-CN" sz="2400" b="1" dirty="0" smtClean="0">
                <a:ea typeface="宋体" pitchFamily="2" charset="-122"/>
              </a:rPr>
              <a:t>2012. 7</a:t>
            </a:r>
          </a:p>
          <a:p>
            <a:r>
              <a:rPr lang="en-US" altLang="zh-CN" sz="2400" b="1" dirty="0" smtClean="0">
                <a:ea typeface="宋体" pitchFamily="2" charset="-122"/>
              </a:rPr>
              <a:t>Prof. </a:t>
            </a:r>
            <a:r>
              <a:rPr lang="en-US" altLang="zh-CN" sz="2400" b="1" dirty="0" err="1" smtClean="0">
                <a:ea typeface="宋体" pitchFamily="2" charset="-122"/>
              </a:rPr>
              <a:t>KyungHi</a:t>
            </a:r>
            <a:r>
              <a:rPr lang="en-US" altLang="zh-CN" sz="2400" b="1" dirty="0" smtClean="0">
                <a:ea typeface="宋体" pitchFamily="2" charset="-122"/>
              </a:rPr>
              <a:t> Chang, </a:t>
            </a:r>
            <a:r>
              <a:rPr lang="en-US" altLang="zh-CN" sz="2400" b="1" dirty="0" err="1" smtClean="0">
                <a:ea typeface="宋体" pitchFamily="2" charset="-122"/>
              </a:rPr>
              <a:t>Inha</a:t>
            </a:r>
            <a:r>
              <a:rPr lang="en-US" altLang="zh-CN" sz="2400" b="1" dirty="0" smtClean="0">
                <a:ea typeface="宋体" pitchFamily="2" charset="-122"/>
              </a:rPr>
              <a:t> University</a:t>
            </a:r>
          </a:p>
          <a:p>
            <a:r>
              <a:rPr lang="en-US" altLang="zh-CN" sz="2400" b="1" dirty="0" smtClean="0">
                <a:ea typeface="宋体" pitchFamily="2" charset="-122"/>
              </a:rPr>
              <a:t>khchang@inha.ac.kr</a:t>
            </a:r>
            <a:endParaRPr lang="zh-CN" altLang="zh-CN" sz="2400" b="1" dirty="0" smtClean="0">
              <a:ea typeface="宋体" pitchFamily="2"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期占位符 3"/>
          <p:cNvSpPr>
            <a:spLocks noGrp="1"/>
          </p:cNvSpPr>
          <p:nvPr>
            <p:ph type="dt" sz="quarter" idx="10"/>
          </p:nvPr>
        </p:nvSpPr>
        <p:spPr>
          <a:xfrm>
            <a:off x="685800" y="381000"/>
            <a:ext cx="1600200" cy="215444"/>
          </a:xfrm>
          <a:noFill/>
        </p:spPr>
        <p:txBody>
          <a:bodyPr/>
          <a:lstStyle/>
          <a:p>
            <a:r>
              <a:rPr lang="en-US" altLang="zh-CN" dirty="0" smtClean="0">
                <a:ea typeface="宋体" pitchFamily="2" charset="-122"/>
              </a:rPr>
              <a:t>&lt;July 2012&gt;</a:t>
            </a:r>
            <a:endParaRPr lang="en-US" altLang="zh-CN" dirty="0">
              <a:ea typeface="宋体" pitchFamily="2" charset="-122"/>
            </a:endParaRPr>
          </a:p>
        </p:txBody>
      </p:sp>
      <p:sp>
        <p:nvSpPr>
          <p:cNvPr id="4099" name="页脚占位符 4"/>
          <p:cNvSpPr>
            <a:spLocks noGrp="1"/>
          </p:cNvSpPr>
          <p:nvPr>
            <p:ph type="ftr" sz="quarter" idx="11"/>
          </p:nvPr>
        </p:nvSpPr>
        <p:spPr>
          <a:xfrm>
            <a:off x="5486400" y="6475413"/>
            <a:ext cx="3124200" cy="184666"/>
          </a:xfrm>
          <a:noFill/>
        </p:spPr>
        <p:txBody>
          <a:bodyPr/>
          <a:lstStyle/>
          <a:p>
            <a:r>
              <a:rPr lang="en-US" altLang="zh-CN" dirty="0" smtClean="0">
                <a:ea typeface="宋体" pitchFamily="2" charset="-122"/>
              </a:rPr>
              <a:t>&lt;</a:t>
            </a:r>
            <a:r>
              <a:rPr lang="en-US" altLang="zh-CN" dirty="0" err="1" smtClean="0">
                <a:ea typeface="宋体" pitchFamily="2" charset="-122"/>
              </a:rPr>
              <a:t>KyungHi</a:t>
            </a:r>
            <a:r>
              <a:rPr lang="en-US" altLang="zh-CN" dirty="0" smtClean="0">
                <a:ea typeface="宋体" pitchFamily="2" charset="-122"/>
              </a:rPr>
              <a:t> Chang&gt;, &lt;</a:t>
            </a:r>
            <a:r>
              <a:rPr lang="en-US" altLang="zh-CN" dirty="0" err="1" smtClean="0">
                <a:ea typeface="宋体" pitchFamily="2" charset="-122"/>
              </a:rPr>
              <a:t>Inha</a:t>
            </a:r>
            <a:r>
              <a:rPr lang="en-US" altLang="zh-CN" dirty="0" smtClean="0">
                <a:ea typeface="宋体" pitchFamily="2" charset="-122"/>
              </a:rPr>
              <a:t> University&gt;</a:t>
            </a:r>
            <a:endParaRPr lang="en-US" altLang="zh-CN" dirty="0">
              <a:ea typeface="宋体" pitchFamily="2" charset="-122"/>
            </a:endParaRPr>
          </a:p>
        </p:txBody>
      </p:sp>
      <p:sp>
        <p:nvSpPr>
          <p:cNvPr id="4100" name="灯片编号占位符 5"/>
          <p:cNvSpPr>
            <a:spLocks noGrp="1"/>
          </p:cNvSpPr>
          <p:nvPr>
            <p:ph type="sldNum" sz="quarter" idx="12"/>
          </p:nvPr>
        </p:nvSpPr>
        <p:spPr>
          <a:noFill/>
        </p:spPr>
        <p:txBody>
          <a:bodyPr/>
          <a:lstStyle/>
          <a:p>
            <a:r>
              <a:rPr lang="en-US" altLang="zh-CN">
                <a:ea typeface="宋体" pitchFamily="2" charset="-122"/>
              </a:rPr>
              <a:t>Slide </a:t>
            </a:r>
            <a:fld id="{5A0A0E4A-009A-475B-92E1-E81859663307}" type="slidenum">
              <a:rPr lang="en-US" altLang="zh-CN">
                <a:ea typeface="宋体" pitchFamily="2" charset="-122"/>
              </a:rPr>
              <a:pPr/>
              <a:t>3</a:t>
            </a:fld>
            <a:endParaRPr lang="en-US" altLang="zh-CN">
              <a:ea typeface="宋体" pitchFamily="2" charset="-122"/>
            </a:endParaRPr>
          </a:p>
        </p:txBody>
      </p:sp>
      <p:sp>
        <p:nvSpPr>
          <p:cNvPr id="4101" name="Rectangle 2"/>
          <p:cNvSpPr>
            <a:spLocks noGrp="1" noChangeArrowheads="1"/>
          </p:cNvSpPr>
          <p:nvPr>
            <p:ph type="title"/>
          </p:nvPr>
        </p:nvSpPr>
        <p:spPr/>
        <p:txBody>
          <a:bodyPr/>
          <a:lstStyle/>
          <a:p>
            <a:r>
              <a:rPr lang="en-US" altLang="zh-CN" sz="3200" b="1" dirty="0" smtClean="0">
                <a:ea typeface="宋体" pitchFamily="2" charset="-122"/>
              </a:rPr>
              <a:t>Table of Contents</a:t>
            </a:r>
            <a:endParaRPr lang="zh-CN" altLang="zh-CN" sz="3200" b="1" dirty="0" smtClean="0">
              <a:ea typeface="宋体" pitchFamily="2" charset="-122"/>
            </a:endParaRPr>
          </a:p>
        </p:txBody>
      </p:sp>
      <p:sp>
        <p:nvSpPr>
          <p:cNvPr id="4102" name="Rectangle 3"/>
          <p:cNvSpPr>
            <a:spLocks noGrp="1" noChangeArrowheads="1"/>
          </p:cNvSpPr>
          <p:nvPr>
            <p:ph type="body" idx="1"/>
          </p:nvPr>
        </p:nvSpPr>
        <p:spPr/>
        <p:txBody>
          <a:bodyPr/>
          <a:lstStyle/>
          <a:p>
            <a:r>
              <a:rPr lang="en-US" altLang="zh-CN" sz="2800" dirty="0" smtClean="0">
                <a:ea typeface="宋体" pitchFamily="2" charset="-122"/>
              </a:rPr>
              <a:t>Motivation</a:t>
            </a:r>
          </a:p>
          <a:p>
            <a:r>
              <a:rPr lang="en-US" altLang="zh-CN" sz="2800" dirty="0" smtClean="0">
                <a:ea typeface="宋体" pitchFamily="2" charset="-122"/>
              </a:rPr>
              <a:t>Introduction of Polarized Antenna</a:t>
            </a:r>
          </a:p>
          <a:p>
            <a:pPr lvl="1"/>
            <a:r>
              <a:rPr lang="en-US" altLang="zh-CN" sz="2400" dirty="0" smtClean="0">
                <a:ea typeface="宋体" pitchFamily="2" charset="-122"/>
              </a:rPr>
              <a:t>Characteristics of Polarized Antenna Channel</a:t>
            </a:r>
          </a:p>
          <a:p>
            <a:r>
              <a:rPr lang="en-US" altLang="zh-CN" sz="2800" dirty="0" smtClean="0">
                <a:ea typeface="宋体" pitchFamily="2" charset="-122"/>
              </a:rPr>
              <a:t>Benefits of Polarized Antenna System</a:t>
            </a:r>
          </a:p>
          <a:p>
            <a:pPr lvl="1"/>
            <a:r>
              <a:rPr lang="en-US" altLang="zh-CN" sz="2400" dirty="0" smtClean="0">
                <a:ea typeface="宋体" pitchFamily="2" charset="-122"/>
              </a:rPr>
              <a:t>Employment of SISO Polarized Antenna</a:t>
            </a:r>
          </a:p>
          <a:p>
            <a:pPr lvl="1"/>
            <a:r>
              <a:rPr lang="en-US" altLang="zh-CN" sz="2400" dirty="0" smtClean="0">
                <a:ea typeface="宋体" pitchFamily="2" charset="-122"/>
              </a:rPr>
              <a:t>Employment of Polarized Antenna Array</a:t>
            </a:r>
          </a:p>
          <a:p>
            <a:r>
              <a:rPr lang="en-US" altLang="zh-CN" sz="2800" dirty="0" smtClean="0">
                <a:ea typeface="宋体" pitchFamily="2" charset="-122"/>
              </a:rPr>
              <a:t>Future Work &amp; Challenges</a:t>
            </a:r>
          </a:p>
          <a:p>
            <a:r>
              <a:rPr lang="en-US" altLang="zh-CN" sz="2800" dirty="0" smtClean="0">
                <a:ea typeface="宋体" pitchFamily="2" charset="-122"/>
              </a:rPr>
              <a:t>Conclusions</a:t>
            </a:r>
            <a:endParaRPr lang="zh-CN" altLang="zh-CN" sz="2800" dirty="0" smtClean="0">
              <a:ea typeface="宋体" pitchFamily="2"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期占位符 3"/>
          <p:cNvSpPr>
            <a:spLocks noGrp="1"/>
          </p:cNvSpPr>
          <p:nvPr>
            <p:ph type="dt" sz="quarter" idx="10"/>
          </p:nvPr>
        </p:nvSpPr>
        <p:spPr>
          <a:xfrm>
            <a:off x="685800" y="381000"/>
            <a:ext cx="1600200" cy="215444"/>
          </a:xfrm>
          <a:noFill/>
        </p:spPr>
        <p:txBody>
          <a:bodyPr/>
          <a:lstStyle/>
          <a:p>
            <a:r>
              <a:rPr lang="en-US" altLang="zh-CN" dirty="0" smtClean="0">
                <a:ea typeface="宋体" pitchFamily="2" charset="-122"/>
              </a:rPr>
              <a:t>&lt;July 2012&gt;</a:t>
            </a:r>
            <a:endParaRPr lang="en-US" altLang="zh-CN" dirty="0">
              <a:ea typeface="宋体" pitchFamily="2" charset="-122"/>
            </a:endParaRPr>
          </a:p>
        </p:txBody>
      </p:sp>
      <p:sp>
        <p:nvSpPr>
          <p:cNvPr id="4099" name="页脚占位符 4"/>
          <p:cNvSpPr>
            <a:spLocks noGrp="1"/>
          </p:cNvSpPr>
          <p:nvPr>
            <p:ph type="ftr" sz="quarter" idx="11"/>
          </p:nvPr>
        </p:nvSpPr>
        <p:spPr>
          <a:xfrm>
            <a:off x="5486400" y="6475413"/>
            <a:ext cx="3124200" cy="184666"/>
          </a:xfrm>
          <a:noFill/>
        </p:spPr>
        <p:txBody>
          <a:bodyPr/>
          <a:lstStyle/>
          <a:p>
            <a:r>
              <a:rPr lang="en-US" altLang="zh-CN" dirty="0" smtClean="0">
                <a:ea typeface="宋体" pitchFamily="2" charset="-122"/>
              </a:rPr>
              <a:t>&lt;</a:t>
            </a:r>
            <a:r>
              <a:rPr lang="en-US" altLang="zh-CN" dirty="0" err="1" smtClean="0">
                <a:ea typeface="宋体" pitchFamily="2" charset="-122"/>
              </a:rPr>
              <a:t>KyungHi</a:t>
            </a:r>
            <a:r>
              <a:rPr lang="en-US" altLang="zh-CN" dirty="0" smtClean="0">
                <a:ea typeface="宋体" pitchFamily="2" charset="-122"/>
              </a:rPr>
              <a:t> Chang&gt;, &lt;</a:t>
            </a:r>
            <a:r>
              <a:rPr lang="en-US" altLang="zh-CN" dirty="0" err="1" smtClean="0">
                <a:ea typeface="宋体" pitchFamily="2" charset="-122"/>
              </a:rPr>
              <a:t>Inha</a:t>
            </a:r>
            <a:r>
              <a:rPr lang="en-US" altLang="zh-CN" dirty="0" smtClean="0">
                <a:ea typeface="宋体" pitchFamily="2" charset="-122"/>
              </a:rPr>
              <a:t> University&gt;</a:t>
            </a:r>
            <a:endParaRPr lang="en-US" altLang="zh-CN" dirty="0">
              <a:ea typeface="宋体" pitchFamily="2" charset="-122"/>
            </a:endParaRPr>
          </a:p>
        </p:txBody>
      </p:sp>
      <p:sp>
        <p:nvSpPr>
          <p:cNvPr id="4100" name="灯片编号占位符 5"/>
          <p:cNvSpPr>
            <a:spLocks noGrp="1"/>
          </p:cNvSpPr>
          <p:nvPr>
            <p:ph type="sldNum" sz="quarter" idx="12"/>
          </p:nvPr>
        </p:nvSpPr>
        <p:spPr>
          <a:noFill/>
        </p:spPr>
        <p:txBody>
          <a:bodyPr/>
          <a:lstStyle/>
          <a:p>
            <a:r>
              <a:rPr lang="en-US" altLang="zh-CN">
                <a:ea typeface="宋体" pitchFamily="2" charset="-122"/>
              </a:rPr>
              <a:t>Slide </a:t>
            </a:r>
            <a:fld id="{5A0A0E4A-009A-475B-92E1-E81859663307}" type="slidenum">
              <a:rPr lang="en-US" altLang="zh-CN">
                <a:ea typeface="宋体" pitchFamily="2" charset="-122"/>
              </a:rPr>
              <a:pPr/>
              <a:t>4</a:t>
            </a:fld>
            <a:endParaRPr lang="en-US" altLang="zh-CN">
              <a:ea typeface="宋体" pitchFamily="2" charset="-122"/>
            </a:endParaRPr>
          </a:p>
        </p:txBody>
      </p:sp>
      <p:sp>
        <p:nvSpPr>
          <p:cNvPr id="4101" name="Rectangle 2"/>
          <p:cNvSpPr>
            <a:spLocks noGrp="1" noChangeArrowheads="1"/>
          </p:cNvSpPr>
          <p:nvPr>
            <p:ph type="title"/>
          </p:nvPr>
        </p:nvSpPr>
        <p:spPr/>
        <p:txBody>
          <a:bodyPr/>
          <a:lstStyle/>
          <a:p>
            <a:r>
              <a:rPr lang="en-US" altLang="zh-CN" sz="3200" b="1" dirty="0" smtClean="0">
                <a:ea typeface="宋体" pitchFamily="2" charset="-122"/>
              </a:rPr>
              <a:t>Motivation</a:t>
            </a:r>
            <a:endParaRPr lang="zh-CN" altLang="zh-CN" sz="3200" b="1" dirty="0" smtClean="0">
              <a:ea typeface="宋体" pitchFamily="2" charset="-122"/>
            </a:endParaRPr>
          </a:p>
        </p:txBody>
      </p:sp>
      <p:sp>
        <p:nvSpPr>
          <p:cNvPr id="4102" name="Rectangle 3"/>
          <p:cNvSpPr>
            <a:spLocks noGrp="1" noChangeArrowheads="1"/>
          </p:cNvSpPr>
          <p:nvPr>
            <p:ph type="body" idx="1"/>
          </p:nvPr>
        </p:nvSpPr>
        <p:spPr/>
        <p:txBody>
          <a:bodyPr/>
          <a:lstStyle/>
          <a:p>
            <a:r>
              <a:rPr lang="en-US" altLang="zh-CN" sz="2800" dirty="0" smtClean="0">
                <a:ea typeface="宋体" pitchFamily="2" charset="-122"/>
              </a:rPr>
              <a:t>The capacity of communication systems can be enhanced by exploiting</a:t>
            </a:r>
          </a:p>
          <a:p>
            <a:pPr lvl="1"/>
            <a:r>
              <a:rPr lang="en-US" altLang="zh-CN" sz="2400" dirty="0" smtClean="0">
                <a:ea typeface="宋体" pitchFamily="2" charset="-122"/>
              </a:rPr>
              <a:t>Spatial domain</a:t>
            </a:r>
          </a:p>
          <a:p>
            <a:pPr lvl="2"/>
            <a:r>
              <a:rPr lang="en-US" altLang="zh-CN" sz="2000" dirty="0" smtClean="0">
                <a:ea typeface="宋体" pitchFamily="2" charset="-122"/>
              </a:rPr>
              <a:t>Multiple-input multiple-output (MIMO) antenna systems along with diversity and spatial multiplexing</a:t>
            </a:r>
          </a:p>
          <a:p>
            <a:pPr lvl="1"/>
            <a:r>
              <a:rPr lang="en-US" altLang="zh-CN" sz="2400" dirty="0" smtClean="0">
                <a:ea typeface="宋体" pitchFamily="2" charset="-122"/>
              </a:rPr>
              <a:t>Polarization domain </a:t>
            </a:r>
          </a:p>
          <a:p>
            <a:pPr lvl="2"/>
            <a:r>
              <a:rPr lang="en-US" altLang="zh-CN" sz="2000" dirty="0" smtClean="0">
                <a:ea typeface="宋体" pitchFamily="2" charset="-122"/>
              </a:rPr>
              <a:t>Polarized antenna systems along with diversity and polarized multiplexing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期占位符 3"/>
          <p:cNvSpPr>
            <a:spLocks noGrp="1"/>
          </p:cNvSpPr>
          <p:nvPr>
            <p:ph type="dt" sz="quarter" idx="10"/>
          </p:nvPr>
        </p:nvSpPr>
        <p:spPr>
          <a:xfrm>
            <a:off x="685800" y="381000"/>
            <a:ext cx="1600200" cy="215444"/>
          </a:xfrm>
          <a:noFill/>
        </p:spPr>
        <p:txBody>
          <a:bodyPr/>
          <a:lstStyle/>
          <a:p>
            <a:r>
              <a:rPr lang="en-US" altLang="zh-CN" dirty="0" smtClean="0">
                <a:ea typeface="宋体" pitchFamily="2" charset="-122"/>
              </a:rPr>
              <a:t>&lt;July 2012&gt;</a:t>
            </a:r>
            <a:endParaRPr lang="en-US" altLang="zh-CN" dirty="0">
              <a:ea typeface="宋体" pitchFamily="2" charset="-122"/>
            </a:endParaRPr>
          </a:p>
        </p:txBody>
      </p:sp>
      <p:sp>
        <p:nvSpPr>
          <p:cNvPr id="4099" name="页脚占位符 4"/>
          <p:cNvSpPr>
            <a:spLocks noGrp="1"/>
          </p:cNvSpPr>
          <p:nvPr>
            <p:ph type="ftr" sz="quarter" idx="11"/>
          </p:nvPr>
        </p:nvSpPr>
        <p:spPr>
          <a:xfrm>
            <a:off x="5486400" y="6475413"/>
            <a:ext cx="3124200" cy="184666"/>
          </a:xfrm>
          <a:noFill/>
        </p:spPr>
        <p:txBody>
          <a:bodyPr/>
          <a:lstStyle/>
          <a:p>
            <a:r>
              <a:rPr lang="en-US" altLang="zh-CN" dirty="0" smtClean="0">
                <a:ea typeface="宋体" pitchFamily="2" charset="-122"/>
              </a:rPr>
              <a:t>&lt;</a:t>
            </a:r>
            <a:r>
              <a:rPr lang="en-US" altLang="zh-CN" dirty="0" err="1" smtClean="0">
                <a:ea typeface="宋体" pitchFamily="2" charset="-122"/>
              </a:rPr>
              <a:t>KyungHi</a:t>
            </a:r>
            <a:r>
              <a:rPr lang="en-US" altLang="zh-CN" dirty="0" smtClean="0">
                <a:ea typeface="宋体" pitchFamily="2" charset="-122"/>
              </a:rPr>
              <a:t> Chang&gt;, &lt;</a:t>
            </a:r>
            <a:r>
              <a:rPr lang="en-US" altLang="zh-CN" dirty="0" err="1" smtClean="0">
                <a:ea typeface="宋体" pitchFamily="2" charset="-122"/>
              </a:rPr>
              <a:t>Inha</a:t>
            </a:r>
            <a:r>
              <a:rPr lang="en-US" altLang="zh-CN" dirty="0" smtClean="0">
                <a:ea typeface="宋体" pitchFamily="2" charset="-122"/>
              </a:rPr>
              <a:t> University&gt;</a:t>
            </a:r>
            <a:endParaRPr lang="en-US" altLang="zh-CN" dirty="0">
              <a:ea typeface="宋体" pitchFamily="2" charset="-122"/>
            </a:endParaRPr>
          </a:p>
        </p:txBody>
      </p:sp>
      <p:sp>
        <p:nvSpPr>
          <p:cNvPr id="4100" name="灯片编号占位符 5"/>
          <p:cNvSpPr>
            <a:spLocks noGrp="1"/>
          </p:cNvSpPr>
          <p:nvPr>
            <p:ph type="sldNum" sz="quarter" idx="12"/>
          </p:nvPr>
        </p:nvSpPr>
        <p:spPr>
          <a:noFill/>
        </p:spPr>
        <p:txBody>
          <a:bodyPr/>
          <a:lstStyle/>
          <a:p>
            <a:r>
              <a:rPr lang="en-US" altLang="zh-CN">
                <a:ea typeface="宋体" pitchFamily="2" charset="-122"/>
              </a:rPr>
              <a:t>Slide </a:t>
            </a:r>
            <a:fld id="{5A0A0E4A-009A-475B-92E1-E81859663307}" type="slidenum">
              <a:rPr lang="en-US" altLang="zh-CN">
                <a:ea typeface="宋体" pitchFamily="2" charset="-122"/>
              </a:rPr>
              <a:pPr/>
              <a:t>5</a:t>
            </a:fld>
            <a:endParaRPr lang="en-US" altLang="zh-CN">
              <a:ea typeface="宋体" pitchFamily="2" charset="-122"/>
            </a:endParaRPr>
          </a:p>
        </p:txBody>
      </p:sp>
      <p:sp>
        <p:nvSpPr>
          <p:cNvPr id="4101" name="Rectangle 2"/>
          <p:cNvSpPr>
            <a:spLocks noGrp="1" noChangeArrowheads="1"/>
          </p:cNvSpPr>
          <p:nvPr>
            <p:ph type="title"/>
          </p:nvPr>
        </p:nvSpPr>
        <p:spPr/>
        <p:txBody>
          <a:bodyPr/>
          <a:lstStyle/>
          <a:p>
            <a:r>
              <a:rPr lang="en-US" altLang="zh-CN" sz="3200" b="1" dirty="0" smtClean="0">
                <a:ea typeface="宋体" pitchFamily="2" charset="-122"/>
              </a:rPr>
              <a:t>Motivation</a:t>
            </a:r>
            <a:endParaRPr lang="zh-CN" altLang="zh-CN" sz="3200" b="1" dirty="0" smtClean="0">
              <a:ea typeface="宋体" pitchFamily="2" charset="-122"/>
            </a:endParaRPr>
          </a:p>
        </p:txBody>
      </p:sp>
      <p:sp>
        <p:nvSpPr>
          <p:cNvPr id="4102" name="Rectangle 3"/>
          <p:cNvSpPr>
            <a:spLocks noGrp="1" noChangeArrowheads="1"/>
          </p:cNvSpPr>
          <p:nvPr>
            <p:ph type="body" idx="1"/>
          </p:nvPr>
        </p:nvSpPr>
        <p:spPr/>
        <p:txBody>
          <a:bodyPr/>
          <a:lstStyle/>
          <a:p>
            <a:r>
              <a:rPr lang="en-US" altLang="zh-CN" sz="2000" dirty="0" smtClean="0">
                <a:ea typeface="宋体" pitchFamily="2" charset="-122"/>
              </a:rPr>
              <a:t>The reduction of cost / size of antennas</a:t>
            </a:r>
          </a:p>
          <a:p>
            <a:pPr lvl="1"/>
            <a:r>
              <a:rPr lang="en-US" altLang="zh-CN" sz="1600" dirty="0" smtClean="0">
                <a:ea typeface="宋体" pitchFamily="2" charset="-122"/>
              </a:rPr>
              <a:t>Antennas spacing of several wave lengths is required. </a:t>
            </a:r>
          </a:p>
          <a:p>
            <a:pPr lvl="2"/>
            <a:r>
              <a:rPr lang="en-US" altLang="zh-CN" sz="1200" dirty="0" smtClean="0">
                <a:ea typeface="宋体" pitchFamily="2" charset="-122"/>
              </a:rPr>
              <a:t>Increase both the size and cost of base stations</a:t>
            </a:r>
          </a:p>
          <a:p>
            <a:pPr lvl="2"/>
            <a:r>
              <a:rPr lang="en-US" altLang="zh-CN" sz="1200" dirty="0" smtClean="0">
                <a:ea typeface="宋体" pitchFamily="2" charset="-122"/>
              </a:rPr>
              <a:t>Make it difficult to render the use of multiple antennas in customer devices. </a:t>
            </a:r>
          </a:p>
          <a:p>
            <a:pPr lvl="1"/>
            <a:r>
              <a:rPr lang="en-US" altLang="zh-CN" sz="1600" dirty="0" smtClean="0">
                <a:ea typeface="宋体" pitchFamily="2" charset="-122"/>
              </a:rPr>
              <a:t>Multi-polarized antenna can increase the capacity and often require less space than spatially separated single-polarized elements.</a:t>
            </a:r>
          </a:p>
        </p:txBody>
      </p:sp>
      <p:grpSp>
        <p:nvGrpSpPr>
          <p:cNvPr id="59" name="그룹 40"/>
          <p:cNvGrpSpPr>
            <a:grpSpLocks/>
          </p:cNvGrpSpPr>
          <p:nvPr/>
        </p:nvGrpSpPr>
        <p:grpSpPr bwMode="auto">
          <a:xfrm>
            <a:off x="525463" y="3861048"/>
            <a:ext cx="3686175" cy="2303341"/>
            <a:chOff x="1115616" y="3717032"/>
            <a:chExt cx="3686956" cy="2302338"/>
          </a:xfrm>
        </p:grpSpPr>
        <p:grpSp>
          <p:nvGrpSpPr>
            <p:cNvPr id="60" name="그룹 31"/>
            <p:cNvGrpSpPr>
              <a:grpSpLocks/>
            </p:cNvGrpSpPr>
            <p:nvPr/>
          </p:nvGrpSpPr>
          <p:grpSpPr bwMode="auto">
            <a:xfrm>
              <a:off x="1115616" y="3717032"/>
              <a:ext cx="1440160" cy="1872208"/>
              <a:chOff x="1115616" y="3717032"/>
              <a:chExt cx="1440160" cy="1872208"/>
            </a:xfrm>
          </p:grpSpPr>
          <p:sp>
            <p:nvSpPr>
              <p:cNvPr id="78" name="직사각형 5"/>
              <p:cNvSpPr>
                <a:spLocks noChangeArrowheads="1"/>
              </p:cNvSpPr>
              <p:nvPr/>
            </p:nvSpPr>
            <p:spPr bwMode="auto">
              <a:xfrm>
                <a:off x="1115616" y="3717032"/>
                <a:ext cx="1152128" cy="1872208"/>
              </a:xfrm>
              <a:prstGeom prst="rect">
                <a:avLst/>
              </a:prstGeom>
              <a:solidFill>
                <a:srgbClr val="33CC33">
                  <a:alpha val="30196"/>
                </a:srgbClr>
              </a:solidFill>
              <a:ln w="9525" algn="ctr">
                <a:solidFill>
                  <a:schemeClr val="tx1"/>
                </a:solidFill>
                <a:round/>
                <a:headEnd/>
                <a:tailEnd/>
              </a:ln>
            </p:spPr>
            <p:txBody>
              <a:bodyPr wrap="none" anchor="ctr"/>
              <a:lstStyle/>
              <a:p>
                <a:r>
                  <a:rPr lang="en-US" altLang="ko-KR"/>
                  <a:t>Tx</a:t>
                </a:r>
                <a:endParaRPr lang="ko-KR" altLang="en-US"/>
              </a:p>
            </p:txBody>
          </p:sp>
          <p:grpSp>
            <p:nvGrpSpPr>
              <p:cNvPr id="79" name="그룹 13"/>
              <p:cNvGrpSpPr>
                <a:grpSpLocks/>
              </p:cNvGrpSpPr>
              <p:nvPr/>
            </p:nvGrpSpPr>
            <p:grpSpPr bwMode="auto">
              <a:xfrm>
                <a:off x="2267744" y="3842576"/>
                <a:ext cx="288032" cy="432048"/>
                <a:chOff x="2267744" y="3645024"/>
                <a:chExt cx="288032" cy="432048"/>
              </a:xfrm>
            </p:grpSpPr>
            <p:grpSp>
              <p:nvGrpSpPr>
                <p:cNvPr id="85" name="그룹 11"/>
                <p:cNvGrpSpPr>
                  <a:grpSpLocks/>
                </p:cNvGrpSpPr>
                <p:nvPr/>
              </p:nvGrpSpPr>
              <p:grpSpPr bwMode="auto">
                <a:xfrm>
                  <a:off x="2267744" y="3789040"/>
                  <a:ext cx="216024" cy="288032"/>
                  <a:chOff x="2267744" y="3789040"/>
                  <a:chExt cx="216024" cy="288032"/>
                </a:xfrm>
              </p:grpSpPr>
              <p:cxnSp>
                <p:nvCxnSpPr>
                  <p:cNvPr id="87" name="직선 연결선 8"/>
                  <p:cNvCxnSpPr>
                    <a:cxnSpLocks noChangeShapeType="1"/>
                  </p:cNvCxnSpPr>
                  <p:nvPr/>
                </p:nvCxnSpPr>
                <p:spPr bwMode="auto">
                  <a:xfrm>
                    <a:off x="2267744" y="4077072"/>
                    <a:ext cx="216024" cy="0"/>
                  </a:xfrm>
                  <a:prstGeom prst="line">
                    <a:avLst/>
                  </a:prstGeom>
                  <a:noFill/>
                  <a:ln w="9525" algn="ctr">
                    <a:solidFill>
                      <a:schemeClr val="tx1"/>
                    </a:solidFill>
                    <a:round/>
                    <a:headEnd/>
                    <a:tailEnd/>
                  </a:ln>
                </p:spPr>
              </p:cxnSp>
              <p:cxnSp>
                <p:nvCxnSpPr>
                  <p:cNvPr id="88" name="직선 연결선 10"/>
                  <p:cNvCxnSpPr>
                    <a:cxnSpLocks noChangeShapeType="1"/>
                  </p:cNvCxnSpPr>
                  <p:nvPr/>
                </p:nvCxnSpPr>
                <p:spPr bwMode="auto">
                  <a:xfrm flipV="1">
                    <a:off x="2483768" y="3789040"/>
                    <a:ext cx="0" cy="288032"/>
                  </a:xfrm>
                  <a:prstGeom prst="line">
                    <a:avLst/>
                  </a:prstGeom>
                  <a:noFill/>
                  <a:ln w="9525" algn="ctr">
                    <a:solidFill>
                      <a:schemeClr val="tx1"/>
                    </a:solidFill>
                    <a:round/>
                    <a:headEnd/>
                    <a:tailEnd/>
                  </a:ln>
                </p:spPr>
              </p:cxnSp>
            </p:grpSp>
            <p:sp>
              <p:nvSpPr>
                <p:cNvPr id="86" name="이등변 삼각형 12"/>
                <p:cNvSpPr>
                  <a:spLocks noChangeArrowheads="1"/>
                </p:cNvSpPr>
                <p:nvPr/>
              </p:nvSpPr>
              <p:spPr bwMode="auto">
                <a:xfrm flipV="1">
                  <a:off x="2411760" y="3645024"/>
                  <a:ext cx="144016" cy="144016"/>
                </a:xfrm>
                <a:prstGeom prst="triangle">
                  <a:avLst>
                    <a:gd name="adj" fmla="val 50000"/>
                  </a:avLst>
                </a:prstGeom>
                <a:solidFill>
                  <a:srgbClr val="33CC33">
                    <a:alpha val="30196"/>
                  </a:srgbClr>
                </a:solidFill>
                <a:ln w="9525" algn="ctr">
                  <a:solidFill>
                    <a:schemeClr val="tx1"/>
                  </a:solidFill>
                  <a:round/>
                  <a:headEnd/>
                  <a:tailEnd/>
                </a:ln>
              </p:spPr>
              <p:txBody>
                <a:bodyPr wrap="none" anchor="ctr"/>
                <a:lstStyle/>
                <a:p>
                  <a:endParaRPr lang="ko-KR" altLang="en-US"/>
                </a:p>
              </p:txBody>
            </p:sp>
          </p:grpSp>
          <p:grpSp>
            <p:nvGrpSpPr>
              <p:cNvPr id="80" name="그룹 14"/>
              <p:cNvGrpSpPr>
                <a:grpSpLocks/>
              </p:cNvGrpSpPr>
              <p:nvPr/>
            </p:nvGrpSpPr>
            <p:grpSpPr bwMode="auto">
              <a:xfrm>
                <a:off x="2267744" y="4884036"/>
                <a:ext cx="288032" cy="432048"/>
                <a:chOff x="2267744" y="3645024"/>
                <a:chExt cx="288032" cy="432048"/>
              </a:xfrm>
            </p:grpSpPr>
            <p:grpSp>
              <p:nvGrpSpPr>
                <p:cNvPr id="81" name="그룹 11"/>
                <p:cNvGrpSpPr>
                  <a:grpSpLocks/>
                </p:cNvGrpSpPr>
                <p:nvPr/>
              </p:nvGrpSpPr>
              <p:grpSpPr bwMode="auto">
                <a:xfrm>
                  <a:off x="2267744" y="3789040"/>
                  <a:ext cx="216024" cy="288032"/>
                  <a:chOff x="2267744" y="3789040"/>
                  <a:chExt cx="216024" cy="288032"/>
                </a:xfrm>
              </p:grpSpPr>
              <p:cxnSp>
                <p:nvCxnSpPr>
                  <p:cNvPr id="83" name="직선 연결선 17"/>
                  <p:cNvCxnSpPr>
                    <a:cxnSpLocks noChangeShapeType="1"/>
                  </p:cNvCxnSpPr>
                  <p:nvPr/>
                </p:nvCxnSpPr>
                <p:spPr bwMode="auto">
                  <a:xfrm>
                    <a:off x="2267744" y="4077072"/>
                    <a:ext cx="216024" cy="0"/>
                  </a:xfrm>
                  <a:prstGeom prst="line">
                    <a:avLst/>
                  </a:prstGeom>
                  <a:noFill/>
                  <a:ln w="9525" algn="ctr">
                    <a:solidFill>
                      <a:schemeClr val="tx1"/>
                    </a:solidFill>
                    <a:round/>
                    <a:headEnd/>
                    <a:tailEnd/>
                  </a:ln>
                </p:spPr>
              </p:cxnSp>
              <p:cxnSp>
                <p:nvCxnSpPr>
                  <p:cNvPr id="84" name="직선 연결선 18"/>
                  <p:cNvCxnSpPr>
                    <a:cxnSpLocks noChangeShapeType="1"/>
                  </p:cNvCxnSpPr>
                  <p:nvPr/>
                </p:nvCxnSpPr>
                <p:spPr bwMode="auto">
                  <a:xfrm flipV="1">
                    <a:off x="2483768" y="3789040"/>
                    <a:ext cx="0" cy="288032"/>
                  </a:xfrm>
                  <a:prstGeom prst="line">
                    <a:avLst/>
                  </a:prstGeom>
                  <a:noFill/>
                  <a:ln w="9525" algn="ctr">
                    <a:solidFill>
                      <a:schemeClr val="tx1"/>
                    </a:solidFill>
                    <a:round/>
                    <a:headEnd/>
                    <a:tailEnd/>
                  </a:ln>
                </p:spPr>
              </p:cxnSp>
            </p:grpSp>
            <p:sp>
              <p:nvSpPr>
                <p:cNvPr id="82" name="이등변 삼각형 16"/>
                <p:cNvSpPr>
                  <a:spLocks noChangeArrowheads="1"/>
                </p:cNvSpPr>
                <p:nvPr/>
              </p:nvSpPr>
              <p:spPr bwMode="auto">
                <a:xfrm flipV="1">
                  <a:off x="2411760" y="3645024"/>
                  <a:ext cx="144016" cy="144016"/>
                </a:xfrm>
                <a:prstGeom prst="triangle">
                  <a:avLst>
                    <a:gd name="adj" fmla="val 50000"/>
                  </a:avLst>
                </a:prstGeom>
                <a:solidFill>
                  <a:srgbClr val="33CC33">
                    <a:alpha val="30196"/>
                  </a:srgbClr>
                </a:solidFill>
                <a:ln w="9525" algn="ctr">
                  <a:solidFill>
                    <a:schemeClr val="tx1"/>
                  </a:solidFill>
                  <a:round/>
                  <a:headEnd/>
                  <a:tailEnd/>
                </a:ln>
              </p:spPr>
              <p:txBody>
                <a:bodyPr wrap="none" anchor="ctr"/>
                <a:lstStyle/>
                <a:p>
                  <a:endParaRPr lang="ko-KR" altLang="en-US"/>
                </a:p>
              </p:txBody>
            </p:sp>
          </p:grpSp>
        </p:grpSp>
        <p:grpSp>
          <p:nvGrpSpPr>
            <p:cNvPr id="61" name="그룹 30"/>
            <p:cNvGrpSpPr>
              <a:grpSpLocks/>
            </p:cNvGrpSpPr>
            <p:nvPr/>
          </p:nvGrpSpPr>
          <p:grpSpPr bwMode="auto">
            <a:xfrm>
              <a:off x="3353176" y="3717032"/>
              <a:ext cx="1449396" cy="1872208"/>
              <a:chOff x="3842684" y="3717032"/>
              <a:chExt cx="1449396" cy="1872208"/>
            </a:xfrm>
          </p:grpSpPr>
          <p:sp>
            <p:nvSpPr>
              <p:cNvPr id="67" name="직사각형 6"/>
              <p:cNvSpPr>
                <a:spLocks noChangeArrowheads="1"/>
              </p:cNvSpPr>
              <p:nvPr/>
            </p:nvSpPr>
            <p:spPr bwMode="auto">
              <a:xfrm>
                <a:off x="4139952" y="3717032"/>
                <a:ext cx="1152128" cy="1872208"/>
              </a:xfrm>
              <a:prstGeom prst="rect">
                <a:avLst/>
              </a:prstGeom>
              <a:solidFill>
                <a:srgbClr val="33CC33">
                  <a:alpha val="30196"/>
                </a:srgbClr>
              </a:solidFill>
              <a:ln w="9525" algn="ctr">
                <a:solidFill>
                  <a:schemeClr val="tx1"/>
                </a:solidFill>
                <a:round/>
                <a:headEnd/>
                <a:tailEnd/>
              </a:ln>
            </p:spPr>
            <p:txBody>
              <a:bodyPr wrap="none" anchor="ctr"/>
              <a:lstStyle/>
              <a:p>
                <a:r>
                  <a:rPr lang="en-US" altLang="ko-KR"/>
                  <a:t>Rx</a:t>
                </a:r>
                <a:endParaRPr lang="ko-KR" altLang="en-US"/>
              </a:p>
            </p:txBody>
          </p:sp>
          <p:grpSp>
            <p:nvGrpSpPr>
              <p:cNvPr id="68" name="그룹 19"/>
              <p:cNvGrpSpPr>
                <a:grpSpLocks/>
              </p:cNvGrpSpPr>
              <p:nvPr/>
            </p:nvGrpSpPr>
            <p:grpSpPr bwMode="auto">
              <a:xfrm flipH="1">
                <a:off x="3842684" y="3864808"/>
                <a:ext cx="296416" cy="432048"/>
                <a:chOff x="2267744" y="3645024"/>
                <a:chExt cx="288032" cy="432048"/>
              </a:xfrm>
            </p:grpSpPr>
            <p:grpSp>
              <p:nvGrpSpPr>
                <p:cNvPr id="74" name="그룹 11"/>
                <p:cNvGrpSpPr>
                  <a:grpSpLocks/>
                </p:cNvGrpSpPr>
                <p:nvPr/>
              </p:nvGrpSpPr>
              <p:grpSpPr bwMode="auto">
                <a:xfrm>
                  <a:off x="2267744" y="3789040"/>
                  <a:ext cx="216024" cy="288032"/>
                  <a:chOff x="2267744" y="3789040"/>
                  <a:chExt cx="216024" cy="288032"/>
                </a:xfrm>
              </p:grpSpPr>
              <p:cxnSp>
                <p:nvCxnSpPr>
                  <p:cNvPr id="76" name="직선 연결선 22"/>
                  <p:cNvCxnSpPr>
                    <a:cxnSpLocks noChangeShapeType="1"/>
                  </p:cNvCxnSpPr>
                  <p:nvPr/>
                </p:nvCxnSpPr>
                <p:spPr bwMode="auto">
                  <a:xfrm>
                    <a:off x="2267744" y="4077072"/>
                    <a:ext cx="216024" cy="0"/>
                  </a:xfrm>
                  <a:prstGeom prst="line">
                    <a:avLst/>
                  </a:prstGeom>
                  <a:noFill/>
                  <a:ln w="9525" algn="ctr">
                    <a:solidFill>
                      <a:schemeClr val="tx1"/>
                    </a:solidFill>
                    <a:round/>
                    <a:headEnd/>
                    <a:tailEnd/>
                  </a:ln>
                </p:spPr>
              </p:cxnSp>
              <p:cxnSp>
                <p:nvCxnSpPr>
                  <p:cNvPr id="77" name="직선 연결선 23"/>
                  <p:cNvCxnSpPr>
                    <a:cxnSpLocks noChangeShapeType="1"/>
                  </p:cNvCxnSpPr>
                  <p:nvPr/>
                </p:nvCxnSpPr>
                <p:spPr bwMode="auto">
                  <a:xfrm flipV="1">
                    <a:off x="2483768" y="3789040"/>
                    <a:ext cx="0" cy="288032"/>
                  </a:xfrm>
                  <a:prstGeom prst="line">
                    <a:avLst/>
                  </a:prstGeom>
                  <a:noFill/>
                  <a:ln w="9525" algn="ctr">
                    <a:solidFill>
                      <a:schemeClr val="tx1"/>
                    </a:solidFill>
                    <a:round/>
                    <a:headEnd/>
                    <a:tailEnd/>
                  </a:ln>
                </p:spPr>
              </p:cxnSp>
            </p:grpSp>
            <p:sp>
              <p:nvSpPr>
                <p:cNvPr id="75" name="이등변 삼각형 21"/>
                <p:cNvSpPr>
                  <a:spLocks noChangeArrowheads="1"/>
                </p:cNvSpPr>
                <p:nvPr/>
              </p:nvSpPr>
              <p:spPr bwMode="auto">
                <a:xfrm flipV="1">
                  <a:off x="2411760" y="3645024"/>
                  <a:ext cx="144016" cy="144016"/>
                </a:xfrm>
                <a:prstGeom prst="triangle">
                  <a:avLst>
                    <a:gd name="adj" fmla="val 50000"/>
                  </a:avLst>
                </a:prstGeom>
                <a:solidFill>
                  <a:srgbClr val="33CC33">
                    <a:alpha val="30196"/>
                  </a:srgbClr>
                </a:solidFill>
                <a:ln w="9525" algn="ctr">
                  <a:solidFill>
                    <a:schemeClr val="tx1"/>
                  </a:solidFill>
                  <a:round/>
                  <a:headEnd/>
                  <a:tailEnd/>
                </a:ln>
              </p:spPr>
              <p:txBody>
                <a:bodyPr wrap="none" anchor="ctr"/>
                <a:lstStyle/>
                <a:p>
                  <a:endParaRPr lang="ko-KR" altLang="en-US"/>
                </a:p>
              </p:txBody>
            </p:sp>
          </p:grpSp>
          <p:grpSp>
            <p:nvGrpSpPr>
              <p:cNvPr id="69" name="그룹 24"/>
              <p:cNvGrpSpPr>
                <a:grpSpLocks/>
              </p:cNvGrpSpPr>
              <p:nvPr/>
            </p:nvGrpSpPr>
            <p:grpSpPr bwMode="auto">
              <a:xfrm flipH="1">
                <a:off x="3842684" y="4793556"/>
                <a:ext cx="296416" cy="432048"/>
                <a:chOff x="2267744" y="3645024"/>
                <a:chExt cx="288032" cy="432048"/>
              </a:xfrm>
            </p:grpSpPr>
            <p:grpSp>
              <p:nvGrpSpPr>
                <p:cNvPr id="70" name="그룹 11"/>
                <p:cNvGrpSpPr>
                  <a:grpSpLocks/>
                </p:cNvGrpSpPr>
                <p:nvPr/>
              </p:nvGrpSpPr>
              <p:grpSpPr bwMode="auto">
                <a:xfrm>
                  <a:off x="2267744" y="3789040"/>
                  <a:ext cx="216024" cy="288032"/>
                  <a:chOff x="2267744" y="3789040"/>
                  <a:chExt cx="216024" cy="288032"/>
                </a:xfrm>
              </p:grpSpPr>
              <p:cxnSp>
                <p:nvCxnSpPr>
                  <p:cNvPr id="72" name="직선 연결선 27"/>
                  <p:cNvCxnSpPr>
                    <a:cxnSpLocks noChangeShapeType="1"/>
                  </p:cNvCxnSpPr>
                  <p:nvPr/>
                </p:nvCxnSpPr>
                <p:spPr bwMode="auto">
                  <a:xfrm>
                    <a:off x="2267744" y="4077072"/>
                    <a:ext cx="216024" cy="0"/>
                  </a:xfrm>
                  <a:prstGeom prst="line">
                    <a:avLst/>
                  </a:prstGeom>
                  <a:noFill/>
                  <a:ln w="9525" algn="ctr">
                    <a:solidFill>
                      <a:schemeClr val="tx1"/>
                    </a:solidFill>
                    <a:round/>
                    <a:headEnd/>
                    <a:tailEnd/>
                  </a:ln>
                </p:spPr>
              </p:cxnSp>
              <p:cxnSp>
                <p:nvCxnSpPr>
                  <p:cNvPr id="73" name="직선 연결선 28"/>
                  <p:cNvCxnSpPr>
                    <a:cxnSpLocks noChangeShapeType="1"/>
                  </p:cNvCxnSpPr>
                  <p:nvPr/>
                </p:nvCxnSpPr>
                <p:spPr bwMode="auto">
                  <a:xfrm flipV="1">
                    <a:off x="2483768" y="3789040"/>
                    <a:ext cx="0" cy="288032"/>
                  </a:xfrm>
                  <a:prstGeom prst="line">
                    <a:avLst/>
                  </a:prstGeom>
                  <a:noFill/>
                  <a:ln w="9525" algn="ctr">
                    <a:solidFill>
                      <a:schemeClr val="tx1"/>
                    </a:solidFill>
                    <a:round/>
                    <a:headEnd/>
                    <a:tailEnd/>
                  </a:ln>
                </p:spPr>
              </p:cxnSp>
            </p:grpSp>
            <p:sp>
              <p:nvSpPr>
                <p:cNvPr id="71" name="이등변 삼각형 26"/>
                <p:cNvSpPr>
                  <a:spLocks noChangeArrowheads="1"/>
                </p:cNvSpPr>
                <p:nvPr/>
              </p:nvSpPr>
              <p:spPr bwMode="auto">
                <a:xfrm flipV="1">
                  <a:off x="2411760" y="3645024"/>
                  <a:ext cx="144016" cy="144016"/>
                </a:xfrm>
                <a:prstGeom prst="triangle">
                  <a:avLst>
                    <a:gd name="adj" fmla="val 50000"/>
                  </a:avLst>
                </a:prstGeom>
                <a:solidFill>
                  <a:srgbClr val="33CC33">
                    <a:alpha val="30196"/>
                  </a:srgbClr>
                </a:solidFill>
                <a:ln w="9525" algn="ctr">
                  <a:solidFill>
                    <a:schemeClr val="tx1"/>
                  </a:solidFill>
                  <a:round/>
                  <a:headEnd/>
                  <a:tailEnd/>
                </a:ln>
              </p:spPr>
              <p:txBody>
                <a:bodyPr wrap="none" anchor="ctr"/>
                <a:lstStyle/>
                <a:p>
                  <a:endParaRPr lang="ko-KR" altLang="en-US"/>
                </a:p>
              </p:txBody>
            </p:sp>
          </p:grpSp>
        </p:grpSp>
        <p:cxnSp>
          <p:nvCxnSpPr>
            <p:cNvPr id="62" name="직선 화살표 연결선 33"/>
            <p:cNvCxnSpPr>
              <a:cxnSpLocks noChangeShapeType="1"/>
            </p:cNvCxnSpPr>
            <p:nvPr/>
          </p:nvCxnSpPr>
          <p:spPr bwMode="auto">
            <a:xfrm>
              <a:off x="2627784" y="4149080"/>
              <a:ext cx="720080" cy="0"/>
            </a:xfrm>
            <a:prstGeom prst="straightConnector1">
              <a:avLst/>
            </a:prstGeom>
            <a:noFill/>
            <a:ln w="19050" algn="ctr">
              <a:solidFill>
                <a:schemeClr val="tx1"/>
              </a:solidFill>
              <a:round/>
              <a:headEnd/>
              <a:tailEnd type="triangle" w="med" len="med"/>
            </a:ln>
          </p:spPr>
        </p:cxnSp>
        <p:cxnSp>
          <p:nvCxnSpPr>
            <p:cNvPr id="63" name="직선 화살표 연결선 34"/>
            <p:cNvCxnSpPr>
              <a:cxnSpLocks noChangeShapeType="1"/>
            </p:cNvCxnSpPr>
            <p:nvPr/>
          </p:nvCxnSpPr>
          <p:spPr bwMode="auto">
            <a:xfrm>
              <a:off x="2650880" y="5141956"/>
              <a:ext cx="720080" cy="0"/>
            </a:xfrm>
            <a:prstGeom prst="straightConnector1">
              <a:avLst/>
            </a:prstGeom>
            <a:noFill/>
            <a:ln w="19050" algn="ctr">
              <a:solidFill>
                <a:schemeClr val="tx1"/>
              </a:solidFill>
              <a:round/>
              <a:headEnd/>
              <a:tailEnd type="triangle" w="med" len="med"/>
            </a:ln>
          </p:spPr>
        </p:cxnSp>
        <p:cxnSp>
          <p:nvCxnSpPr>
            <p:cNvPr id="64" name="직선 화살표 연결선 36"/>
            <p:cNvCxnSpPr>
              <a:cxnSpLocks noChangeShapeType="1"/>
            </p:cNvCxnSpPr>
            <p:nvPr/>
          </p:nvCxnSpPr>
          <p:spPr bwMode="auto">
            <a:xfrm>
              <a:off x="2627784" y="4293096"/>
              <a:ext cx="648072" cy="576064"/>
            </a:xfrm>
            <a:prstGeom prst="straightConnector1">
              <a:avLst/>
            </a:prstGeom>
            <a:noFill/>
            <a:ln w="19050" algn="ctr">
              <a:solidFill>
                <a:schemeClr val="bg2"/>
              </a:solidFill>
              <a:round/>
              <a:headEnd/>
              <a:tailEnd type="triangle" w="med" len="med"/>
            </a:ln>
          </p:spPr>
        </p:cxnSp>
        <p:cxnSp>
          <p:nvCxnSpPr>
            <p:cNvPr id="65" name="직선 화살표 연결선 37"/>
            <p:cNvCxnSpPr>
              <a:cxnSpLocks noChangeShapeType="1"/>
            </p:cNvCxnSpPr>
            <p:nvPr/>
          </p:nvCxnSpPr>
          <p:spPr bwMode="auto">
            <a:xfrm flipV="1">
              <a:off x="2618548" y="4413164"/>
              <a:ext cx="711696" cy="440432"/>
            </a:xfrm>
            <a:prstGeom prst="straightConnector1">
              <a:avLst/>
            </a:prstGeom>
            <a:noFill/>
            <a:ln w="19050" algn="ctr">
              <a:solidFill>
                <a:schemeClr val="bg2"/>
              </a:solidFill>
              <a:round/>
              <a:headEnd/>
              <a:tailEnd type="triangle" w="med" len="med"/>
            </a:ln>
          </p:spPr>
        </p:cxnSp>
        <p:sp>
          <p:nvSpPr>
            <p:cNvPr id="66" name="Rectangle 6"/>
            <p:cNvSpPr>
              <a:spLocks noChangeArrowheads="1"/>
            </p:cNvSpPr>
            <p:nvPr/>
          </p:nvSpPr>
          <p:spPr bwMode="auto">
            <a:xfrm>
              <a:off x="1593844" y="5742492"/>
              <a:ext cx="2277067" cy="276878"/>
            </a:xfrm>
            <a:prstGeom prst="rect">
              <a:avLst/>
            </a:prstGeom>
            <a:noFill/>
            <a:ln w="9525" algn="ctr">
              <a:noFill/>
              <a:miter lim="800000"/>
              <a:headEnd/>
              <a:tailEnd/>
            </a:ln>
          </p:spPr>
          <p:txBody>
            <a:bodyPr wrap="none" anchor="ctr">
              <a:spAutoFit/>
            </a:bodyPr>
            <a:lstStyle/>
            <a:p>
              <a:pPr>
                <a:buSzPct val="100000"/>
                <a:tabLst>
                  <a:tab pos="266700" algn="l"/>
                </a:tabLst>
              </a:pPr>
              <a:r>
                <a:rPr lang="en-US" altLang="zh-CN" dirty="0" smtClean="0">
                  <a:latin typeface="Times New Roman" pitchFamily="18" charset="0"/>
                </a:rPr>
                <a:t>Fig. </a:t>
              </a:r>
              <a:r>
                <a:rPr lang="en-US" altLang="zh-CN" dirty="0">
                  <a:latin typeface="Times New Roman" pitchFamily="18" charset="0"/>
                </a:rPr>
                <a:t>Conventional MIMO </a:t>
              </a:r>
              <a:r>
                <a:rPr lang="en-US" altLang="zh-CN" dirty="0" smtClean="0">
                  <a:latin typeface="Times New Roman" pitchFamily="18" charset="0"/>
                </a:rPr>
                <a:t>system</a:t>
              </a:r>
              <a:endParaRPr lang="en-US" altLang="zh-CN" dirty="0">
                <a:latin typeface="Times New Roman" pitchFamily="18" charset="0"/>
              </a:endParaRPr>
            </a:p>
          </p:txBody>
        </p:sp>
      </p:grpSp>
      <p:grpSp>
        <p:nvGrpSpPr>
          <p:cNvPr id="89" name="그룹 41"/>
          <p:cNvGrpSpPr>
            <a:grpSpLocks/>
          </p:cNvGrpSpPr>
          <p:nvPr/>
        </p:nvGrpSpPr>
        <p:grpSpPr bwMode="auto">
          <a:xfrm>
            <a:off x="4932363" y="3864223"/>
            <a:ext cx="3686175" cy="2301945"/>
            <a:chOff x="1115616" y="3717032"/>
            <a:chExt cx="3686956" cy="2302529"/>
          </a:xfrm>
        </p:grpSpPr>
        <p:grpSp>
          <p:nvGrpSpPr>
            <p:cNvPr id="90" name="그룹 31"/>
            <p:cNvGrpSpPr>
              <a:grpSpLocks/>
            </p:cNvGrpSpPr>
            <p:nvPr/>
          </p:nvGrpSpPr>
          <p:grpSpPr bwMode="auto">
            <a:xfrm>
              <a:off x="1115616" y="3717032"/>
              <a:ext cx="1440160" cy="1872208"/>
              <a:chOff x="1115616" y="3717032"/>
              <a:chExt cx="1440160" cy="1872208"/>
            </a:xfrm>
          </p:grpSpPr>
          <p:sp>
            <p:nvSpPr>
              <p:cNvPr id="104" name="직사각형 60"/>
              <p:cNvSpPr>
                <a:spLocks noChangeArrowheads="1"/>
              </p:cNvSpPr>
              <p:nvPr/>
            </p:nvSpPr>
            <p:spPr bwMode="auto">
              <a:xfrm>
                <a:off x="1115616" y="3717032"/>
                <a:ext cx="1152128" cy="1872208"/>
              </a:xfrm>
              <a:prstGeom prst="rect">
                <a:avLst/>
              </a:prstGeom>
              <a:solidFill>
                <a:srgbClr val="33CC33">
                  <a:alpha val="30196"/>
                </a:srgbClr>
              </a:solidFill>
              <a:ln w="9525" algn="ctr">
                <a:solidFill>
                  <a:schemeClr val="tx1"/>
                </a:solidFill>
                <a:round/>
                <a:headEnd/>
                <a:tailEnd/>
              </a:ln>
            </p:spPr>
            <p:txBody>
              <a:bodyPr wrap="none" anchor="ctr"/>
              <a:lstStyle/>
              <a:p>
                <a:r>
                  <a:rPr lang="en-US" altLang="ko-KR"/>
                  <a:t>Tx</a:t>
                </a:r>
                <a:endParaRPr lang="ko-KR" altLang="en-US"/>
              </a:p>
            </p:txBody>
          </p:sp>
          <p:grpSp>
            <p:nvGrpSpPr>
              <p:cNvPr id="105" name="그룹 13"/>
              <p:cNvGrpSpPr>
                <a:grpSpLocks/>
              </p:cNvGrpSpPr>
              <p:nvPr/>
            </p:nvGrpSpPr>
            <p:grpSpPr bwMode="auto">
              <a:xfrm>
                <a:off x="2267744" y="3842576"/>
                <a:ext cx="288032" cy="432048"/>
                <a:chOff x="2267744" y="3645024"/>
                <a:chExt cx="288032" cy="432048"/>
              </a:xfrm>
            </p:grpSpPr>
            <p:grpSp>
              <p:nvGrpSpPr>
                <p:cNvPr id="107" name="그룹 11"/>
                <p:cNvGrpSpPr>
                  <a:grpSpLocks/>
                </p:cNvGrpSpPr>
                <p:nvPr/>
              </p:nvGrpSpPr>
              <p:grpSpPr bwMode="auto">
                <a:xfrm>
                  <a:off x="2267744" y="3789040"/>
                  <a:ext cx="216024" cy="288032"/>
                  <a:chOff x="2267744" y="3789040"/>
                  <a:chExt cx="216024" cy="288032"/>
                </a:xfrm>
              </p:grpSpPr>
              <p:cxnSp>
                <p:nvCxnSpPr>
                  <p:cNvPr id="109" name="직선 연결선 69"/>
                  <p:cNvCxnSpPr>
                    <a:cxnSpLocks noChangeShapeType="1"/>
                  </p:cNvCxnSpPr>
                  <p:nvPr/>
                </p:nvCxnSpPr>
                <p:spPr bwMode="auto">
                  <a:xfrm>
                    <a:off x="2267744" y="4077072"/>
                    <a:ext cx="216024" cy="0"/>
                  </a:xfrm>
                  <a:prstGeom prst="line">
                    <a:avLst/>
                  </a:prstGeom>
                  <a:noFill/>
                  <a:ln w="9525" algn="ctr">
                    <a:solidFill>
                      <a:schemeClr val="tx1"/>
                    </a:solidFill>
                    <a:round/>
                    <a:headEnd/>
                    <a:tailEnd/>
                  </a:ln>
                </p:spPr>
              </p:cxnSp>
              <p:cxnSp>
                <p:nvCxnSpPr>
                  <p:cNvPr id="110" name="직선 연결선 10"/>
                  <p:cNvCxnSpPr>
                    <a:cxnSpLocks noChangeShapeType="1"/>
                  </p:cNvCxnSpPr>
                  <p:nvPr/>
                </p:nvCxnSpPr>
                <p:spPr bwMode="auto">
                  <a:xfrm flipV="1">
                    <a:off x="2483768" y="3789040"/>
                    <a:ext cx="0" cy="288032"/>
                  </a:xfrm>
                  <a:prstGeom prst="line">
                    <a:avLst/>
                  </a:prstGeom>
                  <a:noFill/>
                  <a:ln w="9525" algn="ctr">
                    <a:solidFill>
                      <a:schemeClr val="tx1"/>
                    </a:solidFill>
                    <a:round/>
                    <a:headEnd/>
                    <a:tailEnd/>
                  </a:ln>
                </p:spPr>
              </p:cxnSp>
            </p:grpSp>
            <p:sp>
              <p:nvSpPr>
                <p:cNvPr id="108" name="이등변 삼각형 12"/>
                <p:cNvSpPr>
                  <a:spLocks noChangeArrowheads="1"/>
                </p:cNvSpPr>
                <p:nvPr/>
              </p:nvSpPr>
              <p:spPr bwMode="auto">
                <a:xfrm flipV="1">
                  <a:off x="2411760" y="3645024"/>
                  <a:ext cx="144016" cy="144016"/>
                </a:xfrm>
                <a:prstGeom prst="triangle">
                  <a:avLst>
                    <a:gd name="adj" fmla="val 50000"/>
                  </a:avLst>
                </a:prstGeom>
                <a:solidFill>
                  <a:srgbClr val="33CC33">
                    <a:alpha val="30196"/>
                  </a:srgbClr>
                </a:solidFill>
                <a:ln w="9525" algn="ctr">
                  <a:solidFill>
                    <a:schemeClr val="tx1"/>
                  </a:solidFill>
                  <a:round/>
                  <a:headEnd/>
                  <a:tailEnd/>
                </a:ln>
              </p:spPr>
              <p:txBody>
                <a:bodyPr wrap="none" anchor="ctr"/>
                <a:lstStyle/>
                <a:p>
                  <a:endParaRPr lang="ko-KR" altLang="en-US"/>
                </a:p>
              </p:txBody>
            </p:sp>
          </p:grpSp>
          <p:cxnSp>
            <p:nvCxnSpPr>
              <p:cNvPr id="106" name="직선 연결선 65"/>
              <p:cNvCxnSpPr>
                <a:cxnSpLocks noChangeShapeType="1"/>
              </p:cNvCxnSpPr>
              <p:nvPr/>
            </p:nvCxnSpPr>
            <p:spPr bwMode="auto">
              <a:xfrm>
                <a:off x="2267744" y="5227403"/>
                <a:ext cx="216024" cy="0"/>
              </a:xfrm>
              <a:prstGeom prst="line">
                <a:avLst/>
              </a:prstGeom>
              <a:noFill/>
              <a:ln w="9525" algn="ctr">
                <a:solidFill>
                  <a:schemeClr val="tx1"/>
                </a:solidFill>
                <a:round/>
                <a:headEnd/>
                <a:tailEnd/>
              </a:ln>
            </p:spPr>
          </p:cxnSp>
        </p:grpSp>
        <p:grpSp>
          <p:nvGrpSpPr>
            <p:cNvPr id="91" name="그룹 30"/>
            <p:cNvGrpSpPr>
              <a:grpSpLocks/>
            </p:cNvGrpSpPr>
            <p:nvPr/>
          </p:nvGrpSpPr>
          <p:grpSpPr bwMode="auto">
            <a:xfrm>
              <a:off x="3353176" y="3717032"/>
              <a:ext cx="1449396" cy="1872208"/>
              <a:chOff x="3842684" y="3717032"/>
              <a:chExt cx="1449396" cy="1872208"/>
            </a:xfrm>
          </p:grpSpPr>
          <p:sp>
            <p:nvSpPr>
              <p:cNvPr id="97" name="직사각형 49"/>
              <p:cNvSpPr>
                <a:spLocks noChangeArrowheads="1"/>
              </p:cNvSpPr>
              <p:nvPr/>
            </p:nvSpPr>
            <p:spPr bwMode="auto">
              <a:xfrm>
                <a:off x="4139952" y="3717032"/>
                <a:ext cx="1152128" cy="1872208"/>
              </a:xfrm>
              <a:prstGeom prst="rect">
                <a:avLst/>
              </a:prstGeom>
              <a:solidFill>
                <a:srgbClr val="33CC33">
                  <a:alpha val="30196"/>
                </a:srgbClr>
              </a:solidFill>
              <a:ln w="9525" algn="ctr">
                <a:solidFill>
                  <a:schemeClr val="tx1"/>
                </a:solidFill>
                <a:round/>
                <a:headEnd/>
                <a:tailEnd/>
              </a:ln>
            </p:spPr>
            <p:txBody>
              <a:bodyPr wrap="none" anchor="ctr"/>
              <a:lstStyle/>
              <a:p>
                <a:r>
                  <a:rPr lang="en-US" altLang="ko-KR"/>
                  <a:t>Rx</a:t>
                </a:r>
                <a:endParaRPr lang="ko-KR" altLang="en-US"/>
              </a:p>
            </p:txBody>
          </p:sp>
          <p:grpSp>
            <p:nvGrpSpPr>
              <p:cNvPr id="98" name="그룹 19"/>
              <p:cNvGrpSpPr>
                <a:grpSpLocks/>
              </p:cNvGrpSpPr>
              <p:nvPr/>
            </p:nvGrpSpPr>
            <p:grpSpPr bwMode="auto">
              <a:xfrm flipH="1">
                <a:off x="3842684" y="3864808"/>
                <a:ext cx="296416" cy="432048"/>
                <a:chOff x="2267744" y="3645024"/>
                <a:chExt cx="288032" cy="432048"/>
              </a:xfrm>
            </p:grpSpPr>
            <p:grpSp>
              <p:nvGrpSpPr>
                <p:cNvPr id="100" name="그룹 11"/>
                <p:cNvGrpSpPr>
                  <a:grpSpLocks/>
                </p:cNvGrpSpPr>
                <p:nvPr/>
              </p:nvGrpSpPr>
              <p:grpSpPr bwMode="auto">
                <a:xfrm>
                  <a:off x="2267744" y="3789040"/>
                  <a:ext cx="216024" cy="288032"/>
                  <a:chOff x="2267744" y="3789040"/>
                  <a:chExt cx="216024" cy="288032"/>
                </a:xfrm>
              </p:grpSpPr>
              <p:cxnSp>
                <p:nvCxnSpPr>
                  <p:cNvPr id="102" name="직선 연결선 58"/>
                  <p:cNvCxnSpPr>
                    <a:cxnSpLocks noChangeShapeType="1"/>
                  </p:cNvCxnSpPr>
                  <p:nvPr/>
                </p:nvCxnSpPr>
                <p:spPr bwMode="auto">
                  <a:xfrm>
                    <a:off x="2267744" y="4077072"/>
                    <a:ext cx="216024" cy="0"/>
                  </a:xfrm>
                  <a:prstGeom prst="line">
                    <a:avLst/>
                  </a:prstGeom>
                  <a:noFill/>
                  <a:ln w="9525" algn="ctr">
                    <a:solidFill>
                      <a:schemeClr val="tx1"/>
                    </a:solidFill>
                    <a:round/>
                    <a:headEnd/>
                    <a:tailEnd/>
                  </a:ln>
                </p:spPr>
              </p:cxnSp>
              <p:cxnSp>
                <p:nvCxnSpPr>
                  <p:cNvPr id="103" name="직선 연결선 59"/>
                  <p:cNvCxnSpPr>
                    <a:cxnSpLocks noChangeShapeType="1"/>
                  </p:cNvCxnSpPr>
                  <p:nvPr/>
                </p:nvCxnSpPr>
                <p:spPr bwMode="auto">
                  <a:xfrm flipV="1">
                    <a:off x="2483768" y="3789040"/>
                    <a:ext cx="0" cy="288032"/>
                  </a:xfrm>
                  <a:prstGeom prst="line">
                    <a:avLst/>
                  </a:prstGeom>
                  <a:noFill/>
                  <a:ln w="9525" algn="ctr">
                    <a:solidFill>
                      <a:schemeClr val="tx1"/>
                    </a:solidFill>
                    <a:round/>
                    <a:headEnd/>
                    <a:tailEnd/>
                  </a:ln>
                </p:spPr>
              </p:cxnSp>
            </p:grpSp>
            <p:sp>
              <p:nvSpPr>
                <p:cNvPr id="101" name="이등변 삼각형 57"/>
                <p:cNvSpPr>
                  <a:spLocks noChangeArrowheads="1"/>
                </p:cNvSpPr>
                <p:nvPr/>
              </p:nvSpPr>
              <p:spPr bwMode="auto">
                <a:xfrm flipV="1">
                  <a:off x="2411760" y="3645024"/>
                  <a:ext cx="144016" cy="144016"/>
                </a:xfrm>
                <a:prstGeom prst="triangle">
                  <a:avLst>
                    <a:gd name="adj" fmla="val 50000"/>
                  </a:avLst>
                </a:prstGeom>
                <a:solidFill>
                  <a:srgbClr val="33CC33">
                    <a:alpha val="30196"/>
                  </a:srgbClr>
                </a:solidFill>
                <a:ln w="9525" algn="ctr">
                  <a:solidFill>
                    <a:schemeClr val="tx1"/>
                  </a:solidFill>
                  <a:round/>
                  <a:headEnd/>
                  <a:tailEnd/>
                </a:ln>
              </p:spPr>
              <p:txBody>
                <a:bodyPr wrap="none" anchor="ctr"/>
                <a:lstStyle/>
                <a:p>
                  <a:endParaRPr lang="ko-KR" altLang="en-US"/>
                </a:p>
              </p:txBody>
            </p:sp>
          </p:grpSp>
          <p:cxnSp>
            <p:nvCxnSpPr>
              <p:cNvPr id="99" name="직선 연결선 54"/>
              <p:cNvCxnSpPr>
                <a:cxnSpLocks noChangeShapeType="1"/>
              </p:cNvCxnSpPr>
              <p:nvPr/>
            </p:nvCxnSpPr>
            <p:spPr bwMode="auto">
              <a:xfrm flipH="1">
                <a:off x="3916788" y="5225604"/>
                <a:ext cx="222312" cy="0"/>
              </a:xfrm>
              <a:prstGeom prst="line">
                <a:avLst/>
              </a:prstGeom>
              <a:noFill/>
              <a:ln w="9525" algn="ctr">
                <a:solidFill>
                  <a:schemeClr val="tx1"/>
                </a:solidFill>
                <a:round/>
                <a:headEnd/>
                <a:tailEnd/>
              </a:ln>
            </p:spPr>
          </p:cxnSp>
        </p:grpSp>
        <p:cxnSp>
          <p:nvCxnSpPr>
            <p:cNvPr id="92" name="직선 화살표 연결선 44"/>
            <p:cNvCxnSpPr>
              <a:cxnSpLocks noChangeShapeType="1"/>
            </p:cNvCxnSpPr>
            <p:nvPr/>
          </p:nvCxnSpPr>
          <p:spPr bwMode="auto">
            <a:xfrm>
              <a:off x="2627784" y="4149080"/>
              <a:ext cx="720080" cy="0"/>
            </a:xfrm>
            <a:prstGeom prst="straightConnector1">
              <a:avLst/>
            </a:prstGeom>
            <a:noFill/>
            <a:ln w="19050" algn="ctr">
              <a:solidFill>
                <a:schemeClr val="tx1"/>
              </a:solidFill>
              <a:round/>
              <a:headEnd/>
              <a:tailEnd type="triangle" w="med" len="med"/>
            </a:ln>
          </p:spPr>
        </p:cxnSp>
        <p:cxnSp>
          <p:nvCxnSpPr>
            <p:cNvPr id="93" name="직선 화살표 연결선 45"/>
            <p:cNvCxnSpPr>
              <a:cxnSpLocks noChangeShapeType="1"/>
            </p:cNvCxnSpPr>
            <p:nvPr/>
          </p:nvCxnSpPr>
          <p:spPr bwMode="auto">
            <a:xfrm>
              <a:off x="2613936" y="5086540"/>
              <a:ext cx="720080" cy="0"/>
            </a:xfrm>
            <a:prstGeom prst="straightConnector1">
              <a:avLst/>
            </a:prstGeom>
            <a:noFill/>
            <a:ln w="19050" algn="ctr">
              <a:solidFill>
                <a:schemeClr val="tx1"/>
              </a:solidFill>
              <a:round/>
              <a:headEnd/>
              <a:tailEnd type="triangle" w="med" len="med"/>
            </a:ln>
          </p:spPr>
        </p:cxnSp>
        <p:cxnSp>
          <p:nvCxnSpPr>
            <p:cNvPr id="94" name="직선 화살표 연결선 46"/>
            <p:cNvCxnSpPr>
              <a:cxnSpLocks noChangeShapeType="1"/>
            </p:cNvCxnSpPr>
            <p:nvPr/>
          </p:nvCxnSpPr>
          <p:spPr bwMode="auto">
            <a:xfrm>
              <a:off x="2627784" y="4293096"/>
              <a:ext cx="648072" cy="576064"/>
            </a:xfrm>
            <a:prstGeom prst="straightConnector1">
              <a:avLst/>
            </a:prstGeom>
            <a:noFill/>
            <a:ln w="19050" algn="ctr">
              <a:solidFill>
                <a:schemeClr val="bg2"/>
              </a:solidFill>
              <a:round/>
              <a:headEnd/>
              <a:tailEnd type="triangle" w="med" len="med"/>
            </a:ln>
          </p:spPr>
        </p:cxnSp>
        <p:cxnSp>
          <p:nvCxnSpPr>
            <p:cNvPr id="95" name="직선 화살표 연결선 47"/>
            <p:cNvCxnSpPr>
              <a:cxnSpLocks noChangeShapeType="1"/>
            </p:cNvCxnSpPr>
            <p:nvPr/>
          </p:nvCxnSpPr>
          <p:spPr bwMode="auto">
            <a:xfrm flipV="1">
              <a:off x="2618548" y="4413164"/>
              <a:ext cx="711696" cy="440432"/>
            </a:xfrm>
            <a:prstGeom prst="straightConnector1">
              <a:avLst/>
            </a:prstGeom>
            <a:noFill/>
            <a:ln w="19050" algn="ctr">
              <a:solidFill>
                <a:schemeClr val="bg2"/>
              </a:solidFill>
              <a:round/>
              <a:headEnd/>
              <a:tailEnd type="triangle" w="med" len="med"/>
            </a:ln>
          </p:spPr>
        </p:cxnSp>
        <p:sp>
          <p:nvSpPr>
            <p:cNvPr id="96" name="Rectangle 6"/>
            <p:cNvSpPr>
              <a:spLocks noChangeArrowheads="1"/>
            </p:cNvSpPr>
            <p:nvPr/>
          </p:nvSpPr>
          <p:spPr bwMode="auto">
            <a:xfrm>
              <a:off x="1691629" y="5742492"/>
              <a:ext cx="2075047" cy="277069"/>
            </a:xfrm>
            <a:prstGeom prst="rect">
              <a:avLst/>
            </a:prstGeom>
            <a:noFill/>
            <a:ln w="9525" algn="ctr">
              <a:noFill/>
              <a:miter lim="800000"/>
              <a:headEnd/>
              <a:tailEnd/>
            </a:ln>
          </p:spPr>
          <p:txBody>
            <a:bodyPr wrap="none" anchor="ctr">
              <a:spAutoFit/>
            </a:bodyPr>
            <a:lstStyle/>
            <a:p>
              <a:pPr>
                <a:buSzPct val="100000"/>
                <a:tabLst>
                  <a:tab pos="266700" algn="l"/>
                </a:tabLst>
              </a:pPr>
              <a:r>
                <a:rPr lang="en-US" altLang="zh-CN" dirty="0" smtClean="0">
                  <a:latin typeface="Times New Roman" pitchFamily="18" charset="0"/>
                </a:rPr>
                <a:t>Fig. </a:t>
              </a:r>
              <a:r>
                <a:rPr lang="en-US" altLang="zh-CN" dirty="0">
                  <a:latin typeface="Times New Roman" pitchFamily="18" charset="0"/>
                </a:rPr>
                <a:t>Polarized antenna </a:t>
              </a:r>
              <a:r>
                <a:rPr lang="en-US" altLang="zh-CN" dirty="0" smtClean="0">
                  <a:latin typeface="Times New Roman" pitchFamily="18" charset="0"/>
                </a:rPr>
                <a:t>system</a:t>
              </a:r>
              <a:endParaRPr lang="en-US" altLang="zh-CN" dirty="0">
                <a:latin typeface="Times New Roman" pitchFamily="18" charset="0"/>
              </a:endParaRPr>
            </a:p>
          </p:txBody>
        </p:sp>
      </p:grpSp>
      <p:sp>
        <p:nvSpPr>
          <p:cNvPr id="111" name="이등변 삼각형 12"/>
          <p:cNvSpPr>
            <a:spLocks noChangeArrowheads="1"/>
          </p:cNvSpPr>
          <p:nvPr/>
        </p:nvSpPr>
        <p:spPr bwMode="auto">
          <a:xfrm rot="5400000" flipV="1">
            <a:off x="6270625" y="5313338"/>
            <a:ext cx="180975" cy="107950"/>
          </a:xfrm>
          <a:prstGeom prst="triangle">
            <a:avLst>
              <a:gd name="adj" fmla="val 50000"/>
            </a:avLst>
          </a:prstGeom>
          <a:solidFill>
            <a:srgbClr val="33CC33">
              <a:alpha val="30196"/>
            </a:srgbClr>
          </a:solidFill>
          <a:ln w="9525" algn="ctr">
            <a:solidFill>
              <a:schemeClr val="tx1"/>
            </a:solidFill>
            <a:round/>
            <a:headEnd/>
            <a:tailEnd/>
          </a:ln>
        </p:spPr>
        <p:txBody>
          <a:bodyPr wrap="none" anchor="ctr"/>
          <a:lstStyle/>
          <a:p>
            <a:endParaRPr lang="ko-KR" altLang="en-US"/>
          </a:p>
        </p:txBody>
      </p:sp>
      <p:sp>
        <p:nvSpPr>
          <p:cNvPr id="112" name="이등변 삼각형 12"/>
          <p:cNvSpPr>
            <a:spLocks noChangeArrowheads="1"/>
          </p:cNvSpPr>
          <p:nvPr/>
        </p:nvSpPr>
        <p:spPr bwMode="auto">
          <a:xfrm rot="5400000">
            <a:off x="7117556" y="5322070"/>
            <a:ext cx="161925" cy="87312"/>
          </a:xfrm>
          <a:prstGeom prst="triangle">
            <a:avLst>
              <a:gd name="adj" fmla="val 50000"/>
            </a:avLst>
          </a:prstGeom>
          <a:solidFill>
            <a:srgbClr val="33CC33">
              <a:alpha val="30196"/>
            </a:srgbClr>
          </a:solidFill>
          <a:ln w="9525" algn="ctr">
            <a:solidFill>
              <a:schemeClr val="tx1"/>
            </a:solidFill>
            <a:round/>
            <a:headEnd/>
            <a:tailEnd/>
          </a:ln>
        </p:spPr>
        <p:txBody>
          <a:bodyPr wrap="none" anchor="ctr"/>
          <a:lstStyle/>
          <a:p>
            <a:endParaRPr lang="ko-KR"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期占位符 3"/>
          <p:cNvSpPr>
            <a:spLocks noGrp="1"/>
          </p:cNvSpPr>
          <p:nvPr>
            <p:ph type="dt" sz="quarter" idx="10"/>
          </p:nvPr>
        </p:nvSpPr>
        <p:spPr>
          <a:xfrm>
            <a:off x="685800" y="381000"/>
            <a:ext cx="1600200" cy="215444"/>
          </a:xfrm>
          <a:noFill/>
        </p:spPr>
        <p:txBody>
          <a:bodyPr/>
          <a:lstStyle/>
          <a:p>
            <a:r>
              <a:rPr lang="en-US" altLang="zh-CN" dirty="0" smtClean="0">
                <a:ea typeface="宋体" pitchFamily="2" charset="-122"/>
              </a:rPr>
              <a:t>&lt;July 2012&gt;</a:t>
            </a:r>
            <a:endParaRPr lang="en-US" altLang="zh-CN" dirty="0">
              <a:ea typeface="宋体" pitchFamily="2" charset="-122"/>
            </a:endParaRPr>
          </a:p>
        </p:txBody>
      </p:sp>
      <p:sp>
        <p:nvSpPr>
          <p:cNvPr id="4099" name="页脚占位符 4"/>
          <p:cNvSpPr>
            <a:spLocks noGrp="1"/>
          </p:cNvSpPr>
          <p:nvPr>
            <p:ph type="ftr" sz="quarter" idx="11"/>
          </p:nvPr>
        </p:nvSpPr>
        <p:spPr>
          <a:xfrm>
            <a:off x="5486400" y="6475413"/>
            <a:ext cx="3124200" cy="184666"/>
          </a:xfrm>
          <a:noFill/>
        </p:spPr>
        <p:txBody>
          <a:bodyPr/>
          <a:lstStyle/>
          <a:p>
            <a:r>
              <a:rPr lang="en-US" altLang="zh-CN" dirty="0" smtClean="0">
                <a:ea typeface="宋体" pitchFamily="2" charset="-122"/>
              </a:rPr>
              <a:t>&lt;</a:t>
            </a:r>
            <a:r>
              <a:rPr lang="en-US" altLang="zh-CN" dirty="0" err="1" smtClean="0">
                <a:ea typeface="宋体" pitchFamily="2" charset="-122"/>
              </a:rPr>
              <a:t>KyungHi</a:t>
            </a:r>
            <a:r>
              <a:rPr lang="en-US" altLang="zh-CN" dirty="0" smtClean="0">
                <a:ea typeface="宋体" pitchFamily="2" charset="-122"/>
              </a:rPr>
              <a:t> Chang&gt;, &lt;</a:t>
            </a:r>
            <a:r>
              <a:rPr lang="en-US" altLang="zh-CN" dirty="0" err="1" smtClean="0">
                <a:ea typeface="宋体" pitchFamily="2" charset="-122"/>
              </a:rPr>
              <a:t>Inha</a:t>
            </a:r>
            <a:r>
              <a:rPr lang="en-US" altLang="zh-CN" dirty="0" smtClean="0">
                <a:ea typeface="宋体" pitchFamily="2" charset="-122"/>
              </a:rPr>
              <a:t> University&gt;</a:t>
            </a:r>
            <a:endParaRPr lang="en-US" altLang="zh-CN" dirty="0">
              <a:ea typeface="宋体" pitchFamily="2" charset="-122"/>
            </a:endParaRPr>
          </a:p>
        </p:txBody>
      </p:sp>
      <p:sp>
        <p:nvSpPr>
          <p:cNvPr id="4100" name="灯片编号占位符 5"/>
          <p:cNvSpPr>
            <a:spLocks noGrp="1"/>
          </p:cNvSpPr>
          <p:nvPr>
            <p:ph type="sldNum" sz="quarter" idx="12"/>
          </p:nvPr>
        </p:nvSpPr>
        <p:spPr>
          <a:noFill/>
        </p:spPr>
        <p:txBody>
          <a:bodyPr/>
          <a:lstStyle/>
          <a:p>
            <a:r>
              <a:rPr lang="en-US" altLang="zh-CN">
                <a:ea typeface="宋体" pitchFamily="2" charset="-122"/>
              </a:rPr>
              <a:t>Slide </a:t>
            </a:r>
            <a:fld id="{5A0A0E4A-009A-475B-92E1-E81859663307}" type="slidenum">
              <a:rPr lang="en-US" altLang="zh-CN">
                <a:ea typeface="宋体" pitchFamily="2" charset="-122"/>
              </a:rPr>
              <a:pPr/>
              <a:t>6</a:t>
            </a:fld>
            <a:endParaRPr lang="en-US" altLang="zh-CN">
              <a:ea typeface="宋体" pitchFamily="2" charset="-122"/>
            </a:endParaRPr>
          </a:p>
        </p:txBody>
      </p:sp>
      <p:sp>
        <p:nvSpPr>
          <p:cNvPr id="4101" name="Rectangle 2"/>
          <p:cNvSpPr>
            <a:spLocks noGrp="1" noChangeArrowheads="1"/>
          </p:cNvSpPr>
          <p:nvPr>
            <p:ph type="title"/>
          </p:nvPr>
        </p:nvSpPr>
        <p:spPr/>
        <p:txBody>
          <a:bodyPr/>
          <a:lstStyle/>
          <a:p>
            <a:r>
              <a:rPr lang="en-US" altLang="zh-CN" sz="3200" b="1" dirty="0" smtClean="0">
                <a:ea typeface="宋体" pitchFamily="2" charset="-122"/>
              </a:rPr>
              <a:t>Introduction of Polarized Antenna</a:t>
            </a:r>
            <a:endParaRPr lang="zh-CN" altLang="zh-CN" sz="3200" b="1" dirty="0" smtClean="0">
              <a:ea typeface="宋体" pitchFamily="2" charset="-122"/>
            </a:endParaRPr>
          </a:p>
        </p:txBody>
      </p:sp>
      <p:sp>
        <p:nvSpPr>
          <p:cNvPr id="4102" name="Rectangle 3"/>
          <p:cNvSpPr>
            <a:spLocks noGrp="1" noChangeArrowheads="1"/>
          </p:cNvSpPr>
          <p:nvPr>
            <p:ph type="body" idx="1"/>
          </p:nvPr>
        </p:nvSpPr>
        <p:spPr/>
        <p:txBody>
          <a:bodyPr/>
          <a:lstStyle/>
          <a:p>
            <a:r>
              <a:rPr lang="en-US" altLang="zh-CN" sz="2800" dirty="0" smtClean="0">
                <a:ea typeface="宋体" pitchFamily="2" charset="-122"/>
              </a:rPr>
              <a:t>Multi-polarized antenna</a:t>
            </a:r>
            <a:endParaRPr lang="en-US" altLang="zh-CN" sz="2000" dirty="0" smtClean="0">
              <a:ea typeface="宋体" pitchFamily="2" charset="-122"/>
            </a:endParaRPr>
          </a:p>
        </p:txBody>
      </p:sp>
      <p:pic>
        <p:nvPicPr>
          <p:cNvPr id="1026" name="Picture 2"/>
          <p:cNvPicPr>
            <a:picLocks noChangeAspect="1" noChangeArrowheads="1"/>
          </p:cNvPicPr>
          <p:nvPr/>
        </p:nvPicPr>
        <p:blipFill>
          <a:blip r:embed="rId3" cstate="print"/>
          <a:srcRect/>
          <a:stretch>
            <a:fillRect/>
          </a:stretch>
        </p:blipFill>
        <p:spPr bwMode="auto">
          <a:xfrm>
            <a:off x="1331640" y="2780928"/>
            <a:ext cx="3390790" cy="2257080"/>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5364088" y="2823283"/>
            <a:ext cx="2619375" cy="2228850"/>
          </a:xfrm>
          <a:prstGeom prst="rect">
            <a:avLst/>
          </a:prstGeom>
          <a:noFill/>
          <a:ln w="9525">
            <a:noFill/>
            <a:miter lim="800000"/>
            <a:headEnd/>
            <a:tailEnd/>
          </a:ln>
        </p:spPr>
      </p:pic>
      <p:sp>
        <p:nvSpPr>
          <p:cNvPr id="9" name="TextBox 8"/>
          <p:cNvSpPr txBox="1"/>
          <p:nvPr/>
        </p:nvSpPr>
        <p:spPr>
          <a:xfrm>
            <a:off x="1763688" y="5229200"/>
            <a:ext cx="2592288" cy="276999"/>
          </a:xfrm>
          <a:prstGeom prst="rect">
            <a:avLst/>
          </a:prstGeom>
          <a:noFill/>
        </p:spPr>
        <p:txBody>
          <a:bodyPr wrap="square" rtlCol="0">
            <a:spAutoFit/>
          </a:bodyPr>
          <a:lstStyle/>
          <a:p>
            <a:r>
              <a:rPr lang="en-US" altLang="zh-CN" dirty="0" smtClean="0"/>
              <a:t>Fig. Dual-polarized antenna</a:t>
            </a:r>
            <a:endParaRPr lang="zh-CN" altLang="en-US" dirty="0"/>
          </a:p>
        </p:txBody>
      </p:sp>
      <p:sp>
        <p:nvSpPr>
          <p:cNvPr id="10" name="TextBox 9"/>
          <p:cNvSpPr txBox="1"/>
          <p:nvPr/>
        </p:nvSpPr>
        <p:spPr>
          <a:xfrm>
            <a:off x="5580112" y="5218183"/>
            <a:ext cx="2592288" cy="276999"/>
          </a:xfrm>
          <a:prstGeom prst="rect">
            <a:avLst/>
          </a:prstGeom>
          <a:noFill/>
        </p:spPr>
        <p:txBody>
          <a:bodyPr wrap="square" rtlCol="0">
            <a:spAutoFit/>
          </a:bodyPr>
          <a:lstStyle/>
          <a:p>
            <a:r>
              <a:rPr lang="en-US" altLang="zh-CN" dirty="0" smtClean="0"/>
              <a:t>Fig. Tri-polarized antenna</a:t>
            </a:r>
            <a:endParaRPr lang="zh-CN"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期占位符 3"/>
          <p:cNvSpPr>
            <a:spLocks noGrp="1"/>
          </p:cNvSpPr>
          <p:nvPr>
            <p:ph type="dt" sz="quarter" idx="10"/>
          </p:nvPr>
        </p:nvSpPr>
        <p:spPr>
          <a:xfrm>
            <a:off x="685800" y="381000"/>
            <a:ext cx="1600200" cy="215444"/>
          </a:xfrm>
          <a:noFill/>
        </p:spPr>
        <p:txBody>
          <a:bodyPr/>
          <a:lstStyle/>
          <a:p>
            <a:r>
              <a:rPr lang="en-US" altLang="zh-CN" dirty="0" smtClean="0">
                <a:ea typeface="宋体" pitchFamily="2" charset="-122"/>
              </a:rPr>
              <a:t>&lt;July 2012&gt;</a:t>
            </a:r>
            <a:endParaRPr lang="en-US" altLang="zh-CN" dirty="0">
              <a:ea typeface="宋体" pitchFamily="2" charset="-122"/>
            </a:endParaRPr>
          </a:p>
        </p:txBody>
      </p:sp>
      <p:sp>
        <p:nvSpPr>
          <p:cNvPr id="4099" name="页脚占位符 4"/>
          <p:cNvSpPr>
            <a:spLocks noGrp="1"/>
          </p:cNvSpPr>
          <p:nvPr>
            <p:ph type="ftr" sz="quarter" idx="11"/>
          </p:nvPr>
        </p:nvSpPr>
        <p:spPr>
          <a:xfrm>
            <a:off x="5486400" y="6475413"/>
            <a:ext cx="3124200" cy="184666"/>
          </a:xfrm>
          <a:noFill/>
        </p:spPr>
        <p:txBody>
          <a:bodyPr/>
          <a:lstStyle/>
          <a:p>
            <a:r>
              <a:rPr lang="en-US" altLang="zh-CN" dirty="0" smtClean="0">
                <a:ea typeface="宋体" pitchFamily="2" charset="-122"/>
              </a:rPr>
              <a:t>&lt;</a:t>
            </a:r>
            <a:r>
              <a:rPr lang="en-US" altLang="zh-CN" dirty="0" err="1" smtClean="0">
                <a:ea typeface="宋体" pitchFamily="2" charset="-122"/>
              </a:rPr>
              <a:t>KyungHi</a:t>
            </a:r>
            <a:r>
              <a:rPr lang="en-US" altLang="zh-CN" dirty="0" smtClean="0">
                <a:ea typeface="宋体" pitchFamily="2" charset="-122"/>
              </a:rPr>
              <a:t> Chang&gt;, &lt;</a:t>
            </a:r>
            <a:r>
              <a:rPr lang="en-US" altLang="zh-CN" dirty="0" err="1" smtClean="0">
                <a:ea typeface="宋体" pitchFamily="2" charset="-122"/>
              </a:rPr>
              <a:t>Inha</a:t>
            </a:r>
            <a:r>
              <a:rPr lang="en-US" altLang="zh-CN" dirty="0" smtClean="0">
                <a:ea typeface="宋体" pitchFamily="2" charset="-122"/>
              </a:rPr>
              <a:t> University&gt;</a:t>
            </a:r>
            <a:endParaRPr lang="en-US" altLang="zh-CN" dirty="0">
              <a:ea typeface="宋体" pitchFamily="2" charset="-122"/>
            </a:endParaRPr>
          </a:p>
        </p:txBody>
      </p:sp>
      <p:sp>
        <p:nvSpPr>
          <p:cNvPr id="4100" name="灯片编号占位符 5"/>
          <p:cNvSpPr>
            <a:spLocks noGrp="1"/>
          </p:cNvSpPr>
          <p:nvPr>
            <p:ph type="sldNum" sz="quarter" idx="12"/>
          </p:nvPr>
        </p:nvSpPr>
        <p:spPr>
          <a:noFill/>
        </p:spPr>
        <p:txBody>
          <a:bodyPr/>
          <a:lstStyle/>
          <a:p>
            <a:r>
              <a:rPr lang="en-US" altLang="zh-CN">
                <a:ea typeface="宋体" pitchFamily="2" charset="-122"/>
              </a:rPr>
              <a:t>Slide </a:t>
            </a:r>
            <a:fld id="{5A0A0E4A-009A-475B-92E1-E81859663307}" type="slidenum">
              <a:rPr lang="en-US" altLang="zh-CN">
                <a:ea typeface="宋体" pitchFamily="2" charset="-122"/>
              </a:rPr>
              <a:pPr/>
              <a:t>7</a:t>
            </a:fld>
            <a:endParaRPr lang="en-US" altLang="zh-CN">
              <a:ea typeface="宋体" pitchFamily="2" charset="-122"/>
            </a:endParaRPr>
          </a:p>
        </p:txBody>
      </p:sp>
      <p:sp>
        <p:nvSpPr>
          <p:cNvPr id="4101" name="Rectangle 2"/>
          <p:cNvSpPr>
            <a:spLocks noGrp="1" noChangeArrowheads="1"/>
          </p:cNvSpPr>
          <p:nvPr>
            <p:ph type="title"/>
          </p:nvPr>
        </p:nvSpPr>
        <p:spPr/>
        <p:txBody>
          <a:bodyPr/>
          <a:lstStyle/>
          <a:p>
            <a:r>
              <a:rPr lang="en-US" altLang="zh-CN" sz="3200" b="1" dirty="0" smtClean="0">
                <a:ea typeface="宋体" pitchFamily="2" charset="-122"/>
              </a:rPr>
              <a:t>Characteristics of Polarized Antenna Channel</a:t>
            </a:r>
            <a:endParaRPr lang="zh-CN" altLang="zh-CN" sz="3200" b="1" dirty="0" smtClean="0">
              <a:ea typeface="宋体" pitchFamily="2" charset="-122"/>
            </a:endParaRPr>
          </a:p>
        </p:txBody>
      </p:sp>
      <p:sp>
        <p:nvSpPr>
          <p:cNvPr id="4102" name="Rectangle 3"/>
          <p:cNvSpPr>
            <a:spLocks noGrp="1" noChangeArrowheads="1"/>
          </p:cNvSpPr>
          <p:nvPr>
            <p:ph type="body" idx="1"/>
          </p:nvPr>
        </p:nvSpPr>
        <p:spPr/>
        <p:txBody>
          <a:bodyPr>
            <a:normAutofit fontScale="70000" lnSpcReduction="20000"/>
          </a:bodyPr>
          <a:lstStyle/>
          <a:p>
            <a:r>
              <a:rPr lang="en-US" altLang="zh-CN" sz="2800" dirty="0" smtClean="0">
                <a:ea typeface="宋体" pitchFamily="2" charset="-122"/>
              </a:rPr>
              <a:t>Depolarization occurs due to two mechanisms.</a:t>
            </a:r>
          </a:p>
          <a:p>
            <a:pPr lvl="1"/>
            <a:r>
              <a:rPr lang="en-US" altLang="zh-CN" sz="2400" dirty="0" smtClean="0">
                <a:ea typeface="宋体" pitchFamily="2" charset="-122"/>
              </a:rPr>
              <a:t>Antenna depolarization due to a non-ideal antenna</a:t>
            </a:r>
          </a:p>
          <a:p>
            <a:pPr lvl="1"/>
            <a:r>
              <a:rPr lang="en-US" altLang="zh-CN" sz="2400" dirty="0" smtClean="0">
                <a:solidFill>
                  <a:srgbClr val="0070C0"/>
                </a:solidFill>
                <a:ea typeface="宋体" pitchFamily="2" charset="-122"/>
              </a:rPr>
              <a:t>Channel depolarization due to the radio propagation environment</a:t>
            </a:r>
          </a:p>
          <a:p>
            <a:r>
              <a:rPr lang="en-US" altLang="zh-CN" sz="2800" dirty="0" smtClean="0">
                <a:ea typeface="宋体" pitchFamily="2" charset="-122"/>
              </a:rPr>
              <a:t>Cross-Polarization Discrimination (XPD)</a:t>
            </a:r>
          </a:p>
          <a:p>
            <a:pPr lvl="1"/>
            <a:r>
              <a:rPr lang="en-US" altLang="zh-CN" sz="2400" dirty="0" smtClean="0">
                <a:ea typeface="宋体" pitchFamily="2" charset="-122"/>
                <a:cs typeface="+mn-cs"/>
              </a:rPr>
              <a:t>Measure of the degree of depolarization</a:t>
            </a:r>
          </a:p>
          <a:p>
            <a:pPr lvl="1"/>
            <a:r>
              <a:rPr lang="en-US" altLang="zh-CN" sz="2400" dirty="0" smtClean="0">
                <a:ea typeface="宋体" pitchFamily="2" charset="-122"/>
                <a:cs typeface="+mn-cs"/>
              </a:rPr>
              <a:t>Ratio of co-polarized to cross-polarized average received power</a:t>
            </a:r>
          </a:p>
          <a:p>
            <a:pPr lvl="1"/>
            <a:endParaRPr lang="en-US" altLang="zh-CN" sz="2400" dirty="0" smtClean="0">
              <a:ea typeface="宋体" pitchFamily="2" charset="-122"/>
              <a:cs typeface="+mn-cs"/>
            </a:endParaRPr>
          </a:p>
          <a:p>
            <a:pPr lvl="1"/>
            <a:endParaRPr lang="en-US" altLang="zh-CN" sz="2400" dirty="0" smtClean="0">
              <a:ea typeface="宋体" pitchFamily="2" charset="-122"/>
              <a:cs typeface="+mn-cs"/>
            </a:endParaRPr>
          </a:p>
          <a:p>
            <a:pPr lvl="1"/>
            <a:endParaRPr lang="en-US" altLang="zh-CN" sz="2400" dirty="0" smtClean="0">
              <a:ea typeface="宋体" pitchFamily="2" charset="-122"/>
              <a:cs typeface="+mn-cs"/>
            </a:endParaRPr>
          </a:p>
          <a:p>
            <a:pPr lvl="2"/>
            <a:endParaRPr lang="en-US" altLang="ko-KR" dirty="0" smtClean="0">
              <a:solidFill>
                <a:schemeClr val="tx2"/>
              </a:solidFill>
            </a:endParaRPr>
          </a:p>
          <a:p>
            <a:pPr lvl="2"/>
            <a:endParaRPr lang="en-US" altLang="ko-KR" dirty="0" smtClean="0">
              <a:solidFill>
                <a:schemeClr val="tx2"/>
              </a:solidFill>
            </a:endParaRPr>
          </a:p>
          <a:p>
            <a:pPr lvl="2"/>
            <a:r>
              <a:rPr lang="en-US" altLang="ko-KR" sz="1900" dirty="0" smtClean="0">
                <a:solidFill>
                  <a:schemeClr val="tx2"/>
                </a:solidFill>
              </a:rPr>
              <a:t>(VV) : Link(Vertical </a:t>
            </a:r>
            <a:r>
              <a:rPr lang="en-US" altLang="ko-KR" sz="1900" dirty="0" err="1" smtClean="0">
                <a:solidFill>
                  <a:schemeClr val="tx2"/>
                </a:solidFill>
              </a:rPr>
              <a:t>Tx</a:t>
            </a:r>
            <a:r>
              <a:rPr lang="en-US" altLang="ko-KR" sz="1900" dirty="0" smtClean="0">
                <a:solidFill>
                  <a:schemeClr val="tx2"/>
                </a:solidFill>
              </a:rPr>
              <a:t> to Vertical Rx)</a:t>
            </a:r>
          </a:p>
          <a:p>
            <a:pPr lvl="2"/>
            <a:r>
              <a:rPr lang="en-US" altLang="ko-KR" sz="1900" dirty="0" smtClean="0">
                <a:solidFill>
                  <a:schemeClr val="tx2"/>
                </a:solidFill>
              </a:rPr>
              <a:t>(VH) : Link(Vertical </a:t>
            </a:r>
            <a:r>
              <a:rPr lang="en-US" altLang="ko-KR" sz="1900" dirty="0" err="1" smtClean="0">
                <a:solidFill>
                  <a:schemeClr val="tx2"/>
                </a:solidFill>
              </a:rPr>
              <a:t>Tx</a:t>
            </a:r>
            <a:r>
              <a:rPr lang="en-US" altLang="ko-KR" sz="1900" dirty="0" smtClean="0">
                <a:solidFill>
                  <a:schemeClr val="tx2"/>
                </a:solidFill>
              </a:rPr>
              <a:t> to Horizontal Rx)</a:t>
            </a:r>
          </a:p>
          <a:p>
            <a:pPr lvl="2"/>
            <a:r>
              <a:rPr lang="en-US" altLang="ko-KR" sz="1900" dirty="0" smtClean="0">
                <a:solidFill>
                  <a:schemeClr val="tx2"/>
                </a:solidFill>
              </a:rPr>
              <a:t>(HV) : Link(Horizontal </a:t>
            </a:r>
            <a:r>
              <a:rPr lang="en-US" altLang="ko-KR" sz="1900" dirty="0" err="1" smtClean="0">
                <a:solidFill>
                  <a:schemeClr val="tx2"/>
                </a:solidFill>
              </a:rPr>
              <a:t>Tx</a:t>
            </a:r>
            <a:r>
              <a:rPr lang="en-US" altLang="ko-KR" sz="1900" dirty="0" smtClean="0">
                <a:solidFill>
                  <a:schemeClr val="tx2"/>
                </a:solidFill>
              </a:rPr>
              <a:t> to Vertical Rx)</a:t>
            </a:r>
          </a:p>
          <a:p>
            <a:pPr lvl="2"/>
            <a:r>
              <a:rPr lang="en-US" altLang="ko-KR" sz="1900" dirty="0" smtClean="0">
                <a:solidFill>
                  <a:schemeClr val="tx2"/>
                </a:solidFill>
              </a:rPr>
              <a:t>(HH) : Link(Horizontal </a:t>
            </a:r>
            <a:r>
              <a:rPr lang="en-US" altLang="ko-KR" sz="1900" dirty="0" err="1" smtClean="0">
                <a:solidFill>
                  <a:schemeClr val="tx2"/>
                </a:solidFill>
              </a:rPr>
              <a:t>Tx</a:t>
            </a:r>
            <a:r>
              <a:rPr lang="en-US" altLang="ko-KR" sz="1900" dirty="0" smtClean="0">
                <a:solidFill>
                  <a:schemeClr val="tx2"/>
                </a:solidFill>
              </a:rPr>
              <a:t> to Horizontal Rx)</a:t>
            </a:r>
            <a:endParaRPr lang="en-US" altLang="zh-CN" sz="1900" dirty="0" smtClean="0">
              <a:solidFill>
                <a:srgbClr val="0070C0"/>
              </a:solidFill>
              <a:ea typeface="宋体" pitchFamily="2" charset="-122"/>
            </a:endParaRPr>
          </a:p>
        </p:txBody>
      </p:sp>
      <p:graphicFrame>
        <p:nvGraphicFramePr>
          <p:cNvPr id="1026" name="Object 6"/>
          <p:cNvGraphicFramePr>
            <a:graphicFrameLocks noChangeAspect="1"/>
          </p:cNvGraphicFramePr>
          <p:nvPr/>
        </p:nvGraphicFramePr>
        <p:xfrm>
          <a:off x="1807121" y="3645024"/>
          <a:ext cx="4637087" cy="1185863"/>
        </p:xfrm>
        <a:graphic>
          <a:graphicData uri="http://schemas.openxmlformats.org/presentationml/2006/ole">
            <p:oleObj spid="_x0000_s1026" name="Equation" r:id="rId4" imgW="3276360" imgH="838080" progId="Equation.DSMT4">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期占位符 3"/>
          <p:cNvSpPr>
            <a:spLocks noGrp="1"/>
          </p:cNvSpPr>
          <p:nvPr>
            <p:ph type="dt" sz="quarter" idx="10"/>
          </p:nvPr>
        </p:nvSpPr>
        <p:spPr>
          <a:xfrm>
            <a:off x="685800" y="381000"/>
            <a:ext cx="1600200" cy="215444"/>
          </a:xfrm>
          <a:noFill/>
        </p:spPr>
        <p:txBody>
          <a:bodyPr/>
          <a:lstStyle/>
          <a:p>
            <a:r>
              <a:rPr lang="en-US" altLang="zh-CN" dirty="0" smtClean="0">
                <a:ea typeface="宋体" pitchFamily="2" charset="-122"/>
              </a:rPr>
              <a:t>&lt;July 2012&gt;</a:t>
            </a:r>
            <a:endParaRPr lang="en-US" altLang="zh-CN" dirty="0">
              <a:ea typeface="宋体" pitchFamily="2" charset="-122"/>
            </a:endParaRPr>
          </a:p>
        </p:txBody>
      </p:sp>
      <p:sp>
        <p:nvSpPr>
          <p:cNvPr id="4099" name="页脚占位符 4"/>
          <p:cNvSpPr>
            <a:spLocks noGrp="1"/>
          </p:cNvSpPr>
          <p:nvPr>
            <p:ph type="ftr" sz="quarter" idx="11"/>
          </p:nvPr>
        </p:nvSpPr>
        <p:spPr>
          <a:xfrm>
            <a:off x="5486400" y="6475413"/>
            <a:ext cx="3124200" cy="184666"/>
          </a:xfrm>
          <a:noFill/>
        </p:spPr>
        <p:txBody>
          <a:bodyPr/>
          <a:lstStyle/>
          <a:p>
            <a:r>
              <a:rPr lang="en-US" altLang="zh-CN" dirty="0" smtClean="0">
                <a:ea typeface="宋体" pitchFamily="2" charset="-122"/>
              </a:rPr>
              <a:t>&lt;</a:t>
            </a:r>
            <a:r>
              <a:rPr lang="en-US" altLang="zh-CN" dirty="0" err="1" smtClean="0">
                <a:ea typeface="宋体" pitchFamily="2" charset="-122"/>
              </a:rPr>
              <a:t>KyungHi</a:t>
            </a:r>
            <a:r>
              <a:rPr lang="en-US" altLang="zh-CN" dirty="0" smtClean="0">
                <a:ea typeface="宋体" pitchFamily="2" charset="-122"/>
              </a:rPr>
              <a:t> Chang&gt;, &lt;</a:t>
            </a:r>
            <a:r>
              <a:rPr lang="en-US" altLang="zh-CN" dirty="0" err="1" smtClean="0">
                <a:ea typeface="宋体" pitchFamily="2" charset="-122"/>
              </a:rPr>
              <a:t>Inha</a:t>
            </a:r>
            <a:r>
              <a:rPr lang="en-US" altLang="zh-CN" dirty="0" smtClean="0">
                <a:ea typeface="宋体" pitchFamily="2" charset="-122"/>
              </a:rPr>
              <a:t> University&gt;</a:t>
            </a:r>
            <a:endParaRPr lang="en-US" altLang="zh-CN" dirty="0">
              <a:ea typeface="宋体" pitchFamily="2" charset="-122"/>
            </a:endParaRPr>
          </a:p>
        </p:txBody>
      </p:sp>
      <p:sp>
        <p:nvSpPr>
          <p:cNvPr id="4100" name="灯片编号占位符 5"/>
          <p:cNvSpPr>
            <a:spLocks noGrp="1"/>
          </p:cNvSpPr>
          <p:nvPr>
            <p:ph type="sldNum" sz="quarter" idx="12"/>
          </p:nvPr>
        </p:nvSpPr>
        <p:spPr>
          <a:noFill/>
        </p:spPr>
        <p:txBody>
          <a:bodyPr/>
          <a:lstStyle/>
          <a:p>
            <a:r>
              <a:rPr lang="en-US" altLang="zh-CN">
                <a:ea typeface="宋体" pitchFamily="2" charset="-122"/>
              </a:rPr>
              <a:t>Slide </a:t>
            </a:r>
            <a:fld id="{5A0A0E4A-009A-475B-92E1-E81859663307}" type="slidenum">
              <a:rPr lang="en-US" altLang="zh-CN">
                <a:ea typeface="宋体" pitchFamily="2" charset="-122"/>
              </a:rPr>
              <a:pPr/>
              <a:t>8</a:t>
            </a:fld>
            <a:endParaRPr lang="en-US" altLang="zh-CN">
              <a:ea typeface="宋体" pitchFamily="2" charset="-122"/>
            </a:endParaRPr>
          </a:p>
        </p:txBody>
      </p:sp>
      <p:sp>
        <p:nvSpPr>
          <p:cNvPr id="4101" name="Rectangle 2"/>
          <p:cNvSpPr>
            <a:spLocks noGrp="1" noChangeArrowheads="1"/>
          </p:cNvSpPr>
          <p:nvPr>
            <p:ph type="title"/>
          </p:nvPr>
        </p:nvSpPr>
        <p:spPr/>
        <p:txBody>
          <a:bodyPr/>
          <a:lstStyle/>
          <a:p>
            <a:r>
              <a:rPr lang="en-US" altLang="zh-CN" sz="3200" b="1" dirty="0" smtClean="0">
                <a:ea typeface="宋体" pitchFamily="2" charset="-122"/>
              </a:rPr>
              <a:t>Benefits of Polarized Antenna System</a:t>
            </a:r>
            <a:endParaRPr lang="zh-CN" altLang="zh-CN" sz="3200" b="1" dirty="0" smtClean="0">
              <a:ea typeface="宋体" pitchFamily="2" charset="-122"/>
            </a:endParaRPr>
          </a:p>
        </p:txBody>
      </p:sp>
      <p:sp>
        <p:nvSpPr>
          <p:cNvPr id="4102" name="Rectangle 3"/>
          <p:cNvSpPr>
            <a:spLocks noGrp="1" noChangeArrowheads="1"/>
          </p:cNvSpPr>
          <p:nvPr>
            <p:ph type="body" idx="1"/>
          </p:nvPr>
        </p:nvSpPr>
        <p:spPr/>
        <p:txBody>
          <a:bodyPr/>
          <a:lstStyle/>
          <a:p>
            <a:r>
              <a:rPr lang="en-US" altLang="zh-CN" sz="2800" dirty="0" smtClean="0">
                <a:ea typeface="宋体" pitchFamily="2" charset="-122"/>
              </a:rPr>
              <a:t>Employment of SISO polarized antenna</a:t>
            </a:r>
          </a:p>
          <a:p>
            <a:pPr>
              <a:buNone/>
            </a:pPr>
            <a:r>
              <a:rPr lang="en-US" altLang="zh-CN" sz="1600" dirty="0" smtClean="0">
                <a:ea typeface="宋体" pitchFamily="2" charset="-122"/>
              </a:rPr>
              <a:t>      (dual-polarized antenna as an example)</a:t>
            </a:r>
          </a:p>
          <a:p>
            <a:pPr lvl="1"/>
            <a:r>
              <a:rPr lang="en-US" altLang="zh-CN" sz="2000" dirty="0" smtClean="0">
                <a:ea typeface="宋体" pitchFamily="2" charset="-122"/>
              </a:rPr>
              <a:t>Polarization diversity</a:t>
            </a:r>
          </a:p>
          <a:p>
            <a:pPr lvl="2"/>
            <a:r>
              <a:rPr lang="en-US" altLang="zh-CN" sz="1600" dirty="0" smtClean="0">
                <a:ea typeface="宋体" pitchFamily="2" charset="-122"/>
              </a:rPr>
              <a:t>To improve link reliability</a:t>
            </a:r>
          </a:p>
          <a:p>
            <a:pPr lvl="1"/>
            <a:endParaRPr lang="en-US" altLang="zh-CN" sz="2000" dirty="0" smtClean="0">
              <a:ea typeface="宋体" pitchFamily="2" charset="-122"/>
            </a:endParaRPr>
          </a:p>
          <a:p>
            <a:pPr lvl="1"/>
            <a:endParaRPr lang="en-US" altLang="zh-CN" sz="2000" dirty="0" smtClean="0">
              <a:ea typeface="宋体" pitchFamily="2" charset="-122"/>
            </a:endParaRPr>
          </a:p>
          <a:p>
            <a:pPr lvl="1"/>
            <a:endParaRPr lang="en-US" altLang="zh-CN" sz="2000" dirty="0" smtClean="0">
              <a:ea typeface="宋体" pitchFamily="2" charset="-122"/>
            </a:endParaRPr>
          </a:p>
          <a:p>
            <a:pPr lvl="1"/>
            <a:r>
              <a:rPr lang="en-US" altLang="zh-CN" sz="2000" dirty="0" smtClean="0">
                <a:ea typeface="宋体" pitchFamily="2" charset="-122"/>
              </a:rPr>
              <a:t>Polarization multiplexing gain</a:t>
            </a:r>
          </a:p>
          <a:p>
            <a:pPr lvl="2"/>
            <a:r>
              <a:rPr lang="en-US" altLang="zh-CN" sz="1600" dirty="0" smtClean="0">
                <a:ea typeface="宋体" pitchFamily="2" charset="-122"/>
              </a:rPr>
              <a:t>To increase spectral efficiency</a:t>
            </a:r>
          </a:p>
        </p:txBody>
      </p:sp>
      <p:pic>
        <p:nvPicPr>
          <p:cNvPr id="7" name="Picture 5"/>
          <p:cNvPicPr>
            <a:picLocks noChangeAspect="1" noChangeArrowheads="1"/>
          </p:cNvPicPr>
          <p:nvPr/>
        </p:nvPicPr>
        <p:blipFill>
          <a:blip r:embed="rId3" cstate="print"/>
          <a:srcRect/>
          <a:stretch>
            <a:fillRect/>
          </a:stretch>
        </p:blipFill>
        <p:spPr bwMode="auto">
          <a:xfrm>
            <a:off x="1907704" y="5262371"/>
            <a:ext cx="3383133" cy="1080000"/>
          </a:xfrm>
          <a:prstGeom prst="rect">
            <a:avLst/>
          </a:prstGeom>
          <a:noFill/>
          <a:ln w="9525" algn="ctr">
            <a:noFill/>
            <a:miter lim="800000"/>
            <a:headEnd/>
            <a:tailEnd/>
          </a:ln>
        </p:spPr>
      </p:pic>
      <p:pic>
        <p:nvPicPr>
          <p:cNvPr id="2050" name="Picture 2"/>
          <p:cNvPicPr>
            <a:picLocks noChangeAspect="1" noChangeArrowheads="1"/>
          </p:cNvPicPr>
          <p:nvPr/>
        </p:nvPicPr>
        <p:blipFill>
          <a:blip r:embed="rId4" cstate="print"/>
          <a:srcRect/>
          <a:stretch>
            <a:fillRect/>
          </a:stretch>
        </p:blipFill>
        <p:spPr bwMode="auto">
          <a:xfrm>
            <a:off x="1907704" y="3462171"/>
            <a:ext cx="3383133" cy="1080000"/>
          </a:xfrm>
          <a:prstGeom prst="rect">
            <a:avLst/>
          </a:prstGeom>
          <a:noFill/>
          <a:ln w="9525">
            <a:noFill/>
            <a:miter lim="800000"/>
            <a:headEnd/>
            <a:tailEnd/>
          </a:ln>
        </p:spPr>
      </p:pic>
      <p:sp>
        <p:nvSpPr>
          <p:cNvPr id="9" name="TextBox 8"/>
          <p:cNvSpPr txBox="1"/>
          <p:nvPr/>
        </p:nvSpPr>
        <p:spPr>
          <a:xfrm>
            <a:off x="5940152" y="3861048"/>
            <a:ext cx="2448272" cy="276999"/>
          </a:xfrm>
          <a:prstGeom prst="rect">
            <a:avLst/>
          </a:prstGeom>
          <a:noFill/>
        </p:spPr>
        <p:txBody>
          <a:bodyPr wrap="square" rtlCol="0">
            <a:spAutoFit/>
          </a:bodyPr>
          <a:lstStyle/>
          <a:p>
            <a:r>
              <a:rPr lang="en-US" altLang="zh-CN" dirty="0" smtClean="0"/>
              <a:t>S</a:t>
            </a:r>
            <a:r>
              <a:rPr lang="en-US" altLang="zh-CN" baseline="-25000" dirty="0" smtClean="0"/>
              <a:t>i</a:t>
            </a:r>
            <a:r>
              <a:rPr lang="en-US" altLang="zh-CN" dirty="0" smtClean="0"/>
              <a:t>’ :  different version of  S</a:t>
            </a:r>
            <a:r>
              <a:rPr lang="en-US" altLang="zh-CN" baseline="-25000" dirty="0" smtClean="0"/>
              <a:t>i</a:t>
            </a:r>
            <a:endParaRPr lang="zh-CN" altLang="en-US" dirty="0"/>
          </a:p>
        </p:txBody>
      </p:sp>
      <p:sp>
        <p:nvSpPr>
          <p:cNvPr id="10" name="TextBox 9"/>
          <p:cNvSpPr txBox="1"/>
          <p:nvPr/>
        </p:nvSpPr>
        <p:spPr>
          <a:xfrm>
            <a:off x="5940152" y="5312241"/>
            <a:ext cx="3203848" cy="276999"/>
          </a:xfrm>
          <a:prstGeom prst="rect">
            <a:avLst/>
          </a:prstGeom>
          <a:noFill/>
        </p:spPr>
        <p:txBody>
          <a:bodyPr wrap="square" rtlCol="0">
            <a:spAutoFit/>
          </a:bodyPr>
          <a:lstStyle/>
          <a:p>
            <a:r>
              <a:rPr lang="en-US" altLang="zh-CN" dirty="0" smtClean="0"/>
              <a:t>S</a:t>
            </a:r>
            <a:r>
              <a:rPr lang="en-US" altLang="zh-CN" baseline="-25000" dirty="0" smtClean="0"/>
              <a:t>i</a:t>
            </a:r>
            <a:r>
              <a:rPr lang="en-US" altLang="zh-CN" dirty="0" smtClean="0"/>
              <a:t> , </a:t>
            </a:r>
            <a:r>
              <a:rPr lang="en-US" altLang="zh-CN" dirty="0" err="1" smtClean="0"/>
              <a:t>S</a:t>
            </a:r>
            <a:r>
              <a:rPr lang="en-US" altLang="zh-CN" baseline="-25000" dirty="0" err="1" smtClean="0"/>
              <a:t>j</a:t>
            </a:r>
            <a:r>
              <a:rPr lang="en-US" altLang="zh-CN" baseline="-25000" dirty="0" smtClean="0"/>
              <a:t> </a:t>
            </a:r>
            <a:r>
              <a:rPr lang="en-US" altLang="zh-CN" dirty="0" smtClean="0"/>
              <a:t> :  two different symbols</a:t>
            </a:r>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期占位符 3"/>
          <p:cNvSpPr>
            <a:spLocks noGrp="1"/>
          </p:cNvSpPr>
          <p:nvPr>
            <p:ph type="dt" sz="quarter" idx="10"/>
          </p:nvPr>
        </p:nvSpPr>
        <p:spPr>
          <a:xfrm>
            <a:off x="685800" y="381000"/>
            <a:ext cx="1600200" cy="215444"/>
          </a:xfrm>
          <a:noFill/>
        </p:spPr>
        <p:txBody>
          <a:bodyPr/>
          <a:lstStyle/>
          <a:p>
            <a:r>
              <a:rPr lang="en-US" altLang="zh-CN" dirty="0" smtClean="0">
                <a:ea typeface="宋体" pitchFamily="2" charset="-122"/>
              </a:rPr>
              <a:t>&lt;July 2012&gt;</a:t>
            </a:r>
            <a:endParaRPr lang="en-US" altLang="zh-CN" dirty="0">
              <a:ea typeface="宋体" pitchFamily="2" charset="-122"/>
            </a:endParaRPr>
          </a:p>
        </p:txBody>
      </p:sp>
      <p:sp>
        <p:nvSpPr>
          <p:cNvPr id="4099" name="页脚占位符 4"/>
          <p:cNvSpPr>
            <a:spLocks noGrp="1"/>
          </p:cNvSpPr>
          <p:nvPr>
            <p:ph type="ftr" sz="quarter" idx="11"/>
          </p:nvPr>
        </p:nvSpPr>
        <p:spPr>
          <a:xfrm>
            <a:off x="5486400" y="6475413"/>
            <a:ext cx="3124200" cy="184666"/>
          </a:xfrm>
          <a:noFill/>
        </p:spPr>
        <p:txBody>
          <a:bodyPr/>
          <a:lstStyle/>
          <a:p>
            <a:r>
              <a:rPr lang="en-US" altLang="zh-CN" dirty="0" smtClean="0">
                <a:ea typeface="宋体" pitchFamily="2" charset="-122"/>
              </a:rPr>
              <a:t>&lt;</a:t>
            </a:r>
            <a:r>
              <a:rPr lang="en-US" altLang="zh-CN" dirty="0" err="1" smtClean="0">
                <a:ea typeface="宋体" pitchFamily="2" charset="-122"/>
              </a:rPr>
              <a:t>KyungHi</a:t>
            </a:r>
            <a:r>
              <a:rPr lang="en-US" altLang="zh-CN" dirty="0" smtClean="0">
                <a:ea typeface="宋体" pitchFamily="2" charset="-122"/>
              </a:rPr>
              <a:t> Chang&gt;, &lt;</a:t>
            </a:r>
            <a:r>
              <a:rPr lang="en-US" altLang="zh-CN" dirty="0" err="1" smtClean="0">
                <a:ea typeface="宋体" pitchFamily="2" charset="-122"/>
              </a:rPr>
              <a:t>Inha</a:t>
            </a:r>
            <a:r>
              <a:rPr lang="en-US" altLang="zh-CN" dirty="0" smtClean="0">
                <a:ea typeface="宋体" pitchFamily="2" charset="-122"/>
              </a:rPr>
              <a:t> University&gt;</a:t>
            </a:r>
            <a:endParaRPr lang="en-US" altLang="zh-CN" dirty="0">
              <a:ea typeface="宋体" pitchFamily="2" charset="-122"/>
            </a:endParaRPr>
          </a:p>
        </p:txBody>
      </p:sp>
      <p:sp>
        <p:nvSpPr>
          <p:cNvPr id="4100" name="灯片编号占位符 5"/>
          <p:cNvSpPr>
            <a:spLocks noGrp="1"/>
          </p:cNvSpPr>
          <p:nvPr>
            <p:ph type="sldNum" sz="quarter" idx="12"/>
          </p:nvPr>
        </p:nvSpPr>
        <p:spPr>
          <a:noFill/>
        </p:spPr>
        <p:txBody>
          <a:bodyPr/>
          <a:lstStyle/>
          <a:p>
            <a:r>
              <a:rPr lang="en-US" altLang="zh-CN">
                <a:ea typeface="宋体" pitchFamily="2" charset="-122"/>
              </a:rPr>
              <a:t>Slide </a:t>
            </a:r>
            <a:fld id="{5A0A0E4A-009A-475B-92E1-E81859663307}" type="slidenum">
              <a:rPr lang="en-US" altLang="zh-CN">
                <a:ea typeface="宋体" pitchFamily="2" charset="-122"/>
              </a:rPr>
              <a:pPr/>
              <a:t>9</a:t>
            </a:fld>
            <a:endParaRPr lang="en-US" altLang="zh-CN">
              <a:ea typeface="宋体" pitchFamily="2" charset="-122"/>
            </a:endParaRPr>
          </a:p>
        </p:txBody>
      </p:sp>
      <p:sp>
        <p:nvSpPr>
          <p:cNvPr id="4101" name="Rectangle 2"/>
          <p:cNvSpPr>
            <a:spLocks noGrp="1" noChangeArrowheads="1"/>
          </p:cNvSpPr>
          <p:nvPr>
            <p:ph type="title"/>
          </p:nvPr>
        </p:nvSpPr>
        <p:spPr/>
        <p:txBody>
          <a:bodyPr/>
          <a:lstStyle/>
          <a:p>
            <a:r>
              <a:rPr lang="en-US" altLang="zh-CN" sz="3200" b="1" dirty="0" smtClean="0">
                <a:ea typeface="宋体" pitchFamily="2" charset="-122"/>
              </a:rPr>
              <a:t>Benefits of Polarized Antenna System</a:t>
            </a:r>
            <a:endParaRPr lang="zh-CN" altLang="zh-CN" sz="3200" b="1" dirty="0" smtClean="0">
              <a:ea typeface="宋体" pitchFamily="2" charset="-122"/>
            </a:endParaRPr>
          </a:p>
        </p:txBody>
      </p:sp>
      <p:sp>
        <p:nvSpPr>
          <p:cNvPr id="4102" name="Rectangle 3"/>
          <p:cNvSpPr>
            <a:spLocks noGrp="1" noChangeArrowheads="1"/>
          </p:cNvSpPr>
          <p:nvPr>
            <p:ph type="body" idx="1"/>
          </p:nvPr>
        </p:nvSpPr>
        <p:spPr/>
        <p:txBody>
          <a:bodyPr/>
          <a:lstStyle/>
          <a:p>
            <a:r>
              <a:rPr lang="en-US" altLang="zh-CN" sz="2800" dirty="0" smtClean="0">
                <a:ea typeface="宋体" pitchFamily="2" charset="-122"/>
              </a:rPr>
              <a:t>Employment of polarized antenna array</a:t>
            </a:r>
          </a:p>
          <a:p>
            <a:pPr>
              <a:buNone/>
            </a:pPr>
            <a:r>
              <a:rPr lang="en-US" altLang="zh-CN" sz="1600" dirty="0" smtClean="0">
                <a:ea typeface="宋体" pitchFamily="2" charset="-122"/>
              </a:rPr>
              <a:t>      (dual-polarized antenna as an example)</a:t>
            </a:r>
          </a:p>
          <a:p>
            <a:pPr lvl="1"/>
            <a:r>
              <a:rPr lang="en-US" altLang="zh-CN" sz="2000" dirty="0" smtClean="0">
                <a:ea typeface="宋体" pitchFamily="2" charset="-122"/>
              </a:rPr>
              <a:t>Polarization diversity</a:t>
            </a:r>
          </a:p>
          <a:p>
            <a:pPr lvl="2"/>
            <a:r>
              <a:rPr lang="en-US" altLang="zh-CN" sz="1600" dirty="0" smtClean="0">
                <a:ea typeface="宋体" pitchFamily="2" charset="-122"/>
              </a:rPr>
              <a:t>To improve link reliability</a:t>
            </a:r>
          </a:p>
          <a:p>
            <a:pPr lvl="1"/>
            <a:r>
              <a:rPr lang="en-US" altLang="zh-CN" sz="2000" dirty="0" smtClean="0">
                <a:ea typeface="宋体" pitchFamily="2" charset="-122"/>
              </a:rPr>
              <a:t>Polarization multiplexing gain</a:t>
            </a:r>
          </a:p>
          <a:p>
            <a:pPr lvl="2"/>
            <a:r>
              <a:rPr lang="en-US" altLang="zh-CN" sz="1600" dirty="0" smtClean="0">
                <a:ea typeface="宋体" pitchFamily="2" charset="-122"/>
              </a:rPr>
              <a:t>To increase spectral efficiency</a:t>
            </a:r>
          </a:p>
          <a:p>
            <a:pPr lvl="1"/>
            <a:r>
              <a:rPr lang="en-US" altLang="zh-CN" sz="2000" dirty="0" smtClean="0">
                <a:solidFill>
                  <a:srgbClr val="0070C0"/>
                </a:solidFill>
                <a:ea typeface="宋体" pitchFamily="2" charset="-122"/>
              </a:rPr>
              <a:t>Antenna array gain</a:t>
            </a:r>
          </a:p>
        </p:txBody>
      </p:sp>
      <p:sp>
        <p:nvSpPr>
          <p:cNvPr id="10" name="TextBox 9"/>
          <p:cNvSpPr txBox="1"/>
          <p:nvPr/>
        </p:nvSpPr>
        <p:spPr>
          <a:xfrm>
            <a:off x="5940152" y="5334307"/>
            <a:ext cx="3203848" cy="830997"/>
          </a:xfrm>
          <a:prstGeom prst="rect">
            <a:avLst/>
          </a:prstGeom>
          <a:noFill/>
        </p:spPr>
        <p:txBody>
          <a:bodyPr wrap="square" rtlCol="0">
            <a:spAutoFit/>
          </a:bodyPr>
          <a:lstStyle/>
          <a:p>
            <a:r>
              <a:rPr lang="en-US" altLang="zh-CN" dirty="0" smtClean="0"/>
              <a:t>S</a:t>
            </a:r>
            <a:r>
              <a:rPr lang="en-US" altLang="zh-CN" baseline="-25000" dirty="0" smtClean="0"/>
              <a:t>i</a:t>
            </a:r>
            <a:r>
              <a:rPr lang="en-US" altLang="zh-CN" dirty="0" smtClean="0"/>
              <a:t> , </a:t>
            </a:r>
            <a:r>
              <a:rPr lang="en-US" altLang="zh-CN" dirty="0" err="1" smtClean="0"/>
              <a:t>S</a:t>
            </a:r>
            <a:r>
              <a:rPr lang="en-US" altLang="zh-CN" baseline="-25000" dirty="0" err="1" smtClean="0"/>
              <a:t>j</a:t>
            </a:r>
            <a:r>
              <a:rPr lang="en-US" altLang="zh-CN" dirty="0" smtClean="0"/>
              <a:t> : different symbols</a:t>
            </a:r>
          </a:p>
          <a:p>
            <a:r>
              <a:rPr lang="en-US" altLang="zh-CN" dirty="0" smtClean="0"/>
              <a:t>S</a:t>
            </a:r>
            <a:r>
              <a:rPr lang="en-US" altLang="zh-CN" baseline="-25000" dirty="0" smtClean="0"/>
              <a:t>i</a:t>
            </a:r>
            <a:r>
              <a:rPr lang="en-US" altLang="zh-CN" dirty="0" smtClean="0"/>
              <a:t>’ : different version of  S</a:t>
            </a:r>
            <a:r>
              <a:rPr lang="en-US" altLang="zh-CN" baseline="-25000" dirty="0" smtClean="0"/>
              <a:t>i</a:t>
            </a:r>
          </a:p>
          <a:p>
            <a:endParaRPr lang="zh-CN" altLang="en-US" dirty="0" smtClean="0"/>
          </a:p>
          <a:p>
            <a:r>
              <a:rPr lang="en-US" altLang="zh-CN" dirty="0" smtClean="0">
                <a:solidFill>
                  <a:srgbClr val="0070C0"/>
                </a:solidFill>
              </a:rPr>
              <a:t>Polarization diversity +  multiplexing</a:t>
            </a:r>
            <a:endParaRPr lang="zh-CN" altLang="en-US" dirty="0">
              <a:solidFill>
                <a:srgbClr val="0070C0"/>
              </a:solidFill>
            </a:endParaRPr>
          </a:p>
        </p:txBody>
      </p:sp>
      <p:pic>
        <p:nvPicPr>
          <p:cNvPr id="2050" name="Picture 2"/>
          <p:cNvPicPr>
            <a:picLocks noChangeAspect="1" noChangeArrowheads="1"/>
          </p:cNvPicPr>
          <p:nvPr/>
        </p:nvPicPr>
        <p:blipFill>
          <a:blip r:embed="rId3" cstate="print"/>
          <a:srcRect/>
          <a:stretch>
            <a:fillRect/>
          </a:stretch>
        </p:blipFill>
        <p:spPr bwMode="auto">
          <a:xfrm>
            <a:off x="1763688" y="4725144"/>
            <a:ext cx="3790950" cy="1400175"/>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IEEE-P802_15_120628">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IEEE-P802_15_120628</Template>
  <TotalTime>464</TotalTime>
  <Words>1185</Words>
  <Application>Microsoft Office PowerPoint</Application>
  <PresentationFormat>화면 슬라이드 쇼(4:3)</PresentationFormat>
  <Paragraphs>275</Paragraphs>
  <Slides>15</Slides>
  <Notes>13</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15</vt:i4>
      </vt:variant>
    </vt:vector>
  </HeadingPairs>
  <TitlesOfParts>
    <vt:vector size="17" baseType="lpstr">
      <vt:lpstr>IEEE-P802_15_120628</vt:lpstr>
      <vt:lpstr>Equation</vt:lpstr>
      <vt:lpstr>슬라이드 1</vt:lpstr>
      <vt:lpstr>The Usage of Polarized Antenna System</vt:lpstr>
      <vt:lpstr>Table of Contents</vt:lpstr>
      <vt:lpstr>Motivation</vt:lpstr>
      <vt:lpstr>Motivation</vt:lpstr>
      <vt:lpstr>Introduction of Polarized Antenna</vt:lpstr>
      <vt:lpstr>Characteristics of Polarized Antenna Channel</vt:lpstr>
      <vt:lpstr>Benefits of Polarized Antenna System</vt:lpstr>
      <vt:lpstr>Benefits of Polarized Antenna System</vt:lpstr>
      <vt:lpstr>System Performance Enhancement</vt:lpstr>
      <vt:lpstr>System Performance Enhancement</vt:lpstr>
      <vt:lpstr>System Performance Enhancement</vt:lpstr>
      <vt:lpstr>Future Work &amp; Challenges</vt:lpstr>
      <vt:lpstr>Future Work &amp; Challenges</vt:lpstr>
      <vt:lpstr>Conclusions</vt:lpstr>
    </vt:vector>
  </TitlesOfParts>
  <Company>WwW.YlmF.CoM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subject>IEEE 802.15 &lt;subject&gt;</dc:subject>
  <dc:creator>HuiBing</dc:creator>
  <cp:keywords/>
  <dc:description>&lt;doc#&gt;</dc:description>
  <cp:lastModifiedBy>K.H.Chang</cp:lastModifiedBy>
  <cp:revision>92</cp:revision>
  <cp:lastPrinted>1998-02-10T13:28:06Z</cp:lastPrinted>
  <dcterms:created xsi:type="dcterms:W3CDTF">2012-06-28T02:49:13Z</dcterms:created>
  <dcterms:modified xsi:type="dcterms:W3CDTF">2012-06-29T07:04:45Z</dcterms:modified>
</cp:coreProperties>
</file>