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9" r:id="rId2"/>
    <p:sldId id="258" r:id="rId3"/>
    <p:sldId id="256" r:id="rId4"/>
    <p:sldId id="260" r:id="rId5"/>
    <p:sldId id="261" r:id="rId6"/>
    <p:sldId id="262" r:id="rId7"/>
    <p:sldId id="263" r:id="rId8"/>
    <p:sldId id="264" r:id="rId9"/>
    <p:sldId id="265" r:id="rId10"/>
    <p:sldId id="266" r:id="rId11"/>
    <p:sldId id="267" r:id="rId12"/>
    <p:sldId id="268" r:id="rId13"/>
    <p:sldId id="269" r:id="rId14"/>
    <p:sldId id="27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106" d="100"/>
          <a:sy n="106" d="100"/>
        </p:scale>
        <p:origin x="-102" y="-29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dirty="0"/>
              <a:t>Page </a:t>
            </a:r>
            <a:fld id="{1380E6C1-B7EE-4DFC-AC63-C0A8C564A98C}" type="slidenum">
              <a:rPr lang="en-US" altLang="ko-KR"/>
              <a:pPr/>
              <a:t>‹#›</a:t>
            </a:fld>
            <a:endParaRPr lang="en-US" altLang="ko-KR"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ko-KR"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ko-KR" dirty="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ko-KR"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dirty="0"/>
              <a:t>Page </a:t>
            </a:r>
            <a:fld id="{63FEF278-AC49-4F78-A606-16DFB9435903}" type="slidenum">
              <a:rPr lang="en-US" altLang="ko-KR"/>
              <a:pPr/>
              <a:t>‹#›</a:t>
            </a:fld>
            <a:endParaRPr lang="en-US" altLang="ko-KR"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ko-KR" dirty="0">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ko-KR"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ko-KR" alt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dirty="0"/>
              <a:t>doc.: IEEE 802.15-&lt;doc#&gt;</a:t>
            </a:r>
          </a:p>
        </p:txBody>
      </p:sp>
      <p:sp>
        <p:nvSpPr>
          <p:cNvPr id="5" name="Rectangle 3"/>
          <p:cNvSpPr>
            <a:spLocks noGrp="1" noChangeArrowheads="1"/>
          </p:cNvSpPr>
          <p:nvPr>
            <p:ph type="dt" idx="1"/>
          </p:nvPr>
        </p:nvSpPr>
        <p:spPr>
          <a:ln/>
        </p:spPr>
        <p:txBody>
          <a:bodyPr/>
          <a:lstStyle/>
          <a:p>
            <a:r>
              <a:rPr lang="en-US" altLang="ko-KR" dirty="0"/>
              <a:t>&lt;month year&gt;</a:t>
            </a:r>
          </a:p>
        </p:txBody>
      </p:sp>
      <p:sp>
        <p:nvSpPr>
          <p:cNvPr id="6" name="Rectangle 6"/>
          <p:cNvSpPr>
            <a:spLocks noGrp="1" noChangeArrowheads="1"/>
          </p:cNvSpPr>
          <p:nvPr>
            <p:ph type="ftr" sz="quarter" idx="4"/>
          </p:nvPr>
        </p:nvSpPr>
        <p:spPr>
          <a:ln/>
        </p:spPr>
        <p:txBody>
          <a:bodyPr/>
          <a:lstStyle/>
          <a:p>
            <a:pPr lvl="4"/>
            <a:r>
              <a:rPr lang="en-US" altLang="ko-KR" dirty="0"/>
              <a:t>&lt;author&gt;, &lt;company&gt;</a:t>
            </a:r>
          </a:p>
        </p:txBody>
      </p:sp>
      <p:sp>
        <p:nvSpPr>
          <p:cNvPr id="7" name="Rectangle 7"/>
          <p:cNvSpPr>
            <a:spLocks noGrp="1" noChangeArrowheads="1"/>
          </p:cNvSpPr>
          <p:nvPr>
            <p:ph type="sldNum" sz="quarter" idx="5"/>
          </p:nvPr>
        </p:nvSpPr>
        <p:spPr>
          <a:ln/>
        </p:spPr>
        <p:txBody>
          <a:bodyPr/>
          <a:lstStyle/>
          <a:p>
            <a:r>
              <a:rPr lang="en-US" altLang="ko-KR" dirty="0"/>
              <a:t>Page </a:t>
            </a:r>
            <a:fld id="{8EEE9856-3906-44FE-9C07-8A4C9ABC0269}" type="slidenum">
              <a:rPr lang="en-US" altLang="ko-KR"/>
              <a:pPr/>
              <a:t>3</a:t>
            </a:fld>
            <a:endParaRPr lang="en-US" altLang="ko-KR"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ko-KR" altLang="ko-K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hasCustomPrompt="1"/>
          </p:nvPr>
        </p:nvSpPr>
        <p:spPr>
          <a:xfrm>
            <a:off x="714348" y="1571612"/>
            <a:ext cx="7772400" cy="1470025"/>
          </a:xfrm>
        </p:spPr>
        <p:txBody>
          <a:bodyPr/>
          <a:lstStyle>
            <a:lvl1pPr>
              <a:defRPr b="1" baseline="0">
                <a:latin typeface="+mn-lt"/>
              </a:defRPr>
            </a:lvl1pPr>
          </a:lstStyle>
          <a:p>
            <a:r>
              <a:rPr lang="en-US" altLang="ko-KR" dirty="0" smtClean="0"/>
              <a:t>The Examples of PAC Use Cases</a:t>
            </a:r>
            <a:endParaRPr lang="ko-KR" altLang="en-US" dirty="0"/>
          </a:p>
        </p:txBody>
      </p:sp>
      <p:sp>
        <p:nvSpPr>
          <p:cNvPr id="3" name="부제목 2"/>
          <p:cNvSpPr>
            <a:spLocks noGrp="1"/>
          </p:cNvSpPr>
          <p:nvPr>
            <p:ph type="subTitle" idx="1"/>
          </p:nvPr>
        </p:nvSpPr>
        <p:spPr>
          <a:xfrm>
            <a:off x="1371600" y="3886200"/>
            <a:ext cx="6400800" cy="1752600"/>
          </a:xfrm>
        </p:spPr>
        <p:txBody>
          <a:bodyPr/>
          <a:lstStyle>
            <a:lvl1pPr marL="0" indent="0" algn="ctr">
              <a:buNone/>
              <a:defRPr sz="2400" b="1"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atin typeface="+mn-lt"/>
              </a:defRPr>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a:xfrm>
            <a:off x="685800" y="1500174"/>
            <a:ext cx="7772400" cy="4595826"/>
          </a:xfrm>
        </p:spPr>
        <p:txBody>
          <a:bodyPr/>
          <a:lstStyle>
            <a:lvl1pPr>
              <a:defRPr sz="2800" b="1">
                <a:latin typeface="+mn-lt"/>
              </a:defRPr>
            </a:lvl1pPr>
            <a:lvl2pPr>
              <a:defRPr sz="2400">
                <a:latin typeface="+mn-lt"/>
              </a:defRPr>
            </a:lvl2pPr>
            <a:lvl3pPr>
              <a:defRPr sz="2000">
                <a:latin typeface="+mn-lt"/>
              </a:defRPr>
            </a:lvl3pPr>
            <a:lvl4pPr>
              <a:defRPr>
                <a:latin typeface="+mn-lt"/>
              </a:defRPr>
            </a:lvl4pPr>
            <a:lvl5pPr>
              <a:defRPr>
                <a:latin typeface="+mn-lt"/>
              </a:defRPr>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52862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357298"/>
            <a:ext cx="7772400" cy="4738702"/>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31" name="Rectangle 7"/>
          <p:cNvSpPr>
            <a:spLocks noChangeArrowheads="1"/>
          </p:cNvSpPr>
          <p:nvPr/>
        </p:nvSpPr>
        <p:spPr bwMode="auto">
          <a:xfrm>
            <a:off x="2428860" y="396875"/>
            <a:ext cx="6029340" cy="215444"/>
          </a:xfrm>
          <a:prstGeom prst="rect">
            <a:avLst/>
          </a:prstGeom>
          <a:noFill/>
          <a:ln w="9525">
            <a:noFill/>
            <a:miter lim="800000"/>
            <a:headEnd/>
            <a:tailEnd/>
          </a:ln>
          <a:effectLst/>
        </p:spPr>
        <p:txBody>
          <a:bodyPr wrap="square" lIns="0" tIns="0" rIns="0" bIns="0" anchor="b">
            <a:spAutoFit/>
          </a:bodyPr>
          <a:lstStyle/>
          <a:p>
            <a:pPr lvl="4" algn="r"/>
            <a:r>
              <a:rPr lang="en-US" altLang="ko-KR" sz="1400" b="1" dirty="0">
                <a:ea typeface="굴림" charset="-127"/>
              </a:rPr>
              <a:t>doc.: IEEE 802.15-</a:t>
            </a:r>
            <a:r>
              <a:rPr lang="en-US" altLang="ko-KR" sz="1400" b="1" dirty="0" smtClean="0">
                <a:ea typeface="굴림" charset="-127"/>
              </a:rPr>
              <a:t>&lt;</a:t>
            </a:r>
            <a:r>
              <a:rPr lang="ko-KR" altLang="en-US" sz="1400" b="1" dirty="0" smtClean="0"/>
              <a:t> </a:t>
            </a:r>
            <a:r>
              <a:rPr lang="en-US" altLang="ko-KR" sz="1400" b="1" dirty="0" smtClean="0"/>
              <a:t>15-12-0313-00-0008 </a:t>
            </a:r>
            <a:r>
              <a:rPr lang="en-US" altLang="ko-KR" sz="1400" b="1" dirty="0" smtClean="0">
                <a:ea typeface="굴림" charset="-127"/>
              </a:rPr>
              <a:t>&gt;</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ko-KR" dirty="0">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ko-KR" altLang="en-US" dirty="0"/>
          </a:p>
        </p:txBody>
      </p:sp>
      <p:sp>
        <p:nvSpPr>
          <p:cNvPr id="11" name="TextBox 10"/>
          <p:cNvSpPr txBox="1"/>
          <p:nvPr userDrawn="1"/>
        </p:nvSpPr>
        <p:spPr>
          <a:xfrm>
            <a:off x="6143636" y="6429396"/>
            <a:ext cx="2618024" cy="276999"/>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t>&lt;Jongtaek Oh&gt;, &lt;Hansung University&gt;</a:t>
            </a:r>
          </a:p>
        </p:txBody>
      </p:sp>
      <p:sp>
        <p:nvSpPr>
          <p:cNvPr id="12" name="TextBox 11"/>
          <p:cNvSpPr txBox="1"/>
          <p:nvPr userDrawn="1"/>
        </p:nvSpPr>
        <p:spPr>
          <a:xfrm>
            <a:off x="642910" y="357166"/>
            <a:ext cx="1122423" cy="307777"/>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sz="1400" b="1" dirty="0" smtClean="0"/>
              <a:t>&lt;July 2012&gt;</a:t>
            </a:r>
          </a:p>
        </p:txBody>
      </p:sp>
      <p:sp>
        <p:nvSpPr>
          <p:cNvPr id="13" name="TextBox 12"/>
          <p:cNvSpPr txBox="1"/>
          <p:nvPr userDrawn="1"/>
        </p:nvSpPr>
        <p:spPr>
          <a:xfrm>
            <a:off x="4143372" y="6429396"/>
            <a:ext cx="720069" cy="276999"/>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t>Slide </a:t>
            </a:r>
            <a:fld id="{5B0D4383-D93B-4134-A959-BCACFB38393B}" type="slidenum">
              <a:rPr lang="en-US" altLang="ko-KR"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altLang="ko-KR"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hf sldNum="0" hdr="0" ftr="0" dt="0"/>
  <p:txStyles>
    <p:titleStyle>
      <a:lvl1pPr algn="ctr" rtl="0" eaLnBrk="1" fontAlgn="base" latinLnBrk="1" hangingPunct="1">
        <a:spcBef>
          <a:spcPct val="0"/>
        </a:spcBef>
        <a:spcAft>
          <a:spcPct val="0"/>
        </a:spcAft>
        <a:defRPr sz="3600" b="1">
          <a:solidFill>
            <a:schemeClr val="tx2"/>
          </a:solidFill>
          <a:latin typeface="+mn-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b="1" dirty="0">
                <a:ea typeface="굴림" charset="-127"/>
              </a:rPr>
              <a:t>:</a:t>
            </a:r>
            <a:r>
              <a:rPr lang="en-US" altLang="ko-KR" sz="1600" dirty="0">
                <a:ea typeface="굴림" charset="-127"/>
              </a:rPr>
              <a:t> </a:t>
            </a:r>
            <a:r>
              <a:rPr lang="en-US" altLang="ko-KR" sz="1600" dirty="0" smtClean="0">
                <a:ea typeface="굴림" charset="-127"/>
              </a:rPr>
              <a:t>[The Examples of PAC Use Cases]</a:t>
            </a:r>
            <a:r>
              <a:rPr lang="en-US" altLang="ko-KR" sz="1600" dirty="0">
                <a:ea typeface="굴림" charset="-127"/>
              </a:rPr>
              <a:t>	</a:t>
            </a:r>
          </a:p>
          <a:p>
            <a:r>
              <a:rPr lang="en-US" altLang="ko-KR" sz="1600" b="1" dirty="0">
                <a:ea typeface="굴림" charset="-127"/>
              </a:rPr>
              <a:t>Date Submitted: </a:t>
            </a:r>
            <a:r>
              <a:rPr lang="en-US" altLang="ko-KR" sz="1600" dirty="0" smtClean="0">
                <a:ea typeface="굴림" charset="-127"/>
              </a:rPr>
              <a:t>[26 June 2012]</a:t>
            </a:r>
            <a:r>
              <a:rPr lang="en-US" altLang="ko-KR" sz="1600" dirty="0">
                <a:ea typeface="굴림" charset="-127"/>
              </a:rPr>
              <a:t>	</a:t>
            </a:r>
          </a:p>
          <a:p>
            <a:r>
              <a:rPr lang="en-US" altLang="ko-KR" sz="1600" b="1" dirty="0">
                <a:ea typeface="굴림" charset="-127"/>
              </a:rPr>
              <a:t>Source:</a:t>
            </a:r>
            <a:r>
              <a:rPr lang="en-US" altLang="ko-KR" sz="1600" dirty="0">
                <a:ea typeface="굴림" charset="-127"/>
              </a:rPr>
              <a:t> </a:t>
            </a:r>
            <a:r>
              <a:rPr lang="en-US" altLang="ko-KR" sz="1600" dirty="0" smtClean="0">
                <a:ea typeface="굴림" charset="-127"/>
              </a:rPr>
              <a:t>[Jongtaek Oh] </a:t>
            </a:r>
            <a:r>
              <a:rPr lang="en-US" altLang="ko-KR" sz="1600" dirty="0">
                <a:ea typeface="굴림" charset="-127"/>
              </a:rPr>
              <a:t>Company </a:t>
            </a:r>
            <a:r>
              <a:rPr lang="en-US" altLang="ko-KR" sz="1600" dirty="0" smtClean="0">
                <a:ea typeface="굴림" charset="-127"/>
              </a:rPr>
              <a:t>[Hansung University]</a:t>
            </a:r>
            <a:endParaRPr lang="en-US" altLang="ko-KR" sz="1600" dirty="0">
              <a:ea typeface="굴림" charset="-127"/>
            </a:endParaRPr>
          </a:p>
          <a:p>
            <a:r>
              <a:rPr lang="en-US" altLang="ko-KR" sz="1600" dirty="0">
                <a:ea typeface="굴림" charset="-127"/>
              </a:rPr>
              <a:t>Address </a:t>
            </a:r>
            <a:r>
              <a:rPr lang="en-US" altLang="ko-KR" sz="1600" dirty="0" smtClean="0">
                <a:ea typeface="굴림" charset="-127"/>
              </a:rPr>
              <a:t>[389 Samsun Sungbook, Seoul, Korea]</a:t>
            </a:r>
            <a:endParaRPr lang="en-US" altLang="ko-KR" sz="1600" dirty="0">
              <a:ea typeface="굴림" charset="-127"/>
            </a:endParaRPr>
          </a:p>
          <a:p>
            <a:r>
              <a:rPr lang="en-US" altLang="ko-KR" sz="1600" dirty="0" smtClean="0">
                <a:solidFill>
                  <a:schemeClr val="tx2"/>
                </a:solidFill>
                <a:ea typeface="굴림" charset="-127"/>
              </a:rPr>
              <a:t>Voice</a:t>
            </a:r>
            <a:r>
              <a:rPr lang="en-US" altLang="ko-KR" sz="1600" dirty="0" smtClean="0">
                <a:ea typeface="굴림" charset="-127"/>
              </a:rPr>
              <a:t> :[+82 10 6889 6062], FAX: [+82 2 760 4435], E-Mail:[jtoh@hansung.ac.kr] </a:t>
            </a:r>
            <a:r>
              <a:rPr lang="en-US" altLang="ko-KR" sz="1600" dirty="0">
                <a:solidFill>
                  <a:schemeClr val="tx2"/>
                </a:solidFill>
                <a:ea typeface="굴림" charset="-127"/>
              </a:rPr>
              <a:t>	</a:t>
            </a:r>
          </a:p>
          <a:p>
            <a:pPr>
              <a:spcBef>
                <a:spcPts val="600"/>
              </a:spcBef>
              <a:spcAft>
                <a:spcPts val="600"/>
              </a:spcAft>
            </a:pPr>
            <a:r>
              <a:rPr lang="en-US" altLang="ko-KR" sz="1600" b="1" dirty="0" smtClean="0">
                <a:solidFill>
                  <a:schemeClr val="tx2"/>
                </a:solidFill>
                <a:ea typeface="굴림" charset="-127"/>
              </a:rPr>
              <a:t>Re:</a:t>
            </a:r>
            <a:r>
              <a:rPr lang="en-US" altLang="ko-KR" sz="1600" dirty="0" smtClean="0">
                <a:ea typeface="굴림" charset="-127"/>
              </a:rPr>
              <a:t> [In response to 802.15 TG8 call for presentations.]</a:t>
            </a:r>
            <a:r>
              <a:rPr lang="en-US" altLang="ko-KR" dirty="0">
                <a:solidFill>
                  <a:schemeClr val="accent2"/>
                </a:solidFill>
                <a:ea typeface="굴림" charset="-127"/>
              </a:rPr>
              <a:t>	</a:t>
            </a:r>
            <a:endParaRPr lang="en-US" altLang="ko-KR"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Abstract:</a:t>
            </a:r>
            <a:r>
              <a:rPr lang="en-US" altLang="ko-KR" sz="1600" dirty="0">
                <a:solidFill>
                  <a:schemeClr val="tx2"/>
                </a:solidFill>
                <a:ea typeface="굴림" charset="-127"/>
              </a:rPr>
              <a:t>	</a:t>
            </a:r>
            <a:r>
              <a:rPr lang="en-US" altLang="ko-KR" sz="1600" dirty="0" smtClean="0">
                <a:solidFill>
                  <a:schemeClr val="tx2"/>
                </a:solidFill>
                <a:ea typeface="굴림" charset="-127"/>
              </a:rPr>
              <a:t>[The examples of PAC use cases and system architecture]</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[Information for PAC </a:t>
            </a:r>
            <a:r>
              <a:rPr lang="en-US" altLang="ko-KR" sz="1600" dirty="0">
                <a:solidFill>
                  <a:schemeClr val="tx2"/>
                </a:solidFill>
                <a:ea typeface="굴림" charset="-127"/>
              </a:rPr>
              <a:t>F</a:t>
            </a:r>
            <a:r>
              <a:rPr lang="en-US" altLang="ko-KR" sz="1600" dirty="0" smtClean="0">
                <a:solidFill>
                  <a:schemeClr val="tx2"/>
                </a:solidFill>
                <a:ea typeface="굴림" charset="-127"/>
              </a:rPr>
              <a:t>unctional Requirements]</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Video/Audio</a:t>
            </a:r>
            <a:endParaRPr lang="ko-KR" altLang="en-US" dirty="0"/>
          </a:p>
        </p:txBody>
      </p:sp>
      <p:graphicFrame>
        <p:nvGraphicFramePr>
          <p:cNvPr id="4" name="표 3"/>
          <p:cNvGraphicFramePr>
            <a:graphicFrameLocks noGrp="1"/>
          </p:cNvGraphicFramePr>
          <p:nvPr/>
        </p:nvGraphicFramePr>
        <p:xfrm>
          <a:off x="642908" y="1397000"/>
          <a:ext cx="7858181" cy="1971040"/>
        </p:xfrm>
        <a:graphic>
          <a:graphicData uri="http://schemas.openxmlformats.org/drawingml/2006/table">
            <a:tbl>
              <a:tblPr firstRow="1" bandRow="1">
                <a:tableStyleId>{5C22544A-7EE6-4342-B048-85BDC9FD1C3A}</a:tableStyleId>
              </a:tblPr>
              <a:tblGrid>
                <a:gridCol w="1000134"/>
                <a:gridCol w="1071570"/>
                <a:gridCol w="1857388"/>
                <a:gridCol w="3929089"/>
              </a:tblGrid>
              <a:tr h="370840">
                <a:tc>
                  <a:txBody>
                    <a:bodyPr/>
                    <a:lstStyle/>
                    <a:p>
                      <a:pPr algn="ctr" latinLnBrk="1"/>
                      <a:r>
                        <a:rPr lang="en-US" altLang="ko-KR" sz="1400" b="1" dirty="0" smtClean="0">
                          <a:solidFill>
                            <a:schemeClr val="tx1"/>
                          </a:solidFill>
                        </a:rPr>
                        <a:t>appliance</a:t>
                      </a:r>
                      <a:endParaRPr lang="ko-KR" altLang="en-US" sz="1400" b="1" dirty="0">
                        <a:solidFill>
                          <a:schemeClr val="tx1"/>
                        </a:solidFill>
                      </a:endParaRPr>
                    </a:p>
                  </a:txBody>
                  <a:tcPr marL="36000" marR="36000"/>
                </a:tc>
                <a:tc>
                  <a:txBody>
                    <a:bodyPr/>
                    <a:lstStyle/>
                    <a:p>
                      <a:pPr algn="ctr" latinLnBrk="1"/>
                      <a:r>
                        <a:rPr lang="en-US" altLang="ko-KR" sz="1400" b="1" dirty="0" smtClean="0">
                          <a:solidFill>
                            <a:schemeClr val="tx1"/>
                          </a:solidFill>
                        </a:rPr>
                        <a:t>use case</a:t>
                      </a:r>
                      <a:endParaRPr lang="ko-KR" altLang="en-US" sz="1400" b="1" dirty="0">
                        <a:solidFill>
                          <a:schemeClr val="tx1"/>
                        </a:solidFill>
                      </a:endParaRPr>
                    </a:p>
                  </a:txBody>
                  <a:tcPr marL="36000" marR="36000"/>
                </a:tc>
                <a:tc>
                  <a:txBody>
                    <a:bodyPr/>
                    <a:lstStyle/>
                    <a:p>
                      <a:pPr algn="ctr" latinLnBrk="1"/>
                      <a:r>
                        <a:rPr lang="en-US" altLang="ko-KR" sz="1400" b="1" dirty="0" smtClean="0">
                          <a:solidFill>
                            <a:schemeClr val="tx1"/>
                          </a:solidFill>
                        </a:rPr>
                        <a:t>event </a:t>
                      </a:r>
                      <a:endParaRPr lang="ko-KR" altLang="en-US" sz="1400" b="1" dirty="0">
                        <a:solidFill>
                          <a:schemeClr val="tx1"/>
                        </a:solidFill>
                      </a:endParaRPr>
                    </a:p>
                  </a:txBody>
                  <a:tcPr marL="36000" marR="36000"/>
                </a:tc>
                <a:tc>
                  <a:txBody>
                    <a:bodyPr/>
                    <a:lstStyle/>
                    <a:p>
                      <a:pPr algn="ctr" latinLnBrk="1"/>
                      <a:r>
                        <a:rPr lang="en-US" altLang="ko-KR" sz="1400" b="1" dirty="0" smtClean="0">
                          <a:solidFill>
                            <a:schemeClr val="tx1"/>
                          </a:solidFill>
                        </a:rPr>
                        <a:t>operation scenario</a:t>
                      </a:r>
                      <a:endParaRPr lang="ko-KR" altLang="en-US" sz="1400" b="1" dirty="0">
                        <a:solidFill>
                          <a:schemeClr val="tx1"/>
                        </a:solidFill>
                      </a:endParaRPr>
                    </a:p>
                  </a:txBody>
                  <a:tcPr marL="36000" marR="36000"/>
                </a:tc>
              </a:tr>
              <a:tr h="320040">
                <a:tc rowSpan="3">
                  <a:txBody>
                    <a:bodyPr/>
                    <a:lstStyle/>
                    <a:p>
                      <a:pPr latinLnBrk="1"/>
                      <a:r>
                        <a:rPr lang="en-US" altLang="ko-KR" sz="1200" b="1" dirty="0" smtClean="0">
                          <a:solidFill>
                            <a:schemeClr val="tx1"/>
                          </a:solidFill>
                        </a:rPr>
                        <a:t>Smart TV</a:t>
                      </a:r>
                      <a:endParaRPr lang="ko-KR" altLang="en-US" sz="1200" b="1" dirty="0">
                        <a:solidFill>
                          <a:schemeClr val="tx1"/>
                        </a:solidFill>
                      </a:endParaRPr>
                    </a:p>
                  </a:txBody>
                  <a:tcPr marL="36000" marR="36000"/>
                </a:tc>
                <a:tc rowSpan="2">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b="1" dirty="0" smtClean="0">
                          <a:solidFill>
                            <a:schemeClr val="tx1"/>
                          </a:solidFill>
                        </a:rPr>
                        <a:t>auto-configuration</a:t>
                      </a:r>
                      <a:endParaRPr lang="ko-KR" altLang="en-US" sz="1200" b="1" dirty="0" smtClean="0">
                        <a:solidFill>
                          <a:schemeClr val="tx1"/>
                        </a:solidFill>
                      </a:endParaRPr>
                    </a:p>
                  </a:txBody>
                  <a:tcPr marL="36000" marR="36000"/>
                </a:tc>
                <a:tc>
                  <a:txBody>
                    <a:bodyPr/>
                    <a:lstStyle/>
                    <a:p>
                      <a:pPr latinLnBrk="1"/>
                      <a:r>
                        <a:rPr lang="en-US" altLang="ko-KR" sz="1200" b="1" dirty="0" smtClean="0">
                          <a:solidFill>
                            <a:schemeClr val="tx1"/>
                          </a:solidFill>
                        </a:rPr>
                        <a:t>-watching TV</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-automatically select the TV channel and running app program based on the user preference and behavior</a:t>
                      </a:r>
                      <a:endParaRPr lang="ko-KR" altLang="en-US" sz="1200" b="1" dirty="0">
                        <a:solidFill>
                          <a:schemeClr val="tx1"/>
                        </a:solidFill>
                      </a:endParaRPr>
                    </a:p>
                  </a:txBody>
                  <a:tcPr marL="36000" marR="36000"/>
                </a:tc>
              </a:tr>
              <a:tr h="320040">
                <a:tc vMerge="1">
                  <a:txBody>
                    <a:bodyPr/>
                    <a:lstStyle/>
                    <a:p>
                      <a:pPr latinLnBrk="1"/>
                      <a:endParaRPr lang="ko-KR" altLang="en-US"/>
                    </a:p>
                  </a:txBody>
                  <a:tcPr/>
                </a:tc>
                <a:tc vMerge="1">
                  <a:txBody>
                    <a:bodyPr/>
                    <a:lstStyle/>
                    <a:p>
                      <a:pPr latinLnBrk="1"/>
                      <a:endParaRPr lang="ko-KR" altLang="en-US"/>
                    </a:p>
                  </a:txBody>
                  <a:tcPr/>
                </a:tc>
                <a:tc>
                  <a:txBody>
                    <a:bodyPr/>
                    <a:lstStyle/>
                    <a:p>
                      <a:pPr latinLnBrk="1"/>
                      <a:r>
                        <a:rPr lang="en-US" altLang="ko-KR" sz="1200" b="1" dirty="0" smtClean="0">
                          <a:solidFill>
                            <a:schemeClr val="tx1"/>
                          </a:solidFill>
                        </a:rPr>
                        <a:t>-leaving from TV</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-cut off the TV</a:t>
                      </a:r>
                      <a:endParaRPr lang="ko-KR" altLang="en-US" sz="1200" b="1" dirty="0">
                        <a:solidFill>
                          <a:schemeClr val="tx1"/>
                        </a:solidFill>
                      </a:endParaRPr>
                    </a:p>
                  </a:txBody>
                  <a:tcPr marL="36000" marR="36000"/>
                </a:tc>
              </a:tr>
              <a:tr h="370840">
                <a:tc vMerge="1">
                  <a:txBody>
                    <a:bodyPr/>
                    <a:lstStyle/>
                    <a:p>
                      <a:pPr latinLnBrk="1"/>
                      <a:endParaRPr lang="ko-KR" altLang="en-US" sz="1600" b="1">
                        <a:solidFill>
                          <a:schemeClr val="tx1"/>
                        </a:solidFill>
                      </a:endParaRPr>
                    </a:p>
                  </a:txBody>
                  <a:tcPr/>
                </a:tc>
                <a:tc>
                  <a:txBody>
                    <a:bodyPr/>
                    <a:lstStyle/>
                    <a:p>
                      <a:pPr latinLnBrk="1"/>
                      <a:r>
                        <a:rPr lang="en-US" altLang="ko-KR" sz="1200" b="1" dirty="0" smtClean="0">
                          <a:solidFill>
                            <a:schemeClr val="tx1"/>
                          </a:solidFill>
                        </a:rPr>
                        <a:t>multi-screen</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-moving user</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-continuously showing the contents by</a:t>
                      </a:r>
                      <a:r>
                        <a:rPr lang="en-US" altLang="ko-KR" sz="1200" b="1" baseline="0" dirty="0" smtClean="0">
                          <a:solidFill>
                            <a:schemeClr val="tx1"/>
                          </a:solidFill>
                        </a:rPr>
                        <a:t> changing the video terminal near the user (the smart phone configures the setting)</a:t>
                      </a:r>
                      <a:endParaRPr lang="ko-KR" altLang="en-US" sz="1200" b="1" dirty="0">
                        <a:solidFill>
                          <a:schemeClr val="tx1"/>
                        </a:solidFill>
                      </a:endParaRPr>
                    </a:p>
                  </a:txBody>
                  <a:tcPr marL="36000" marR="36000"/>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Computers</a:t>
            </a:r>
            <a:endParaRPr lang="ko-KR" altLang="en-US" dirty="0"/>
          </a:p>
        </p:txBody>
      </p:sp>
      <p:graphicFrame>
        <p:nvGraphicFramePr>
          <p:cNvPr id="4" name="표 3"/>
          <p:cNvGraphicFramePr>
            <a:graphicFrameLocks noGrp="1"/>
          </p:cNvGraphicFramePr>
          <p:nvPr/>
        </p:nvGraphicFramePr>
        <p:xfrm>
          <a:off x="642908" y="1397000"/>
          <a:ext cx="7858181" cy="2291080"/>
        </p:xfrm>
        <a:graphic>
          <a:graphicData uri="http://schemas.openxmlformats.org/drawingml/2006/table">
            <a:tbl>
              <a:tblPr firstRow="1" bandRow="1">
                <a:tableStyleId>{5C22544A-7EE6-4342-B048-85BDC9FD1C3A}</a:tableStyleId>
              </a:tblPr>
              <a:tblGrid>
                <a:gridCol w="1000134"/>
                <a:gridCol w="1071570"/>
                <a:gridCol w="1857388"/>
                <a:gridCol w="3929089"/>
              </a:tblGrid>
              <a:tr h="370840">
                <a:tc>
                  <a:txBody>
                    <a:bodyPr/>
                    <a:lstStyle/>
                    <a:p>
                      <a:pPr algn="ctr" latinLnBrk="1"/>
                      <a:r>
                        <a:rPr lang="en-US" altLang="ko-KR" sz="1400" b="1" dirty="0" smtClean="0">
                          <a:solidFill>
                            <a:schemeClr val="tx1"/>
                          </a:solidFill>
                        </a:rPr>
                        <a:t>appliance</a:t>
                      </a:r>
                      <a:endParaRPr lang="ko-KR" altLang="en-US" sz="1400" b="1" dirty="0">
                        <a:solidFill>
                          <a:schemeClr val="tx1"/>
                        </a:solidFill>
                      </a:endParaRPr>
                    </a:p>
                  </a:txBody>
                  <a:tcPr marL="36000" marR="36000"/>
                </a:tc>
                <a:tc>
                  <a:txBody>
                    <a:bodyPr/>
                    <a:lstStyle/>
                    <a:p>
                      <a:pPr algn="ctr" latinLnBrk="1"/>
                      <a:r>
                        <a:rPr lang="en-US" altLang="ko-KR" sz="1400" b="1" dirty="0" smtClean="0">
                          <a:solidFill>
                            <a:schemeClr val="tx1"/>
                          </a:solidFill>
                        </a:rPr>
                        <a:t>use case</a:t>
                      </a:r>
                      <a:endParaRPr lang="ko-KR" altLang="en-US" sz="1400" b="1" dirty="0">
                        <a:solidFill>
                          <a:schemeClr val="tx1"/>
                        </a:solidFill>
                      </a:endParaRPr>
                    </a:p>
                  </a:txBody>
                  <a:tcPr marL="36000" marR="36000"/>
                </a:tc>
                <a:tc>
                  <a:txBody>
                    <a:bodyPr/>
                    <a:lstStyle/>
                    <a:p>
                      <a:pPr algn="ctr" latinLnBrk="1"/>
                      <a:r>
                        <a:rPr lang="en-US" altLang="ko-KR" sz="1400" b="1" dirty="0" smtClean="0">
                          <a:solidFill>
                            <a:schemeClr val="tx1"/>
                          </a:solidFill>
                        </a:rPr>
                        <a:t>event</a:t>
                      </a:r>
                      <a:endParaRPr lang="ko-KR" altLang="en-US" sz="1400" b="1" dirty="0">
                        <a:solidFill>
                          <a:schemeClr val="tx1"/>
                        </a:solidFill>
                      </a:endParaRPr>
                    </a:p>
                  </a:txBody>
                  <a:tcPr marL="36000" marR="36000"/>
                </a:tc>
                <a:tc>
                  <a:txBody>
                    <a:bodyPr/>
                    <a:lstStyle/>
                    <a:p>
                      <a:pPr algn="ctr" latinLnBrk="1"/>
                      <a:r>
                        <a:rPr lang="en-US" altLang="ko-KR" sz="1400" b="1" dirty="0" smtClean="0">
                          <a:solidFill>
                            <a:schemeClr val="tx1"/>
                          </a:solidFill>
                        </a:rPr>
                        <a:t>operation scenario</a:t>
                      </a:r>
                      <a:endParaRPr lang="ko-KR" altLang="en-US" sz="1400" b="1" dirty="0">
                        <a:solidFill>
                          <a:schemeClr val="tx1"/>
                        </a:solidFill>
                      </a:endParaRPr>
                    </a:p>
                  </a:txBody>
                  <a:tcPr marL="36000" marR="36000"/>
                </a:tc>
              </a:tr>
              <a:tr h="370840">
                <a:tc>
                  <a:txBody>
                    <a:bodyPr/>
                    <a:lstStyle/>
                    <a:p>
                      <a:pPr latinLnBrk="1"/>
                      <a:r>
                        <a:rPr lang="en-US" altLang="ko-KR" sz="1200" b="1" dirty="0" smtClean="0">
                          <a:solidFill>
                            <a:schemeClr val="tx1"/>
                          </a:solidFill>
                        </a:rPr>
                        <a:t>Personal computer</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auto-login</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-using and leaving the computer</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-automatically log</a:t>
                      </a:r>
                      <a:r>
                        <a:rPr lang="en-US" altLang="ko-KR" sz="1200" b="1" baseline="0" dirty="0" smtClean="0">
                          <a:solidFill>
                            <a:schemeClr val="tx1"/>
                          </a:solidFill>
                        </a:rPr>
                        <a:t> </a:t>
                      </a:r>
                      <a:r>
                        <a:rPr lang="en-US" altLang="ko-KR" sz="1200" b="1" dirty="0" smtClean="0">
                          <a:solidFill>
                            <a:schemeClr val="tx1"/>
                          </a:solidFill>
                        </a:rPr>
                        <a:t>in when sitting in front</a:t>
                      </a:r>
                      <a:r>
                        <a:rPr lang="en-US" altLang="ko-KR" sz="1200" b="1" baseline="0" dirty="0" smtClean="0">
                          <a:solidFill>
                            <a:schemeClr val="tx1"/>
                          </a:solidFill>
                        </a:rPr>
                        <a:t> of the computer by the configuration of the smart phone</a:t>
                      </a:r>
                    </a:p>
                    <a:p>
                      <a:pPr latinLnBrk="1"/>
                      <a:r>
                        <a:rPr lang="en-US" altLang="ko-KR" sz="1200" b="1" baseline="0" dirty="0" smtClean="0">
                          <a:solidFill>
                            <a:schemeClr val="tx1"/>
                          </a:solidFill>
                        </a:rPr>
                        <a:t>-the computer screen locking when leaving</a:t>
                      </a:r>
                      <a:endParaRPr lang="ko-KR" altLang="en-US" sz="1200" b="1" dirty="0">
                        <a:solidFill>
                          <a:schemeClr val="tx1"/>
                        </a:solidFill>
                      </a:endParaRPr>
                    </a:p>
                  </a:txBody>
                  <a:tcPr marL="36000" marR="36000"/>
                </a:tc>
              </a:tr>
              <a:tr h="370840">
                <a:tc>
                  <a:txBody>
                    <a:bodyPr/>
                    <a:lstStyle/>
                    <a:p>
                      <a:pPr latinLnBrk="1"/>
                      <a:r>
                        <a:rPr lang="en-US" altLang="ko-KR" sz="1200" b="1" dirty="0" smtClean="0">
                          <a:solidFill>
                            <a:schemeClr val="tx1"/>
                          </a:solidFill>
                        </a:rPr>
                        <a:t>Computer for public use</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auto-configuration</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-using the computer in library and etc.</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-The resolution,</a:t>
                      </a:r>
                      <a:r>
                        <a:rPr lang="en-US" altLang="ko-KR" sz="1200" b="1" baseline="0" dirty="0" smtClean="0">
                          <a:solidFill>
                            <a:schemeClr val="tx1"/>
                          </a:solidFill>
                        </a:rPr>
                        <a:t> mouse sensitivity, font size, and program options are configured by user preference, stored in the smart phone.</a:t>
                      </a:r>
                      <a:endParaRPr lang="ko-KR" altLang="en-US" sz="1200" b="1" dirty="0">
                        <a:solidFill>
                          <a:schemeClr val="tx1"/>
                        </a:solidFill>
                      </a:endParaRPr>
                    </a:p>
                  </a:txBody>
                  <a:tcPr marL="36000" marR="36000"/>
                </a:tc>
              </a:tr>
              <a:tr h="370840">
                <a:tc>
                  <a:txBody>
                    <a:bodyPr/>
                    <a:lstStyle/>
                    <a:p>
                      <a:pPr latinLnBrk="1"/>
                      <a:r>
                        <a:rPr lang="en-US" altLang="ko-KR" sz="1200" b="1" dirty="0" smtClean="0">
                          <a:solidFill>
                            <a:schemeClr val="tx1"/>
                          </a:solidFill>
                        </a:rPr>
                        <a:t>Printer</a:t>
                      </a:r>
                      <a:endParaRPr lang="ko-KR" altLang="en-US" sz="1200" b="1" dirty="0">
                        <a:solidFill>
                          <a:schemeClr val="tx1"/>
                        </a:solidFill>
                      </a:endParaRPr>
                    </a:p>
                  </a:txBody>
                  <a:tcPr marL="36000" marR="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b="1" dirty="0" smtClean="0">
                          <a:solidFill>
                            <a:schemeClr val="tx1"/>
                          </a:solidFill>
                        </a:rPr>
                        <a:t>auto-configuration</a:t>
                      </a:r>
                      <a:endParaRPr lang="ko-KR" altLang="en-US" sz="1200" b="1" dirty="0" smtClean="0">
                        <a:solidFill>
                          <a:schemeClr val="tx1"/>
                        </a:solidFill>
                      </a:endParaRPr>
                    </a:p>
                  </a:txBody>
                  <a:tcPr marL="36000" marR="36000"/>
                </a:tc>
                <a:tc>
                  <a:txBody>
                    <a:bodyPr/>
                    <a:lstStyle/>
                    <a:p>
                      <a:pPr latinLnBrk="1"/>
                      <a:r>
                        <a:rPr lang="en-US" altLang="ko-KR" sz="1200" b="1" dirty="0" smtClean="0">
                          <a:solidFill>
                            <a:schemeClr val="tx1"/>
                          </a:solidFill>
                        </a:rPr>
                        <a:t>-printing</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-The smart phone detects printers nearby, checks</a:t>
                      </a:r>
                      <a:r>
                        <a:rPr lang="en-US" altLang="ko-KR" sz="1200" b="1" baseline="0" dirty="0" smtClean="0">
                          <a:solidFill>
                            <a:schemeClr val="tx1"/>
                          </a:solidFill>
                        </a:rPr>
                        <a:t> the IP address, authority, driver files, and configures the computer.</a:t>
                      </a:r>
                      <a:endParaRPr lang="ko-KR" altLang="en-US" sz="1200" b="1" dirty="0">
                        <a:solidFill>
                          <a:schemeClr val="tx1"/>
                        </a:solidFill>
                      </a:endParaRPr>
                    </a:p>
                  </a:txBody>
                  <a:tcPr marL="36000" marR="3600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Vehicle</a:t>
            </a:r>
            <a:endParaRPr lang="ko-KR" altLang="en-US" dirty="0"/>
          </a:p>
        </p:txBody>
      </p:sp>
      <p:graphicFrame>
        <p:nvGraphicFramePr>
          <p:cNvPr id="4" name="표 3"/>
          <p:cNvGraphicFramePr>
            <a:graphicFrameLocks noGrp="1"/>
          </p:cNvGraphicFramePr>
          <p:nvPr/>
        </p:nvGraphicFramePr>
        <p:xfrm>
          <a:off x="642908" y="1397000"/>
          <a:ext cx="7858181" cy="2473960"/>
        </p:xfrm>
        <a:graphic>
          <a:graphicData uri="http://schemas.openxmlformats.org/drawingml/2006/table">
            <a:tbl>
              <a:tblPr firstRow="1" bandRow="1">
                <a:tableStyleId>{5C22544A-7EE6-4342-B048-85BDC9FD1C3A}</a:tableStyleId>
              </a:tblPr>
              <a:tblGrid>
                <a:gridCol w="1000134"/>
                <a:gridCol w="1071570"/>
                <a:gridCol w="1857388"/>
                <a:gridCol w="3929089"/>
              </a:tblGrid>
              <a:tr h="370840">
                <a:tc>
                  <a:txBody>
                    <a:bodyPr/>
                    <a:lstStyle/>
                    <a:p>
                      <a:pPr algn="ctr" latinLnBrk="1"/>
                      <a:r>
                        <a:rPr lang="en-US" altLang="ko-KR" sz="1400" b="1" dirty="0" smtClean="0">
                          <a:solidFill>
                            <a:schemeClr val="tx1"/>
                          </a:solidFill>
                        </a:rPr>
                        <a:t>appliance</a:t>
                      </a:r>
                      <a:endParaRPr lang="ko-KR" altLang="en-US" sz="1400" b="1" dirty="0">
                        <a:solidFill>
                          <a:schemeClr val="tx1"/>
                        </a:solidFill>
                      </a:endParaRPr>
                    </a:p>
                  </a:txBody>
                  <a:tcPr marL="36000" marR="36000"/>
                </a:tc>
                <a:tc>
                  <a:txBody>
                    <a:bodyPr/>
                    <a:lstStyle/>
                    <a:p>
                      <a:pPr algn="ctr" latinLnBrk="1"/>
                      <a:r>
                        <a:rPr lang="en-US" altLang="ko-KR" sz="1400" b="1" dirty="0" smtClean="0">
                          <a:solidFill>
                            <a:schemeClr val="tx1"/>
                          </a:solidFill>
                        </a:rPr>
                        <a:t>use case</a:t>
                      </a:r>
                      <a:endParaRPr lang="ko-KR" altLang="en-US" sz="1400" b="1" dirty="0">
                        <a:solidFill>
                          <a:schemeClr val="tx1"/>
                        </a:solidFill>
                      </a:endParaRPr>
                    </a:p>
                  </a:txBody>
                  <a:tcPr marL="36000" marR="36000"/>
                </a:tc>
                <a:tc>
                  <a:txBody>
                    <a:bodyPr/>
                    <a:lstStyle/>
                    <a:p>
                      <a:pPr algn="ctr" latinLnBrk="1"/>
                      <a:r>
                        <a:rPr lang="en-US" altLang="ko-KR" sz="1400" b="1" dirty="0" smtClean="0">
                          <a:solidFill>
                            <a:schemeClr val="tx1"/>
                          </a:solidFill>
                        </a:rPr>
                        <a:t>event </a:t>
                      </a:r>
                      <a:endParaRPr lang="ko-KR" altLang="en-US" sz="1400" b="1" dirty="0">
                        <a:solidFill>
                          <a:schemeClr val="tx1"/>
                        </a:solidFill>
                      </a:endParaRPr>
                    </a:p>
                  </a:txBody>
                  <a:tcPr marL="36000" marR="36000"/>
                </a:tc>
                <a:tc>
                  <a:txBody>
                    <a:bodyPr/>
                    <a:lstStyle/>
                    <a:p>
                      <a:pPr algn="ctr" latinLnBrk="1"/>
                      <a:r>
                        <a:rPr lang="en-US" altLang="ko-KR" sz="1400" b="1" dirty="0" smtClean="0">
                          <a:solidFill>
                            <a:schemeClr val="tx1"/>
                          </a:solidFill>
                        </a:rPr>
                        <a:t>operation scenario</a:t>
                      </a:r>
                      <a:endParaRPr lang="ko-KR" altLang="en-US" sz="1400" b="1" dirty="0">
                        <a:solidFill>
                          <a:schemeClr val="tx1"/>
                        </a:solidFill>
                      </a:endParaRPr>
                    </a:p>
                  </a:txBody>
                  <a:tcPr marL="36000" marR="36000"/>
                </a:tc>
              </a:tr>
              <a:tr h="370840">
                <a:tc>
                  <a:txBody>
                    <a:bodyPr/>
                    <a:lstStyle/>
                    <a:p>
                      <a:pPr latinLnBrk="1"/>
                      <a:r>
                        <a:rPr lang="en-US" altLang="ko-KR" sz="1200" b="1" dirty="0" smtClean="0">
                          <a:solidFill>
                            <a:schemeClr val="tx1"/>
                          </a:solidFill>
                        </a:rPr>
                        <a:t>Navigator</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tethering</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-driving</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-The smart phone repeats traffic information and map information from the service server into the navigator.</a:t>
                      </a:r>
                      <a:endParaRPr lang="ko-KR" altLang="en-US" sz="1200" b="1" dirty="0">
                        <a:solidFill>
                          <a:schemeClr val="tx1"/>
                        </a:solidFill>
                      </a:endParaRPr>
                    </a:p>
                  </a:txBody>
                  <a:tcPr marL="36000" marR="36000"/>
                </a:tc>
              </a:tr>
              <a:tr h="414020">
                <a:tc rowSpan="2">
                  <a:txBody>
                    <a:bodyPr/>
                    <a:lstStyle/>
                    <a:p>
                      <a:pPr latinLnBrk="1"/>
                      <a:r>
                        <a:rPr lang="en-US" altLang="ko-KR" sz="1200" b="1" dirty="0" smtClean="0">
                          <a:solidFill>
                            <a:schemeClr val="tx1"/>
                          </a:solidFill>
                        </a:rPr>
                        <a:t>Vehicle</a:t>
                      </a:r>
                      <a:endParaRPr lang="ko-KR" altLang="en-US" sz="1200" b="1" dirty="0">
                        <a:solidFill>
                          <a:schemeClr val="tx1"/>
                        </a:solidFill>
                      </a:endParaRPr>
                    </a:p>
                  </a:txBody>
                  <a:tcPr marL="36000" marR="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b="1" dirty="0" smtClean="0">
                          <a:solidFill>
                            <a:schemeClr val="tx1"/>
                          </a:solidFill>
                        </a:rPr>
                        <a:t>integrated memory system</a:t>
                      </a:r>
                      <a:endParaRPr lang="ko-KR" altLang="en-US" sz="1200" b="1" dirty="0" smtClean="0">
                        <a:solidFill>
                          <a:schemeClr val="tx1"/>
                        </a:solidFill>
                      </a:endParaRPr>
                    </a:p>
                  </a:txBody>
                  <a:tcPr marL="36000" marR="36000"/>
                </a:tc>
                <a:tc>
                  <a:txBody>
                    <a:bodyPr/>
                    <a:lstStyle/>
                    <a:p>
                      <a:pPr latinLnBrk="1"/>
                      <a:r>
                        <a:rPr lang="en-US" altLang="ko-KR" sz="1200" b="1" dirty="0" smtClean="0">
                          <a:solidFill>
                            <a:schemeClr val="tx1"/>
                          </a:solidFill>
                        </a:rPr>
                        <a:t>-sitting</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-The seat setting,</a:t>
                      </a:r>
                      <a:r>
                        <a:rPr lang="en-US" altLang="ko-KR" sz="1200" b="1" baseline="0" dirty="0" smtClean="0">
                          <a:solidFill>
                            <a:schemeClr val="tx1"/>
                          </a:solidFill>
                        </a:rPr>
                        <a:t> mirror angle, and steering wheel are configured by driver’s preference.</a:t>
                      </a:r>
                      <a:endParaRPr lang="ko-KR" altLang="en-US" sz="1200" b="1" dirty="0">
                        <a:solidFill>
                          <a:schemeClr val="tx1"/>
                        </a:solidFill>
                      </a:endParaRPr>
                    </a:p>
                  </a:txBody>
                  <a:tcPr marL="36000" marR="36000"/>
                </a:tc>
              </a:tr>
              <a:tr h="370840">
                <a:tc vMerge="1">
                  <a:txBody>
                    <a:bodyPr/>
                    <a:lstStyle/>
                    <a:p>
                      <a:pPr latinLnBrk="1"/>
                      <a:endParaRPr lang="ko-KR" altLang="en-US" sz="1600" b="1" dirty="0">
                        <a:solidFill>
                          <a:schemeClr val="tx1"/>
                        </a:solidFill>
                      </a:endParaRPr>
                    </a:p>
                  </a:txBody>
                  <a:tcPr/>
                </a:tc>
                <a:tc>
                  <a:txBody>
                    <a:bodyPr/>
                    <a:lstStyle/>
                    <a:p>
                      <a:pPr latinLnBrk="1"/>
                      <a:r>
                        <a:rPr lang="en-US" altLang="ko-KR" sz="1200" b="1" dirty="0" smtClean="0">
                          <a:solidFill>
                            <a:schemeClr val="tx1"/>
                          </a:solidFill>
                        </a:rPr>
                        <a:t>energy saving</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-driving</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-The smart phone</a:t>
                      </a:r>
                      <a:r>
                        <a:rPr lang="en-US" altLang="ko-KR" sz="1200" b="1" baseline="0" dirty="0" smtClean="0">
                          <a:solidFill>
                            <a:schemeClr val="tx1"/>
                          </a:solidFill>
                        </a:rPr>
                        <a:t> analyzes the driver’s driving behavior through on-board diagnosis unit and configures the control profile data in engine control unit.</a:t>
                      </a:r>
                      <a:endParaRPr lang="ko-KR" altLang="en-US" sz="1200" b="1" dirty="0">
                        <a:solidFill>
                          <a:schemeClr val="tx1"/>
                        </a:solidFill>
                      </a:endParaRPr>
                    </a:p>
                  </a:txBody>
                  <a:tcPr marL="36000" marR="36000"/>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architecture of PES</a:t>
            </a:r>
            <a:endParaRPr lang="ko-KR" altLang="en-US" dirty="0"/>
          </a:p>
        </p:txBody>
      </p:sp>
      <p:sp>
        <p:nvSpPr>
          <p:cNvPr id="4" name="Rectangle 3"/>
          <p:cNvSpPr>
            <a:spLocks noChangeArrowheads="1"/>
          </p:cNvSpPr>
          <p:nvPr/>
        </p:nvSpPr>
        <p:spPr bwMode="auto">
          <a:xfrm>
            <a:off x="6001171" y="2219324"/>
            <a:ext cx="1628354" cy="923925"/>
          </a:xfrm>
          <a:prstGeom prst="rect">
            <a:avLst/>
          </a:prstGeom>
          <a:solidFill>
            <a:srgbClr val="79DCFF"/>
          </a:solidFill>
          <a:ln w="12700" cap="sq">
            <a:noFill/>
            <a:miter lim="800000"/>
            <a:headEnd type="none" w="sm" len="sm"/>
            <a:tailEnd type="none" w="sm" len="sm"/>
          </a:ln>
          <a:effectLst/>
        </p:spPr>
        <p:txBody>
          <a:bodyPr wrap="none" anchor="ctr"/>
          <a:lstStyle/>
          <a:p>
            <a:pPr algn="ctr" fontAlgn="auto">
              <a:spcBef>
                <a:spcPts val="0"/>
              </a:spcBef>
              <a:spcAft>
                <a:spcPts val="0"/>
              </a:spcAft>
              <a:defRPr/>
            </a:pPr>
            <a:endParaRPr kumimoji="0" lang="ko-KR" altLang="ko-KR" b="1">
              <a:solidFill>
                <a:schemeClr val="tx2">
                  <a:lumMod val="10000"/>
                </a:schemeClr>
              </a:solidFill>
              <a:latin typeface="+mn-lt"/>
              <a:ea typeface="굴림" charset="-127"/>
            </a:endParaRPr>
          </a:p>
        </p:txBody>
      </p:sp>
      <p:sp>
        <p:nvSpPr>
          <p:cNvPr id="5" name="Rectangle 6"/>
          <p:cNvSpPr>
            <a:spLocks noChangeArrowheads="1"/>
          </p:cNvSpPr>
          <p:nvPr/>
        </p:nvSpPr>
        <p:spPr bwMode="auto">
          <a:xfrm>
            <a:off x="3268729" y="2566698"/>
            <a:ext cx="1500721" cy="476250"/>
          </a:xfrm>
          <a:prstGeom prst="rect">
            <a:avLst/>
          </a:prstGeom>
          <a:solidFill>
            <a:srgbClr val="FFFF00"/>
          </a:solidFill>
          <a:ln w="12700" cap="sq">
            <a:solidFill>
              <a:schemeClr val="tx1"/>
            </a:solidFill>
            <a:miter lim="800000"/>
            <a:headEnd type="none" w="sm" len="sm"/>
            <a:tailEnd type="none" w="sm" len="sm"/>
          </a:ln>
          <a:effectLst/>
        </p:spPr>
        <p:txBody>
          <a:bodyPr wrap="none" anchor="ctr"/>
          <a:lstStyle/>
          <a:p>
            <a:pPr algn="ctr">
              <a:defRPr/>
            </a:pPr>
            <a:r>
              <a:rPr lang="en-US" altLang="ko-KR" sz="1400" b="1" dirty="0" smtClean="0">
                <a:solidFill>
                  <a:schemeClr val="tx2">
                    <a:lumMod val="10000"/>
                  </a:schemeClr>
                </a:solidFill>
                <a:latin typeface="맑은 고딕" pitchFamily="50" charset="-127"/>
              </a:rPr>
              <a:t>Smart phone</a:t>
            </a:r>
          </a:p>
        </p:txBody>
      </p:sp>
      <p:sp>
        <p:nvSpPr>
          <p:cNvPr id="6" name="Rectangle 10"/>
          <p:cNvSpPr>
            <a:spLocks noChangeArrowheads="1"/>
          </p:cNvSpPr>
          <p:nvPr/>
        </p:nvSpPr>
        <p:spPr bwMode="auto">
          <a:xfrm>
            <a:off x="4757353" y="3965520"/>
            <a:ext cx="1458095" cy="470550"/>
          </a:xfrm>
          <a:prstGeom prst="rect">
            <a:avLst/>
          </a:prstGeom>
          <a:solidFill>
            <a:srgbClr val="FFFF00"/>
          </a:solidFill>
          <a:ln w="12700" cap="sq">
            <a:solidFill>
              <a:schemeClr val="tx1"/>
            </a:solidFill>
            <a:miter lim="800000"/>
            <a:headEnd type="none" w="sm" len="sm"/>
            <a:tailEnd type="none" w="sm" len="sm"/>
          </a:ln>
          <a:effectLst/>
        </p:spPr>
        <p:txBody>
          <a:bodyPr wrap="none" anchor="ctr"/>
          <a:lstStyle/>
          <a:p>
            <a:pPr algn="ctr">
              <a:defRPr/>
            </a:pPr>
            <a:r>
              <a:rPr lang="en-US" altLang="ko-KR" sz="1400" b="1" dirty="0" smtClean="0">
                <a:solidFill>
                  <a:schemeClr val="tx2">
                    <a:lumMod val="10000"/>
                  </a:schemeClr>
                </a:solidFill>
                <a:latin typeface="맑은 고딕" pitchFamily="50" charset="-127"/>
              </a:rPr>
              <a:t>Service server</a:t>
            </a:r>
            <a:endParaRPr kumimoji="0" lang="en-US" altLang="ko-KR" sz="1400" b="1" dirty="0" smtClean="0">
              <a:solidFill>
                <a:schemeClr val="tx2">
                  <a:lumMod val="10000"/>
                </a:schemeClr>
              </a:solidFill>
              <a:latin typeface="맑은 고딕" pitchFamily="50" charset="-127"/>
            </a:endParaRPr>
          </a:p>
        </p:txBody>
      </p:sp>
      <p:sp>
        <p:nvSpPr>
          <p:cNvPr id="7" name="Rectangle 11"/>
          <p:cNvSpPr>
            <a:spLocks noChangeArrowheads="1"/>
          </p:cNvSpPr>
          <p:nvPr/>
        </p:nvSpPr>
        <p:spPr bwMode="auto">
          <a:xfrm>
            <a:off x="6589206" y="3936459"/>
            <a:ext cx="1340380" cy="476250"/>
          </a:xfrm>
          <a:prstGeom prst="rect">
            <a:avLst/>
          </a:prstGeom>
          <a:solidFill>
            <a:schemeClr val="accent5">
              <a:lumMod val="20000"/>
              <a:lumOff val="80000"/>
            </a:schemeClr>
          </a:solidFill>
          <a:ln w="12700" cap="sq">
            <a:solidFill>
              <a:schemeClr val="tx1"/>
            </a:solidFill>
            <a:prstDash val="dash"/>
            <a:miter lim="800000"/>
            <a:headEnd type="none" w="sm" len="sm"/>
            <a:tailEnd type="none" w="sm" len="sm"/>
          </a:ln>
          <a:effectLst/>
        </p:spPr>
        <p:txBody>
          <a:bodyPr wrap="none" anchor="ctr"/>
          <a:lstStyle/>
          <a:p>
            <a:pPr algn="ctr">
              <a:defRPr/>
            </a:pPr>
            <a:r>
              <a:rPr lang="en-US" altLang="ko-KR" sz="1400" b="1" dirty="0" smtClean="0">
                <a:solidFill>
                  <a:schemeClr val="tx2">
                    <a:lumMod val="10000"/>
                  </a:schemeClr>
                </a:solidFill>
                <a:latin typeface="맑은 고딕" pitchFamily="50" charset="-127"/>
              </a:rPr>
              <a:t>Internet server</a:t>
            </a:r>
          </a:p>
        </p:txBody>
      </p:sp>
      <p:sp>
        <p:nvSpPr>
          <p:cNvPr id="8" name="Line 14"/>
          <p:cNvSpPr>
            <a:spLocks noChangeShapeType="1"/>
          </p:cNvSpPr>
          <p:nvPr/>
        </p:nvSpPr>
        <p:spPr bwMode="auto">
          <a:xfrm flipH="1" flipV="1">
            <a:off x="1762125" y="2771774"/>
            <a:ext cx="1504950" cy="0"/>
          </a:xfrm>
          <a:prstGeom prst="line">
            <a:avLst/>
          </a:prstGeom>
          <a:noFill/>
          <a:ln w="19050">
            <a:solidFill>
              <a:schemeClr val="tx1">
                <a:lumMod val="50000"/>
                <a:lumOff val="50000"/>
              </a:schemeClr>
            </a:solidFill>
            <a:prstDash val="solid"/>
            <a:round/>
            <a:headEnd type="none" w="sm" len="sm"/>
            <a:tailEnd type="none" w="sm" len="sm"/>
          </a:ln>
          <a:effectLst/>
        </p:spPr>
        <p:txBody>
          <a:bodyPr/>
          <a:lstStyle/>
          <a:p>
            <a:pPr>
              <a:defRPr/>
            </a:pPr>
            <a:endParaRPr lang="ko-KR" altLang="en-US" b="1"/>
          </a:p>
        </p:txBody>
      </p:sp>
      <p:sp>
        <p:nvSpPr>
          <p:cNvPr id="9" name="Line 17"/>
          <p:cNvSpPr>
            <a:spLocks noChangeShapeType="1"/>
          </p:cNvSpPr>
          <p:nvPr/>
        </p:nvSpPr>
        <p:spPr bwMode="auto">
          <a:xfrm>
            <a:off x="6229148" y="4173430"/>
            <a:ext cx="360000" cy="0"/>
          </a:xfrm>
          <a:prstGeom prst="line">
            <a:avLst/>
          </a:prstGeom>
          <a:noFill/>
          <a:ln w="19050">
            <a:solidFill>
              <a:schemeClr val="tx1">
                <a:lumMod val="50000"/>
                <a:lumOff val="50000"/>
              </a:schemeClr>
            </a:solidFill>
            <a:round/>
            <a:headEnd type="none" w="sm" len="sm"/>
            <a:tailEnd type="none" w="sm" len="sm"/>
          </a:ln>
          <a:effectLst/>
        </p:spPr>
        <p:txBody>
          <a:bodyPr/>
          <a:lstStyle/>
          <a:p>
            <a:pPr>
              <a:defRPr/>
            </a:pPr>
            <a:endParaRPr lang="ko-KR" altLang="en-US" b="1"/>
          </a:p>
        </p:txBody>
      </p:sp>
      <p:sp>
        <p:nvSpPr>
          <p:cNvPr id="10" name="Text Box 20"/>
          <p:cNvSpPr txBox="1">
            <a:spLocks noChangeArrowheads="1"/>
          </p:cNvSpPr>
          <p:nvPr/>
        </p:nvSpPr>
        <p:spPr bwMode="auto">
          <a:xfrm>
            <a:off x="6565505" y="2241326"/>
            <a:ext cx="1064020" cy="923330"/>
          </a:xfrm>
          <a:prstGeom prst="rect">
            <a:avLst/>
          </a:prstGeom>
          <a:noFill/>
          <a:ln w="12700" cap="sq">
            <a:noFill/>
            <a:miter lim="800000"/>
            <a:headEnd type="none" w="sm" len="sm"/>
            <a:tailEnd type="none" w="sm" len="sm"/>
          </a:ln>
          <a:effectLst/>
        </p:spPr>
        <p:txBody>
          <a:bodyPr wrap="square">
            <a:spAutoFit/>
          </a:bodyPr>
          <a:lstStyle/>
          <a:p>
            <a:pPr>
              <a:lnSpc>
                <a:spcPct val="150000"/>
              </a:lnSpc>
            </a:pPr>
            <a:r>
              <a:rPr lang="en-US" altLang="ko-KR" sz="1200" b="1" dirty="0" smtClean="0">
                <a:latin typeface="맑은 고딕" pitchFamily="50" charset="-127"/>
              </a:rPr>
              <a:t>Gateway</a:t>
            </a:r>
          </a:p>
          <a:p>
            <a:pPr>
              <a:lnSpc>
                <a:spcPct val="150000"/>
              </a:lnSpc>
            </a:pPr>
            <a:r>
              <a:rPr kumimoji="0" lang="en-US" altLang="ko-KR" sz="1200" b="1" dirty="0" smtClean="0">
                <a:latin typeface="맑은 고딕" pitchFamily="50" charset="-127"/>
              </a:rPr>
              <a:t>connection</a:t>
            </a:r>
            <a:endParaRPr kumimoji="0" lang="en-US" altLang="ko-KR" sz="1200" b="1" dirty="0">
              <a:latin typeface="맑은 고딕" pitchFamily="50" charset="-127"/>
            </a:endParaRPr>
          </a:p>
          <a:p>
            <a:pPr>
              <a:lnSpc>
                <a:spcPct val="150000"/>
              </a:lnSpc>
            </a:pPr>
            <a:r>
              <a:rPr kumimoji="0" lang="en-US" altLang="ko-KR" b="1" dirty="0" smtClean="0">
                <a:latin typeface="맑은 고딕" pitchFamily="50" charset="-127"/>
              </a:rPr>
              <a:t>option</a:t>
            </a:r>
            <a:endParaRPr kumimoji="0" lang="en-US" altLang="ko-KR" sz="1200" b="1" dirty="0">
              <a:latin typeface="맑은 고딕" pitchFamily="50" charset="-127"/>
            </a:endParaRPr>
          </a:p>
        </p:txBody>
      </p:sp>
      <p:sp>
        <p:nvSpPr>
          <p:cNvPr id="11" name="Rectangle 25"/>
          <p:cNvSpPr>
            <a:spLocks noChangeArrowheads="1"/>
          </p:cNvSpPr>
          <p:nvPr/>
        </p:nvSpPr>
        <p:spPr bwMode="auto">
          <a:xfrm>
            <a:off x="952500" y="2508835"/>
            <a:ext cx="809626" cy="476250"/>
          </a:xfrm>
          <a:prstGeom prst="rect">
            <a:avLst/>
          </a:prstGeom>
          <a:solidFill>
            <a:schemeClr val="accent5">
              <a:lumMod val="20000"/>
              <a:lumOff val="80000"/>
            </a:schemeClr>
          </a:solidFill>
          <a:ln w="12700" cap="sq">
            <a:solidFill>
              <a:schemeClr val="tx1"/>
            </a:solidFill>
            <a:prstDash val="dash"/>
            <a:miter lim="800000"/>
            <a:headEnd type="none" w="sm" len="sm"/>
            <a:tailEnd type="none" w="sm" len="sm"/>
          </a:ln>
          <a:effectLst/>
        </p:spPr>
        <p:txBody>
          <a:bodyPr wrap="none" anchor="ctr"/>
          <a:lstStyle/>
          <a:p>
            <a:pPr algn="ctr">
              <a:defRPr/>
            </a:pPr>
            <a:r>
              <a:rPr kumimoji="0" lang="en-US" altLang="ko-KR" sz="1400" b="1" dirty="0" smtClean="0">
                <a:solidFill>
                  <a:schemeClr val="tx2">
                    <a:lumMod val="10000"/>
                  </a:schemeClr>
                </a:solidFill>
                <a:latin typeface="맑은 고딕" pitchFamily="50" charset="-127"/>
              </a:rPr>
              <a:t>repeater</a:t>
            </a:r>
            <a:endParaRPr kumimoji="0" lang="en-US" altLang="ko-KR" sz="1400" b="1" dirty="0">
              <a:solidFill>
                <a:schemeClr val="tx2">
                  <a:lumMod val="10000"/>
                </a:schemeClr>
              </a:solidFill>
              <a:latin typeface="맑은 고딕" pitchFamily="50" charset="-127"/>
            </a:endParaRPr>
          </a:p>
        </p:txBody>
      </p:sp>
      <p:sp>
        <p:nvSpPr>
          <p:cNvPr id="12" name="Line 27"/>
          <p:cNvSpPr>
            <a:spLocks noChangeShapeType="1"/>
          </p:cNvSpPr>
          <p:nvPr/>
        </p:nvSpPr>
        <p:spPr bwMode="auto">
          <a:xfrm flipH="1" flipV="1">
            <a:off x="1333499" y="2990850"/>
            <a:ext cx="428626" cy="400050"/>
          </a:xfrm>
          <a:prstGeom prst="line">
            <a:avLst/>
          </a:prstGeom>
          <a:noFill/>
          <a:ln w="19050">
            <a:solidFill>
              <a:schemeClr val="tx1">
                <a:lumMod val="50000"/>
                <a:lumOff val="50000"/>
              </a:schemeClr>
            </a:solidFill>
            <a:prstDash val="solid"/>
            <a:round/>
            <a:headEnd type="none" w="sm" len="sm"/>
            <a:tailEnd type="none" w="sm" len="sm"/>
          </a:ln>
          <a:effectLst/>
        </p:spPr>
        <p:txBody>
          <a:bodyPr/>
          <a:lstStyle/>
          <a:p>
            <a:pPr>
              <a:defRPr/>
            </a:pPr>
            <a:endParaRPr lang="ko-KR" altLang="en-US" b="1"/>
          </a:p>
        </p:txBody>
      </p:sp>
      <p:sp>
        <p:nvSpPr>
          <p:cNvPr id="13" name="Rectangle 5"/>
          <p:cNvSpPr>
            <a:spLocks noChangeArrowheads="1"/>
          </p:cNvSpPr>
          <p:nvPr/>
        </p:nvSpPr>
        <p:spPr bwMode="auto">
          <a:xfrm>
            <a:off x="6119735" y="2911874"/>
            <a:ext cx="415925" cy="141288"/>
          </a:xfrm>
          <a:prstGeom prst="rect">
            <a:avLst/>
          </a:prstGeom>
          <a:solidFill>
            <a:schemeClr val="accent5">
              <a:lumMod val="20000"/>
              <a:lumOff val="80000"/>
            </a:schemeClr>
          </a:solidFill>
          <a:ln w="12700" cap="sq">
            <a:solidFill>
              <a:schemeClr val="tx1"/>
            </a:solidFill>
            <a:prstDash val="dash"/>
            <a:miter lim="800000"/>
            <a:headEnd type="none" w="sm" len="sm"/>
            <a:tailEnd type="none" w="sm" len="sm"/>
          </a:ln>
          <a:effectLst/>
        </p:spPr>
        <p:txBody>
          <a:bodyPr wrap="none" anchor="ctr"/>
          <a:lstStyle/>
          <a:p>
            <a:pPr algn="ctr">
              <a:defRPr/>
            </a:pPr>
            <a:endParaRPr kumimoji="0" lang="en-US" altLang="ko-KR" sz="1400">
              <a:solidFill>
                <a:schemeClr val="bg2"/>
              </a:solidFill>
              <a:latin typeface="맑은 고딕" pitchFamily="50" charset="-127"/>
            </a:endParaRPr>
          </a:p>
        </p:txBody>
      </p:sp>
      <p:sp>
        <p:nvSpPr>
          <p:cNvPr id="14" name="Rectangle 7"/>
          <p:cNvSpPr>
            <a:spLocks noChangeArrowheads="1"/>
          </p:cNvSpPr>
          <p:nvPr/>
        </p:nvSpPr>
        <p:spPr bwMode="auto">
          <a:xfrm>
            <a:off x="941176" y="3950419"/>
            <a:ext cx="2140802" cy="487679"/>
          </a:xfrm>
          <a:prstGeom prst="rect">
            <a:avLst/>
          </a:prstGeom>
          <a:solidFill>
            <a:srgbClr val="FFFF00"/>
          </a:solidFill>
          <a:ln w="12700" cap="sq">
            <a:solidFill>
              <a:schemeClr val="tx1"/>
            </a:solidFill>
            <a:miter lim="800000"/>
            <a:headEnd type="none" w="sm" len="sm"/>
            <a:tailEnd type="none" w="sm" len="sm"/>
          </a:ln>
          <a:effectLst/>
        </p:spPr>
        <p:txBody>
          <a:bodyPr wrap="none" anchor="ctr"/>
          <a:lstStyle/>
          <a:p>
            <a:pPr algn="ctr">
              <a:defRPr/>
            </a:pPr>
            <a:r>
              <a:rPr lang="en-US" altLang="ko-KR" sz="1000" b="1" dirty="0" smtClean="0">
                <a:solidFill>
                  <a:schemeClr val="tx2">
                    <a:lumMod val="10000"/>
                  </a:schemeClr>
                </a:solidFill>
                <a:latin typeface="맑은 고딕" pitchFamily="50" charset="-127"/>
              </a:rPr>
              <a:t>home/office/public place/vehicle</a:t>
            </a:r>
          </a:p>
          <a:p>
            <a:pPr algn="ctr">
              <a:defRPr/>
            </a:pPr>
            <a:r>
              <a:rPr lang="en-US" altLang="ko-KR" sz="1400" b="1" dirty="0" smtClean="0">
                <a:solidFill>
                  <a:schemeClr val="tx2">
                    <a:lumMod val="10000"/>
                  </a:schemeClr>
                </a:solidFill>
                <a:latin typeface="맑은 고딕" pitchFamily="50" charset="-127"/>
              </a:rPr>
              <a:t>Appliances</a:t>
            </a:r>
            <a:endParaRPr kumimoji="0" lang="en-US" altLang="ko-KR" sz="1400" b="1" dirty="0" smtClean="0">
              <a:solidFill>
                <a:schemeClr val="tx2">
                  <a:lumMod val="10000"/>
                </a:schemeClr>
              </a:solidFill>
              <a:latin typeface="맑은 고딕" pitchFamily="50" charset="-127"/>
            </a:endParaRPr>
          </a:p>
        </p:txBody>
      </p:sp>
      <p:sp>
        <p:nvSpPr>
          <p:cNvPr id="15" name="Rectangle 5"/>
          <p:cNvSpPr>
            <a:spLocks noChangeArrowheads="1"/>
          </p:cNvSpPr>
          <p:nvPr/>
        </p:nvSpPr>
        <p:spPr bwMode="auto">
          <a:xfrm>
            <a:off x="1766503" y="3184819"/>
            <a:ext cx="557598" cy="476250"/>
          </a:xfrm>
          <a:prstGeom prst="rect">
            <a:avLst/>
          </a:prstGeom>
          <a:solidFill>
            <a:schemeClr val="accent5">
              <a:lumMod val="20000"/>
              <a:lumOff val="80000"/>
            </a:schemeClr>
          </a:solidFill>
          <a:ln w="12700" cap="sq">
            <a:solidFill>
              <a:schemeClr val="tx1"/>
            </a:solidFill>
            <a:prstDash val="dash"/>
            <a:miter lim="800000"/>
            <a:headEnd type="none" w="sm" len="sm"/>
            <a:tailEnd type="none" w="sm" len="sm"/>
          </a:ln>
          <a:effectLst/>
        </p:spPr>
        <p:txBody>
          <a:bodyPr wrap="none" anchor="ctr"/>
          <a:lstStyle/>
          <a:p>
            <a:pPr algn="ctr">
              <a:defRPr/>
            </a:pPr>
            <a:r>
              <a:rPr lang="en-US" altLang="ko-KR" sz="1400" b="1" dirty="0" smtClean="0">
                <a:solidFill>
                  <a:schemeClr val="tx2">
                    <a:lumMod val="10000"/>
                  </a:schemeClr>
                </a:solidFill>
                <a:latin typeface="맑은 고딕" pitchFamily="50" charset="-127"/>
              </a:rPr>
              <a:t>sensor</a:t>
            </a:r>
            <a:endParaRPr kumimoji="0" lang="en-US" altLang="ko-KR" sz="1400" b="1" dirty="0">
              <a:solidFill>
                <a:schemeClr val="tx2">
                  <a:lumMod val="10000"/>
                </a:schemeClr>
              </a:solidFill>
              <a:latin typeface="맑은 고딕" pitchFamily="50" charset="-127"/>
            </a:endParaRPr>
          </a:p>
        </p:txBody>
      </p:sp>
      <p:cxnSp>
        <p:nvCxnSpPr>
          <p:cNvPr id="16" name="직선 연결선 15"/>
          <p:cNvCxnSpPr>
            <a:stCxn id="15" idx="3"/>
            <a:endCxn id="5" idx="1"/>
          </p:cNvCxnSpPr>
          <p:nvPr/>
        </p:nvCxnSpPr>
        <p:spPr bwMode="auto">
          <a:xfrm flipV="1">
            <a:off x="2324101" y="2804823"/>
            <a:ext cx="944628" cy="618121"/>
          </a:xfrm>
          <a:prstGeom prst="line">
            <a:avLst/>
          </a:prstGeom>
          <a:solidFill>
            <a:schemeClr val="accent1"/>
          </a:solidFill>
          <a:ln w="19050" cap="sq" cmpd="sng" algn="ctr">
            <a:solidFill>
              <a:schemeClr val="tx1">
                <a:lumMod val="50000"/>
                <a:lumOff val="50000"/>
              </a:schemeClr>
            </a:solidFill>
            <a:prstDash val="solid"/>
            <a:round/>
            <a:headEnd type="none" w="sm" len="sm"/>
            <a:tailEnd type="none" w="sm" len="sm"/>
          </a:ln>
          <a:effectLst/>
        </p:spPr>
      </p:cxnSp>
      <p:sp>
        <p:nvSpPr>
          <p:cNvPr id="17" name="Line 27"/>
          <p:cNvSpPr>
            <a:spLocks noChangeShapeType="1"/>
          </p:cNvSpPr>
          <p:nvPr/>
        </p:nvSpPr>
        <p:spPr bwMode="auto">
          <a:xfrm flipH="1" flipV="1">
            <a:off x="1323975" y="2971799"/>
            <a:ext cx="9524" cy="971548"/>
          </a:xfrm>
          <a:prstGeom prst="line">
            <a:avLst/>
          </a:prstGeom>
          <a:noFill/>
          <a:ln w="19050">
            <a:solidFill>
              <a:schemeClr val="tx1">
                <a:lumMod val="50000"/>
                <a:lumOff val="50000"/>
              </a:schemeClr>
            </a:solidFill>
            <a:prstDash val="solid"/>
            <a:round/>
            <a:headEnd type="none" w="sm" len="sm"/>
            <a:tailEnd type="none" w="sm" len="sm"/>
          </a:ln>
          <a:effectLst/>
        </p:spPr>
        <p:txBody>
          <a:bodyPr/>
          <a:lstStyle/>
          <a:p>
            <a:pPr>
              <a:defRPr/>
            </a:pPr>
            <a:endParaRPr lang="ko-KR" altLang="en-US" b="1"/>
          </a:p>
        </p:txBody>
      </p:sp>
      <p:sp>
        <p:nvSpPr>
          <p:cNvPr id="18" name="TextBox 17"/>
          <p:cNvSpPr txBox="1"/>
          <p:nvPr/>
        </p:nvSpPr>
        <p:spPr>
          <a:xfrm>
            <a:off x="3558969" y="3033090"/>
            <a:ext cx="272832" cy="307777"/>
          </a:xfrm>
          <a:prstGeom prst="rect">
            <a:avLst/>
          </a:prstGeom>
          <a:noFill/>
        </p:spPr>
        <p:txBody>
          <a:bodyPr wrap="none" rtlCol="0">
            <a:spAutoFit/>
          </a:bodyPr>
          <a:lstStyle/>
          <a:p>
            <a:r>
              <a:rPr lang="en-US" altLang="ko-KR" sz="1400" b="1" dirty="0" smtClean="0">
                <a:latin typeface="굴림체" pitchFamily="49" charset="-127"/>
                <a:ea typeface="굴림체" pitchFamily="49" charset="-127"/>
              </a:rPr>
              <a:t>P</a:t>
            </a:r>
            <a:endParaRPr lang="ko-KR" altLang="en-US" sz="1400" b="1" dirty="0">
              <a:latin typeface="굴림체" pitchFamily="49" charset="-127"/>
              <a:ea typeface="굴림체" pitchFamily="49" charset="-127"/>
            </a:endParaRPr>
          </a:p>
        </p:txBody>
      </p:sp>
      <p:sp>
        <p:nvSpPr>
          <p:cNvPr id="19" name="TextBox 18"/>
          <p:cNvSpPr txBox="1"/>
          <p:nvPr/>
        </p:nvSpPr>
        <p:spPr>
          <a:xfrm>
            <a:off x="4437563" y="4154878"/>
            <a:ext cx="272832" cy="307777"/>
          </a:xfrm>
          <a:prstGeom prst="rect">
            <a:avLst/>
          </a:prstGeom>
          <a:noFill/>
        </p:spPr>
        <p:txBody>
          <a:bodyPr wrap="none" rtlCol="0">
            <a:spAutoFit/>
          </a:bodyPr>
          <a:lstStyle/>
          <a:p>
            <a:r>
              <a:rPr lang="en-US" altLang="ko-KR" sz="1400" b="1" dirty="0" smtClean="0">
                <a:latin typeface="굴림체" pitchFamily="49" charset="-127"/>
                <a:ea typeface="굴림체" pitchFamily="49" charset="-127"/>
              </a:rPr>
              <a:t>S</a:t>
            </a:r>
            <a:endParaRPr lang="ko-KR" altLang="en-US" sz="1400" b="1" dirty="0">
              <a:latin typeface="굴림체" pitchFamily="49" charset="-127"/>
              <a:ea typeface="굴림체" pitchFamily="49" charset="-127"/>
            </a:endParaRPr>
          </a:p>
        </p:txBody>
      </p:sp>
      <p:sp>
        <p:nvSpPr>
          <p:cNvPr id="20" name="TextBox 19"/>
          <p:cNvSpPr txBox="1"/>
          <p:nvPr/>
        </p:nvSpPr>
        <p:spPr>
          <a:xfrm>
            <a:off x="4316345" y="3839272"/>
            <a:ext cx="272832" cy="307777"/>
          </a:xfrm>
          <a:prstGeom prst="rect">
            <a:avLst/>
          </a:prstGeom>
          <a:noFill/>
        </p:spPr>
        <p:txBody>
          <a:bodyPr wrap="none" rtlCol="0">
            <a:spAutoFit/>
          </a:bodyPr>
          <a:lstStyle/>
          <a:p>
            <a:r>
              <a:rPr lang="en-US" altLang="ko-KR" sz="1400" b="1" dirty="0" smtClean="0">
                <a:latin typeface="굴림체" pitchFamily="49" charset="-127"/>
                <a:ea typeface="굴림체" pitchFamily="49" charset="-127"/>
              </a:rPr>
              <a:t>S</a:t>
            </a:r>
            <a:endParaRPr lang="ko-KR" altLang="en-US" sz="1400" b="1" dirty="0">
              <a:latin typeface="굴림체" pitchFamily="49" charset="-127"/>
              <a:ea typeface="굴림체" pitchFamily="49" charset="-127"/>
            </a:endParaRPr>
          </a:p>
        </p:txBody>
      </p:sp>
      <p:sp>
        <p:nvSpPr>
          <p:cNvPr id="21" name="TextBox 20"/>
          <p:cNvSpPr txBox="1"/>
          <p:nvPr/>
        </p:nvSpPr>
        <p:spPr>
          <a:xfrm>
            <a:off x="1718789" y="2725984"/>
            <a:ext cx="272832" cy="307777"/>
          </a:xfrm>
          <a:prstGeom prst="rect">
            <a:avLst/>
          </a:prstGeom>
          <a:noFill/>
        </p:spPr>
        <p:txBody>
          <a:bodyPr wrap="none" rtlCol="0">
            <a:spAutoFit/>
          </a:bodyPr>
          <a:lstStyle/>
          <a:p>
            <a:r>
              <a:rPr lang="en-US" altLang="ko-KR" sz="1400" b="1" dirty="0" smtClean="0">
                <a:latin typeface="굴림체" pitchFamily="49" charset="-127"/>
                <a:ea typeface="굴림체" pitchFamily="49" charset="-127"/>
              </a:rPr>
              <a:t>P</a:t>
            </a:r>
            <a:endParaRPr lang="ko-KR" altLang="en-US" sz="1400" b="1" dirty="0">
              <a:latin typeface="굴림체" pitchFamily="49" charset="-127"/>
              <a:ea typeface="굴림체" pitchFamily="49" charset="-127"/>
            </a:endParaRPr>
          </a:p>
        </p:txBody>
      </p:sp>
      <p:sp>
        <p:nvSpPr>
          <p:cNvPr id="22" name="TextBox 21"/>
          <p:cNvSpPr txBox="1"/>
          <p:nvPr/>
        </p:nvSpPr>
        <p:spPr>
          <a:xfrm>
            <a:off x="2280705" y="3335669"/>
            <a:ext cx="272832" cy="307777"/>
          </a:xfrm>
          <a:prstGeom prst="rect">
            <a:avLst/>
          </a:prstGeom>
          <a:noFill/>
        </p:spPr>
        <p:txBody>
          <a:bodyPr wrap="none" rtlCol="0">
            <a:spAutoFit/>
          </a:bodyPr>
          <a:lstStyle/>
          <a:p>
            <a:r>
              <a:rPr lang="en-US" altLang="ko-KR" sz="1400" b="1" dirty="0" smtClean="0">
                <a:latin typeface="굴림체" pitchFamily="49" charset="-127"/>
                <a:ea typeface="굴림체" pitchFamily="49" charset="-127"/>
              </a:rPr>
              <a:t>P</a:t>
            </a:r>
            <a:endParaRPr lang="ko-KR" altLang="en-US" sz="1400" b="1" dirty="0">
              <a:latin typeface="굴림체" pitchFamily="49" charset="-127"/>
              <a:ea typeface="굴림체" pitchFamily="49" charset="-127"/>
            </a:endParaRPr>
          </a:p>
        </p:txBody>
      </p:sp>
      <p:sp>
        <p:nvSpPr>
          <p:cNvPr id="23" name="TextBox 22"/>
          <p:cNvSpPr txBox="1"/>
          <p:nvPr/>
        </p:nvSpPr>
        <p:spPr>
          <a:xfrm>
            <a:off x="1078302" y="2970002"/>
            <a:ext cx="272832" cy="307777"/>
          </a:xfrm>
          <a:prstGeom prst="rect">
            <a:avLst/>
          </a:prstGeom>
          <a:noFill/>
        </p:spPr>
        <p:txBody>
          <a:bodyPr wrap="none" rtlCol="0">
            <a:spAutoFit/>
          </a:bodyPr>
          <a:lstStyle/>
          <a:p>
            <a:r>
              <a:rPr lang="en-US" altLang="ko-KR" sz="1400" b="1" dirty="0" smtClean="0">
                <a:latin typeface="굴림체" pitchFamily="49" charset="-127"/>
                <a:ea typeface="굴림체" pitchFamily="49" charset="-127"/>
              </a:rPr>
              <a:t>P</a:t>
            </a:r>
            <a:endParaRPr lang="ko-KR" altLang="en-US" sz="1400" b="1" dirty="0">
              <a:latin typeface="굴림체" pitchFamily="49" charset="-127"/>
              <a:ea typeface="굴림체" pitchFamily="49" charset="-127"/>
            </a:endParaRPr>
          </a:p>
        </p:txBody>
      </p:sp>
      <p:sp>
        <p:nvSpPr>
          <p:cNvPr id="24" name="TextBox 23"/>
          <p:cNvSpPr txBox="1"/>
          <p:nvPr/>
        </p:nvSpPr>
        <p:spPr>
          <a:xfrm>
            <a:off x="6255043" y="4138420"/>
            <a:ext cx="272832" cy="307777"/>
          </a:xfrm>
          <a:prstGeom prst="rect">
            <a:avLst/>
          </a:prstGeom>
          <a:noFill/>
        </p:spPr>
        <p:txBody>
          <a:bodyPr wrap="none" rtlCol="0">
            <a:spAutoFit/>
          </a:bodyPr>
          <a:lstStyle/>
          <a:p>
            <a:r>
              <a:rPr lang="en-US" altLang="ko-KR" sz="1400" b="1" dirty="0" smtClean="0">
                <a:latin typeface="굴림체" pitchFamily="49" charset="-127"/>
                <a:ea typeface="굴림체" pitchFamily="49" charset="-127"/>
              </a:rPr>
              <a:t>S</a:t>
            </a:r>
            <a:endParaRPr lang="ko-KR" altLang="en-US" sz="1400" b="1" dirty="0">
              <a:latin typeface="굴림체" pitchFamily="49" charset="-127"/>
              <a:ea typeface="굴림체" pitchFamily="49" charset="-127"/>
            </a:endParaRPr>
          </a:p>
        </p:txBody>
      </p:sp>
      <p:sp>
        <p:nvSpPr>
          <p:cNvPr id="25" name="Line 27"/>
          <p:cNvSpPr>
            <a:spLocks noChangeShapeType="1"/>
          </p:cNvSpPr>
          <p:nvPr/>
        </p:nvSpPr>
        <p:spPr bwMode="auto">
          <a:xfrm flipV="1">
            <a:off x="3086101" y="3038475"/>
            <a:ext cx="914400" cy="1152525"/>
          </a:xfrm>
          <a:prstGeom prst="line">
            <a:avLst/>
          </a:prstGeom>
          <a:noFill/>
          <a:ln w="19050">
            <a:solidFill>
              <a:schemeClr val="tx1"/>
            </a:solidFill>
            <a:prstDash val="solid"/>
            <a:round/>
            <a:headEnd type="none" w="sm" len="sm"/>
            <a:tailEnd type="none" w="sm" len="sm"/>
          </a:ln>
          <a:effectLst/>
        </p:spPr>
        <p:txBody>
          <a:bodyPr/>
          <a:lstStyle/>
          <a:p>
            <a:pPr>
              <a:defRPr/>
            </a:pPr>
            <a:endParaRPr lang="ko-KR" altLang="en-US" b="1"/>
          </a:p>
        </p:txBody>
      </p:sp>
      <p:sp>
        <p:nvSpPr>
          <p:cNvPr id="26" name="Line 27"/>
          <p:cNvSpPr>
            <a:spLocks noChangeShapeType="1"/>
          </p:cNvSpPr>
          <p:nvPr/>
        </p:nvSpPr>
        <p:spPr bwMode="auto">
          <a:xfrm flipV="1">
            <a:off x="1352551" y="3419475"/>
            <a:ext cx="428624" cy="542925"/>
          </a:xfrm>
          <a:prstGeom prst="line">
            <a:avLst/>
          </a:prstGeom>
          <a:noFill/>
          <a:ln w="19050">
            <a:solidFill>
              <a:schemeClr val="tx1">
                <a:lumMod val="50000"/>
                <a:lumOff val="50000"/>
              </a:schemeClr>
            </a:solidFill>
            <a:prstDash val="solid"/>
            <a:round/>
            <a:headEnd type="none" w="sm" len="sm"/>
            <a:tailEnd type="none" w="sm" len="sm"/>
          </a:ln>
          <a:effectLst/>
        </p:spPr>
        <p:txBody>
          <a:bodyPr/>
          <a:lstStyle/>
          <a:p>
            <a:pPr>
              <a:defRPr/>
            </a:pPr>
            <a:endParaRPr lang="ko-KR" altLang="en-US" b="1"/>
          </a:p>
        </p:txBody>
      </p:sp>
      <p:sp>
        <p:nvSpPr>
          <p:cNvPr id="27" name="타원 26"/>
          <p:cNvSpPr/>
          <p:nvPr/>
        </p:nvSpPr>
        <p:spPr bwMode="auto">
          <a:xfrm>
            <a:off x="6162675" y="2297542"/>
            <a:ext cx="288000" cy="288000"/>
          </a:xfrm>
          <a:prstGeom prst="ellipse">
            <a:avLst/>
          </a:prstGeom>
          <a:gradFill flip="none" rotWithShape="1">
            <a:gsLst>
              <a:gs pos="82000">
                <a:schemeClr val="bg1"/>
              </a:gs>
              <a:gs pos="100000">
                <a:srgbClr val="DDDDDD"/>
              </a:gs>
            </a:gsLst>
            <a:lin ang="5400000" scaled="1"/>
            <a:tileRect/>
          </a:gradFill>
          <a:ln w="28575" algn="ctr">
            <a:solidFill>
              <a:schemeClr val="tx1"/>
            </a:solidFill>
            <a:round/>
            <a:headEnd/>
            <a:tailEnd/>
          </a:ln>
          <a:effectLst/>
        </p:spPr>
        <p:txBody>
          <a:bodyPr wrap="square" lIns="0" tIns="0" rIns="0" bIns="0" rtlCol="0" anchor="ctr">
            <a:spAutoFit/>
          </a:bodyPr>
          <a:lstStyle/>
          <a:p>
            <a:pPr marL="342900" indent="-342900" algn="ctr" eaLnBrk="1" latinLnBrk="1" hangingPunct="1">
              <a:spcBef>
                <a:spcPct val="20000"/>
              </a:spcBef>
              <a:buClr>
                <a:srgbClr val="151072"/>
              </a:buClr>
            </a:pPr>
            <a:r>
              <a:rPr lang="en-US" altLang="ko-KR" sz="1400" b="1" kern="0" dirty="0" smtClean="0">
                <a:solidFill>
                  <a:srgbClr val="151072"/>
                </a:solidFill>
                <a:latin typeface="맑은 고딕" pitchFamily="50" charset="-127"/>
                <a:ea typeface="맑은 고딕" pitchFamily="50" charset="-127"/>
              </a:rPr>
              <a:t>G</a:t>
            </a:r>
            <a:endParaRPr lang="ko-KR" altLang="en-US" sz="1400" b="1" kern="0" dirty="0" smtClean="0">
              <a:solidFill>
                <a:srgbClr val="151072"/>
              </a:solidFill>
              <a:latin typeface="맑은 고딕" pitchFamily="50" charset="-127"/>
              <a:ea typeface="맑은 고딕" pitchFamily="50" charset="-127"/>
            </a:endParaRPr>
          </a:p>
        </p:txBody>
      </p:sp>
      <p:sp>
        <p:nvSpPr>
          <p:cNvPr id="28" name="Line 14"/>
          <p:cNvSpPr>
            <a:spLocks noChangeShapeType="1"/>
          </p:cNvSpPr>
          <p:nvPr/>
        </p:nvSpPr>
        <p:spPr bwMode="auto">
          <a:xfrm>
            <a:off x="4000501" y="3038475"/>
            <a:ext cx="742950" cy="1133475"/>
          </a:xfrm>
          <a:prstGeom prst="line">
            <a:avLst/>
          </a:prstGeom>
          <a:noFill/>
          <a:ln w="19050">
            <a:solidFill>
              <a:schemeClr val="tx1"/>
            </a:solidFill>
            <a:prstDash val="solid"/>
            <a:round/>
            <a:headEnd type="none" w="sm" len="sm"/>
            <a:tailEnd type="none" w="sm" len="sm"/>
          </a:ln>
          <a:effectLst/>
        </p:spPr>
        <p:txBody>
          <a:bodyPr/>
          <a:lstStyle/>
          <a:p>
            <a:pPr>
              <a:defRPr/>
            </a:pPr>
            <a:endParaRPr lang="ko-KR" altLang="en-US" b="1"/>
          </a:p>
        </p:txBody>
      </p:sp>
      <p:sp>
        <p:nvSpPr>
          <p:cNvPr id="29" name="Line 27"/>
          <p:cNvSpPr>
            <a:spLocks noChangeShapeType="1"/>
          </p:cNvSpPr>
          <p:nvPr/>
        </p:nvSpPr>
        <p:spPr bwMode="auto">
          <a:xfrm flipH="1">
            <a:off x="3076575" y="4190998"/>
            <a:ext cx="1676400" cy="9527"/>
          </a:xfrm>
          <a:prstGeom prst="line">
            <a:avLst/>
          </a:prstGeom>
          <a:noFill/>
          <a:ln w="19050">
            <a:solidFill>
              <a:schemeClr val="tx1"/>
            </a:solidFill>
            <a:prstDash val="solid"/>
            <a:round/>
            <a:headEnd type="none" w="sm" len="sm"/>
            <a:tailEnd type="none" w="sm" len="sm"/>
          </a:ln>
          <a:effectLst/>
        </p:spPr>
        <p:txBody>
          <a:bodyPr/>
          <a:lstStyle/>
          <a:p>
            <a:pPr>
              <a:defRPr/>
            </a:pPr>
            <a:endParaRPr lang="ko-KR" altLang="en-US" b="1"/>
          </a:p>
        </p:txBody>
      </p:sp>
      <p:sp>
        <p:nvSpPr>
          <p:cNvPr id="30" name="TextBox 29"/>
          <p:cNvSpPr txBox="1"/>
          <p:nvPr/>
        </p:nvSpPr>
        <p:spPr>
          <a:xfrm>
            <a:off x="1385355" y="3145169"/>
            <a:ext cx="272832" cy="307777"/>
          </a:xfrm>
          <a:prstGeom prst="rect">
            <a:avLst/>
          </a:prstGeom>
          <a:noFill/>
        </p:spPr>
        <p:txBody>
          <a:bodyPr wrap="none" rtlCol="0">
            <a:spAutoFit/>
          </a:bodyPr>
          <a:lstStyle/>
          <a:p>
            <a:r>
              <a:rPr lang="en-US" altLang="ko-KR" sz="1400" b="1" dirty="0" smtClean="0">
                <a:latin typeface="굴림체" pitchFamily="49" charset="-127"/>
                <a:ea typeface="굴림체" pitchFamily="49" charset="-127"/>
              </a:rPr>
              <a:t>P</a:t>
            </a:r>
            <a:endParaRPr lang="ko-KR" altLang="en-US" sz="1400" b="1" dirty="0">
              <a:latin typeface="굴림체" pitchFamily="49" charset="-127"/>
              <a:ea typeface="굴림체" pitchFamily="49" charset="-127"/>
            </a:endParaRPr>
          </a:p>
        </p:txBody>
      </p:sp>
      <p:sp>
        <p:nvSpPr>
          <p:cNvPr id="31" name="TextBox 30"/>
          <p:cNvSpPr txBox="1"/>
          <p:nvPr/>
        </p:nvSpPr>
        <p:spPr>
          <a:xfrm>
            <a:off x="1413930" y="3373769"/>
            <a:ext cx="272832" cy="307777"/>
          </a:xfrm>
          <a:prstGeom prst="rect">
            <a:avLst/>
          </a:prstGeom>
          <a:noFill/>
        </p:spPr>
        <p:txBody>
          <a:bodyPr wrap="none" rtlCol="0">
            <a:spAutoFit/>
          </a:bodyPr>
          <a:lstStyle/>
          <a:p>
            <a:r>
              <a:rPr lang="en-US" altLang="ko-KR" sz="1400" b="1" dirty="0" smtClean="0">
                <a:latin typeface="굴림체" pitchFamily="49" charset="-127"/>
                <a:ea typeface="굴림체" pitchFamily="49" charset="-127"/>
              </a:rPr>
              <a:t>P</a:t>
            </a:r>
            <a:endParaRPr lang="ko-KR" altLang="en-US" sz="1400" b="1" dirty="0">
              <a:latin typeface="굴림체" pitchFamily="49" charset="-127"/>
              <a:ea typeface="굴림체" pitchFamily="49" charset="-127"/>
            </a:endParaRPr>
          </a:p>
        </p:txBody>
      </p:sp>
      <p:sp>
        <p:nvSpPr>
          <p:cNvPr id="32" name="타원 31"/>
          <p:cNvSpPr/>
          <p:nvPr/>
        </p:nvSpPr>
        <p:spPr bwMode="auto">
          <a:xfrm>
            <a:off x="4248150" y="3469117"/>
            <a:ext cx="288000" cy="288000"/>
          </a:xfrm>
          <a:prstGeom prst="ellipse">
            <a:avLst/>
          </a:prstGeom>
          <a:solidFill>
            <a:schemeClr val="bg1"/>
          </a:solidFill>
          <a:ln w="28575" algn="ctr">
            <a:solidFill>
              <a:schemeClr val="tx1"/>
            </a:solidFill>
            <a:round/>
            <a:headEnd/>
            <a:tailEnd/>
          </a:ln>
          <a:effectLst/>
        </p:spPr>
        <p:txBody>
          <a:bodyPr wrap="square" lIns="0" tIns="0" rIns="0" bIns="0" rtlCol="0" anchor="ctr">
            <a:spAutoFit/>
          </a:bodyPr>
          <a:lstStyle/>
          <a:p>
            <a:pPr marL="342900" indent="-342900" algn="ctr" eaLnBrk="1" latinLnBrk="1" hangingPunct="1">
              <a:spcBef>
                <a:spcPct val="20000"/>
              </a:spcBef>
              <a:buClr>
                <a:srgbClr val="151072"/>
              </a:buClr>
            </a:pPr>
            <a:r>
              <a:rPr lang="en-US" altLang="ko-KR" sz="1400" b="1" kern="0" dirty="0" smtClean="0">
                <a:solidFill>
                  <a:srgbClr val="151072"/>
                </a:solidFill>
                <a:latin typeface="맑은 고딕" pitchFamily="50" charset="-127"/>
                <a:ea typeface="맑은 고딕" pitchFamily="50" charset="-127"/>
              </a:rPr>
              <a:t>G</a:t>
            </a:r>
            <a:endParaRPr lang="ko-KR" altLang="en-US" sz="1400" b="1" kern="0" dirty="0" smtClean="0">
              <a:solidFill>
                <a:srgbClr val="151072"/>
              </a:solidFill>
              <a:latin typeface="맑은 고딕" pitchFamily="50" charset="-127"/>
              <a:ea typeface="맑은 고딕" pitchFamily="50" charset="-127"/>
            </a:endParaRPr>
          </a:p>
        </p:txBody>
      </p:sp>
      <p:sp>
        <p:nvSpPr>
          <p:cNvPr id="33" name="타원 32"/>
          <p:cNvSpPr/>
          <p:nvPr/>
        </p:nvSpPr>
        <p:spPr bwMode="auto">
          <a:xfrm>
            <a:off x="3790950" y="4050142"/>
            <a:ext cx="288000" cy="288000"/>
          </a:xfrm>
          <a:prstGeom prst="ellipse">
            <a:avLst/>
          </a:prstGeom>
          <a:gradFill flip="none" rotWithShape="1">
            <a:gsLst>
              <a:gs pos="82000">
                <a:schemeClr val="bg1"/>
              </a:gs>
              <a:gs pos="100000">
                <a:srgbClr val="DDDDDD"/>
              </a:gs>
            </a:gsLst>
            <a:lin ang="5400000" scaled="1"/>
            <a:tileRect/>
          </a:gradFill>
          <a:ln w="28575" algn="ctr">
            <a:solidFill>
              <a:schemeClr val="tx1"/>
            </a:solidFill>
            <a:round/>
            <a:headEnd/>
            <a:tailEnd/>
          </a:ln>
          <a:effectLst/>
        </p:spPr>
        <p:txBody>
          <a:bodyPr wrap="square" lIns="0" tIns="0" rIns="0" bIns="0" rtlCol="0" anchor="ctr">
            <a:spAutoFit/>
          </a:bodyPr>
          <a:lstStyle/>
          <a:p>
            <a:pPr marL="342900" indent="-342900" algn="ctr" eaLnBrk="1" latinLnBrk="1" hangingPunct="1">
              <a:spcBef>
                <a:spcPct val="20000"/>
              </a:spcBef>
              <a:buClr>
                <a:srgbClr val="151072"/>
              </a:buClr>
            </a:pPr>
            <a:r>
              <a:rPr lang="en-US" altLang="ko-KR" sz="1400" b="1" kern="0" dirty="0" smtClean="0">
                <a:solidFill>
                  <a:srgbClr val="151072"/>
                </a:solidFill>
                <a:latin typeface="맑은 고딕" pitchFamily="50" charset="-127"/>
                <a:ea typeface="맑은 고딕" pitchFamily="50" charset="-127"/>
              </a:rPr>
              <a:t>G</a:t>
            </a:r>
            <a:endParaRPr lang="ko-KR" altLang="en-US" sz="1400" b="1" kern="0" dirty="0" smtClean="0">
              <a:solidFill>
                <a:srgbClr val="151072"/>
              </a:solidFill>
              <a:latin typeface="맑은 고딕" pitchFamily="50" charset="-127"/>
              <a:ea typeface="맑은 고딕" pitchFamily="50" charset="-127"/>
            </a:endParaRPr>
          </a:p>
        </p:txBody>
      </p:sp>
      <p:sp>
        <p:nvSpPr>
          <p:cNvPr id="34" name="Line 24"/>
          <p:cNvSpPr>
            <a:spLocks noChangeShapeType="1"/>
          </p:cNvSpPr>
          <p:nvPr/>
        </p:nvSpPr>
        <p:spPr bwMode="auto">
          <a:xfrm flipH="1">
            <a:off x="6153572" y="2730276"/>
            <a:ext cx="323850" cy="0"/>
          </a:xfrm>
          <a:prstGeom prst="line">
            <a:avLst/>
          </a:prstGeom>
          <a:noFill/>
          <a:ln w="19050">
            <a:solidFill>
              <a:schemeClr val="tx1"/>
            </a:solidFill>
            <a:round/>
            <a:headEnd type="none" w="sm" len="sm"/>
            <a:tailEnd type="none" w="sm" len="sm"/>
          </a:ln>
          <a:effectLst/>
        </p:spPr>
        <p:txBody>
          <a:bodyPr/>
          <a:lstStyle/>
          <a:p>
            <a:pPr>
              <a:defRPr/>
            </a:pPr>
            <a:endParaRPr lang="ko-KR" altLang="en-US"/>
          </a:p>
        </p:txBody>
      </p:sp>
      <p:sp>
        <p:nvSpPr>
          <p:cNvPr id="35" name="타원 34"/>
          <p:cNvSpPr/>
          <p:nvPr/>
        </p:nvSpPr>
        <p:spPr bwMode="auto">
          <a:xfrm>
            <a:off x="3438525" y="3440542"/>
            <a:ext cx="288000" cy="288000"/>
          </a:xfrm>
          <a:prstGeom prst="ellipse">
            <a:avLst/>
          </a:prstGeom>
          <a:solidFill>
            <a:schemeClr val="bg1">
              <a:lumMod val="85000"/>
            </a:schemeClr>
          </a:solidFill>
          <a:ln w="28575" algn="ctr">
            <a:solidFill>
              <a:schemeClr val="tx1"/>
            </a:solidFill>
            <a:prstDash val="sysDash"/>
            <a:round/>
            <a:headEnd/>
            <a:tailEnd/>
          </a:ln>
          <a:effectLst/>
        </p:spPr>
        <p:txBody>
          <a:bodyPr wrap="square" lIns="0" tIns="0" rIns="0" bIns="0" rtlCol="0" anchor="ctr">
            <a:spAutoFit/>
          </a:bodyPr>
          <a:lstStyle/>
          <a:p>
            <a:pPr marL="342900" indent="-342900" algn="ctr" eaLnBrk="1" latinLnBrk="1" hangingPunct="1">
              <a:spcBef>
                <a:spcPct val="20000"/>
              </a:spcBef>
              <a:buClr>
                <a:srgbClr val="151072"/>
              </a:buClr>
            </a:pPr>
            <a:r>
              <a:rPr lang="en-US" altLang="ko-KR" sz="1400" b="1" kern="0" dirty="0" smtClean="0">
                <a:solidFill>
                  <a:srgbClr val="151072"/>
                </a:solidFill>
                <a:latin typeface="맑은 고딕" pitchFamily="50" charset="-127"/>
                <a:ea typeface="맑은 고딕" pitchFamily="50" charset="-127"/>
              </a:rPr>
              <a:t>G</a:t>
            </a:r>
            <a:endParaRPr lang="ko-KR" altLang="en-US" sz="1400" b="1" kern="0" dirty="0" smtClean="0">
              <a:solidFill>
                <a:srgbClr val="151072"/>
              </a:solidFill>
              <a:latin typeface="맑은 고딕" pitchFamily="50" charset="-127"/>
              <a:ea typeface="맑은 고딕" pitchFamily="50" charset="-127"/>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2000"/>
                                        <p:tgtEl>
                                          <p:spTgt spid="15"/>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2000"/>
                                        <p:tgtEl>
                                          <p:spTgt spid="1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2000"/>
                                        <p:tgtEl>
                                          <p:spTgt spid="1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2000"/>
                                        <p:tgtEl>
                                          <p:spTgt spid="2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2000"/>
                                        <p:tgtEl>
                                          <p:spTgt spid="2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5" grpId="0" animBg="1"/>
      <p:bldP spid="25" grpId="0" animBg="1"/>
      <p:bldP spid="28" grpId="0" animBg="1"/>
      <p:bldP spid="2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sz="2000" dirty="0" smtClean="0"/>
              <a:t>Before determining the PAC spec., the use cases, service scenario, business model, typical system architecture should be developed, first, in order to draw attention from industry and government.</a:t>
            </a:r>
          </a:p>
          <a:p>
            <a:r>
              <a:rPr lang="en-US" altLang="ko-KR" sz="2000" dirty="0" smtClean="0"/>
              <a:t>Context awareness or data mining based technology should be considered, seriously.</a:t>
            </a:r>
          </a:p>
          <a:p>
            <a:r>
              <a:rPr lang="en-US" altLang="ko-KR" sz="2000" dirty="0" smtClean="0"/>
              <a:t>Convergence technology should be considered with the verticals.</a:t>
            </a:r>
          </a:p>
          <a:p>
            <a:pPr lvl="1"/>
            <a:r>
              <a:rPr lang="en-US" altLang="ko-KR" sz="1600" dirty="0" smtClean="0"/>
              <a:t>Sensors, home network, smart phone, service server, M2M, mobile communications, WLAN, appliances, vehicles, building automations, SNS, and etc.</a:t>
            </a:r>
          </a:p>
          <a:p>
            <a:pPr lvl="1"/>
            <a:r>
              <a:rPr lang="en-US" altLang="ko-KR" sz="1600" dirty="0" smtClean="0"/>
              <a:t>It is not simple, PHY and MAC matters.</a:t>
            </a:r>
            <a:endParaRPr lang="ko-KR" alt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714348" y="1643050"/>
            <a:ext cx="7772400" cy="1143000"/>
          </a:xfrm>
          <a:ln>
            <a:solidFill>
              <a:schemeClr val="bg1"/>
            </a:solidFill>
          </a:ln>
        </p:spPr>
        <p:txBody>
          <a:bodyPr/>
          <a:lstStyle/>
          <a:p>
            <a:endParaRPr lang="ko-KR" altLang="ko-KR" dirty="0"/>
          </a:p>
        </p:txBody>
      </p:sp>
      <p:sp>
        <p:nvSpPr>
          <p:cNvPr id="26627" name="Rectangle 3"/>
          <p:cNvSpPr>
            <a:spLocks noGrp="1" noChangeArrowheads="1"/>
          </p:cNvSpPr>
          <p:nvPr>
            <p:ph type="subTitle" idx="1"/>
          </p:nvPr>
        </p:nvSpPr>
        <p:spPr/>
        <p:txBody>
          <a:bodyPr/>
          <a:lstStyle/>
          <a:p>
            <a:r>
              <a:rPr lang="en-US" altLang="ko-KR" dirty="0" smtClean="0"/>
              <a:t>2012. 7.</a:t>
            </a:r>
          </a:p>
          <a:p>
            <a:r>
              <a:rPr lang="en-US" altLang="ko-KR" dirty="0" smtClean="0"/>
              <a:t>Prof. Jongtaek Oh, Hansung University</a:t>
            </a:r>
          </a:p>
          <a:p>
            <a:r>
              <a:rPr lang="en-US" altLang="ko-KR" dirty="0" smtClean="0"/>
              <a:t>jtoh@hansung.ac.kr</a:t>
            </a:r>
            <a:endParaRPr lang="ko-KR" alt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ko-KR" sz="3200" dirty="0" smtClean="0"/>
              <a:t>Contents</a:t>
            </a:r>
            <a:endParaRPr lang="ko-KR" altLang="ko-KR" sz="3200" dirty="0"/>
          </a:p>
        </p:txBody>
      </p:sp>
      <p:sp>
        <p:nvSpPr>
          <p:cNvPr id="4099" name="Rectangle 3"/>
          <p:cNvSpPr>
            <a:spLocks noGrp="1" noChangeArrowheads="1"/>
          </p:cNvSpPr>
          <p:nvPr>
            <p:ph type="body" idx="1"/>
          </p:nvPr>
        </p:nvSpPr>
        <p:spPr>
          <a:ln/>
        </p:spPr>
        <p:txBody>
          <a:bodyPr/>
          <a:lstStyle/>
          <a:p>
            <a:r>
              <a:rPr lang="en-US" altLang="ko-KR" sz="2800" dirty="0" smtClean="0"/>
              <a:t>Motivation</a:t>
            </a:r>
          </a:p>
          <a:p>
            <a:r>
              <a:rPr lang="en-US" altLang="ko-KR" sz="2800" dirty="0" smtClean="0"/>
              <a:t>Introduction to PES</a:t>
            </a:r>
          </a:p>
          <a:p>
            <a:r>
              <a:rPr lang="en-US" altLang="ko-KR" sz="2800" dirty="0" smtClean="0"/>
              <a:t>The use cases of PES</a:t>
            </a:r>
          </a:p>
          <a:p>
            <a:r>
              <a:rPr lang="en-US" altLang="ko-KR" sz="2800" dirty="0" smtClean="0"/>
              <a:t>The architecture of PES</a:t>
            </a:r>
          </a:p>
          <a:p>
            <a:r>
              <a:rPr lang="en-US" altLang="ko-KR" sz="2800" dirty="0" smtClean="0"/>
              <a:t>Conclusion</a:t>
            </a:r>
            <a:endParaRPr lang="ko-KR" altLang="ko-K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dirty="0"/>
          </a:p>
        </p:txBody>
      </p:sp>
      <p:sp>
        <p:nvSpPr>
          <p:cNvPr id="3" name="내용 개체 틀 2"/>
          <p:cNvSpPr>
            <a:spLocks noGrp="1"/>
          </p:cNvSpPr>
          <p:nvPr>
            <p:ph idx="1"/>
          </p:nvPr>
        </p:nvSpPr>
        <p:spPr/>
        <p:txBody>
          <a:bodyPr/>
          <a:lstStyle/>
          <a:p>
            <a:r>
              <a:rPr lang="en-US" altLang="ko-KR" dirty="0" smtClean="0"/>
              <a:t>One of the PAC use cases is PES: Use case 4, Smart Home/Office</a:t>
            </a:r>
          </a:p>
          <a:p>
            <a:r>
              <a:rPr lang="en-US" altLang="ko-KR" dirty="0" smtClean="0"/>
              <a:t>More emphasis on the applications of PES</a:t>
            </a:r>
          </a:p>
          <a:p>
            <a:r>
              <a:rPr lang="en-US" altLang="ko-KR" dirty="0" smtClean="0"/>
              <a:t>Use cases from verticals: electronics and vehicle manufacturers</a:t>
            </a:r>
            <a:endParaRPr lang="ko-KR"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to PES</a:t>
            </a:r>
            <a:br>
              <a:rPr lang="en-US" altLang="ko-KR" dirty="0" smtClean="0"/>
            </a:br>
            <a:r>
              <a:rPr lang="en-US" altLang="ko-KR" sz="1400" dirty="0" smtClean="0"/>
              <a:t>(Personal Environment Service)</a:t>
            </a:r>
            <a:endParaRPr lang="ko-KR" altLang="en-US" sz="1400" dirty="0"/>
          </a:p>
        </p:txBody>
      </p:sp>
      <p:sp>
        <p:nvSpPr>
          <p:cNvPr id="3" name="내용 개체 틀 2"/>
          <p:cNvSpPr>
            <a:spLocks noGrp="1"/>
          </p:cNvSpPr>
          <p:nvPr>
            <p:ph idx="1"/>
          </p:nvPr>
        </p:nvSpPr>
        <p:spPr/>
        <p:txBody>
          <a:bodyPr/>
          <a:lstStyle/>
          <a:p>
            <a:r>
              <a:rPr lang="en-US" altLang="ko-KR" sz="2000" dirty="0" smtClean="0">
                <a:ea typeface="굴림" charset="-127"/>
              </a:rPr>
              <a:t>Machine-to-machine</a:t>
            </a:r>
            <a:endParaRPr lang="ko-KR" altLang="en-US" sz="2000" dirty="0" smtClean="0">
              <a:ea typeface="굴림" charset="-127"/>
            </a:endParaRPr>
          </a:p>
          <a:p>
            <a:pPr lvl="1"/>
            <a:r>
              <a:rPr lang="fr-FR" altLang="ko-KR" sz="2000" dirty="0" smtClean="0">
                <a:ea typeface="굴림" charset="-127"/>
              </a:rPr>
              <a:t>Machine-to-machine communication is a type of service which exchanges data without human interaction, such as remote sensor, remote bio-monitoring and </a:t>
            </a:r>
            <a:r>
              <a:rPr lang="fr-FR" altLang="ko-KR" sz="2000" dirty="0" smtClean="0">
                <a:solidFill>
                  <a:srgbClr val="FF0000"/>
                </a:solidFill>
                <a:ea typeface="굴림" charset="-127"/>
              </a:rPr>
              <a:t>personal environment service</a:t>
            </a:r>
            <a:r>
              <a:rPr lang="fr-FR" altLang="ko-KR" sz="2000" dirty="0" smtClean="0">
                <a:ea typeface="굴림" charset="-127"/>
              </a:rPr>
              <a:t>. This service may transfer a small size of data traffic in a large number of sessions. </a:t>
            </a:r>
          </a:p>
          <a:p>
            <a:r>
              <a:rPr lang="en-US" altLang="ko-KR" sz="2000" dirty="0" smtClean="0">
                <a:solidFill>
                  <a:srgbClr val="FF0000"/>
                </a:solidFill>
                <a:ea typeface="굴림" charset="-127"/>
              </a:rPr>
              <a:t>Personal environment service</a:t>
            </a:r>
          </a:p>
          <a:p>
            <a:pPr lvl="1"/>
            <a:r>
              <a:rPr lang="en-US" altLang="ko-KR" sz="2000" dirty="0" smtClean="0">
                <a:ea typeface="굴림" charset="-127"/>
              </a:rPr>
              <a:t>The electric, electronic, and mechanical machine surrounding users can be automatically configured according to the pre-defined and/or self-growing user preference.</a:t>
            </a:r>
            <a:endParaRPr lang="ko-KR" altLang="en-US" sz="2000" dirty="0" smtClean="0">
              <a:ea typeface="굴림" charset="-127"/>
            </a:endParaRPr>
          </a:p>
          <a:p>
            <a:endParaRPr lang="ko-KR" altLang="en-US" sz="2000" dirty="0"/>
          </a:p>
        </p:txBody>
      </p:sp>
      <p:sp>
        <p:nvSpPr>
          <p:cNvPr id="7" name="TextBox 6"/>
          <p:cNvSpPr txBox="1">
            <a:spLocks noChangeArrowheads="1"/>
          </p:cNvSpPr>
          <p:nvPr/>
        </p:nvSpPr>
        <p:spPr bwMode="auto">
          <a:xfrm>
            <a:off x="2285984" y="5786454"/>
            <a:ext cx="5913438" cy="276225"/>
          </a:xfrm>
          <a:prstGeom prst="rect">
            <a:avLst/>
          </a:prstGeom>
          <a:noFill/>
          <a:ln w="9525">
            <a:noFill/>
            <a:miter lim="800000"/>
            <a:headEnd/>
            <a:tailEnd/>
          </a:ln>
        </p:spPr>
        <p:txBody>
          <a:bodyPr wrap="none">
            <a:spAutoFit/>
          </a:bodyPr>
          <a:lstStyle/>
          <a:p>
            <a:r>
              <a:rPr lang="en-US" altLang="ko-KR" b="1" i="1" dirty="0">
                <a:ea typeface="굴림" charset="-127"/>
              </a:rPr>
              <a:t>&lt; ref&gt;  RECOMMENDATION  </a:t>
            </a:r>
            <a:r>
              <a:rPr lang="fr-FR" altLang="ko-KR" b="1" i="1" dirty="0">
                <a:ea typeface="굴림" charset="-127"/>
              </a:rPr>
              <a:t>ITU-R  M.1822</a:t>
            </a:r>
            <a:r>
              <a:rPr lang="ko-KR" altLang="en-US" b="1" i="1" dirty="0">
                <a:ea typeface="굴림" charset="-127"/>
              </a:rPr>
              <a:t> </a:t>
            </a:r>
            <a:r>
              <a:rPr lang="en-US" altLang="ko-KR" b="1" i="1" dirty="0">
                <a:ea typeface="굴림" charset="-127"/>
              </a:rPr>
              <a:t>Framework for services supported by IMT </a:t>
            </a:r>
            <a:endParaRPr lang="ko-KR" altLang="en-US" b="1" i="1" dirty="0">
              <a:ea typeface="굴림" charset="-127"/>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conceptual diagram of PES</a:t>
            </a:r>
            <a:endParaRPr lang="ko-KR" altLang="en-US" dirty="0"/>
          </a:p>
        </p:txBody>
      </p:sp>
      <p:pic>
        <p:nvPicPr>
          <p:cNvPr id="7" name="Picture 2"/>
          <p:cNvPicPr>
            <a:picLocks noChangeAspect="1" noChangeArrowheads="1"/>
          </p:cNvPicPr>
          <p:nvPr/>
        </p:nvPicPr>
        <p:blipFill>
          <a:blip r:embed="rId2"/>
          <a:srcRect/>
          <a:stretch>
            <a:fillRect/>
          </a:stretch>
        </p:blipFill>
        <p:spPr bwMode="auto">
          <a:xfrm>
            <a:off x="1428728" y="1571612"/>
            <a:ext cx="5715040" cy="4348215"/>
          </a:xfrm>
          <a:prstGeom prst="rect">
            <a:avLst/>
          </a:prstGeom>
          <a:noFill/>
          <a:ln w="9525">
            <a:noFill/>
            <a:miter lim="800000"/>
            <a:headEnd/>
            <a:tailEnd/>
          </a:ln>
          <a:effectLst/>
        </p:spPr>
      </p:pic>
      <p:sp>
        <p:nvSpPr>
          <p:cNvPr id="8" name="TextBox 7"/>
          <p:cNvSpPr txBox="1"/>
          <p:nvPr/>
        </p:nvSpPr>
        <p:spPr>
          <a:xfrm>
            <a:off x="1428728" y="5929330"/>
            <a:ext cx="7119513" cy="461665"/>
          </a:xfrm>
          <a:prstGeom prst="rect">
            <a:avLst/>
          </a:prstGeom>
          <a:noFill/>
        </p:spPr>
        <p:txBody>
          <a:bodyPr wrap="none" rtlCol="0">
            <a:spAutoFit/>
          </a:bodyPr>
          <a:lstStyle/>
          <a:p>
            <a:pPr lvl="0"/>
            <a:r>
              <a:rPr lang="en-US" sz="1200" b="1" dirty="0" smtClean="0"/>
              <a:t>*J.T. Oh and Z. Haas, "Personal environment service based on the integration of mobile communications </a:t>
            </a:r>
          </a:p>
          <a:p>
            <a:pPr lvl="0"/>
            <a:r>
              <a:rPr lang="en-US" sz="1200" b="1" dirty="0" smtClean="0"/>
              <a:t>    and wireless personal area networks," IEEE Comm. Mag. Vol. 48, No. 6, pp. 66-72, June 2010.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fade">
                                      <p:cBhvr>
                                        <p:cTn id="10"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Use cases for PES</a:t>
            </a:r>
            <a:endParaRPr lang="ko-KR" altLang="en-US" dirty="0"/>
          </a:p>
        </p:txBody>
      </p:sp>
      <p:sp>
        <p:nvSpPr>
          <p:cNvPr id="3" name="내용 개체 틀 2"/>
          <p:cNvSpPr>
            <a:spLocks noGrp="1"/>
          </p:cNvSpPr>
          <p:nvPr>
            <p:ph idx="1"/>
          </p:nvPr>
        </p:nvSpPr>
        <p:spPr/>
        <p:txBody>
          <a:bodyPr/>
          <a:lstStyle/>
          <a:p>
            <a:r>
              <a:rPr lang="en-US" altLang="ko-KR" dirty="0" smtClean="0"/>
              <a:t>Categorized based on 17 grouped living appliances</a:t>
            </a:r>
          </a:p>
          <a:p>
            <a:pPr lvl="1"/>
            <a:r>
              <a:rPr lang="en-US" altLang="ko-KR" dirty="0" smtClean="0"/>
              <a:t>Appliance/equipment</a:t>
            </a:r>
          </a:p>
          <a:p>
            <a:pPr lvl="1"/>
            <a:r>
              <a:rPr lang="en-US" altLang="ko-KR" dirty="0" smtClean="0"/>
              <a:t>Use case</a:t>
            </a:r>
          </a:p>
          <a:p>
            <a:pPr lvl="1"/>
            <a:r>
              <a:rPr lang="en-US" altLang="ko-KR" dirty="0" smtClean="0"/>
              <a:t>Event examples</a:t>
            </a:r>
          </a:p>
          <a:p>
            <a:pPr lvl="1"/>
            <a:r>
              <a:rPr lang="en-US" altLang="ko-KR" dirty="0" smtClean="0"/>
              <a:t>Operation scenario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Air conditioner</a:t>
            </a:r>
            <a:endParaRPr lang="ko-KR" altLang="en-US" dirty="0"/>
          </a:p>
        </p:txBody>
      </p:sp>
      <p:graphicFrame>
        <p:nvGraphicFramePr>
          <p:cNvPr id="4" name="표 3"/>
          <p:cNvGraphicFramePr>
            <a:graphicFrameLocks noGrp="1"/>
          </p:cNvGraphicFramePr>
          <p:nvPr/>
        </p:nvGraphicFramePr>
        <p:xfrm>
          <a:off x="642908" y="1397000"/>
          <a:ext cx="7858181" cy="4028440"/>
        </p:xfrm>
        <a:graphic>
          <a:graphicData uri="http://schemas.openxmlformats.org/drawingml/2006/table">
            <a:tbl>
              <a:tblPr firstRow="1" bandRow="1">
                <a:tableStyleId>{5C22544A-7EE6-4342-B048-85BDC9FD1C3A}</a:tableStyleId>
              </a:tblPr>
              <a:tblGrid>
                <a:gridCol w="1000134"/>
                <a:gridCol w="1071570"/>
                <a:gridCol w="1857388"/>
                <a:gridCol w="3929089"/>
              </a:tblGrid>
              <a:tr h="370840">
                <a:tc>
                  <a:txBody>
                    <a:bodyPr/>
                    <a:lstStyle/>
                    <a:p>
                      <a:pPr algn="ctr" latinLnBrk="1"/>
                      <a:r>
                        <a:rPr lang="en-US" altLang="ko-KR" sz="1400" b="1" dirty="0" smtClean="0">
                          <a:solidFill>
                            <a:schemeClr val="tx1"/>
                          </a:solidFill>
                        </a:rPr>
                        <a:t>appliance</a:t>
                      </a:r>
                      <a:endParaRPr lang="ko-KR" altLang="en-US" sz="1400" b="1" dirty="0">
                        <a:solidFill>
                          <a:schemeClr val="tx1"/>
                        </a:solidFill>
                      </a:endParaRPr>
                    </a:p>
                  </a:txBody>
                  <a:tcPr marL="36000" marR="36000"/>
                </a:tc>
                <a:tc>
                  <a:txBody>
                    <a:bodyPr/>
                    <a:lstStyle/>
                    <a:p>
                      <a:pPr algn="ctr" latinLnBrk="1"/>
                      <a:r>
                        <a:rPr lang="en-US" altLang="ko-KR" sz="1400" b="1" dirty="0" smtClean="0">
                          <a:solidFill>
                            <a:schemeClr val="tx1"/>
                          </a:solidFill>
                        </a:rPr>
                        <a:t>use case</a:t>
                      </a:r>
                      <a:endParaRPr lang="ko-KR" altLang="en-US" sz="1400" b="1" dirty="0">
                        <a:solidFill>
                          <a:schemeClr val="tx1"/>
                        </a:solidFill>
                      </a:endParaRPr>
                    </a:p>
                  </a:txBody>
                  <a:tcPr marL="36000" marR="36000"/>
                </a:tc>
                <a:tc>
                  <a:txBody>
                    <a:bodyPr/>
                    <a:lstStyle/>
                    <a:p>
                      <a:pPr algn="ctr" latinLnBrk="1"/>
                      <a:r>
                        <a:rPr lang="en-US" altLang="ko-KR" sz="1400" b="1" dirty="0" smtClean="0">
                          <a:solidFill>
                            <a:schemeClr val="tx1"/>
                          </a:solidFill>
                        </a:rPr>
                        <a:t>event</a:t>
                      </a:r>
                      <a:endParaRPr lang="ko-KR" altLang="en-US" sz="1400" b="1" dirty="0">
                        <a:solidFill>
                          <a:schemeClr val="tx1"/>
                        </a:solidFill>
                      </a:endParaRPr>
                    </a:p>
                  </a:txBody>
                  <a:tcPr marL="36000" marR="36000"/>
                </a:tc>
                <a:tc>
                  <a:txBody>
                    <a:bodyPr/>
                    <a:lstStyle/>
                    <a:p>
                      <a:pPr algn="ctr" latinLnBrk="1"/>
                      <a:r>
                        <a:rPr lang="en-US" altLang="ko-KR" sz="1400" b="1" dirty="0" smtClean="0">
                          <a:solidFill>
                            <a:schemeClr val="tx1"/>
                          </a:solidFill>
                        </a:rPr>
                        <a:t>operation scenario</a:t>
                      </a:r>
                      <a:endParaRPr lang="ko-KR" altLang="en-US" sz="1400" b="1" dirty="0">
                        <a:solidFill>
                          <a:schemeClr val="tx1"/>
                        </a:solidFill>
                      </a:endParaRPr>
                    </a:p>
                  </a:txBody>
                  <a:tcPr marL="36000" marR="36000"/>
                </a:tc>
              </a:tr>
              <a:tr h="370840">
                <a:tc rowSpan="4">
                  <a:txBody>
                    <a:bodyPr/>
                    <a:lstStyle/>
                    <a:p>
                      <a:pPr latinLnBrk="1"/>
                      <a:r>
                        <a:rPr lang="en-US" altLang="ko-KR" sz="1200" b="1" dirty="0" smtClean="0">
                          <a:solidFill>
                            <a:schemeClr val="tx1"/>
                          </a:solidFill>
                        </a:rPr>
                        <a:t>air conditioner, heater, humidifier, air cleaner, fan </a:t>
                      </a:r>
                      <a:endParaRPr lang="ko-KR" altLang="en-US" sz="1200" b="1" dirty="0">
                        <a:solidFill>
                          <a:schemeClr val="tx1"/>
                        </a:solidFill>
                      </a:endParaRPr>
                    </a:p>
                  </a:txBody>
                  <a:tcPr marL="36000" marR="36000"/>
                </a:tc>
                <a:tc rowSpan="2">
                  <a:txBody>
                    <a:bodyPr/>
                    <a:lstStyle/>
                    <a:p>
                      <a:pPr latinLnBrk="1"/>
                      <a:r>
                        <a:rPr lang="en-US" altLang="ko-KR" sz="1200" b="1" dirty="0" smtClean="0">
                          <a:solidFill>
                            <a:schemeClr val="tx1"/>
                          </a:solidFill>
                        </a:rPr>
                        <a:t>auto-configuration</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-approaching to the</a:t>
                      </a:r>
                      <a:r>
                        <a:rPr lang="en-US" altLang="ko-KR" sz="1200" b="1" baseline="0" dirty="0" smtClean="0">
                          <a:solidFill>
                            <a:schemeClr val="tx1"/>
                          </a:solidFill>
                        </a:rPr>
                        <a:t> appliance</a:t>
                      </a:r>
                    </a:p>
                    <a:p>
                      <a:pPr latinLnBrk="1"/>
                      <a:r>
                        <a:rPr lang="en-US" altLang="ko-KR" sz="1200" b="1" baseline="0" dirty="0" smtClean="0">
                          <a:solidFill>
                            <a:schemeClr val="tx1"/>
                          </a:solidFill>
                        </a:rPr>
                        <a:t>-changing of user preference</a:t>
                      </a:r>
                    </a:p>
                    <a:p>
                      <a:pPr latinLnBrk="1"/>
                      <a:r>
                        <a:rPr lang="en-US" altLang="ko-KR" sz="1200" b="1" baseline="0" dirty="0" smtClean="0">
                          <a:solidFill>
                            <a:schemeClr val="tx1"/>
                          </a:solidFill>
                        </a:rPr>
                        <a:t>-changing of climate or indoor conditions</a:t>
                      </a:r>
                    </a:p>
                    <a:p>
                      <a:pPr latinLnBrk="1"/>
                      <a:r>
                        <a:rPr lang="en-US" altLang="ko-KR" sz="1200" b="1" baseline="0" dirty="0" smtClean="0">
                          <a:solidFill>
                            <a:schemeClr val="tx1"/>
                          </a:solidFill>
                        </a:rPr>
                        <a:t>-leaving of user</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-User configures the preference data into the smart phone, and the appliance is controlled</a:t>
                      </a:r>
                      <a:r>
                        <a:rPr lang="en-US" altLang="ko-KR" sz="1200" b="1" baseline="0" dirty="0" smtClean="0">
                          <a:solidFill>
                            <a:schemeClr val="tx1"/>
                          </a:solidFill>
                        </a:rPr>
                        <a:t> automatically based on the data.</a:t>
                      </a:r>
                    </a:p>
                    <a:p>
                      <a:pPr latinLnBrk="1"/>
                      <a:r>
                        <a:rPr lang="en-US" altLang="ko-KR" sz="1200" b="1" baseline="0" dirty="0" smtClean="0">
                          <a:solidFill>
                            <a:schemeClr val="tx1"/>
                          </a:solidFill>
                        </a:rPr>
                        <a:t>-The smart phone updates the preference data according to the user feedback, bio-information, user behavior, climate, and etc.</a:t>
                      </a:r>
                    </a:p>
                    <a:p>
                      <a:pPr latinLnBrk="1"/>
                      <a:r>
                        <a:rPr lang="en-US" altLang="ko-KR" sz="1200" b="1" baseline="0" dirty="0" smtClean="0">
                          <a:solidFill>
                            <a:schemeClr val="tx1"/>
                          </a:solidFill>
                        </a:rPr>
                        <a:t>-Power is disconnected when user leaves.</a:t>
                      </a:r>
                      <a:endParaRPr lang="ko-KR" altLang="en-US" sz="1200" b="1" dirty="0">
                        <a:solidFill>
                          <a:schemeClr val="tx1"/>
                        </a:solidFill>
                      </a:endParaRPr>
                    </a:p>
                  </a:txBody>
                  <a:tcPr marL="36000" marR="36000"/>
                </a:tc>
              </a:tr>
              <a:tr h="370840">
                <a:tc vMerge="1">
                  <a:txBody>
                    <a:bodyPr/>
                    <a:lstStyle/>
                    <a:p>
                      <a:pPr latinLnBrk="1"/>
                      <a:endParaRPr lang="ko-KR" altLang="en-US" sz="1600" b="1" dirty="0">
                        <a:solidFill>
                          <a:schemeClr val="tx1"/>
                        </a:solidFill>
                      </a:endParaRPr>
                    </a:p>
                  </a:txBody>
                  <a:tcPr/>
                </a:tc>
                <a:tc vMerge="1">
                  <a:txBody>
                    <a:bodyPr/>
                    <a:lstStyle/>
                    <a:p>
                      <a:pPr latinLnBrk="1"/>
                      <a:endParaRPr lang="ko-KR" altLang="en-US" sz="1600" b="1" dirty="0">
                        <a:solidFill>
                          <a:schemeClr val="tx1"/>
                        </a:solidFill>
                      </a:endParaRPr>
                    </a:p>
                  </a:txBody>
                  <a:tcPr/>
                </a:tc>
                <a:tc>
                  <a:txBody>
                    <a:bodyPr/>
                    <a:lstStyle/>
                    <a:p>
                      <a:pPr latinLnBrk="1"/>
                      <a:r>
                        <a:rPr lang="en-US" altLang="ko-KR" sz="1200" b="1" dirty="0" smtClean="0">
                          <a:solidFill>
                            <a:schemeClr val="tx1"/>
                          </a:solidFill>
                        </a:rPr>
                        <a:t>-approaching to</a:t>
                      </a:r>
                      <a:r>
                        <a:rPr lang="en-US" altLang="ko-KR" sz="1200" b="1" baseline="0" dirty="0" smtClean="0">
                          <a:solidFill>
                            <a:schemeClr val="tx1"/>
                          </a:solidFill>
                        </a:rPr>
                        <a:t> the appliance from remote place</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-The smart phone or service server monitor the user behavior and position,</a:t>
                      </a:r>
                      <a:r>
                        <a:rPr lang="en-US" altLang="ko-KR" sz="1200" b="1" baseline="0" dirty="0" smtClean="0">
                          <a:solidFill>
                            <a:schemeClr val="tx1"/>
                          </a:solidFill>
                        </a:rPr>
                        <a:t> and control the appliance from remote place in advance.</a:t>
                      </a:r>
                      <a:endParaRPr lang="ko-KR" altLang="en-US" sz="1200" b="1" dirty="0">
                        <a:solidFill>
                          <a:schemeClr val="tx1"/>
                        </a:solidFill>
                      </a:endParaRPr>
                    </a:p>
                  </a:txBody>
                  <a:tcPr marL="36000" marR="36000"/>
                </a:tc>
              </a:tr>
              <a:tr h="370840">
                <a:tc vMerge="1">
                  <a:txBody>
                    <a:bodyPr/>
                    <a:lstStyle/>
                    <a:p>
                      <a:pPr latinLnBrk="1"/>
                      <a:endParaRPr lang="ko-KR" altLang="en-US" sz="1600" b="1">
                        <a:solidFill>
                          <a:schemeClr val="tx1"/>
                        </a:solidFill>
                      </a:endParaRPr>
                    </a:p>
                  </a:txBody>
                  <a:tcPr/>
                </a:tc>
                <a:tc rowSpan="2">
                  <a:txBody>
                    <a:bodyPr/>
                    <a:lstStyle/>
                    <a:p>
                      <a:pPr latinLnBrk="1"/>
                      <a:r>
                        <a:rPr lang="en-US" altLang="ko-KR" sz="1200" b="1" dirty="0" smtClean="0">
                          <a:solidFill>
                            <a:schemeClr val="tx1"/>
                          </a:solidFill>
                        </a:rPr>
                        <a:t>management</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-user ‘s vicinity to the appliance</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-The manufacturer accesses</a:t>
                      </a:r>
                      <a:r>
                        <a:rPr lang="en-US" altLang="ko-KR" sz="1200" b="1" baseline="0" dirty="0" smtClean="0">
                          <a:solidFill>
                            <a:schemeClr val="tx1"/>
                          </a:solidFill>
                        </a:rPr>
                        <a:t> the appliance through smart phone, checks the status, and notifies the repairs.</a:t>
                      </a:r>
                    </a:p>
                    <a:p>
                      <a:pPr latinLnBrk="1"/>
                      <a:r>
                        <a:rPr lang="en-US" altLang="ko-KR" sz="1200" b="1" baseline="0" dirty="0" smtClean="0">
                          <a:solidFill>
                            <a:schemeClr val="tx1"/>
                          </a:solidFill>
                        </a:rPr>
                        <a:t>-User buys and installs the app for the appliance from app store.</a:t>
                      </a:r>
                      <a:endParaRPr lang="ko-KR" altLang="en-US" sz="1200" b="1" dirty="0">
                        <a:solidFill>
                          <a:schemeClr val="tx1"/>
                        </a:solidFill>
                      </a:endParaRPr>
                    </a:p>
                  </a:txBody>
                  <a:tcPr marL="36000" marR="36000"/>
                </a:tc>
              </a:tr>
              <a:tr h="370840">
                <a:tc vMerge="1">
                  <a:txBody>
                    <a:bodyPr/>
                    <a:lstStyle/>
                    <a:p>
                      <a:pPr latinLnBrk="1"/>
                      <a:endParaRPr lang="ko-KR" altLang="en-US" sz="1600" b="1" dirty="0">
                        <a:solidFill>
                          <a:schemeClr val="tx1"/>
                        </a:solidFill>
                      </a:endParaRPr>
                    </a:p>
                  </a:txBody>
                  <a:tcPr/>
                </a:tc>
                <a:tc vMerge="1">
                  <a:txBody>
                    <a:bodyPr/>
                    <a:lstStyle/>
                    <a:p>
                      <a:pPr latinLnBrk="1"/>
                      <a:endParaRPr lang="ko-KR" altLang="en-US" sz="1600" b="1" dirty="0">
                        <a:solidFill>
                          <a:schemeClr val="tx1"/>
                        </a:solidFill>
                      </a:endParaRPr>
                    </a:p>
                  </a:txBody>
                  <a:tcPr/>
                </a:tc>
                <a:tc>
                  <a:txBody>
                    <a:bodyPr/>
                    <a:lstStyle/>
                    <a:p>
                      <a:pPr latinLnBrk="1"/>
                      <a:r>
                        <a:rPr lang="en-US" altLang="ko-KR" sz="1200" b="1" dirty="0" smtClean="0">
                          <a:solidFill>
                            <a:schemeClr val="tx1"/>
                          </a:solidFill>
                        </a:rPr>
                        <a:t>-the absence of manager</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-For the abnormal states,</a:t>
                      </a:r>
                      <a:r>
                        <a:rPr lang="en-US" altLang="ko-KR" sz="1200" b="1" baseline="0" dirty="0" smtClean="0">
                          <a:solidFill>
                            <a:schemeClr val="tx1"/>
                          </a:solidFill>
                        </a:rPr>
                        <a:t> the manager accesses the appliance from remote place through WLAN AP or mobile comm. Modem. (M2M services)</a:t>
                      </a:r>
                      <a:endParaRPr lang="ko-KR" altLang="en-US" sz="1200" b="1" dirty="0">
                        <a:solidFill>
                          <a:schemeClr val="tx1"/>
                        </a:solidFill>
                      </a:endParaRPr>
                    </a:p>
                  </a:txBody>
                  <a:tcPr marL="36000" marR="3600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Cleaner</a:t>
            </a:r>
            <a:endParaRPr lang="ko-KR" altLang="en-US" dirty="0"/>
          </a:p>
        </p:txBody>
      </p:sp>
      <p:graphicFrame>
        <p:nvGraphicFramePr>
          <p:cNvPr id="4" name="표 3"/>
          <p:cNvGraphicFramePr>
            <a:graphicFrameLocks noGrp="1"/>
          </p:cNvGraphicFramePr>
          <p:nvPr/>
        </p:nvGraphicFramePr>
        <p:xfrm>
          <a:off x="642908" y="1397000"/>
          <a:ext cx="7858181" cy="2021840"/>
        </p:xfrm>
        <a:graphic>
          <a:graphicData uri="http://schemas.openxmlformats.org/drawingml/2006/table">
            <a:tbl>
              <a:tblPr firstRow="1" bandRow="1">
                <a:tableStyleId>{5C22544A-7EE6-4342-B048-85BDC9FD1C3A}</a:tableStyleId>
              </a:tblPr>
              <a:tblGrid>
                <a:gridCol w="1000134"/>
                <a:gridCol w="1071570"/>
                <a:gridCol w="1857388"/>
                <a:gridCol w="3929089"/>
              </a:tblGrid>
              <a:tr h="370840">
                <a:tc>
                  <a:txBody>
                    <a:bodyPr/>
                    <a:lstStyle/>
                    <a:p>
                      <a:pPr algn="ctr" latinLnBrk="1"/>
                      <a:r>
                        <a:rPr lang="en-US" altLang="ko-KR" sz="1400" b="1" dirty="0" smtClean="0">
                          <a:solidFill>
                            <a:schemeClr val="tx1"/>
                          </a:solidFill>
                        </a:rPr>
                        <a:t>appliance</a:t>
                      </a:r>
                      <a:endParaRPr lang="ko-KR" altLang="en-US" sz="1400" b="1" dirty="0">
                        <a:solidFill>
                          <a:schemeClr val="tx1"/>
                        </a:solidFill>
                      </a:endParaRPr>
                    </a:p>
                  </a:txBody>
                  <a:tcPr marL="36000" marR="36000"/>
                </a:tc>
                <a:tc>
                  <a:txBody>
                    <a:bodyPr/>
                    <a:lstStyle/>
                    <a:p>
                      <a:pPr algn="ctr" latinLnBrk="1"/>
                      <a:r>
                        <a:rPr lang="en-US" altLang="ko-KR" sz="1400" b="1" dirty="0" smtClean="0">
                          <a:solidFill>
                            <a:schemeClr val="tx1"/>
                          </a:solidFill>
                        </a:rPr>
                        <a:t>use case</a:t>
                      </a:r>
                      <a:endParaRPr lang="ko-KR" altLang="en-US" sz="1400" b="1" dirty="0">
                        <a:solidFill>
                          <a:schemeClr val="tx1"/>
                        </a:solidFill>
                      </a:endParaRPr>
                    </a:p>
                  </a:txBody>
                  <a:tcPr marL="36000" marR="36000"/>
                </a:tc>
                <a:tc>
                  <a:txBody>
                    <a:bodyPr/>
                    <a:lstStyle/>
                    <a:p>
                      <a:pPr algn="ctr" latinLnBrk="1"/>
                      <a:r>
                        <a:rPr lang="en-US" altLang="ko-KR" sz="1400" b="1" dirty="0" smtClean="0">
                          <a:solidFill>
                            <a:schemeClr val="tx1"/>
                          </a:solidFill>
                        </a:rPr>
                        <a:t>event</a:t>
                      </a:r>
                      <a:endParaRPr lang="ko-KR" altLang="en-US" sz="1400" b="1" dirty="0">
                        <a:solidFill>
                          <a:schemeClr val="tx1"/>
                        </a:solidFill>
                      </a:endParaRPr>
                    </a:p>
                  </a:txBody>
                  <a:tcPr marL="36000" marR="36000"/>
                </a:tc>
                <a:tc>
                  <a:txBody>
                    <a:bodyPr/>
                    <a:lstStyle/>
                    <a:p>
                      <a:pPr algn="ctr" latinLnBrk="1"/>
                      <a:r>
                        <a:rPr lang="en-US" altLang="ko-KR" sz="1400" b="1" dirty="0" smtClean="0">
                          <a:solidFill>
                            <a:schemeClr val="tx1"/>
                          </a:solidFill>
                        </a:rPr>
                        <a:t>operation scenario</a:t>
                      </a:r>
                      <a:endParaRPr lang="ko-KR" altLang="en-US" sz="1400" b="1" dirty="0">
                        <a:solidFill>
                          <a:schemeClr val="tx1"/>
                        </a:solidFill>
                      </a:endParaRPr>
                    </a:p>
                  </a:txBody>
                  <a:tcPr marL="36000" marR="36000"/>
                </a:tc>
              </a:tr>
              <a:tr h="370840">
                <a:tc rowSpan="3">
                  <a:txBody>
                    <a:bodyPr/>
                    <a:lstStyle/>
                    <a:p>
                      <a:pPr latinLnBrk="1"/>
                      <a:r>
                        <a:rPr lang="en-US" altLang="ko-KR" sz="1200" b="1" dirty="0" smtClean="0">
                          <a:solidFill>
                            <a:schemeClr val="tx1"/>
                          </a:solidFill>
                        </a:rPr>
                        <a:t>laundry, robot cleaner, bidet</a:t>
                      </a:r>
                      <a:endParaRPr lang="ko-KR" altLang="en-US" sz="1200" b="1" dirty="0">
                        <a:solidFill>
                          <a:schemeClr val="tx1"/>
                        </a:solidFill>
                      </a:endParaRPr>
                    </a:p>
                  </a:txBody>
                  <a:tcPr marL="36000" marR="36000"/>
                </a:tc>
                <a:tc rowSpan="2">
                  <a:txBody>
                    <a:bodyPr/>
                    <a:lstStyle/>
                    <a:p>
                      <a:pPr latinLnBrk="1"/>
                      <a:r>
                        <a:rPr lang="en-US" altLang="ko-KR" sz="1200" b="1" dirty="0" smtClean="0">
                          <a:solidFill>
                            <a:schemeClr val="tx1"/>
                          </a:solidFill>
                        </a:rPr>
                        <a:t>auto-configuration</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-cleaning</a:t>
                      </a:r>
                      <a:endParaRPr lang="ko-KR" altLang="en-US" sz="1200" b="1" dirty="0">
                        <a:solidFill>
                          <a:schemeClr val="tx1"/>
                        </a:solidFill>
                      </a:endParaRPr>
                    </a:p>
                  </a:txBody>
                  <a:tcPr marL="36000" marR="36000"/>
                </a:tc>
                <a:tc>
                  <a:txBody>
                    <a:bodyPr/>
                    <a:lstStyle/>
                    <a:p>
                      <a:pPr latinLnBrk="1"/>
                      <a:r>
                        <a:rPr lang="en-US" altLang="ko-KR" sz="1200" b="1" dirty="0" smtClean="0">
                          <a:solidFill>
                            <a:schemeClr val="tx1"/>
                          </a:solidFill>
                        </a:rPr>
                        <a:t>-finish the job before sleeping</a:t>
                      </a:r>
                      <a:endParaRPr lang="ko-KR" altLang="en-US" sz="1200" b="1" dirty="0">
                        <a:solidFill>
                          <a:schemeClr val="tx1"/>
                        </a:solidFill>
                      </a:endParaRPr>
                    </a:p>
                  </a:txBody>
                  <a:tcPr marL="36000" marR="36000"/>
                </a:tc>
              </a:tr>
              <a:tr h="370840">
                <a:tc vMerge="1">
                  <a:txBody>
                    <a:bodyPr/>
                    <a:lstStyle/>
                    <a:p>
                      <a:pPr latinLnBrk="1"/>
                      <a:endParaRPr lang="ko-KR" altLang="en-US" sz="1600" b="1" dirty="0">
                        <a:solidFill>
                          <a:schemeClr val="tx1"/>
                        </a:solidFill>
                      </a:endParaRPr>
                    </a:p>
                  </a:txBody>
                  <a:tcPr/>
                </a:tc>
                <a:tc vMerge="1">
                  <a:txBody>
                    <a:bodyPr/>
                    <a:lstStyle/>
                    <a:p>
                      <a:pPr latinLnBrk="1"/>
                      <a:endParaRPr lang="ko-KR" altLang="en-US" sz="1600" b="1" dirty="0">
                        <a:solidFill>
                          <a:schemeClr val="tx1"/>
                        </a:solidFill>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b="1" dirty="0" smtClean="0">
                          <a:solidFill>
                            <a:schemeClr val="tx1"/>
                          </a:solidFill>
                        </a:rPr>
                        <a:t>-approaching to</a:t>
                      </a:r>
                      <a:r>
                        <a:rPr lang="en-US" altLang="ko-KR" sz="1200" b="1" baseline="0" dirty="0" smtClean="0">
                          <a:solidFill>
                            <a:schemeClr val="tx1"/>
                          </a:solidFill>
                        </a:rPr>
                        <a:t> the appliance from remote place</a:t>
                      </a:r>
                      <a:endParaRPr lang="ko-KR" altLang="en-US" sz="1200" b="1" dirty="0" smtClean="0">
                        <a:solidFill>
                          <a:schemeClr val="tx1"/>
                        </a:solidFill>
                      </a:endParaRPr>
                    </a:p>
                  </a:txBody>
                  <a:tcPr marL="36000" marR="36000"/>
                </a:tc>
                <a:tc>
                  <a:txBody>
                    <a:bodyPr/>
                    <a:lstStyle/>
                    <a:p>
                      <a:pPr latinLnBrk="1"/>
                      <a:r>
                        <a:rPr lang="en-US" altLang="ko-KR" sz="1200" b="1" dirty="0" smtClean="0">
                          <a:solidFill>
                            <a:schemeClr val="tx1"/>
                          </a:solidFill>
                        </a:rPr>
                        <a:t>-finish the job before coming back home</a:t>
                      </a:r>
                      <a:endParaRPr lang="ko-KR" altLang="en-US" sz="1200" b="1" dirty="0">
                        <a:solidFill>
                          <a:schemeClr val="tx1"/>
                        </a:solidFill>
                      </a:endParaRPr>
                    </a:p>
                  </a:txBody>
                  <a:tcPr marL="36000" marR="36000"/>
                </a:tc>
              </a:tr>
              <a:tr h="370840">
                <a:tc vMerge="1">
                  <a:txBody>
                    <a:bodyPr/>
                    <a:lstStyle/>
                    <a:p>
                      <a:pPr latinLnBrk="1"/>
                      <a:endParaRPr lang="ko-KR" altLang="en-US" sz="1600" b="1">
                        <a:solidFill>
                          <a:schemeClr val="tx1"/>
                        </a:solidFill>
                      </a:endParaRPr>
                    </a:p>
                  </a:txBody>
                  <a:tcPr/>
                </a:tc>
                <a:tc>
                  <a:txBody>
                    <a:bodyPr/>
                    <a:lstStyle/>
                    <a:p>
                      <a:pPr latinLnBrk="1"/>
                      <a:r>
                        <a:rPr lang="en-US" altLang="ko-KR" sz="1200" b="1" dirty="0" smtClean="0">
                          <a:solidFill>
                            <a:schemeClr val="tx1"/>
                          </a:solidFill>
                        </a:rPr>
                        <a:t>management</a:t>
                      </a:r>
                      <a:endParaRPr lang="ko-KR" altLang="en-US" sz="1200" b="1" dirty="0">
                        <a:solidFill>
                          <a:schemeClr val="tx1"/>
                        </a:solidFill>
                      </a:endParaRPr>
                    </a:p>
                  </a:txBody>
                  <a:tcPr marL="36000" marR="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b="1" dirty="0" smtClean="0">
                          <a:solidFill>
                            <a:schemeClr val="tx1"/>
                          </a:solidFill>
                        </a:rPr>
                        <a:t>-user ‘s vicinity to the appliance</a:t>
                      </a:r>
                      <a:endParaRPr lang="ko-KR" altLang="en-US" sz="1200" b="1" dirty="0" smtClean="0">
                        <a:solidFill>
                          <a:schemeClr val="tx1"/>
                        </a:solidFill>
                      </a:endParaRPr>
                    </a:p>
                  </a:txBody>
                  <a:tcPr marL="36000" marR="3600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b="1" dirty="0" smtClean="0">
                          <a:solidFill>
                            <a:schemeClr val="tx1"/>
                          </a:solidFill>
                        </a:rPr>
                        <a:t>-The manufacturer accesses</a:t>
                      </a:r>
                      <a:r>
                        <a:rPr lang="en-US" altLang="ko-KR" sz="1200" b="1" baseline="0" dirty="0" smtClean="0">
                          <a:solidFill>
                            <a:schemeClr val="tx1"/>
                          </a:solidFill>
                        </a:rPr>
                        <a:t> the appliance through smart phone, checks the status, and notifies the repairs.</a:t>
                      </a:r>
                    </a:p>
                  </a:txBody>
                  <a:tcPr marL="36000" marR="36000"/>
                </a:tc>
              </a:tr>
            </a:tbl>
          </a:graphicData>
        </a:graphic>
      </p:graphicFrame>
    </p:spTree>
  </p:cSld>
  <p:clrMapOvr>
    <a:masterClrMapping/>
  </p:clrMapOvr>
</p:sld>
</file>

<file path=ppt/theme/theme1.xml><?xml version="1.0" encoding="utf-8"?>
<a:theme xmlns:a="http://schemas.openxmlformats.org/drawingml/2006/main" name="IEEE-P802_15">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230</TotalTime>
  <Words>905</Words>
  <Application>Microsoft PowerPoint</Application>
  <PresentationFormat>화면 슬라이드 쇼(4:3)</PresentationFormat>
  <Paragraphs>158</Paragraphs>
  <Slides>14</Slides>
  <Notes>1</Notes>
  <HiddenSlides>0</HiddenSlides>
  <MMClips>0</MMClips>
  <ScaleCrop>false</ScaleCrop>
  <HeadingPairs>
    <vt:vector size="4" baseType="variant">
      <vt:variant>
        <vt:lpstr>테마</vt:lpstr>
      </vt:variant>
      <vt:variant>
        <vt:i4>1</vt:i4>
      </vt:variant>
      <vt:variant>
        <vt:lpstr>슬라이드 제목</vt:lpstr>
      </vt:variant>
      <vt:variant>
        <vt:i4>14</vt:i4>
      </vt:variant>
    </vt:vector>
  </HeadingPairs>
  <TitlesOfParts>
    <vt:vector size="15" baseType="lpstr">
      <vt:lpstr>IEEE-P802_15</vt:lpstr>
      <vt:lpstr>슬라이드 1</vt:lpstr>
      <vt:lpstr>슬라이드 2</vt:lpstr>
      <vt:lpstr>Contents</vt:lpstr>
      <vt:lpstr>Motivation</vt:lpstr>
      <vt:lpstr>Introduction to PES (Personal Environment Service)</vt:lpstr>
      <vt:lpstr>The conceptual diagram of PES</vt:lpstr>
      <vt:lpstr>Use cases for PES</vt:lpstr>
      <vt:lpstr>Air conditioner</vt:lpstr>
      <vt:lpstr>Cleaner</vt:lpstr>
      <vt:lpstr>Video/Audio</vt:lpstr>
      <vt:lpstr>Computers</vt:lpstr>
      <vt:lpstr>Vehicle</vt:lpstr>
      <vt:lpstr>The architecture of PES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IEEE 802.15 &lt;subject&gt;</dc:subject>
  <dc:creator>Jtoh</dc:creator>
  <dc:description>&lt;doc#&gt;</dc:description>
  <cp:lastModifiedBy>Jtoh</cp:lastModifiedBy>
  <cp:revision>34</cp:revision>
  <cp:lastPrinted>1998-02-10T13:28:06Z</cp:lastPrinted>
  <dcterms:created xsi:type="dcterms:W3CDTF">2012-06-25T11:23:02Z</dcterms:created>
  <dcterms:modified xsi:type="dcterms:W3CDTF">2012-06-28T04:32:55Z</dcterms:modified>
</cp:coreProperties>
</file>