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7" r:id="rId3"/>
    <p:sldId id="26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sy" initials="zs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6" autoAdjust="0"/>
    <p:restoredTop sz="94660"/>
  </p:normalViewPr>
  <p:slideViewPr>
    <p:cSldViewPr>
      <p:cViewPr>
        <p:scale>
          <a:sx n="73" d="100"/>
          <a:sy n="73" d="100"/>
        </p:scale>
        <p:origin x="-41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3218395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7200900" y="220662"/>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429751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bwMode="auto">
          <a:xfrm>
            <a:off x="7202488" y="220663"/>
            <a:ext cx="4625975" cy="3468687"/>
          </a:xfrm>
          <a:noFill/>
          <a:ln>
            <a:solidFill>
              <a:srgbClr val="000000"/>
            </a:solidFill>
            <a:miter lim="800000"/>
            <a:headEnd/>
            <a:tailEnd/>
          </a:ln>
        </p:spPr>
      </p:sp>
      <p:sp>
        <p:nvSpPr>
          <p:cNvPr id="2662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z="700" dirty="0" smtClean="0">
              <a:latin typeface="华文楷体" pitchFamily="2" charset="-122"/>
            </a:endParaRPr>
          </a:p>
        </p:txBody>
      </p:sp>
      <p:sp>
        <p:nvSpPr>
          <p:cNvPr id="2" name="灯片编号占位符 3"/>
          <p:cNvSpPr txBox="1">
            <a:spLocks noGrp="1"/>
          </p:cNvSpPr>
          <p:nvPr/>
        </p:nvSpPr>
        <p:spPr bwMode="auto">
          <a:xfrm>
            <a:off x="3927775" y="8814888"/>
            <a:ext cx="3004820" cy="464026"/>
          </a:xfrm>
          <a:prstGeom prst="rect">
            <a:avLst/>
          </a:prstGeom>
          <a:noFill/>
          <a:ln>
            <a:miter lim="800000"/>
            <a:headEnd/>
            <a:tailEnd/>
          </a:ln>
        </p:spPr>
        <p:txBody>
          <a:bodyPr lIns="92647" tIns="46324" rIns="92647" bIns="46324" anchor="b"/>
          <a:lstStyle/>
          <a:p>
            <a:pPr algn="r">
              <a:defRPr/>
            </a:pPr>
            <a:fld id="{891EC0B4-99E9-48D4-93E9-F4913C5FC6FC}" type="slidenum">
              <a:rPr lang="zh-CN" altLang="en-US">
                <a:latin typeface="+mn-lt"/>
              </a:rPr>
              <a:pPr algn="r">
                <a:defRPr/>
              </a:pPr>
              <a:t>2</a:t>
            </a:fld>
            <a:endParaRPr lang="en-US" altLang="zh-CN"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bwMode="auto">
          <a:xfrm>
            <a:off x="7202488" y="220663"/>
            <a:ext cx="4625975" cy="3468687"/>
          </a:xfrm>
          <a:noFill/>
          <a:ln>
            <a:solidFill>
              <a:srgbClr val="000000"/>
            </a:solidFill>
            <a:miter lim="800000"/>
            <a:headEnd/>
            <a:tailEnd/>
          </a:ln>
        </p:spPr>
      </p:sp>
      <p:sp>
        <p:nvSpPr>
          <p:cNvPr id="2662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z="700" dirty="0" smtClean="0">
              <a:latin typeface="华文楷体" pitchFamily="2" charset="-122"/>
            </a:endParaRPr>
          </a:p>
        </p:txBody>
      </p:sp>
      <p:sp>
        <p:nvSpPr>
          <p:cNvPr id="2" name="灯片编号占位符 3"/>
          <p:cNvSpPr txBox="1">
            <a:spLocks noGrp="1"/>
          </p:cNvSpPr>
          <p:nvPr/>
        </p:nvSpPr>
        <p:spPr bwMode="auto">
          <a:xfrm>
            <a:off x="3927775" y="8814888"/>
            <a:ext cx="3004820" cy="464026"/>
          </a:xfrm>
          <a:prstGeom prst="rect">
            <a:avLst/>
          </a:prstGeom>
          <a:noFill/>
          <a:ln>
            <a:miter lim="800000"/>
            <a:headEnd/>
            <a:tailEnd/>
          </a:ln>
        </p:spPr>
        <p:txBody>
          <a:bodyPr lIns="92647" tIns="46324" rIns="92647" bIns="46324" anchor="b"/>
          <a:lstStyle/>
          <a:p>
            <a:pPr algn="r">
              <a:defRPr/>
            </a:pPr>
            <a:fld id="{891EC0B4-99E9-48D4-93E9-F4913C5FC6FC}" type="slidenum">
              <a:rPr lang="zh-CN" altLang="en-US">
                <a:latin typeface="+mn-lt"/>
              </a:rPr>
              <a:pPr algn="r">
                <a:defRPr/>
              </a:pPr>
              <a:t>3</a:t>
            </a:fld>
            <a:endParaRPr lang="en-US" altLang="zh-CN" dirty="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a:effectLst/>
        </p:spPr>
        <p:txBody>
          <a:bodyPr wrap="square" lIns="0" tIns="0" rIns="0" bIns="0" anchor="b">
            <a:spAutoFit/>
          </a:bodyPr>
          <a:lstStyle/>
          <a:p>
            <a:pPr lvl="4" algn="r">
              <a:defRPr/>
            </a:pPr>
            <a:r>
              <a:rPr lang="en-US" sz="1400" b="1" dirty="0"/>
              <a:t>IEEE </a:t>
            </a:r>
            <a:r>
              <a:rPr lang="en-US" sz="1400" b="1" dirty="0" smtClean="0"/>
              <a:t>802.15-12-0310-00-004N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3886200" y="6551613"/>
            <a:ext cx="1219200" cy="184666"/>
          </a:xfrm>
          <a:noFill/>
        </p:spPr>
        <p:txBody>
          <a:bodyPr/>
          <a:lstStyle/>
          <a:p>
            <a:pPr algn="ctr"/>
            <a:r>
              <a:rPr lang="en-US" dirty="0" err="1" smtClean="0"/>
              <a:t>Zhi</a:t>
            </a:r>
            <a:r>
              <a:rPr lang="en-US" altLang="zh-CN" dirty="0" smtClean="0"/>
              <a:t>-Gong Wang</a:t>
            </a:r>
            <a:endParaRPr lang="en-US" dirty="0" smtClean="0"/>
          </a:p>
        </p:txBody>
      </p:sp>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a:t>
            </a:r>
            <a:r>
              <a:rPr lang="en-US" sz="1800" dirty="0" smtClean="0">
                <a:solidFill>
                  <a:schemeClr val="tx2"/>
                </a:solidFill>
              </a:rPr>
              <a:t>WBAN</a:t>
            </a:r>
            <a:r>
              <a:rPr lang="en-US" altLang="zh-CN" sz="1800" dirty="0" smtClean="0">
                <a:solidFill>
                  <a:schemeClr val="tx2"/>
                </a:solidFill>
              </a:rPr>
              <a:t>-Based </a:t>
            </a:r>
            <a:r>
              <a:rPr lang="en-US" sz="1800" dirty="0"/>
              <a:t>Micro-Electronic Neural Bridge</a:t>
            </a:r>
            <a:r>
              <a:rPr lang="en-US" sz="1800" dirty="0">
                <a:solidFill>
                  <a:schemeClr val="tx2"/>
                </a:solidFill>
              </a:rPr>
              <a:t>	</a:t>
            </a:r>
          </a:p>
          <a:p>
            <a:r>
              <a:rPr lang="en-US" sz="1800" b="1" dirty="0">
                <a:solidFill>
                  <a:schemeClr val="tx2"/>
                </a:solidFill>
              </a:rPr>
              <a:t>Date Submitted:	</a:t>
            </a:r>
            <a:r>
              <a:rPr lang="en-US" sz="1800" dirty="0" smtClean="0">
                <a:solidFill>
                  <a:schemeClr val="tx2"/>
                </a:solidFill>
              </a:rPr>
              <a:t>July 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err="1" smtClean="0">
                <a:solidFill>
                  <a:schemeClr val="tx2"/>
                </a:solidFill>
              </a:rPr>
              <a:t>Zhi</a:t>
            </a:r>
            <a:r>
              <a:rPr lang="en-US" altLang="zh-CN" sz="1800" dirty="0" smtClean="0">
                <a:solidFill>
                  <a:schemeClr val="tx2"/>
                </a:solidFill>
              </a:rPr>
              <a:t>-Gong Wang,</a:t>
            </a:r>
            <a:r>
              <a:rPr lang="zh-CN" altLang="en-US" sz="1800" dirty="0" smtClean="0">
                <a:solidFill>
                  <a:schemeClr val="tx2"/>
                </a:solidFill>
              </a:rPr>
              <a:t> </a:t>
            </a:r>
            <a:r>
              <a:rPr lang="en-US" altLang="zh-CN" sz="1800" dirty="0" smtClean="0">
                <a:solidFill>
                  <a:schemeClr val="tx2"/>
                </a:solidFill>
              </a:rPr>
              <a:t>SEU</a:t>
            </a:r>
            <a:r>
              <a:rPr lang="en-US" sz="1800" dirty="0" smtClean="0">
                <a:solidFill>
                  <a:schemeClr val="tx2"/>
                </a:solidFill>
              </a:rPr>
              <a:t>; </a:t>
            </a:r>
            <a:endParaRPr lang="en-US" sz="1800" dirty="0">
              <a:solidFill>
                <a:schemeClr val="tx2"/>
              </a:solidFill>
            </a:endParaRPr>
          </a:p>
          <a:p>
            <a:r>
              <a:rPr lang="en-US" sz="1800" dirty="0" smtClean="0">
                <a:solidFill>
                  <a:schemeClr val="tx2"/>
                </a:solidFill>
              </a:rPr>
              <a:t>		</a:t>
            </a:r>
            <a:r>
              <a:rPr lang="en-US" sz="1800" dirty="0" err="1" smtClean="0">
                <a:solidFill>
                  <a:schemeClr val="tx2"/>
                </a:solidFill>
              </a:rPr>
              <a:t>Sipailou</a:t>
            </a:r>
            <a:r>
              <a:rPr lang="en-US" sz="1800" dirty="0" smtClean="0">
                <a:solidFill>
                  <a:schemeClr val="tx2"/>
                </a:solidFill>
              </a:rPr>
              <a:t> 2, Nanjing, China, </a:t>
            </a:r>
            <a:endParaRPr lang="en-US" sz="1800" dirty="0">
              <a:solidFill>
                <a:schemeClr val="tx2"/>
              </a:solidFill>
            </a:endParaRPr>
          </a:p>
          <a:p>
            <a:r>
              <a:rPr lang="en-US" sz="1800" dirty="0">
                <a:solidFill>
                  <a:schemeClr val="tx2"/>
                </a:solidFill>
              </a:rPr>
              <a:t>		Voice:	</a:t>
            </a:r>
            <a:r>
              <a:rPr lang="en-US" sz="1800" dirty="0" smtClean="0">
                <a:solidFill>
                  <a:schemeClr val="tx2"/>
                </a:solidFill>
              </a:rPr>
              <a:t>86-254-83792882, </a:t>
            </a:r>
            <a:r>
              <a:rPr lang="en-US" sz="1800" dirty="0">
                <a:solidFill>
                  <a:schemeClr val="tx2"/>
                </a:solidFill>
              </a:rPr>
              <a:t>FAX: </a:t>
            </a:r>
            <a:r>
              <a:rPr lang="en-US" altLang="zh-CN" sz="1800" dirty="0">
                <a:solidFill>
                  <a:schemeClr val="tx2"/>
                </a:solidFill>
              </a:rPr>
              <a:t>86-254-83792882</a:t>
            </a:r>
            <a:r>
              <a:rPr lang="en-US" sz="1800" dirty="0" smtClean="0">
                <a:solidFill>
                  <a:schemeClr val="tx2"/>
                </a:solidFill>
              </a:rPr>
              <a:t>, </a:t>
            </a:r>
            <a:endParaRPr lang="en-US" sz="1800" dirty="0">
              <a:solidFill>
                <a:schemeClr val="tx2"/>
              </a:solidFill>
            </a:endParaRPr>
          </a:p>
          <a:p>
            <a:r>
              <a:rPr lang="en-US" sz="1800" dirty="0">
                <a:solidFill>
                  <a:schemeClr val="tx2"/>
                </a:solidFill>
              </a:rPr>
              <a:t>		E-Mail: 	</a:t>
            </a:r>
            <a:r>
              <a:rPr lang="en-US" sz="1800" dirty="0" smtClean="0">
                <a:solidFill>
                  <a:schemeClr val="tx2"/>
                </a:solidFill>
              </a:rPr>
              <a:t>zgwang@seu</a:t>
            </a:r>
            <a:r>
              <a:rPr lang="en-US" altLang="zh-CN" sz="1800" dirty="0" smtClean="0">
                <a:solidFill>
                  <a:schemeClr val="tx2"/>
                </a:solidFill>
              </a:rPr>
              <a:t>.edu</a:t>
            </a:r>
            <a:r>
              <a:rPr lang="en-US" sz="1800" dirty="0" smtClean="0">
                <a:solidFill>
                  <a:schemeClr val="tx2"/>
                </a:solidFill>
              </a:rPr>
              <a:t>.cn</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a:t>
            </a:r>
            <a:r>
              <a:rPr lang="en-US" sz="1800" dirty="0" smtClean="0">
                <a:solidFill>
                  <a:schemeClr val="tx2"/>
                </a:solidFill>
              </a:rPr>
              <a:t>Planned </a:t>
            </a:r>
            <a:r>
              <a:rPr lang="en-US" sz="1800" dirty="0">
                <a:solidFill>
                  <a:schemeClr val="tx2"/>
                </a:solidFill>
              </a:rPr>
              <a:t>tasks for this meeting.</a:t>
            </a:r>
          </a:p>
          <a:p>
            <a:pPr marL="352425" indent="-352425" algn="just"/>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352425" indent="-352425"/>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July  2012</a:t>
            </a:r>
          </a:p>
        </p:txBody>
      </p:sp>
      <p:sp>
        <p:nvSpPr>
          <p:cNvPr id="6" name="灯片编号占位符 5"/>
          <p:cNvSpPr txBox="1">
            <a:spLocks noGrp="1"/>
          </p:cNvSpPr>
          <p:nvPr/>
        </p:nvSpPr>
        <p:spPr>
          <a:xfrm>
            <a:off x="8610600" y="6456859"/>
            <a:ext cx="533400" cy="365125"/>
          </a:xfrm>
          <a:prstGeom prst="rect">
            <a:avLst/>
          </a:prstGeom>
          <a:noFill/>
        </p:spPr>
        <p:txBody>
          <a:bodyPr anchor="ctr"/>
          <a:lstStyle/>
          <a:p>
            <a:pPr algn="r">
              <a:defRPr/>
            </a:pPr>
            <a:fld id="{CBF8639D-E252-4125-A4EC-1232569248EF}" type="slidenum">
              <a:rPr lang="zh-CN" altLang="en-US" sz="1200">
                <a:latin typeface="Arial" pitchFamily="34" charset="0"/>
              </a:rPr>
              <a:pPr algn="r">
                <a:defRPr/>
              </a:pPr>
              <a:t>1</a:t>
            </a:fld>
            <a:endParaRPr lang="zh-CN" altLang="en-US" sz="1200" dirty="0">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7"/>
          <p:cNvSpPr>
            <a:spLocks noGrp="1"/>
          </p:cNvSpPr>
          <p:nvPr>
            <p:ph type="title"/>
          </p:nvPr>
        </p:nvSpPr>
        <p:spPr>
          <a:xfrm>
            <a:off x="457200" y="685800"/>
            <a:ext cx="8382000" cy="1066800"/>
          </a:xfrm>
        </p:spPr>
        <p:txBody>
          <a:bodyPr/>
          <a:lstStyle/>
          <a:p>
            <a:r>
              <a:rPr lang="en-US" altLang="zh-CN" sz="3200" dirty="0">
                <a:cs typeface="Arial" charset="0"/>
              </a:rPr>
              <a:t>WPAN-Based Micro-Electronic Neural </a:t>
            </a:r>
            <a:r>
              <a:rPr lang="en-US" altLang="zh-CN" sz="3200" dirty="0" smtClean="0">
                <a:cs typeface="Arial" charset="0"/>
              </a:rPr>
              <a:t>Bridge</a:t>
            </a:r>
            <a:endParaRPr lang="zh-CN" altLang="en-US" sz="2000" dirty="0" smtClean="0"/>
          </a:p>
        </p:txBody>
      </p:sp>
      <p:sp>
        <p:nvSpPr>
          <p:cNvPr id="1028" name="内容占位符 2"/>
          <p:cNvSpPr>
            <a:spLocks noGrp="1"/>
          </p:cNvSpPr>
          <p:nvPr>
            <p:ph idx="1"/>
          </p:nvPr>
        </p:nvSpPr>
        <p:spPr>
          <a:xfrm>
            <a:off x="152400" y="1600200"/>
            <a:ext cx="8839200" cy="4419600"/>
          </a:xfrm>
        </p:spPr>
        <p:txBody>
          <a:bodyPr/>
          <a:lstStyle/>
          <a:p>
            <a:pPr marL="444500" indent="-444500">
              <a:buNone/>
              <a:defRPr/>
            </a:pPr>
            <a:endParaRPr lang="en-US" altLang="zh-CN" sz="2400" b="1" dirty="0" smtClean="0">
              <a:latin typeface="Times New Roman" pitchFamily="18" charset="0"/>
              <a:cs typeface="Times New Roman" pitchFamily="18" charset="0"/>
            </a:endParaRPr>
          </a:p>
          <a:p>
            <a:pPr marL="444500" indent="-444500">
              <a:buFont typeface="Wingdings" pitchFamily="2" charset="2"/>
              <a:buChar char="u"/>
              <a:defRPr/>
            </a:pPr>
            <a:r>
              <a:rPr lang="en-US" altLang="zh-CN" sz="2400" b="1" dirty="0" smtClean="0">
                <a:latin typeface="Times New Roman" pitchFamily="18" charset="0"/>
                <a:cs typeface="Times New Roman" pitchFamily="18" charset="0"/>
              </a:rPr>
              <a:t>Application Area</a:t>
            </a:r>
            <a:r>
              <a:rPr lang="en-US" altLang="zh-CN" sz="2000" b="1" dirty="0" smtClean="0">
                <a:latin typeface="+mj-ea"/>
                <a:ea typeface="+mj-ea"/>
                <a:cs typeface="Times New Roman" pitchFamily="18" charset="0"/>
              </a:rPr>
              <a:t>:  </a:t>
            </a:r>
            <a:r>
              <a:rPr lang="en-US" altLang="zh-CN" sz="2000" dirty="0" smtClean="0">
                <a:latin typeface="+mj-ea"/>
                <a:ea typeface="+mj-ea"/>
                <a:cs typeface="Arial" charset="0"/>
              </a:rPr>
              <a:t>WBAN-Based </a:t>
            </a:r>
            <a:r>
              <a:rPr lang="en-US" altLang="zh-CN" sz="2000" dirty="0" smtClean="0">
                <a:latin typeface="+mj-ea"/>
                <a:ea typeface="+mj-ea"/>
                <a:cs typeface="Arial" charset="0"/>
              </a:rPr>
              <a:t>Micro-Electronic Neural </a:t>
            </a:r>
            <a:r>
              <a:rPr lang="en-US" altLang="zh-CN" sz="2000" dirty="0" smtClean="0">
                <a:latin typeface="+mj-ea"/>
                <a:ea typeface="+mj-ea"/>
                <a:cs typeface="Arial" charset="0"/>
              </a:rPr>
              <a:t>Bridges for Rebuilding </a:t>
            </a:r>
            <a:r>
              <a:rPr lang="en-US" altLang="zh-CN" sz="2000" dirty="0" smtClean="0">
                <a:latin typeface="+mj-ea"/>
                <a:ea typeface="+mj-ea"/>
                <a:cs typeface="Times New Roman" pitchFamily="18" charset="0"/>
              </a:rPr>
              <a:t>Body functions </a:t>
            </a:r>
          </a:p>
          <a:p>
            <a:pPr marL="444500" indent="-444500">
              <a:buNone/>
              <a:defRPr/>
            </a:pPr>
            <a:endParaRPr lang="en-US" altLang="zh-CN" sz="2400" dirty="0" smtClean="0">
              <a:latin typeface="Times New Roman" pitchFamily="18" charset="0"/>
              <a:cs typeface="Times New Roman" pitchFamily="18" charset="0"/>
            </a:endParaRPr>
          </a:p>
          <a:p>
            <a:pPr marL="444500" indent="-444500">
              <a:buNone/>
              <a:defRPr/>
            </a:pPr>
            <a:endParaRPr lang="en-US" altLang="zh-CN" sz="2400" dirty="0">
              <a:latin typeface="Times New Roman" pitchFamily="18" charset="0"/>
              <a:cs typeface="Times New Roman" pitchFamily="18" charset="0"/>
            </a:endParaRPr>
          </a:p>
          <a:p>
            <a:pPr marL="444500" indent="-444500" algn="just">
              <a:buFont typeface="Wingdings" pitchFamily="2" charset="2"/>
              <a:buChar char="u"/>
              <a:defRPr/>
            </a:pPr>
            <a:r>
              <a:rPr lang="en-US" altLang="zh-CN" sz="2400" b="1" dirty="0" smtClean="0">
                <a:latin typeface="Times New Roman" pitchFamily="18" charset="0"/>
                <a:cs typeface="Times New Roman" pitchFamily="18" charset="0"/>
              </a:rPr>
              <a:t>Principle:</a:t>
            </a:r>
            <a:r>
              <a:rPr lang="en-US" altLang="zh-CN" sz="2400" dirty="0" smtClean="0">
                <a:latin typeface="Times New Roman" pitchFamily="18" charset="0"/>
                <a:cs typeface="Times New Roman" pitchFamily="18" charset="0"/>
              </a:rPr>
              <a:t>  </a:t>
            </a:r>
          </a:p>
          <a:p>
            <a:pPr marL="844550" lvl="1" indent="-444500" algn="just">
              <a:buFont typeface="Wingdings" pitchFamily="2" charset="2"/>
              <a:buChar char="u"/>
              <a:defRPr/>
            </a:pPr>
            <a:r>
              <a:rPr lang="en-US" altLang="zh-CN" sz="2000" dirty="0" smtClean="0">
                <a:latin typeface="Times New Roman" pitchFamily="18" charset="0"/>
                <a:cs typeface="Times New Roman" pitchFamily="18" charset="0"/>
              </a:rPr>
              <a:t>N</a:t>
            </a:r>
            <a:r>
              <a:rPr lang="en-US" altLang="zh-CN" sz="2000" dirty="0" smtClean="0">
                <a:latin typeface="Times New Roman" pitchFamily="18" charset="0"/>
                <a:cs typeface="Times New Roman" pitchFamily="18" charset="0"/>
              </a:rPr>
              <a:t>eural </a:t>
            </a:r>
            <a:r>
              <a:rPr lang="en-US" altLang="zh-CN" sz="2000" dirty="0" smtClean="0">
                <a:latin typeface="Times New Roman" pitchFamily="18" charset="0"/>
                <a:cs typeface="Times New Roman" pitchFamily="18" charset="0"/>
              </a:rPr>
              <a:t>or </a:t>
            </a:r>
            <a:r>
              <a:rPr lang="en-US" altLang="zh-CN" sz="2000" dirty="0">
                <a:latin typeface="Times New Roman" pitchFamily="18" charset="0"/>
                <a:cs typeface="Times New Roman" pitchFamily="18" charset="0"/>
              </a:rPr>
              <a:t>electromyography </a:t>
            </a:r>
            <a:r>
              <a:rPr lang="en-US" altLang="zh-CN" sz="2000" dirty="0" smtClean="0">
                <a:latin typeface="Times New Roman" pitchFamily="18" charset="0"/>
                <a:cs typeface="Times New Roman" pitchFamily="18" charset="0"/>
              </a:rPr>
              <a:t>signals </a:t>
            </a:r>
            <a:r>
              <a:rPr lang="en-US" altLang="zh-CN" sz="2000" dirty="0" smtClean="0">
                <a:latin typeface="Times New Roman" pitchFamily="18" charset="0"/>
                <a:cs typeface="Times New Roman" pitchFamily="18" charset="0"/>
              </a:rPr>
              <a:t>are detected </a:t>
            </a:r>
            <a:r>
              <a:rPr lang="en-US" altLang="zh-CN" sz="2000" dirty="0" smtClean="0">
                <a:latin typeface="Times New Roman" pitchFamily="18" charset="0"/>
                <a:cs typeface="Times New Roman" pitchFamily="18" charset="0"/>
              </a:rPr>
              <a:t>from a healthy body or body </a:t>
            </a:r>
            <a:r>
              <a:rPr lang="en-US" altLang="zh-CN" sz="2000" dirty="0" smtClean="0">
                <a:latin typeface="Times New Roman" pitchFamily="18" charset="0"/>
                <a:cs typeface="Times New Roman" pitchFamily="18" charset="0"/>
              </a:rPr>
              <a:t>part. </a:t>
            </a:r>
          </a:p>
          <a:p>
            <a:pPr marL="844550" lvl="1" indent="-444500" algn="just">
              <a:buFont typeface="Wingdings" pitchFamily="2" charset="2"/>
              <a:buChar char="u"/>
              <a:defRPr/>
            </a:pPr>
            <a:r>
              <a:rPr lang="en-US" altLang="zh-CN" sz="2000" dirty="0" smtClean="0">
                <a:latin typeface="Times New Roman" pitchFamily="18" charset="0"/>
                <a:cs typeface="Times New Roman" pitchFamily="18" charset="0"/>
              </a:rPr>
              <a:t>One </a:t>
            </a:r>
            <a:r>
              <a:rPr lang="en-US" altLang="zh-CN" sz="2000" dirty="0" smtClean="0">
                <a:latin typeface="Times New Roman" pitchFamily="18" charset="0"/>
                <a:cs typeface="Times New Roman" pitchFamily="18" charset="0"/>
              </a:rPr>
              <a:t> WBAN is built up. The Neural or electromyography signals are transferred over this bridge. </a:t>
            </a:r>
          </a:p>
          <a:p>
            <a:pPr marL="844550" lvl="1" indent="-444500" algn="just">
              <a:buFont typeface="Wingdings" pitchFamily="2" charset="2"/>
              <a:buChar char="u"/>
              <a:defRPr/>
            </a:pPr>
            <a:r>
              <a:rPr lang="en-US" altLang="zh-CN" sz="2000" dirty="0" smtClean="0">
                <a:latin typeface="Times New Roman" pitchFamily="18" charset="0"/>
                <a:cs typeface="Times New Roman" pitchFamily="18" charset="0"/>
              </a:rPr>
              <a:t>Stimulate </a:t>
            </a:r>
            <a:r>
              <a:rPr lang="en-US" altLang="zh-CN" sz="2000" dirty="0" smtClean="0">
                <a:latin typeface="Times New Roman" pitchFamily="18" charset="0"/>
                <a:cs typeface="Times New Roman" pitchFamily="18" charset="0"/>
              </a:rPr>
              <a:t>a </a:t>
            </a:r>
            <a:r>
              <a:rPr lang="en-US" altLang="zh-CN" sz="2000" dirty="0" smtClean="0">
                <a:latin typeface="Times New Roman" pitchFamily="18" charset="0"/>
                <a:cs typeface="Times New Roman" pitchFamily="18" charset="0"/>
              </a:rPr>
              <a:t>disordered body part, such as a paralyzed limb, a dysfunctional bladder, etc. </a:t>
            </a:r>
          </a:p>
        </p:txBody>
      </p:sp>
      <p:sp>
        <p:nvSpPr>
          <p:cNvPr id="5" name="日期占位符 4"/>
          <p:cNvSpPr txBox="1">
            <a:spLocks noGrp="1"/>
          </p:cNvSpPr>
          <p:nvPr/>
        </p:nvSpPr>
        <p:spPr>
          <a:xfrm>
            <a:off x="4191000" y="6456859"/>
            <a:ext cx="1219200" cy="365125"/>
          </a:xfrm>
          <a:prstGeom prst="rect">
            <a:avLst/>
          </a:prstGeom>
          <a:noFill/>
        </p:spPr>
        <p:txBody>
          <a:bodyPr anchor="ctr"/>
          <a:lstStyle/>
          <a:p>
            <a:pPr algn="ctr">
              <a:defRPr/>
            </a:pPr>
            <a:fld id="{4ADD1FF4-FB69-4C76-A879-5F5E1A3B8E14}" type="datetime1">
              <a:rPr lang="zh-CN" altLang="en-US" sz="1200">
                <a:latin typeface="Arial" pitchFamily="34" charset="0"/>
              </a:rPr>
              <a:pPr algn="ctr">
                <a:defRPr/>
              </a:pPr>
              <a:t>2012/6/22</a:t>
            </a:fld>
            <a:endParaRPr lang="zh-CN" altLang="en-US" sz="1200" dirty="0">
              <a:latin typeface="Arial" pitchFamily="34" charset="0"/>
            </a:endParaRPr>
          </a:p>
        </p:txBody>
      </p:sp>
      <p:sp>
        <p:nvSpPr>
          <p:cNvPr id="6" name="灯片编号占位符 5"/>
          <p:cNvSpPr txBox="1">
            <a:spLocks noGrp="1"/>
          </p:cNvSpPr>
          <p:nvPr/>
        </p:nvSpPr>
        <p:spPr>
          <a:xfrm>
            <a:off x="8610600" y="6456859"/>
            <a:ext cx="533400" cy="365125"/>
          </a:xfrm>
          <a:prstGeom prst="rect">
            <a:avLst/>
          </a:prstGeom>
          <a:noFill/>
        </p:spPr>
        <p:txBody>
          <a:bodyPr anchor="ctr"/>
          <a:lstStyle/>
          <a:p>
            <a:pPr algn="r">
              <a:defRPr/>
            </a:pPr>
            <a:fld id="{CBF8639D-E252-4125-A4EC-1232569248EF}" type="slidenum">
              <a:rPr lang="zh-CN" altLang="en-US" sz="1200">
                <a:latin typeface="Arial" pitchFamily="34" charset="0"/>
              </a:rPr>
              <a:pPr algn="r">
                <a:defRPr/>
              </a:pPr>
              <a:t>2</a:t>
            </a:fld>
            <a:endParaRPr lang="zh-CN" altLang="en-US" sz="1200" dirty="0">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7"/>
          <p:cNvSpPr>
            <a:spLocks noGrp="1"/>
          </p:cNvSpPr>
          <p:nvPr>
            <p:ph type="title"/>
          </p:nvPr>
        </p:nvSpPr>
        <p:spPr>
          <a:xfrm>
            <a:off x="457200" y="685800"/>
            <a:ext cx="8382000" cy="1066800"/>
          </a:xfrm>
        </p:spPr>
        <p:txBody>
          <a:bodyPr/>
          <a:lstStyle/>
          <a:p>
            <a:r>
              <a:rPr lang="en-US" altLang="zh-CN" sz="3200" dirty="0">
                <a:cs typeface="Arial" charset="0"/>
              </a:rPr>
              <a:t>WPAN-Based Micro-Electronic Neural </a:t>
            </a:r>
            <a:r>
              <a:rPr lang="en-US" altLang="zh-CN" sz="3200" dirty="0" smtClean="0">
                <a:cs typeface="Arial" charset="0"/>
              </a:rPr>
              <a:t>Bridge</a:t>
            </a:r>
            <a:endParaRPr lang="zh-CN" altLang="en-US" sz="2000" dirty="0" smtClean="0"/>
          </a:p>
        </p:txBody>
      </p:sp>
      <p:sp>
        <p:nvSpPr>
          <p:cNvPr id="1028" name="内容占位符 2"/>
          <p:cNvSpPr>
            <a:spLocks noGrp="1"/>
          </p:cNvSpPr>
          <p:nvPr>
            <p:ph idx="1"/>
          </p:nvPr>
        </p:nvSpPr>
        <p:spPr>
          <a:xfrm>
            <a:off x="152400" y="1600200"/>
            <a:ext cx="8839200" cy="4419600"/>
          </a:xfrm>
        </p:spPr>
        <p:txBody>
          <a:bodyPr/>
          <a:lstStyle/>
          <a:p>
            <a:pPr marL="444500" indent="-444500">
              <a:buFont typeface="Wingdings" pitchFamily="2" charset="2"/>
              <a:buChar char="u"/>
              <a:defRPr/>
            </a:pPr>
            <a:r>
              <a:rPr lang="en-US" altLang="zh-CN" sz="2400" b="1" dirty="0" smtClean="0">
                <a:latin typeface="Times New Roman" pitchFamily="18" charset="0"/>
                <a:cs typeface="Times New Roman" pitchFamily="18" charset="0"/>
              </a:rPr>
              <a:t>Distance </a:t>
            </a:r>
            <a:r>
              <a:rPr lang="en-US" altLang="zh-CN" sz="2400" b="1" dirty="0" smtClean="0">
                <a:latin typeface="Times New Roman" pitchFamily="18" charset="0"/>
                <a:cs typeface="Times New Roman" pitchFamily="18" charset="0"/>
              </a:rPr>
              <a:t>of Wireless </a:t>
            </a:r>
            <a:r>
              <a:rPr lang="en-US" altLang="zh-CN" sz="2400" b="1" dirty="0" smtClean="0">
                <a:latin typeface="Times New Roman" pitchFamily="18" charset="0"/>
                <a:cs typeface="Times New Roman" pitchFamily="18" charset="0"/>
              </a:rPr>
              <a:t>Communication</a:t>
            </a:r>
            <a:r>
              <a:rPr lang="zh-CN" altLang="en-US" sz="2400" b="1"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10 m out of body, 10 cm in body</a:t>
            </a:r>
          </a:p>
          <a:p>
            <a:pPr marL="444500" indent="-444500">
              <a:buNone/>
              <a:defRPr/>
            </a:pPr>
            <a:endParaRPr lang="en-US" altLang="zh-CN" sz="2400" dirty="0" smtClean="0">
              <a:latin typeface="Times New Roman" pitchFamily="18" charset="0"/>
              <a:cs typeface="Times New Roman" pitchFamily="18" charset="0"/>
            </a:endParaRPr>
          </a:p>
          <a:p>
            <a:pPr marL="444500" indent="-444500">
              <a:buFont typeface="Wingdings" pitchFamily="2" charset="2"/>
              <a:buChar char="u"/>
              <a:defRPr/>
            </a:pPr>
            <a:r>
              <a:rPr lang="en-US" altLang="zh-CN" sz="2400" b="1" dirty="0" smtClean="0">
                <a:latin typeface="Times New Roman" pitchFamily="18" charset="0"/>
                <a:cs typeface="Times New Roman" pitchFamily="18" charset="0"/>
              </a:rPr>
              <a:t>Expected Technology </a:t>
            </a:r>
            <a:r>
              <a:rPr lang="en-US" altLang="zh-CN" sz="2400" b="1" dirty="0" smtClean="0">
                <a:latin typeface="Times New Roman" pitchFamily="18" charset="0"/>
                <a:cs typeface="Times New Roman" pitchFamily="18" charset="0"/>
              </a:rPr>
              <a:t>of </a:t>
            </a:r>
            <a:r>
              <a:rPr lang="en-US" altLang="zh-CN" sz="2400" b="1" dirty="0" smtClean="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Wireless communication with 3-MHz band</a:t>
            </a:r>
          </a:p>
          <a:p>
            <a:pPr marL="444500" indent="-444500">
              <a:buNone/>
              <a:defRPr/>
            </a:pPr>
            <a:endParaRPr lang="en-US" altLang="zh-CN" sz="2400" dirty="0" smtClean="0">
              <a:latin typeface="Times New Roman" pitchFamily="18" charset="0"/>
              <a:cs typeface="Times New Roman" pitchFamily="18" charset="0"/>
            </a:endParaRPr>
          </a:p>
          <a:p>
            <a:pPr marL="444500" indent="-444500">
              <a:buNone/>
              <a:defRPr/>
            </a:pPr>
            <a:endParaRPr lang="en-US" altLang="zh-CN" sz="2400" b="1" dirty="0" smtClean="0">
              <a:latin typeface="Times New Roman" pitchFamily="18" charset="0"/>
              <a:cs typeface="Times New Roman" pitchFamily="18" charset="0"/>
            </a:endParaRPr>
          </a:p>
        </p:txBody>
      </p:sp>
      <p:sp>
        <p:nvSpPr>
          <p:cNvPr id="5" name="日期占位符 4"/>
          <p:cNvSpPr txBox="1">
            <a:spLocks noGrp="1"/>
          </p:cNvSpPr>
          <p:nvPr/>
        </p:nvSpPr>
        <p:spPr>
          <a:xfrm>
            <a:off x="4191000" y="6456859"/>
            <a:ext cx="1219200" cy="365125"/>
          </a:xfrm>
          <a:prstGeom prst="rect">
            <a:avLst/>
          </a:prstGeom>
          <a:noFill/>
        </p:spPr>
        <p:txBody>
          <a:bodyPr anchor="ctr"/>
          <a:lstStyle/>
          <a:p>
            <a:pPr algn="ctr">
              <a:defRPr/>
            </a:pPr>
            <a:fld id="{4ADD1FF4-FB69-4C76-A879-5F5E1A3B8E14}" type="datetime1">
              <a:rPr lang="zh-CN" altLang="en-US" sz="1200">
                <a:latin typeface="Arial" pitchFamily="34" charset="0"/>
              </a:rPr>
              <a:pPr algn="ctr">
                <a:defRPr/>
              </a:pPr>
              <a:t>2012/6/22</a:t>
            </a:fld>
            <a:endParaRPr lang="zh-CN" altLang="en-US" sz="1200" dirty="0">
              <a:latin typeface="Arial" pitchFamily="34" charset="0"/>
            </a:endParaRPr>
          </a:p>
        </p:txBody>
      </p:sp>
      <p:sp>
        <p:nvSpPr>
          <p:cNvPr id="6" name="灯片编号占位符 5"/>
          <p:cNvSpPr txBox="1">
            <a:spLocks noGrp="1"/>
          </p:cNvSpPr>
          <p:nvPr/>
        </p:nvSpPr>
        <p:spPr>
          <a:xfrm>
            <a:off x="8610600" y="6456859"/>
            <a:ext cx="533400" cy="365125"/>
          </a:xfrm>
          <a:prstGeom prst="rect">
            <a:avLst/>
          </a:prstGeom>
          <a:noFill/>
        </p:spPr>
        <p:txBody>
          <a:bodyPr anchor="ctr"/>
          <a:lstStyle/>
          <a:p>
            <a:pPr algn="r">
              <a:defRPr/>
            </a:pPr>
            <a:fld id="{CBF8639D-E252-4125-A4EC-1232569248EF}" type="slidenum">
              <a:rPr lang="zh-CN" altLang="en-US" sz="1200">
                <a:latin typeface="Arial" pitchFamily="34" charset="0"/>
              </a:rPr>
              <a:pPr algn="r">
                <a:defRPr/>
              </a:pPr>
              <a:t>3</a:t>
            </a:fld>
            <a:endParaRPr lang="zh-CN" altLang="en-US" sz="1200" dirty="0">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1842</TotalTime>
  <Words>122</Words>
  <Application>Microsoft Office PowerPoint</Application>
  <PresentationFormat>On-screen Show (4:3)</PresentationFormat>
  <Paragraphs>34</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WPAN-Based Micro-Electronic Neural Bridge</vt:lpstr>
      <vt:lpstr>WPAN-Based Micro-Electronic Neural Bridge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95</cp:revision>
  <cp:lastPrinted>1998-02-10T13:28:06Z</cp:lastPrinted>
  <dcterms:created xsi:type="dcterms:W3CDTF">1999-11-08T18:59:45Z</dcterms:created>
  <dcterms:modified xsi:type="dcterms:W3CDTF">2012-06-22T10:18:21Z</dcterms:modified>
  <cp:contentStatus>Final</cp:contentStatus>
</cp:coreProperties>
</file>