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9" r:id="rId3"/>
    <p:sldId id="270" r:id="rId4"/>
    <p:sldId id="271" r:id="rId5"/>
    <p:sldId id="272" r:id="rId6"/>
    <p:sldId id="273" r:id="rId7"/>
    <p:sldId id="274" r:id="rId8"/>
    <p:sldId id="275" r:id="rId9"/>
    <p:sldId id="27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6" autoAdjust="0"/>
    <p:restoredTop sz="94660"/>
  </p:normalViewPr>
  <p:slideViewPr>
    <p:cSldViewPr>
      <p:cViewPr varScale="1">
        <p:scale>
          <a:sx n="66" d="100"/>
          <a:sy n="66" d="100"/>
        </p:scale>
        <p:origin x="-6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7.wmf"/><Relationship Id="rId3" Type="http://schemas.openxmlformats.org/officeDocument/2006/relationships/image" Target="../media/image7.wmf"/><Relationship Id="rId7" Type="http://schemas.openxmlformats.org/officeDocument/2006/relationships/image" Target="../media/image11.wmf"/><Relationship Id="rId12" Type="http://schemas.openxmlformats.org/officeDocument/2006/relationships/image" Target="../media/image16.wmf"/><Relationship Id="rId2" Type="http://schemas.openxmlformats.org/officeDocument/2006/relationships/image" Target="../media/image6.wmf"/><Relationship Id="rId16" Type="http://schemas.openxmlformats.org/officeDocument/2006/relationships/image" Target="../media/image20.wmf"/><Relationship Id="rId1" Type="http://schemas.openxmlformats.org/officeDocument/2006/relationships/image" Target="../media/image5.wmf"/><Relationship Id="rId6" Type="http://schemas.openxmlformats.org/officeDocument/2006/relationships/image" Target="../media/image10.wmf"/><Relationship Id="rId11" Type="http://schemas.openxmlformats.org/officeDocument/2006/relationships/image" Target="../media/image15.wmf"/><Relationship Id="rId5" Type="http://schemas.openxmlformats.org/officeDocument/2006/relationships/image" Target="../media/image9.wmf"/><Relationship Id="rId15" Type="http://schemas.openxmlformats.org/officeDocument/2006/relationships/image" Target="../media/image1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 Id="rId14"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7200900" y="220662"/>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hdr" sz="quarter"/>
          </p:nvPr>
        </p:nvSpPr>
        <p:spPr>
          <a:xfrm>
            <a:off x="3467100" y="95250"/>
            <a:ext cx="2814638" cy="215900"/>
          </a:xfrm>
        </p:spPr>
        <p:txBody>
          <a:bodyPr/>
          <a:lstStyle/>
          <a:p>
            <a:pPr>
              <a:defRPr/>
            </a:pPr>
            <a:r>
              <a:rPr lang="en-GB" altLang="zh-CN" smtClean="0">
                <a:solidFill>
                  <a:srgbClr val="000000"/>
                </a:solidFill>
              </a:rPr>
              <a:t>doc.: IEEE 802.15-&lt;doc#&gt;</a:t>
            </a:r>
          </a:p>
        </p:txBody>
      </p:sp>
      <p:sp>
        <p:nvSpPr>
          <p:cNvPr id="59394" name="Rectangle 3"/>
          <p:cNvSpPr>
            <a:spLocks noGrp="1" noChangeArrowheads="1"/>
          </p:cNvSpPr>
          <p:nvPr>
            <p:ph type="dt" sz="quarter" idx="1"/>
          </p:nvPr>
        </p:nvSpPr>
        <p:spPr>
          <a:xfrm>
            <a:off x="654050" y="95250"/>
            <a:ext cx="2736850" cy="215900"/>
          </a:xfrm>
        </p:spPr>
        <p:txBody>
          <a:bodyPr/>
          <a:lstStyle/>
          <a:p>
            <a:pPr>
              <a:defRPr/>
            </a:pPr>
            <a:r>
              <a:rPr lang="en-GB" altLang="zh-CN" smtClean="0">
                <a:solidFill>
                  <a:srgbClr val="000000"/>
                </a:solidFill>
              </a:rPr>
              <a:t>&lt;month year&gt;</a:t>
            </a:r>
          </a:p>
        </p:txBody>
      </p:sp>
      <p:sp>
        <p:nvSpPr>
          <p:cNvPr id="59395" name="Rectangle 6"/>
          <p:cNvSpPr>
            <a:spLocks noGrp="1" noChangeArrowheads="1"/>
          </p:cNvSpPr>
          <p:nvPr>
            <p:ph type="ftr" sz="quarter" idx="4"/>
          </p:nvPr>
        </p:nvSpPr>
        <p:spPr>
          <a:xfrm>
            <a:off x="3771900" y="8985250"/>
            <a:ext cx="2509838" cy="184150"/>
          </a:xfrm>
        </p:spPr>
        <p:txBody>
          <a:bodyPr/>
          <a:lstStyle/>
          <a:p>
            <a:pPr lvl="4">
              <a:defRPr/>
            </a:pPr>
            <a:r>
              <a:rPr lang="en-GB" altLang="zh-CN" smtClean="0">
                <a:solidFill>
                  <a:srgbClr val="000000"/>
                </a:solidFill>
              </a:rPr>
              <a:t>&lt;author&gt;, &lt;company&gt;</a:t>
            </a:r>
          </a:p>
        </p:txBody>
      </p:sp>
      <p:sp>
        <p:nvSpPr>
          <p:cNvPr id="59396" name="Rectangle 7"/>
          <p:cNvSpPr>
            <a:spLocks noGrp="1" noChangeArrowheads="1"/>
          </p:cNvSpPr>
          <p:nvPr>
            <p:ph type="sldNum" sz="quarter" idx="5"/>
          </p:nvPr>
        </p:nvSpPr>
        <p:spPr>
          <a:xfrm>
            <a:off x="2933700" y="8985250"/>
            <a:ext cx="801688" cy="184150"/>
          </a:xfrm>
        </p:spPr>
        <p:txBody>
          <a:bodyPr/>
          <a:lstStyle/>
          <a:p>
            <a:pPr>
              <a:defRPr/>
            </a:pPr>
            <a:r>
              <a:rPr lang="en-GB" altLang="zh-CN" smtClean="0">
                <a:solidFill>
                  <a:srgbClr val="000000"/>
                </a:solidFill>
              </a:rPr>
              <a:t>Page </a:t>
            </a:r>
            <a:fld id="{8C00E264-2351-4051-89A7-DA9789200CE4}" type="slidenum">
              <a:rPr lang="en-GB" altLang="zh-CN" smtClean="0">
                <a:solidFill>
                  <a:srgbClr val="000000"/>
                </a:solidFill>
              </a:rPr>
              <a:pPr>
                <a:defRPr/>
              </a:pPr>
              <a:t>3</a:t>
            </a:fld>
            <a:endParaRPr lang="en-GB" altLang="zh-CN" smtClean="0">
              <a:solidFill>
                <a:srgbClr val="000000"/>
              </a:solidFill>
            </a:endParaRPr>
          </a:p>
        </p:txBody>
      </p:sp>
      <p:sp>
        <p:nvSpPr>
          <p:cNvPr id="22534" name="Rectangle 2"/>
          <p:cNvSpPr>
            <a:spLocks noGrp="1" noRot="1" noChangeAspect="1" noChangeArrowheads="1" noTextEdit="1"/>
          </p:cNvSpPr>
          <p:nvPr>
            <p:ph type="sldImg"/>
          </p:nvPr>
        </p:nvSpPr>
        <p:spPr>
          <a:xfrm>
            <a:off x="1155700" y="701675"/>
            <a:ext cx="4622800" cy="3468688"/>
          </a:xfrm>
          <a:ln/>
        </p:spPr>
      </p:sp>
      <p:sp>
        <p:nvSpPr>
          <p:cNvPr id="22535" name="Rectangle 3"/>
          <p:cNvSpPr>
            <a:spLocks noGrp="1" noChangeArrowheads="1"/>
          </p:cNvSpPr>
          <p:nvPr>
            <p:ph type="body" idx="1"/>
          </p:nvPr>
        </p:nvSpPr>
        <p:spPr>
          <a:noFill/>
          <a:ln/>
        </p:spPr>
        <p:txBody>
          <a:bodyPr/>
          <a:lstStyle/>
          <a:p>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a:effectLst/>
        </p:spPr>
        <p:txBody>
          <a:bodyPr wrap="square" lIns="0" tIns="0" rIns="0" bIns="0" anchor="b">
            <a:spAutoFit/>
          </a:bodyPr>
          <a:lstStyle/>
          <a:p>
            <a:pPr lvl="4" algn="r">
              <a:defRPr/>
            </a:pPr>
            <a:r>
              <a:rPr lang="en-US" sz="1400" b="1" dirty="0"/>
              <a:t>IEEE </a:t>
            </a:r>
            <a:r>
              <a:rPr lang="en-US" sz="1400" b="1" dirty="0" smtClean="0"/>
              <a:t>802.15-12-0307-00-004N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18" Type="http://schemas.openxmlformats.org/officeDocument/2006/relationships/oleObject" Target="../embeddings/oleObject16.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17" Type="http://schemas.openxmlformats.org/officeDocument/2006/relationships/oleObject" Target="../embeddings/oleObject15.bin"/><Relationship Id="rId2" Type="http://schemas.openxmlformats.org/officeDocument/2006/relationships/slideLayout" Target="../slideLayouts/slideLayout2.xml"/><Relationship Id="rId16" Type="http://schemas.openxmlformats.org/officeDocument/2006/relationships/oleObject" Target="../embeddings/oleObject14.bin"/><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5" Type="http://schemas.openxmlformats.org/officeDocument/2006/relationships/oleObject" Target="../embeddings/oleObject1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2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Raymond Krasinski, Philips</a:t>
            </a:r>
          </a:p>
        </p:txBody>
      </p:sp>
      <p:sp>
        <p:nvSpPr>
          <p:cNvPr id="13315" name="Slide Number Placeholder 3"/>
          <p:cNvSpPr>
            <a:spLocks noGrp="1"/>
          </p:cNvSpPr>
          <p:nvPr>
            <p:ph type="sldNum" sz="quarter" idx="12"/>
          </p:nvPr>
        </p:nvSpPr>
        <p:spPr>
          <a:noFill/>
        </p:spPr>
        <p:txBody>
          <a:bodyPr/>
          <a:lstStyle/>
          <a:p>
            <a:r>
              <a:rPr lang="en-US"/>
              <a:t>Slide </a:t>
            </a:r>
            <a:fld id="{F0C8E83C-15CE-4370-A010-F5923907A931}" type="slidenum">
              <a:rPr lang="en-US"/>
              <a:pPr/>
              <a:t>1</a:t>
            </a:fld>
            <a:endParaRPr lang="en-US"/>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Title:</a:t>
            </a:r>
            <a:r>
              <a:rPr lang="en-US" sz="1800" dirty="0">
                <a:solidFill>
                  <a:schemeClr val="tx2"/>
                </a:solidFill>
              </a:rPr>
              <a:t>	</a:t>
            </a:r>
            <a:r>
              <a:rPr lang="en-US" altLang="zh-CN" sz="1800" dirty="0" smtClean="0"/>
              <a:t>Interference Issue in IEEE 802.15.4n </a:t>
            </a:r>
            <a:r>
              <a:rPr lang="en-US" altLang="zh-CN" sz="1800" dirty="0" smtClean="0"/>
              <a:t>Standard</a:t>
            </a:r>
            <a:r>
              <a:rPr lang="en-US" sz="1800" dirty="0">
                <a:solidFill>
                  <a:schemeClr val="tx2"/>
                </a:solidFill>
              </a:rPr>
              <a:t>	</a:t>
            </a:r>
          </a:p>
          <a:p>
            <a:r>
              <a:rPr lang="en-US" sz="1800" b="1" dirty="0">
                <a:solidFill>
                  <a:schemeClr val="tx2"/>
                </a:solidFill>
              </a:rPr>
              <a:t>Date Submitted:	</a:t>
            </a:r>
            <a:r>
              <a:rPr lang="en-US" sz="1800" dirty="0" smtClean="0">
                <a:solidFill>
                  <a:schemeClr val="tx2"/>
                </a:solidFill>
              </a:rPr>
              <a:t>July</a:t>
            </a:r>
            <a:r>
              <a:rPr lang="en-US" sz="1800" dirty="0" smtClean="0">
                <a:solidFill>
                  <a:schemeClr val="tx2"/>
                </a:solidFill>
              </a:rPr>
              <a:t> </a:t>
            </a:r>
            <a:r>
              <a:rPr lang="en-US" sz="1800" dirty="0" smtClean="0">
                <a:solidFill>
                  <a:schemeClr val="tx2"/>
                </a:solidFill>
              </a:rPr>
              <a:t>12, 2012</a:t>
            </a:r>
            <a:r>
              <a:rPr lang="en-US" sz="1800" dirty="0">
                <a:solidFill>
                  <a:schemeClr val="tx2"/>
                </a:solidFill>
              </a:rPr>
              <a:t>	</a:t>
            </a:r>
          </a:p>
          <a:p>
            <a:r>
              <a:rPr lang="en-US" sz="1800" b="1" dirty="0">
                <a:solidFill>
                  <a:schemeClr val="tx2"/>
                </a:solidFill>
              </a:rPr>
              <a:t>Source:</a:t>
            </a:r>
            <a:r>
              <a:rPr lang="en-US" sz="1800" dirty="0">
                <a:solidFill>
                  <a:schemeClr val="tx2"/>
                </a:solidFill>
              </a:rPr>
              <a:t> 		</a:t>
            </a:r>
            <a:r>
              <a:rPr lang="en-US" sz="1800" dirty="0" smtClean="0">
                <a:solidFill>
                  <a:schemeClr val="tx2"/>
                </a:solidFill>
              </a:rPr>
              <a:t> Ning Li, </a:t>
            </a:r>
            <a:r>
              <a:rPr lang="en-US" sz="1800" dirty="0" err="1" smtClean="0">
                <a:solidFill>
                  <a:schemeClr val="tx2"/>
                </a:solidFill>
              </a:rPr>
              <a:t>TuShu</a:t>
            </a:r>
            <a:r>
              <a:rPr lang="en-US" sz="1800" dirty="0" smtClean="0">
                <a:solidFill>
                  <a:schemeClr val="tx2"/>
                </a:solidFill>
              </a:rPr>
              <a:t>, BUPT </a:t>
            </a:r>
            <a:r>
              <a:rPr lang="en-US" sz="1800" dirty="0" smtClean="0">
                <a:solidFill>
                  <a:schemeClr val="tx2"/>
                </a:solidFill>
              </a:rPr>
              <a:t>; Liang </a:t>
            </a:r>
            <a:r>
              <a:rPr lang="en-US" sz="1800" dirty="0" smtClean="0">
                <a:solidFill>
                  <a:schemeClr val="tx2"/>
                </a:solidFill>
              </a:rPr>
              <a:t>Li,  </a:t>
            </a:r>
            <a:r>
              <a:rPr lang="en-US" sz="1800" dirty="0" err="1" smtClean="0">
                <a:solidFill>
                  <a:schemeClr val="tx2"/>
                </a:solidFill>
              </a:rPr>
              <a:t>Vinno</a:t>
            </a:r>
            <a:r>
              <a:rPr lang="en-US" sz="1800" dirty="0" smtClean="0">
                <a:solidFill>
                  <a:schemeClr val="tx2"/>
                </a:solidFill>
              </a:rPr>
              <a:t>; </a:t>
            </a:r>
            <a:endParaRPr lang="en-US" sz="1800" dirty="0">
              <a:solidFill>
                <a:schemeClr val="tx2"/>
              </a:solidFill>
            </a:endParaRPr>
          </a:p>
          <a:p>
            <a:r>
              <a:rPr lang="en-US" sz="1800" dirty="0" smtClean="0">
                <a:solidFill>
                  <a:schemeClr val="tx2"/>
                </a:solidFill>
              </a:rPr>
              <a:t>		Suite 202, Building D, No.2 </a:t>
            </a:r>
            <a:r>
              <a:rPr lang="en-US" sz="1800" dirty="0" err="1" smtClean="0">
                <a:solidFill>
                  <a:schemeClr val="tx2"/>
                </a:solidFill>
              </a:rPr>
              <a:t>Xinxi</a:t>
            </a:r>
            <a:r>
              <a:rPr lang="en-US" sz="1800" dirty="0" smtClean="0">
                <a:solidFill>
                  <a:schemeClr val="tx2"/>
                </a:solidFill>
              </a:rPr>
              <a:t> Lu, Beijing, China, </a:t>
            </a:r>
            <a:endParaRPr lang="en-US" sz="1800" dirty="0">
              <a:solidFill>
                <a:schemeClr val="tx2"/>
              </a:solidFill>
            </a:endParaRPr>
          </a:p>
          <a:p>
            <a:r>
              <a:rPr lang="en-US" sz="1800" dirty="0">
                <a:solidFill>
                  <a:schemeClr val="tx2"/>
                </a:solidFill>
              </a:rPr>
              <a:t>		Voice:	1-914-333-9687, FAX: 1-914-332-0615, </a:t>
            </a:r>
          </a:p>
          <a:p>
            <a:r>
              <a:rPr lang="en-US" sz="1800" dirty="0">
                <a:solidFill>
                  <a:schemeClr val="tx2"/>
                </a:solidFill>
              </a:rPr>
              <a:t>		E-Mail: 	</a:t>
            </a:r>
            <a:r>
              <a:rPr lang="en-US" sz="1800" dirty="0" smtClean="0">
                <a:solidFill>
                  <a:schemeClr val="tx2"/>
                </a:solidFill>
              </a:rPr>
              <a:t>liangli@vinnotech.com</a:t>
            </a:r>
            <a:r>
              <a:rPr lang="en-US" sz="1800" dirty="0">
                <a:solidFill>
                  <a:schemeClr val="tx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dirty="0">
                <a:solidFill>
                  <a:schemeClr val="tx2"/>
                </a:solidFill>
              </a:rPr>
              <a:t> Opening report for </a:t>
            </a:r>
            <a:r>
              <a:rPr lang="en-US" sz="1800" dirty="0" smtClean="0">
                <a:solidFill>
                  <a:schemeClr val="tx2"/>
                </a:solidFill>
              </a:rPr>
              <a:t>TG4n(MBAN</a:t>
            </a:r>
            <a:r>
              <a:rPr lang="en-US" sz="1800" dirty="0">
                <a:solidFill>
                  <a:schemeClr val="tx2"/>
                </a:solidFill>
              </a:rPr>
              <a:t>) Task Group</a:t>
            </a:r>
          </a:p>
          <a:p>
            <a:pPr>
              <a:spcBef>
                <a:spcPts val="600"/>
              </a:spcBef>
              <a:spcAft>
                <a:spcPts val="600"/>
              </a:spcAft>
            </a:pPr>
            <a:r>
              <a:rPr lang="en-US" sz="1800" b="1" dirty="0">
                <a:solidFill>
                  <a:schemeClr val="tx2"/>
                </a:solidFill>
              </a:rPr>
              <a:t>Purpose:</a:t>
            </a:r>
            <a:r>
              <a:rPr lang="en-US" sz="1800" dirty="0">
                <a:solidFill>
                  <a:schemeClr val="tx2"/>
                </a:solidFill>
              </a:rPr>
              <a:t>	 Outline accomplishments from the </a:t>
            </a:r>
            <a:r>
              <a:rPr lang="en-US" sz="1800" dirty="0" smtClean="0">
                <a:solidFill>
                  <a:schemeClr val="tx2"/>
                </a:solidFill>
              </a:rPr>
              <a:t>March 2012 </a:t>
            </a:r>
            <a:r>
              <a:rPr lang="en-US" sz="1800" dirty="0">
                <a:solidFill>
                  <a:schemeClr val="tx2"/>
                </a:solidFill>
              </a:rPr>
              <a:t>meeting and planned tasks for this meeting.</a:t>
            </a: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dirty="0" smtClean="0"/>
              <a:t>July </a:t>
            </a:r>
            <a:r>
              <a:rPr lang="en-US" dirty="0" smtClean="0"/>
              <a:t> </a:t>
            </a:r>
            <a:r>
              <a:rPr lang="en-US" dirty="0" smtClean="0"/>
              <a:t>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idx="4294967295"/>
          </p:nvPr>
        </p:nvSpPr>
        <p:spPr>
          <a:xfrm>
            <a:off x="396875" y="536575"/>
            <a:ext cx="8524875" cy="790575"/>
          </a:xfrm>
        </p:spPr>
        <p:txBody>
          <a:bodyPr/>
          <a:lstStyle/>
          <a:p>
            <a:pPr marL="762000" indent="-762000" algn="l"/>
            <a:r>
              <a:rPr lang="en-US" altLang="zh-CN" sz="2800" dirty="0" smtClean="0">
                <a:solidFill>
                  <a:schemeClr val="tx1"/>
                </a:solidFill>
              </a:rPr>
              <a:t> </a:t>
            </a:r>
            <a:r>
              <a:rPr lang="en-US" altLang="zh-CN" sz="2800" dirty="0" smtClean="0">
                <a:solidFill>
                  <a:schemeClr val="tx1"/>
                </a:solidFill>
              </a:rPr>
              <a:t>Interference </a:t>
            </a:r>
            <a:r>
              <a:rPr lang="en-US" altLang="zh-CN" sz="2800" dirty="0" smtClean="0">
                <a:solidFill>
                  <a:schemeClr val="tx1"/>
                </a:solidFill>
              </a:rPr>
              <a:t>Sources </a:t>
            </a:r>
            <a:r>
              <a:rPr lang="en-US" altLang="zh-CN" sz="2800" dirty="0" smtClean="0">
                <a:solidFill>
                  <a:schemeClr val="tx1"/>
                </a:solidFill>
              </a:rPr>
              <a:t>o</a:t>
            </a:r>
            <a:r>
              <a:rPr lang="en-US" altLang="zh-CN" sz="2800" dirty="0" smtClean="0">
                <a:solidFill>
                  <a:schemeClr val="tx1"/>
                </a:solidFill>
              </a:rPr>
              <a:t>n </a:t>
            </a:r>
            <a:r>
              <a:rPr lang="en-US" altLang="zh-CN" sz="2800" dirty="0" smtClean="0">
                <a:solidFill>
                  <a:schemeClr val="tx1"/>
                </a:solidFill>
              </a:rPr>
              <a:t>4n Frequency </a:t>
            </a:r>
            <a:r>
              <a:rPr lang="en-US" altLang="zh-CN" sz="2800" dirty="0" smtClean="0">
                <a:solidFill>
                  <a:schemeClr val="tx1"/>
                </a:solidFill>
              </a:rPr>
              <a:t>Bands</a:t>
            </a:r>
            <a:endParaRPr lang="en-US" altLang="zh-CN" sz="2800" dirty="0" smtClean="0">
              <a:solidFill>
                <a:schemeClr val="tx1"/>
              </a:solidFill>
            </a:endParaRPr>
          </a:p>
        </p:txBody>
      </p:sp>
      <p:sp>
        <p:nvSpPr>
          <p:cNvPr id="10243" name="标题 1"/>
          <p:cNvSpPr>
            <a:spLocks/>
          </p:cNvSpPr>
          <p:nvPr/>
        </p:nvSpPr>
        <p:spPr bwMode="auto">
          <a:xfrm>
            <a:off x="3314700" y="5983288"/>
            <a:ext cx="3848100" cy="563562"/>
          </a:xfrm>
          <a:prstGeom prst="rect">
            <a:avLst/>
          </a:prstGeom>
          <a:noFill/>
          <a:ln w="9525">
            <a:noFill/>
            <a:miter lim="800000"/>
            <a:headEnd/>
            <a:tailEnd/>
          </a:ln>
        </p:spPr>
        <p:txBody>
          <a:bodyPr anchor="ctr"/>
          <a:lstStyle/>
          <a:p>
            <a:pPr eaLnBrk="0" hangingPunct="0"/>
            <a:r>
              <a:rPr lang="en-US" altLang="zh-CN" sz="1800" b="0">
                <a:latin typeface="Calibri" pitchFamily="34" charset="0"/>
              </a:rPr>
              <a:t>Fig 1. Interference source in 4n band </a:t>
            </a:r>
            <a:endParaRPr lang="zh-CN" altLang="en-US" sz="1800" b="0">
              <a:latin typeface="Calibri" pitchFamily="34" charset="0"/>
            </a:endParaRPr>
          </a:p>
        </p:txBody>
      </p:sp>
      <p:sp>
        <p:nvSpPr>
          <p:cNvPr id="10244" name="矩形 1"/>
          <p:cNvSpPr>
            <a:spLocks noChangeArrowheads="1"/>
          </p:cNvSpPr>
          <p:nvPr/>
        </p:nvSpPr>
        <p:spPr bwMode="auto">
          <a:xfrm>
            <a:off x="1000125" y="1587500"/>
            <a:ext cx="7334250" cy="646113"/>
          </a:xfrm>
          <a:prstGeom prst="rect">
            <a:avLst/>
          </a:prstGeom>
          <a:noFill/>
          <a:ln w="9525">
            <a:noFill/>
            <a:miter lim="800000"/>
            <a:headEnd/>
            <a:tailEnd/>
          </a:ln>
        </p:spPr>
        <p:txBody>
          <a:bodyPr>
            <a:spAutoFit/>
          </a:bodyPr>
          <a:lstStyle/>
          <a:p>
            <a:r>
              <a:rPr lang="en-US" altLang="zh-CN" sz="1800" b="0"/>
              <a:t>The IEEE 802.15.4n frequency band are : 174-216</a:t>
            </a:r>
            <a:r>
              <a:rPr lang="zh-CN" altLang="en-US" sz="1800" b="0"/>
              <a:t>、</a:t>
            </a:r>
            <a:r>
              <a:rPr lang="en-US" altLang="zh-CN" sz="1800" b="0"/>
              <a:t>407-425</a:t>
            </a:r>
            <a:r>
              <a:rPr lang="zh-CN" altLang="en-US" sz="1800" b="0"/>
              <a:t>、</a:t>
            </a:r>
            <a:r>
              <a:rPr lang="en-US" altLang="zh-CN" sz="1800" b="0"/>
              <a:t>608-630MHz.Fig1 shows interference sources in 4n band.</a:t>
            </a:r>
            <a:endParaRPr lang="zh-CN" altLang="en-US" sz="1800"/>
          </a:p>
        </p:txBody>
      </p:sp>
      <p:pic>
        <p:nvPicPr>
          <p:cNvPr id="10245" name="Picture 9" descr="I:\实验室相关\IEEE 802.15.4n标准研发\IEEE 802.15.4n     技术文档\干扰源调研及抗干扰措施\4n干扰源示意图（英语）.jpg"/>
          <p:cNvPicPr>
            <a:picLocks noChangeAspect="1" noChangeArrowheads="1"/>
          </p:cNvPicPr>
          <p:nvPr/>
        </p:nvPicPr>
        <p:blipFill>
          <a:blip r:embed="rId2" cstate="print"/>
          <a:srcRect/>
          <a:stretch>
            <a:fillRect/>
          </a:stretch>
        </p:blipFill>
        <p:spPr bwMode="auto">
          <a:xfrm>
            <a:off x="1284288" y="2422525"/>
            <a:ext cx="6886575" cy="3662363"/>
          </a:xfrm>
          <a:prstGeom prst="rect">
            <a:avLst/>
          </a:prstGeom>
          <a:noFill/>
          <a:ln w="9525">
            <a:noFill/>
            <a:miter lim="800000"/>
            <a:headEnd/>
            <a:tailEnd/>
          </a:ln>
        </p:spPr>
      </p:pic>
      <p:sp>
        <p:nvSpPr>
          <p:cNvPr id="10246" name="Slide Number Placeholder 3"/>
          <p:cNvSpPr>
            <a:spLocks noGrp="1"/>
          </p:cNvSpPr>
          <p:nvPr>
            <p:ph type="sldNum" sz="quarter" idx="12"/>
          </p:nvPr>
        </p:nvSpPr>
        <p:spPr bwMode="auto">
          <a:xfrm>
            <a:off x="4667250" y="6540500"/>
            <a:ext cx="433388"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xfrm>
            <a:off x="4394200" y="6475413"/>
            <a:ext cx="431800" cy="184150"/>
          </a:xfrm>
          <a:noFill/>
        </p:spPr>
        <p:txBody>
          <a:bodyPr/>
          <a:lstStyle/>
          <a:p>
            <a:r>
              <a:rPr lang="en-GB" altLang="zh-CN" smtClean="0">
                <a:ea typeface="宋体" pitchFamily="2" charset="-122"/>
              </a:rPr>
              <a:t>Slide 2</a:t>
            </a:r>
          </a:p>
        </p:txBody>
      </p:sp>
      <p:sp>
        <p:nvSpPr>
          <p:cNvPr id="14341" name="Rectangle 2"/>
          <p:cNvSpPr>
            <a:spLocks noGrp="1" noChangeArrowheads="1"/>
          </p:cNvSpPr>
          <p:nvPr>
            <p:ph type="title"/>
          </p:nvPr>
        </p:nvSpPr>
        <p:spPr>
          <a:xfrm>
            <a:off x="7938" y="615950"/>
            <a:ext cx="8964612" cy="1066800"/>
          </a:xfrm>
        </p:spPr>
        <p:txBody>
          <a:bodyPr/>
          <a:lstStyle/>
          <a:p>
            <a:pPr eaLnBrk="1" hangingPunct="1">
              <a:defRPr/>
            </a:pPr>
            <a:r>
              <a:rPr lang="en-US" altLang="zh-CN" kern="1200" dirty="0" smtClean="0">
                <a:solidFill>
                  <a:schemeClr val="tx1"/>
                </a:solidFill>
                <a:latin typeface="+mj-lt"/>
                <a:ea typeface="宋体" pitchFamily="2" charset="-122"/>
              </a:rPr>
              <a:t>The </a:t>
            </a:r>
            <a:r>
              <a:rPr lang="en-US" altLang="zh-CN" kern="1200" dirty="0">
                <a:solidFill>
                  <a:schemeClr val="tx1"/>
                </a:solidFill>
                <a:latin typeface="+mj-lt"/>
                <a:ea typeface="宋体" pitchFamily="2" charset="-122"/>
              </a:rPr>
              <a:t>Television Interference </a:t>
            </a:r>
            <a:r>
              <a:rPr lang="en-US" altLang="zh-CN" kern="1200" dirty="0" smtClean="0">
                <a:solidFill>
                  <a:schemeClr val="tx1"/>
                </a:solidFill>
                <a:latin typeface="+mj-lt"/>
                <a:ea typeface="宋体" pitchFamily="2" charset="-122"/>
              </a:rPr>
              <a:t>on </a:t>
            </a:r>
            <a:r>
              <a:rPr lang="en-US" altLang="zh-CN" kern="1200" dirty="0">
                <a:solidFill>
                  <a:schemeClr val="tx1"/>
                </a:solidFill>
                <a:latin typeface="+mj-lt"/>
                <a:ea typeface="宋体" pitchFamily="2" charset="-122"/>
              </a:rPr>
              <a:t>608-630MHz Band</a:t>
            </a:r>
            <a:endParaRPr lang="zh-CN" altLang="en-US" kern="1200" dirty="0">
              <a:solidFill>
                <a:schemeClr val="tx1"/>
              </a:solidFill>
              <a:latin typeface="+mj-lt"/>
              <a:ea typeface="宋体" pitchFamily="2" charset="-122"/>
            </a:endParaRPr>
          </a:p>
        </p:txBody>
      </p:sp>
      <p:sp>
        <p:nvSpPr>
          <p:cNvPr id="11268" name="Rectangle 2"/>
          <p:cNvSpPr>
            <a:spLocks noChangeArrowheads="1"/>
          </p:cNvSpPr>
          <p:nvPr/>
        </p:nvSpPr>
        <p:spPr bwMode="auto">
          <a:xfrm>
            <a:off x="914400" y="1682750"/>
            <a:ext cx="8058150" cy="838200"/>
          </a:xfrm>
          <a:prstGeom prst="rect">
            <a:avLst/>
          </a:prstGeom>
          <a:noFill/>
          <a:ln w="9525">
            <a:noFill/>
            <a:miter lim="800000"/>
            <a:headEnd/>
            <a:tailEnd/>
          </a:ln>
        </p:spPr>
        <p:txBody>
          <a:bodyPr lIns="92075" tIns="46038" rIns="92075" bIns="46038" anchor="ctr"/>
          <a:lstStyle/>
          <a:p>
            <a:r>
              <a:rPr lang="en-US" altLang="zh-CN" sz="2400" b="0"/>
              <a:t>There are 2 Television Standard in China , one is   mandatory stand and the other is industry standard: </a:t>
            </a:r>
          </a:p>
        </p:txBody>
      </p:sp>
      <p:sp>
        <p:nvSpPr>
          <p:cNvPr id="11269" name="矩形 1"/>
          <p:cNvSpPr>
            <a:spLocks noChangeArrowheads="1"/>
          </p:cNvSpPr>
          <p:nvPr/>
        </p:nvSpPr>
        <p:spPr bwMode="auto">
          <a:xfrm>
            <a:off x="914400" y="2520950"/>
            <a:ext cx="6924675" cy="830263"/>
          </a:xfrm>
          <a:prstGeom prst="rect">
            <a:avLst/>
          </a:prstGeom>
          <a:noFill/>
          <a:ln w="9525">
            <a:noFill/>
            <a:miter lim="800000"/>
            <a:headEnd/>
            <a:tailEnd/>
          </a:ln>
        </p:spPr>
        <p:txBody>
          <a:bodyPr>
            <a:spAutoFit/>
          </a:bodyPr>
          <a:lstStyle/>
          <a:p>
            <a:pPr eaLnBrk="0" hangingPunct="0"/>
            <a:r>
              <a:rPr lang="en-US" altLang="zh-CN" sz="2000" b="0"/>
              <a:t>● </a:t>
            </a:r>
            <a:r>
              <a:rPr lang="en-US" altLang="zh-CN" sz="2400" b="0"/>
              <a:t>DTMB   (</a:t>
            </a:r>
            <a:r>
              <a:rPr lang="en-US" altLang="zh-CN" sz="2400" b="0" i="1"/>
              <a:t>GB20600-2006</a:t>
            </a:r>
            <a:r>
              <a:rPr lang="en-US" altLang="zh-CN" sz="2400" b="0"/>
              <a:t>, Mandatory Standard)</a:t>
            </a:r>
          </a:p>
          <a:p>
            <a:pPr eaLnBrk="0" hangingPunct="0"/>
            <a:r>
              <a:rPr lang="en-US" altLang="zh-CN" sz="2000" b="0"/>
              <a:t>● </a:t>
            </a:r>
            <a:r>
              <a:rPr lang="en-US" altLang="zh-CN" sz="2400" b="0"/>
              <a:t>CMMB  (</a:t>
            </a:r>
            <a:r>
              <a:rPr lang="en-US" altLang="zh-CN" sz="2400" b="0" i="1"/>
              <a:t>GYT 220-2006</a:t>
            </a:r>
            <a:r>
              <a:rPr lang="en-US" altLang="zh-CN" sz="2400" b="0"/>
              <a:t>, Industry Standard)</a:t>
            </a:r>
          </a:p>
        </p:txBody>
      </p:sp>
      <p:sp>
        <p:nvSpPr>
          <p:cNvPr id="11270" name="标题 1"/>
          <p:cNvSpPr>
            <a:spLocks/>
          </p:cNvSpPr>
          <p:nvPr/>
        </p:nvSpPr>
        <p:spPr bwMode="auto">
          <a:xfrm>
            <a:off x="914400" y="3530600"/>
            <a:ext cx="7953375" cy="2852738"/>
          </a:xfrm>
          <a:prstGeom prst="rect">
            <a:avLst/>
          </a:prstGeom>
          <a:noFill/>
          <a:ln w="9525">
            <a:noFill/>
            <a:miter lim="800000"/>
            <a:headEnd/>
            <a:tailEnd/>
          </a:ln>
        </p:spPr>
        <p:txBody>
          <a:bodyPr anchor="ctr"/>
          <a:lstStyle/>
          <a:p>
            <a:pPr eaLnBrk="0" hangingPunct="0"/>
            <a:r>
              <a:rPr lang="en-US" altLang="zh-CN" sz="2400" b="0"/>
              <a:t>Those standards define 3 Television Channels in 606-630MHz and every channel has a bandwidth of  8MHz</a:t>
            </a:r>
            <a:r>
              <a:rPr lang="zh-CN" altLang="en-US" sz="2400" b="0"/>
              <a:t>：</a:t>
            </a:r>
          </a:p>
          <a:p>
            <a:pPr eaLnBrk="0" hangingPunct="0"/>
            <a:r>
              <a:rPr lang="en-US" altLang="zh-CN" sz="2000" b="0"/>
              <a:t>● </a:t>
            </a:r>
            <a:r>
              <a:rPr lang="en-US" altLang="zh-CN" sz="2400" b="0"/>
              <a:t>DS-25:  606-614MHz</a:t>
            </a:r>
          </a:p>
          <a:p>
            <a:pPr eaLnBrk="0" hangingPunct="0"/>
            <a:r>
              <a:rPr lang="en-US" altLang="zh-CN" sz="2000" b="0"/>
              <a:t>●</a:t>
            </a:r>
            <a:r>
              <a:rPr lang="en-US" altLang="zh-CN" sz="2400"/>
              <a:t> </a:t>
            </a:r>
            <a:r>
              <a:rPr lang="en-US" altLang="zh-CN" sz="2400" b="0"/>
              <a:t>DS-25:  614-622MHz</a:t>
            </a:r>
          </a:p>
          <a:p>
            <a:pPr eaLnBrk="0" hangingPunct="0"/>
            <a:r>
              <a:rPr lang="en-US" altLang="zh-CN" sz="2000" b="0"/>
              <a:t>●</a:t>
            </a:r>
            <a:r>
              <a:rPr lang="en-US" altLang="zh-CN" sz="2400"/>
              <a:t> </a:t>
            </a:r>
            <a:r>
              <a:rPr lang="en-US" altLang="zh-CN" sz="2400" b="0"/>
              <a:t>DS-25:  622-630MHz</a:t>
            </a:r>
          </a:p>
          <a:p>
            <a:pPr eaLnBrk="0" hangingPunct="0"/>
            <a:endParaRPr lang="en-US" altLang="zh-CN" sz="2400" b="0"/>
          </a:p>
          <a:p>
            <a:pPr eaLnBrk="0" hangingPunct="0"/>
            <a:endParaRPr lang="en-US" altLang="zh-CN" sz="2400"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ChangeArrowheads="1"/>
          </p:cNvSpPr>
          <p:nvPr/>
        </p:nvSpPr>
        <p:spPr bwMode="auto">
          <a:xfrm>
            <a:off x="42863" y="2644775"/>
            <a:ext cx="9144000" cy="0"/>
          </a:xfrm>
          <a:prstGeom prst="rect">
            <a:avLst/>
          </a:prstGeom>
          <a:noFill/>
          <a:ln w="9525">
            <a:noFill/>
            <a:miter lim="800000"/>
            <a:headEnd/>
            <a:tailEnd/>
          </a:ln>
        </p:spPr>
        <p:txBody>
          <a:bodyPr wrap="none" anchor="ctr">
            <a:spAutoFit/>
          </a:bodyPr>
          <a:lstStyle/>
          <a:p>
            <a:endParaRPr lang="zh-CN" altLang="en-US" sz="2400"/>
          </a:p>
        </p:txBody>
      </p:sp>
      <p:sp>
        <p:nvSpPr>
          <p:cNvPr id="12291" name="Rectangle 8"/>
          <p:cNvSpPr>
            <a:spLocks noChangeArrowheads="1"/>
          </p:cNvSpPr>
          <p:nvPr/>
        </p:nvSpPr>
        <p:spPr bwMode="auto">
          <a:xfrm>
            <a:off x="42863" y="2806700"/>
            <a:ext cx="9144000" cy="0"/>
          </a:xfrm>
          <a:prstGeom prst="rect">
            <a:avLst/>
          </a:prstGeom>
          <a:noFill/>
          <a:ln w="9525">
            <a:noFill/>
            <a:miter lim="800000"/>
            <a:headEnd/>
            <a:tailEnd/>
          </a:ln>
        </p:spPr>
        <p:txBody>
          <a:bodyPr wrap="none" anchor="ctr">
            <a:spAutoFit/>
          </a:bodyPr>
          <a:lstStyle/>
          <a:p>
            <a:endParaRPr lang="zh-CN" altLang="en-US" sz="2400"/>
          </a:p>
        </p:txBody>
      </p:sp>
      <p:sp>
        <p:nvSpPr>
          <p:cNvPr id="12292" name="Date Placeholder 3"/>
          <p:cNvSpPr txBox="1">
            <a:spLocks noGrp="1"/>
          </p:cNvSpPr>
          <p:nvPr/>
        </p:nvSpPr>
        <p:spPr bwMode="auto">
          <a:xfrm>
            <a:off x="498475" y="5430838"/>
            <a:ext cx="4429125" cy="214312"/>
          </a:xfrm>
          <a:prstGeom prst="rect">
            <a:avLst/>
          </a:prstGeom>
          <a:noFill/>
          <a:ln w="9525">
            <a:noFill/>
            <a:miter lim="800000"/>
            <a:headEnd/>
            <a:tailEnd/>
          </a:ln>
        </p:spPr>
        <p:txBody>
          <a:bodyPr lIns="0" tIns="0" rIns="0" bIns="0" anchor="b">
            <a:spAutoFit/>
          </a:bodyPr>
          <a:lstStyle/>
          <a:p>
            <a:pPr eaLnBrk="0" hangingPunct="0"/>
            <a:r>
              <a:rPr lang="en-GB" altLang="zh-CN" sz="1400">
                <a:solidFill>
                  <a:srgbClr val="000000"/>
                </a:solidFill>
                <a:latin typeface="Times New Roman" pitchFamily="18" charset="0"/>
              </a:rPr>
              <a:t>Fig 2.  The PSD of  transmit signal of DTMB Standard</a:t>
            </a:r>
          </a:p>
        </p:txBody>
      </p:sp>
      <p:pic>
        <p:nvPicPr>
          <p:cNvPr id="12293" name="Picture 12" descr="GZC0VA}`@G@)42}6GX_P6EW"/>
          <p:cNvPicPr>
            <a:picLocks noChangeAspect="1" noChangeArrowheads="1"/>
          </p:cNvPicPr>
          <p:nvPr/>
        </p:nvPicPr>
        <p:blipFill>
          <a:blip r:embed="rId2" cstate="print"/>
          <a:srcRect/>
          <a:stretch>
            <a:fillRect/>
          </a:stretch>
        </p:blipFill>
        <p:spPr bwMode="auto">
          <a:xfrm>
            <a:off x="809625" y="2849563"/>
            <a:ext cx="3805238" cy="2532062"/>
          </a:xfrm>
          <a:prstGeom prst="rect">
            <a:avLst/>
          </a:prstGeom>
          <a:noFill/>
          <a:ln w="9525">
            <a:noFill/>
            <a:miter lim="800000"/>
            <a:headEnd/>
            <a:tailEnd/>
          </a:ln>
        </p:spPr>
      </p:pic>
      <p:pic>
        <p:nvPicPr>
          <p:cNvPr id="12294" name="Picture 13" descr="N516Y_L0V4)8W{4Q06`K4_K"/>
          <p:cNvPicPr>
            <a:picLocks noChangeAspect="1" noChangeArrowheads="1"/>
          </p:cNvPicPr>
          <p:nvPr/>
        </p:nvPicPr>
        <p:blipFill>
          <a:blip r:embed="rId3" cstate="print"/>
          <a:srcRect/>
          <a:stretch>
            <a:fillRect/>
          </a:stretch>
        </p:blipFill>
        <p:spPr bwMode="auto">
          <a:xfrm>
            <a:off x="4927600" y="2892425"/>
            <a:ext cx="3668713" cy="2447925"/>
          </a:xfrm>
          <a:prstGeom prst="rect">
            <a:avLst/>
          </a:prstGeom>
          <a:noFill/>
          <a:ln w="9525">
            <a:noFill/>
            <a:miter lim="800000"/>
            <a:headEnd/>
            <a:tailEnd/>
          </a:ln>
        </p:spPr>
      </p:pic>
      <p:sp>
        <p:nvSpPr>
          <p:cNvPr id="12295" name="Date Placeholder 3"/>
          <p:cNvSpPr txBox="1">
            <a:spLocks noGrp="1"/>
          </p:cNvSpPr>
          <p:nvPr/>
        </p:nvSpPr>
        <p:spPr bwMode="auto">
          <a:xfrm>
            <a:off x="4848225" y="5430838"/>
            <a:ext cx="4429125" cy="214312"/>
          </a:xfrm>
          <a:prstGeom prst="rect">
            <a:avLst/>
          </a:prstGeom>
          <a:noFill/>
          <a:ln w="9525">
            <a:noFill/>
            <a:miter lim="800000"/>
            <a:headEnd/>
            <a:tailEnd/>
          </a:ln>
        </p:spPr>
        <p:txBody>
          <a:bodyPr lIns="0" tIns="0" rIns="0" bIns="0" anchor="b">
            <a:spAutoFit/>
          </a:bodyPr>
          <a:lstStyle/>
          <a:p>
            <a:pPr eaLnBrk="0" hangingPunct="0"/>
            <a:r>
              <a:rPr lang="en-GB" altLang="zh-CN" sz="1400">
                <a:solidFill>
                  <a:srgbClr val="000000"/>
                </a:solidFill>
                <a:latin typeface="Times New Roman" pitchFamily="18" charset="0"/>
              </a:rPr>
              <a:t>Fig 3.  The PSD of  transmit signal of CMMB Standard</a:t>
            </a:r>
          </a:p>
        </p:txBody>
      </p:sp>
      <p:sp>
        <p:nvSpPr>
          <p:cNvPr id="12296" name="矩形 1"/>
          <p:cNvSpPr>
            <a:spLocks noChangeArrowheads="1"/>
          </p:cNvSpPr>
          <p:nvPr/>
        </p:nvSpPr>
        <p:spPr bwMode="auto">
          <a:xfrm>
            <a:off x="984250" y="1649413"/>
            <a:ext cx="7729538" cy="923925"/>
          </a:xfrm>
          <a:prstGeom prst="rect">
            <a:avLst/>
          </a:prstGeom>
          <a:noFill/>
          <a:ln w="9525">
            <a:noFill/>
            <a:miter lim="800000"/>
            <a:headEnd/>
            <a:tailEnd/>
          </a:ln>
        </p:spPr>
        <p:txBody>
          <a:bodyPr>
            <a:spAutoFit/>
          </a:bodyPr>
          <a:lstStyle/>
          <a:p>
            <a:pPr eaLnBrk="0" hangingPunct="0"/>
            <a:r>
              <a:rPr lang="en-US" altLang="zh-CN" sz="1800" b="0"/>
              <a:t>Fig 2 and Fig 3 show the PSD of transmit signal of DTMB and CMMB standards. We choose CMMB signal as interference signal in this research.</a:t>
            </a:r>
          </a:p>
        </p:txBody>
      </p:sp>
      <p:sp>
        <p:nvSpPr>
          <p:cNvPr id="14" name="Rectangle 2"/>
          <p:cNvSpPr txBox="1">
            <a:spLocks noChangeArrowheads="1"/>
          </p:cNvSpPr>
          <p:nvPr/>
        </p:nvSpPr>
        <p:spPr>
          <a:xfrm>
            <a:off x="0" y="757238"/>
            <a:ext cx="9277350" cy="10668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US" altLang="zh-CN" sz="2800" dirty="0" smtClean="0"/>
              <a:t>The </a:t>
            </a:r>
            <a:r>
              <a:rPr lang="en-US" altLang="zh-CN" sz="2800" dirty="0" smtClean="0"/>
              <a:t>PSD of Digital  Television Signal</a:t>
            </a:r>
            <a:endParaRPr lang="zh-CN" altLang="en-US" sz="2800" dirty="0" smtClean="0"/>
          </a:p>
        </p:txBody>
      </p:sp>
      <p:sp>
        <p:nvSpPr>
          <p:cNvPr id="12298" name="Slide Number Placeholder 3"/>
          <p:cNvSpPr>
            <a:spLocks noGrp="1"/>
          </p:cNvSpPr>
          <p:nvPr>
            <p:ph type="sldNum" sz="quarter" idx="12"/>
          </p:nvPr>
        </p:nvSpPr>
        <p:spPr bwMode="auto">
          <a:xfrm>
            <a:off x="4394200" y="6475413"/>
            <a:ext cx="431800"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55600" y="4554538"/>
            <a:ext cx="8229600" cy="1143000"/>
          </a:xfrm>
          <a:prstGeom prst="rect">
            <a:avLst/>
          </a:prstGeom>
          <a:noFill/>
          <a:ln w="9525">
            <a:noFill/>
            <a:miter lim="800000"/>
            <a:headEnd/>
            <a:tailEnd/>
          </a:ln>
        </p:spPr>
        <p:txBody>
          <a:bodyPr lIns="92075" tIns="46038" rIns="92075" bIns="46038" anchor="ctr"/>
          <a:lstStyle/>
          <a:p>
            <a:pPr algn="ctr" eaLnBrk="0" hangingPunct="0"/>
            <a:endParaRPr lang="zh-CN" altLang="en-US" sz="2000" b="0"/>
          </a:p>
        </p:txBody>
      </p:sp>
      <p:sp>
        <p:nvSpPr>
          <p:cNvPr id="27" name="Rectangle 2"/>
          <p:cNvSpPr txBox="1">
            <a:spLocks noChangeArrowheads="1"/>
          </p:cNvSpPr>
          <p:nvPr/>
        </p:nvSpPr>
        <p:spPr>
          <a:xfrm>
            <a:off x="0" y="533400"/>
            <a:ext cx="8918575" cy="10668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US" altLang="zh-CN" sz="3600" dirty="0" smtClean="0"/>
              <a:t>Interference </a:t>
            </a:r>
            <a:r>
              <a:rPr lang="en-US" altLang="zh-CN" sz="3600" dirty="0" smtClean="0"/>
              <a:t>Scene and Path Loss Model </a:t>
            </a:r>
            <a:endParaRPr lang="zh-CN" altLang="en-US" sz="3600" dirty="0" smtClean="0"/>
          </a:p>
        </p:txBody>
      </p:sp>
      <p:sp>
        <p:nvSpPr>
          <p:cNvPr id="13316" name="矩形 27"/>
          <p:cNvSpPr>
            <a:spLocks noChangeArrowheads="1"/>
          </p:cNvSpPr>
          <p:nvPr/>
        </p:nvSpPr>
        <p:spPr bwMode="auto">
          <a:xfrm>
            <a:off x="796925" y="1454150"/>
            <a:ext cx="7727950" cy="922338"/>
          </a:xfrm>
          <a:prstGeom prst="rect">
            <a:avLst/>
          </a:prstGeom>
          <a:noFill/>
          <a:ln w="9525">
            <a:noFill/>
            <a:miter lim="800000"/>
            <a:headEnd/>
            <a:tailEnd/>
          </a:ln>
        </p:spPr>
        <p:txBody>
          <a:bodyPr>
            <a:spAutoFit/>
          </a:bodyPr>
          <a:lstStyle/>
          <a:p>
            <a:pPr eaLnBrk="0" hangingPunct="0"/>
            <a:r>
              <a:rPr lang="en-US" altLang="zh-CN" sz="1800" b="0"/>
              <a:t>First, we set the interference scene as Fig 4 shows . Then, we select the Path Loss Model for CMMB signal(PL-cmmb ) and  4n signal (PL-4n).</a:t>
            </a:r>
          </a:p>
          <a:p>
            <a:pPr eaLnBrk="0" hangingPunct="0"/>
            <a:endParaRPr lang="en-US" altLang="zh-CN" sz="1800" b="0"/>
          </a:p>
        </p:txBody>
      </p:sp>
      <p:pic>
        <p:nvPicPr>
          <p:cNvPr id="13317"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srcRect/>
          <a:stretch>
            <a:fillRect/>
          </a:stretch>
        </p:blipFill>
        <p:spPr bwMode="auto">
          <a:xfrm>
            <a:off x="1466850" y="2779713"/>
            <a:ext cx="5886450" cy="2859087"/>
          </a:xfrm>
          <a:prstGeom prst="rect">
            <a:avLst/>
          </a:prstGeom>
          <a:noFill/>
          <a:ln w="9525">
            <a:noFill/>
            <a:miter lim="800000"/>
            <a:headEnd/>
            <a:tailEnd/>
          </a:ln>
        </p:spPr>
      </p:pic>
      <p:sp>
        <p:nvSpPr>
          <p:cNvPr id="13318" name="矩形 29"/>
          <p:cNvSpPr>
            <a:spLocks noChangeArrowheads="1"/>
          </p:cNvSpPr>
          <p:nvPr/>
        </p:nvSpPr>
        <p:spPr bwMode="auto">
          <a:xfrm>
            <a:off x="3003550" y="5872163"/>
            <a:ext cx="3194050" cy="338137"/>
          </a:xfrm>
          <a:prstGeom prst="rect">
            <a:avLst/>
          </a:prstGeom>
          <a:noFill/>
          <a:ln w="9525">
            <a:noFill/>
            <a:miter lim="800000"/>
            <a:headEnd/>
            <a:tailEnd/>
          </a:ln>
        </p:spPr>
        <p:txBody>
          <a:bodyPr>
            <a:spAutoFit/>
          </a:bodyPr>
          <a:lstStyle/>
          <a:p>
            <a:pPr eaLnBrk="0" hangingPunct="0"/>
            <a:r>
              <a:rPr lang="en-US" altLang="zh-CN" sz="1600" b="0"/>
              <a:t>Fig 4. Interference Scene</a:t>
            </a:r>
          </a:p>
        </p:txBody>
      </p:sp>
      <p:sp>
        <p:nvSpPr>
          <p:cNvPr id="13319" name="Slide Number Placeholder 3"/>
          <p:cNvSpPr>
            <a:spLocks noGrp="1"/>
          </p:cNvSpPr>
          <p:nvPr>
            <p:ph type="sldNum" sz="quarter" idx="12"/>
          </p:nvPr>
        </p:nvSpPr>
        <p:spPr bwMode="auto">
          <a:xfrm>
            <a:off x="4394200" y="6475413"/>
            <a:ext cx="431800"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矩形 2"/>
          <p:cNvSpPr>
            <a:spLocks noChangeArrowheads="1"/>
          </p:cNvSpPr>
          <p:nvPr/>
        </p:nvSpPr>
        <p:spPr bwMode="auto">
          <a:xfrm>
            <a:off x="692150" y="530225"/>
            <a:ext cx="8166100" cy="5632450"/>
          </a:xfrm>
          <a:prstGeom prst="rect">
            <a:avLst/>
          </a:prstGeom>
          <a:noFill/>
          <a:ln w="9525">
            <a:noFill/>
            <a:miter lim="800000"/>
            <a:headEnd/>
            <a:tailEnd/>
          </a:ln>
        </p:spPr>
        <p:txBody>
          <a:bodyPr>
            <a:spAutoFit/>
          </a:bodyPr>
          <a:lstStyle/>
          <a:p>
            <a:pPr eaLnBrk="0" hangingPunct="0"/>
            <a:r>
              <a:rPr lang="en-US" altLang="zh-CN" sz="1800" b="0"/>
              <a:t> </a:t>
            </a:r>
          </a:p>
          <a:p>
            <a:pPr eaLnBrk="0" hangingPunct="0"/>
            <a:r>
              <a:rPr lang="en-US" altLang="zh-CN" sz="1800" b="0"/>
              <a:t>● For PL-cmmb ,we choose the ITU-Hata-Okumura Model. As follow:</a:t>
            </a:r>
          </a:p>
          <a:p>
            <a:pPr eaLnBrk="0" hangingPunct="0"/>
            <a:endParaRPr lang="en-US" altLang="zh-CN" sz="1800" b="0"/>
          </a:p>
          <a:p>
            <a:pPr eaLnBrk="0" hangingPunct="0"/>
            <a:endParaRPr lang="en-US" altLang="zh-CN" sz="1800" b="0"/>
          </a:p>
          <a:p>
            <a:pPr eaLnBrk="0" hangingPunct="0"/>
            <a:r>
              <a:rPr lang="en-US" altLang="zh-CN" sz="1800" b="0"/>
              <a:t>                     is the Path Loss in dB, it’s not contain Building Penetration Loss. </a:t>
            </a:r>
          </a:p>
          <a:p>
            <a:pPr eaLnBrk="0" hangingPunct="0"/>
            <a:r>
              <a:rPr lang="en-US" altLang="zh-CN" sz="1800" b="0"/>
              <a:t>      is the center carrier frequency .we choose DS-26, so                      .</a:t>
            </a:r>
          </a:p>
          <a:p>
            <a:pPr eaLnBrk="0" hangingPunct="0"/>
            <a:r>
              <a:rPr lang="en-US" altLang="zh-CN" sz="1800" b="0"/>
              <a:t>      is the efficient height of antenna of CMMB station, we set                  . </a:t>
            </a:r>
          </a:p>
          <a:p>
            <a:pPr eaLnBrk="0" hangingPunct="0"/>
            <a:r>
              <a:rPr lang="en-US" altLang="zh-CN" sz="1800" b="0"/>
              <a:t>      is the efficient height of antenna of 4n receiver, we set it value accord to   </a:t>
            </a:r>
          </a:p>
          <a:p>
            <a:pPr eaLnBrk="0" hangingPunct="0"/>
            <a:r>
              <a:rPr lang="en-US" altLang="zh-CN" sz="1800" b="0"/>
              <a:t>      different floor and assume 3m per floor .</a:t>
            </a:r>
          </a:p>
          <a:p>
            <a:pPr eaLnBrk="0" hangingPunct="0"/>
            <a:r>
              <a:rPr lang="en-US" altLang="zh-CN" sz="1800" b="0"/>
              <a:t>      is the distance from CMMB BaseStation to 4n receiver. In Fig 4,it’s d2.             </a:t>
            </a:r>
          </a:p>
          <a:p>
            <a:pPr eaLnBrk="0" hangingPunct="0"/>
            <a:r>
              <a:rPr lang="en-US" altLang="zh-CN" sz="1800" b="0"/>
              <a:t>         is antenna correction factor, we choose :</a:t>
            </a:r>
          </a:p>
          <a:p>
            <a:pPr eaLnBrk="0" hangingPunct="0"/>
            <a:r>
              <a:rPr lang="en-US" altLang="zh-CN" sz="1800" b="0"/>
              <a:t>      is distance correction factor when transmit distance over 20km.We set the </a:t>
            </a:r>
          </a:p>
          <a:p>
            <a:pPr eaLnBrk="0" hangingPunct="0"/>
            <a:r>
              <a:rPr lang="en-US" altLang="zh-CN" sz="1800" b="0"/>
              <a:t>      longest transmit distance is 15km,so         .</a:t>
            </a:r>
          </a:p>
          <a:p>
            <a:pPr eaLnBrk="0" hangingPunct="0"/>
            <a:r>
              <a:rPr lang="en-US" altLang="zh-CN" sz="1800" b="0"/>
              <a:t>      is urban building density correction factor , as follow :     </a:t>
            </a:r>
          </a:p>
          <a:p>
            <a:pPr eaLnBrk="0" hangingPunct="0"/>
            <a:r>
              <a:rPr lang="en-US" altLang="zh-CN" sz="1800" b="0"/>
              <a:t>      </a:t>
            </a:r>
          </a:p>
          <a:p>
            <a:pPr eaLnBrk="0" hangingPunct="0"/>
            <a:r>
              <a:rPr lang="en-US" altLang="zh-CN" sz="1800" b="0"/>
              <a:t>                                                              and we choose              . </a:t>
            </a:r>
          </a:p>
          <a:p>
            <a:pPr eaLnBrk="0" hangingPunct="0"/>
            <a:endParaRPr lang="en-US" altLang="zh-CN" sz="1800" b="0"/>
          </a:p>
          <a:p>
            <a:pPr eaLnBrk="0" hangingPunct="0"/>
            <a:endParaRPr lang="en-US" altLang="zh-CN" sz="1800" b="0"/>
          </a:p>
          <a:p>
            <a:pPr eaLnBrk="0" hangingPunct="0"/>
            <a:r>
              <a:rPr lang="en-US" altLang="zh-CN" sz="1800" b="0"/>
              <a:t>Considering the ITU-R BT.1368-7 and ITU-R P.1546-3 , We set Building Penetration Loss is 11dB.So the final PL for CMMB signal is :</a:t>
            </a:r>
          </a:p>
        </p:txBody>
      </p:sp>
      <p:sp>
        <p:nvSpPr>
          <p:cNvPr id="14339"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sp>
        <p:nvSpPr>
          <p:cNvPr id="14340"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41" name="对象 5"/>
          <p:cNvGraphicFramePr>
            <a:graphicFrameLocks noChangeAspect="1"/>
          </p:cNvGraphicFramePr>
          <p:nvPr/>
        </p:nvGraphicFramePr>
        <p:xfrm>
          <a:off x="922338" y="1225550"/>
          <a:ext cx="7935912" cy="319088"/>
        </p:xfrm>
        <a:graphic>
          <a:graphicData uri="http://schemas.openxmlformats.org/presentationml/2006/ole">
            <p:oleObj spid="_x0000_s1026" name="公式" r:id="rId3" imgW="6248160" imgH="241200" progId="Equation.3">
              <p:embed/>
            </p:oleObj>
          </a:graphicData>
        </a:graphic>
      </p:graphicFrame>
      <p:sp>
        <p:nvSpPr>
          <p:cNvPr id="14342" name="Rectangle 13"/>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43" name="对象 7"/>
          <p:cNvGraphicFramePr>
            <a:graphicFrameLocks noChangeAspect="1"/>
          </p:cNvGraphicFramePr>
          <p:nvPr/>
        </p:nvGraphicFramePr>
        <p:xfrm>
          <a:off x="895350" y="1963738"/>
          <a:ext cx="219075" cy="288925"/>
        </p:xfrm>
        <a:graphic>
          <a:graphicData uri="http://schemas.openxmlformats.org/presentationml/2006/ole">
            <p:oleObj spid="_x0000_s1027" name="公式" r:id="rId4" imgW="152268" imgH="203024" progId="Equation.3">
              <p:embed/>
            </p:oleObj>
          </a:graphicData>
        </a:graphic>
      </p:graphicFrame>
      <p:graphicFrame>
        <p:nvGraphicFramePr>
          <p:cNvPr id="14344" name="对象 8"/>
          <p:cNvGraphicFramePr>
            <a:graphicFrameLocks noChangeAspect="1"/>
          </p:cNvGraphicFramePr>
          <p:nvPr/>
        </p:nvGraphicFramePr>
        <p:xfrm>
          <a:off x="6499225" y="1962150"/>
          <a:ext cx="1330325" cy="255588"/>
        </p:xfrm>
        <a:graphic>
          <a:graphicData uri="http://schemas.openxmlformats.org/presentationml/2006/ole">
            <p:oleObj spid="_x0000_s1028" name="公式" r:id="rId5" imgW="850680" imgH="164880" progId="Equation.3">
              <p:embed/>
            </p:oleObj>
          </a:graphicData>
        </a:graphic>
      </p:graphicFrame>
      <p:graphicFrame>
        <p:nvGraphicFramePr>
          <p:cNvPr id="14345" name="对象 9"/>
          <p:cNvGraphicFramePr>
            <a:graphicFrameLocks noChangeAspect="1"/>
          </p:cNvGraphicFramePr>
          <p:nvPr/>
        </p:nvGraphicFramePr>
        <p:xfrm>
          <a:off x="944563" y="1633538"/>
          <a:ext cx="1149350" cy="325437"/>
        </p:xfrm>
        <a:graphic>
          <a:graphicData uri="http://schemas.openxmlformats.org/presentationml/2006/ole">
            <p:oleObj spid="_x0000_s1029" name="公式" r:id="rId6" imgW="799920" imgH="228600" progId="Equation.3">
              <p:embed/>
            </p:oleObj>
          </a:graphicData>
        </a:graphic>
      </p:graphicFrame>
      <p:sp>
        <p:nvSpPr>
          <p:cNvPr id="14346" name="Rectangle 2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47" name="对象 11"/>
          <p:cNvGraphicFramePr>
            <a:graphicFrameLocks noChangeAspect="1"/>
          </p:cNvGraphicFramePr>
          <p:nvPr/>
        </p:nvGraphicFramePr>
        <p:xfrm>
          <a:off x="892175" y="2181225"/>
          <a:ext cx="258763" cy="333375"/>
        </p:xfrm>
        <a:graphic>
          <a:graphicData uri="http://schemas.openxmlformats.org/presentationml/2006/ole">
            <p:oleObj spid="_x0000_s1030" name="公式" r:id="rId7" imgW="177480" imgH="228600" progId="Equation.3">
              <p:embed/>
            </p:oleObj>
          </a:graphicData>
        </a:graphic>
      </p:graphicFrame>
      <p:graphicFrame>
        <p:nvGraphicFramePr>
          <p:cNvPr id="14348" name="对象 12"/>
          <p:cNvGraphicFramePr>
            <a:graphicFrameLocks noChangeAspect="1"/>
          </p:cNvGraphicFramePr>
          <p:nvPr/>
        </p:nvGraphicFramePr>
        <p:xfrm>
          <a:off x="6961188" y="2200275"/>
          <a:ext cx="1071562" cy="333375"/>
        </p:xfrm>
        <a:graphic>
          <a:graphicData uri="http://schemas.openxmlformats.org/presentationml/2006/ole">
            <p:oleObj spid="_x0000_s1031" name="公式" r:id="rId8" imgW="736560" imgH="228600" progId="Equation.3">
              <p:embed/>
            </p:oleObj>
          </a:graphicData>
        </a:graphic>
      </p:graphicFrame>
      <p:graphicFrame>
        <p:nvGraphicFramePr>
          <p:cNvPr id="14349" name="对象 13"/>
          <p:cNvGraphicFramePr>
            <a:graphicFrameLocks noChangeAspect="1"/>
          </p:cNvGraphicFramePr>
          <p:nvPr/>
        </p:nvGraphicFramePr>
        <p:xfrm>
          <a:off x="882650" y="2447925"/>
          <a:ext cx="258763" cy="333375"/>
        </p:xfrm>
        <a:graphic>
          <a:graphicData uri="http://schemas.openxmlformats.org/presentationml/2006/ole">
            <p:oleObj spid="_x0000_s1032" name="公式" r:id="rId9" imgW="177480" imgH="228600" progId="Equation.3">
              <p:embed/>
            </p:oleObj>
          </a:graphicData>
        </a:graphic>
      </p:graphicFrame>
      <p:sp>
        <p:nvSpPr>
          <p:cNvPr id="14350" name="Rectangle 3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51" name="对象 15"/>
          <p:cNvGraphicFramePr>
            <a:graphicFrameLocks noChangeAspect="1"/>
          </p:cNvGraphicFramePr>
          <p:nvPr/>
        </p:nvGraphicFramePr>
        <p:xfrm>
          <a:off x="914400" y="3038475"/>
          <a:ext cx="169863" cy="247650"/>
        </p:xfrm>
        <a:graphic>
          <a:graphicData uri="http://schemas.openxmlformats.org/presentationml/2006/ole">
            <p:oleObj spid="_x0000_s1033" name="公式" r:id="rId10" imgW="126725" imgH="177415" progId="Equation.3">
              <p:embed/>
            </p:oleObj>
          </a:graphicData>
        </a:graphic>
      </p:graphicFrame>
      <p:sp>
        <p:nvSpPr>
          <p:cNvPr id="14352" name="Rectangle 4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53" name="对象 17"/>
          <p:cNvGraphicFramePr>
            <a:graphicFrameLocks noChangeAspect="1"/>
          </p:cNvGraphicFramePr>
          <p:nvPr/>
        </p:nvGraphicFramePr>
        <p:xfrm>
          <a:off x="860425" y="3298825"/>
          <a:ext cx="468313" cy="282575"/>
        </p:xfrm>
        <a:graphic>
          <a:graphicData uri="http://schemas.openxmlformats.org/presentationml/2006/ole">
            <p:oleObj spid="_x0000_s1034" name="公式" r:id="rId11" imgW="380880" imgH="228600" progId="Equation.3">
              <p:embed/>
            </p:oleObj>
          </a:graphicData>
        </a:graphic>
      </p:graphicFrame>
      <p:sp>
        <p:nvSpPr>
          <p:cNvPr id="14354" name="Rectangle 4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55" name="对象 19"/>
          <p:cNvGraphicFramePr>
            <a:graphicFrameLocks noChangeAspect="1"/>
          </p:cNvGraphicFramePr>
          <p:nvPr/>
        </p:nvGraphicFramePr>
        <p:xfrm>
          <a:off x="5448300" y="3371850"/>
          <a:ext cx="3557588" cy="257175"/>
        </p:xfrm>
        <a:graphic>
          <a:graphicData uri="http://schemas.openxmlformats.org/presentationml/2006/ole">
            <p:oleObj spid="_x0000_s1035" name="公式" r:id="rId12" imgW="3162240" imgH="228600" progId="Equation.3">
              <p:embed/>
            </p:oleObj>
          </a:graphicData>
        </a:graphic>
      </p:graphicFrame>
      <p:sp>
        <p:nvSpPr>
          <p:cNvPr id="14356" name="Rectangle 5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57" name="对象 21"/>
          <p:cNvGraphicFramePr>
            <a:graphicFrameLocks noChangeAspect="1"/>
          </p:cNvGraphicFramePr>
          <p:nvPr/>
        </p:nvGraphicFramePr>
        <p:xfrm>
          <a:off x="942975" y="3638550"/>
          <a:ext cx="152400" cy="200025"/>
        </p:xfrm>
        <a:graphic>
          <a:graphicData uri="http://schemas.openxmlformats.org/presentationml/2006/ole">
            <p:oleObj spid="_x0000_s1036" name="公式" r:id="rId13" imgW="152268" imgH="203024" progId="Equation.3">
              <p:embed/>
            </p:oleObj>
          </a:graphicData>
        </a:graphic>
      </p:graphicFrame>
      <p:graphicFrame>
        <p:nvGraphicFramePr>
          <p:cNvPr id="14358" name="对象 22"/>
          <p:cNvGraphicFramePr>
            <a:graphicFrameLocks noChangeAspect="1"/>
          </p:cNvGraphicFramePr>
          <p:nvPr/>
        </p:nvGraphicFramePr>
        <p:xfrm>
          <a:off x="4892675" y="3905250"/>
          <a:ext cx="517525" cy="233363"/>
        </p:xfrm>
        <a:graphic>
          <a:graphicData uri="http://schemas.openxmlformats.org/presentationml/2006/ole">
            <p:oleObj spid="_x0000_s1037" name="公式" r:id="rId14" imgW="444240" imgH="203040" progId="Equation.3">
              <p:embed/>
            </p:oleObj>
          </a:graphicData>
        </a:graphic>
      </p:graphicFrame>
      <p:sp>
        <p:nvSpPr>
          <p:cNvPr id="14359" name="Rectangle 5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60" name="对象 25"/>
          <p:cNvGraphicFramePr>
            <a:graphicFrameLocks noChangeAspect="1"/>
          </p:cNvGraphicFramePr>
          <p:nvPr/>
        </p:nvGraphicFramePr>
        <p:xfrm>
          <a:off x="790575" y="4181475"/>
          <a:ext cx="377825" cy="247650"/>
        </p:xfrm>
        <a:graphic>
          <a:graphicData uri="http://schemas.openxmlformats.org/presentationml/2006/ole">
            <p:oleObj spid="_x0000_s1038" name="公式" r:id="rId15" imgW="304536" imgH="203024" progId="Equation.3">
              <p:embed/>
            </p:oleObj>
          </a:graphicData>
        </a:graphic>
      </p:graphicFrame>
      <p:sp>
        <p:nvSpPr>
          <p:cNvPr id="14361" name="Rectangle 61"/>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14362" name="对象 27"/>
          <p:cNvGraphicFramePr>
            <a:graphicFrameLocks noChangeAspect="1"/>
          </p:cNvGraphicFramePr>
          <p:nvPr/>
        </p:nvGraphicFramePr>
        <p:xfrm>
          <a:off x="1152525" y="4476750"/>
          <a:ext cx="3325813" cy="904875"/>
        </p:xfrm>
        <a:graphic>
          <a:graphicData uri="http://schemas.openxmlformats.org/presentationml/2006/ole">
            <p:oleObj spid="_x0000_s1039" name="公式" r:id="rId16" imgW="2692400" imgH="736600" progId="Equation.3">
              <p:embed/>
            </p:oleObj>
          </a:graphicData>
        </a:graphic>
      </p:graphicFrame>
      <p:graphicFrame>
        <p:nvGraphicFramePr>
          <p:cNvPr id="14363" name="对象 28"/>
          <p:cNvGraphicFramePr>
            <a:graphicFrameLocks noChangeAspect="1"/>
          </p:cNvGraphicFramePr>
          <p:nvPr/>
        </p:nvGraphicFramePr>
        <p:xfrm>
          <a:off x="6262688" y="4678363"/>
          <a:ext cx="842962" cy="269875"/>
        </p:xfrm>
        <a:graphic>
          <a:graphicData uri="http://schemas.openxmlformats.org/presentationml/2006/ole">
            <p:oleObj spid="_x0000_s1040" name="公式" r:id="rId17" imgW="507960" imgH="164880" progId="Equation.3">
              <p:embed/>
            </p:oleObj>
          </a:graphicData>
        </a:graphic>
      </p:graphicFrame>
      <p:graphicFrame>
        <p:nvGraphicFramePr>
          <p:cNvPr id="14364" name="对象 29"/>
          <p:cNvGraphicFramePr>
            <a:graphicFrameLocks noChangeAspect="1"/>
          </p:cNvGraphicFramePr>
          <p:nvPr/>
        </p:nvGraphicFramePr>
        <p:xfrm>
          <a:off x="1196975" y="6162675"/>
          <a:ext cx="3698875" cy="415925"/>
        </p:xfrm>
        <a:graphic>
          <a:graphicData uri="http://schemas.openxmlformats.org/presentationml/2006/ole">
            <p:oleObj spid="_x0000_s1041" name="公式" r:id="rId18" imgW="2006280" imgH="228600" progId="Equation.3">
              <p:embed/>
            </p:oleObj>
          </a:graphicData>
        </a:graphic>
      </p:graphicFrame>
      <p:sp>
        <p:nvSpPr>
          <p:cNvPr id="14365" name="Slide Number Placeholder 3"/>
          <p:cNvSpPr>
            <a:spLocks noGrp="1"/>
          </p:cNvSpPr>
          <p:nvPr>
            <p:ph type="sldNum" sz="quarter" idx="12"/>
          </p:nvPr>
        </p:nvSpPr>
        <p:spPr bwMode="auto">
          <a:xfrm>
            <a:off x="4141788" y="6675438"/>
            <a:ext cx="431800"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矩形 1"/>
          <p:cNvSpPr>
            <a:spLocks noChangeArrowheads="1"/>
          </p:cNvSpPr>
          <p:nvPr/>
        </p:nvSpPr>
        <p:spPr bwMode="auto">
          <a:xfrm>
            <a:off x="466725" y="1228725"/>
            <a:ext cx="8496300" cy="3138488"/>
          </a:xfrm>
          <a:prstGeom prst="rect">
            <a:avLst/>
          </a:prstGeom>
          <a:noFill/>
          <a:ln w="9525">
            <a:noFill/>
            <a:miter lim="800000"/>
            <a:headEnd/>
            <a:tailEnd/>
          </a:ln>
        </p:spPr>
        <p:txBody>
          <a:bodyPr>
            <a:spAutoFit/>
          </a:bodyPr>
          <a:lstStyle/>
          <a:p>
            <a:pPr eaLnBrk="0" hangingPunct="0"/>
            <a:r>
              <a:rPr lang="en-US" altLang="zh-CN" sz="1800" b="0"/>
              <a:t>● For PL-4n , the document of Coexistence analysis of IEEE 802.15.4 with other IEEE standards and proposed standards(IEEE P802.15-10-0808-00) define a PL model in 900MHz for indoor environment . As follow:</a:t>
            </a:r>
          </a:p>
          <a:p>
            <a:pPr eaLnBrk="0" hangingPunct="0"/>
            <a:endParaRPr lang="en-US" altLang="zh-CN" sz="1800" b="0"/>
          </a:p>
          <a:p>
            <a:pPr eaLnBrk="0" hangingPunct="0"/>
            <a:endParaRPr lang="en-US" altLang="zh-CN" sz="1800" b="0"/>
          </a:p>
          <a:p>
            <a:pPr eaLnBrk="0" hangingPunct="0"/>
            <a:endParaRPr lang="en-US" altLang="zh-CN" sz="1800" b="0"/>
          </a:p>
          <a:p>
            <a:pPr eaLnBrk="0" hangingPunct="0"/>
            <a:endParaRPr lang="en-US" altLang="zh-CN" sz="1800" b="0"/>
          </a:p>
          <a:p>
            <a:pPr eaLnBrk="0" hangingPunct="0"/>
            <a:endParaRPr lang="en-US" altLang="zh-CN" sz="1800" b="0"/>
          </a:p>
          <a:p>
            <a:pPr eaLnBrk="0" hangingPunct="0"/>
            <a:endParaRPr lang="en-US" altLang="zh-CN" sz="1800" b="0"/>
          </a:p>
          <a:p>
            <a:pPr eaLnBrk="0" hangingPunct="0"/>
            <a:r>
              <a:rPr lang="en-US" altLang="zh-CN" sz="1800" b="0"/>
              <a:t>  d is the distance between 4n transmitter and receiver, we assume the d&lt;=8m.</a:t>
            </a:r>
          </a:p>
          <a:p>
            <a:pPr eaLnBrk="0" hangingPunct="0"/>
            <a:r>
              <a:rPr lang="en-US" altLang="zh-CN" sz="1800" b="0"/>
              <a:t>  In Fig 4, d1 represent d. We will computing SIR beyond d=1,3,5,7m respectively.</a:t>
            </a:r>
          </a:p>
        </p:txBody>
      </p:sp>
      <p:graphicFrame>
        <p:nvGraphicFramePr>
          <p:cNvPr id="15363" name="对象 2"/>
          <p:cNvGraphicFramePr>
            <a:graphicFrameLocks noChangeAspect="1"/>
          </p:cNvGraphicFramePr>
          <p:nvPr/>
        </p:nvGraphicFramePr>
        <p:xfrm>
          <a:off x="1752600" y="2428875"/>
          <a:ext cx="3617913" cy="1027113"/>
        </p:xfrm>
        <a:graphic>
          <a:graphicData uri="http://schemas.openxmlformats.org/presentationml/2006/ole">
            <p:oleObj spid="_x0000_s2050" name="公式" r:id="rId3" imgW="2311400" imgH="660400" progId="Equation.3">
              <p:embed/>
            </p:oleObj>
          </a:graphicData>
        </a:graphic>
      </p:graphicFrame>
      <p:sp>
        <p:nvSpPr>
          <p:cNvPr id="15364" name="Slide Number Placeholder 3"/>
          <p:cNvSpPr>
            <a:spLocks noGrp="1"/>
          </p:cNvSpPr>
          <p:nvPr>
            <p:ph type="sldNum" sz="quarter" idx="12"/>
          </p:nvPr>
        </p:nvSpPr>
        <p:spPr bwMode="auto">
          <a:xfrm>
            <a:off x="4394200" y="6475413"/>
            <a:ext cx="431800"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184150" y="49213"/>
            <a:ext cx="8737600" cy="70485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US" altLang="zh-CN" sz="3200" dirty="0" smtClean="0">
                <a:solidFill>
                  <a:schemeClr val="accent6">
                    <a:lumMod val="75000"/>
                  </a:schemeClr>
                </a:solidFill>
              </a:rPr>
              <a:t>The </a:t>
            </a:r>
            <a:r>
              <a:rPr lang="en-US" altLang="zh-CN" sz="3200" dirty="0" smtClean="0">
                <a:solidFill>
                  <a:schemeClr val="accent6">
                    <a:lumMod val="75000"/>
                  </a:schemeClr>
                </a:solidFill>
              </a:rPr>
              <a:t>SIR Result</a:t>
            </a:r>
            <a:endParaRPr lang="zh-CN" altLang="en-US" sz="3200" dirty="0" smtClean="0">
              <a:solidFill>
                <a:schemeClr val="accent6">
                  <a:lumMod val="75000"/>
                </a:schemeClr>
              </a:solidFill>
            </a:endParaRPr>
          </a:p>
        </p:txBody>
      </p:sp>
      <p:sp>
        <p:nvSpPr>
          <p:cNvPr id="16387" name="矩形 8"/>
          <p:cNvSpPr>
            <a:spLocks noChangeArrowheads="1"/>
          </p:cNvSpPr>
          <p:nvPr/>
        </p:nvSpPr>
        <p:spPr bwMode="auto">
          <a:xfrm>
            <a:off x="647700" y="638175"/>
            <a:ext cx="8496300" cy="584200"/>
          </a:xfrm>
          <a:prstGeom prst="rect">
            <a:avLst/>
          </a:prstGeom>
          <a:noFill/>
          <a:ln w="9525">
            <a:noFill/>
            <a:miter lim="800000"/>
            <a:headEnd/>
            <a:tailEnd/>
          </a:ln>
        </p:spPr>
        <p:txBody>
          <a:bodyPr>
            <a:spAutoFit/>
          </a:bodyPr>
          <a:lstStyle/>
          <a:p>
            <a:pPr eaLnBrk="0" hangingPunct="0"/>
            <a:r>
              <a:rPr lang="en-US" altLang="zh-CN" sz="1600" b="0"/>
              <a:t>We computing SIR using MATLAB under different condition . We assume the transmit power of CMMB signal is 1000W(60dBm) and the 4n is 0dBm.The result as follow:</a:t>
            </a:r>
          </a:p>
        </p:txBody>
      </p:sp>
      <p:pic>
        <p:nvPicPr>
          <p:cNvPr id="16388" name="Picture 11" descr="I:\实验室相关\IEEE 802.15.4n标准研发\IEEE 802.15.4n     技术文档\干扰源调研及抗干扰措施\4n信干比计算（CMMB作为干扰信号）\SIR vs Distance (1m).jpg"/>
          <p:cNvPicPr>
            <a:picLocks noChangeAspect="1" noChangeArrowheads="1"/>
          </p:cNvPicPr>
          <p:nvPr/>
        </p:nvPicPr>
        <p:blipFill>
          <a:blip r:embed="rId2" cstate="print"/>
          <a:srcRect/>
          <a:stretch>
            <a:fillRect/>
          </a:stretch>
        </p:blipFill>
        <p:spPr bwMode="auto">
          <a:xfrm>
            <a:off x="387350" y="1250950"/>
            <a:ext cx="3746500" cy="2805113"/>
          </a:xfrm>
          <a:prstGeom prst="rect">
            <a:avLst/>
          </a:prstGeom>
          <a:noFill/>
          <a:ln w="9525">
            <a:noFill/>
            <a:miter lim="800000"/>
            <a:headEnd/>
            <a:tailEnd/>
          </a:ln>
        </p:spPr>
      </p:pic>
      <p:pic>
        <p:nvPicPr>
          <p:cNvPr id="16389" name="Picture 12" descr="I:\实验室相关\IEEE 802.15.4n标准研发\IEEE 802.15.4n     技术文档\干扰源调研及抗干扰措施\4n信干比计算（CMMB作为干扰信号）\SIR vs Distance (7m).jpg"/>
          <p:cNvPicPr>
            <a:picLocks noChangeAspect="1" noChangeArrowheads="1"/>
          </p:cNvPicPr>
          <p:nvPr/>
        </p:nvPicPr>
        <p:blipFill>
          <a:blip r:embed="rId3" cstate="print"/>
          <a:srcRect/>
          <a:stretch>
            <a:fillRect/>
          </a:stretch>
        </p:blipFill>
        <p:spPr bwMode="auto">
          <a:xfrm>
            <a:off x="4438650" y="1250950"/>
            <a:ext cx="3698875" cy="2768600"/>
          </a:xfrm>
          <a:prstGeom prst="rect">
            <a:avLst/>
          </a:prstGeom>
          <a:noFill/>
          <a:ln w="9525">
            <a:noFill/>
            <a:miter lim="800000"/>
            <a:headEnd/>
            <a:tailEnd/>
          </a:ln>
        </p:spPr>
      </p:pic>
      <p:pic>
        <p:nvPicPr>
          <p:cNvPr id="16390" name="Picture 10" descr="I:\实验室相关\IEEE 802.15.4n标准研发\IEEE 802.15.4n     技术文档\干扰源调研及抗干扰措施\4n信干比计算（CMMB作为干扰信号）\SIR vs Distance (13m).jpg"/>
          <p:cNvPicPr>
            <a:picLocks noChangeAspect="1" noChangeArrowheads="1"/>
          </p:cNvPicPr>
          <p:nvPr/>
        </p:nvPicPr>
        <p:blipFill>
          <a:blip r:embed="rId4" cstate="print"/>
          <a:srcRect/>
          <a:stretch>
            <a:fillRect/>
          </a:stretch>
        </p:blipFill>
        <p:spPr bwMode="auto">
          <a:xfrm>
            <a:off x="325438" y="4019550"/>
            <a:ext cx="3870325" cy="2898775"/>
          </a:xfrm>
          <a:prstGeom prst="rect">
            <a:avLst/>
          </a:prstGeom>
          <a:noFill/>
          <a:ln w="9525">
            <a:noFill/>
            <a:miter lim="800000"/>
            <a:headEnd/>
            <a:tailEnd/>
          </a:ln>
        </p:spPr>
      </p:pic>
      <p:pic>
        <p:nvPicPr>
          <p:cNvPr id="16391" name="Picture 13" descr="I:\实验室相关\IEEE 802.15.4n标准研发\IEEE 802.15.4n     技术文档\干扰源调研及抗干扰措施\4n信干比计算（CMMB作为干扰信号）\SIR vs Distance (19m).jpg"/>
          <p:cNvPicPr>
            <a:picLocks noChangeAspect="1" noChangeArrowheads="1"/>
          </p:cNvPicPr>
          <p:nvPr/>
        </p:nvPicPr>
        <p:blipFill>
          <a:blip r:embed="rId5" cstate="print"/>
          <a:srcRect/>
          <a:stretch>
            <a:fillRect/>
          </a:stretch>
        </p:blipFill>
        <p:spPr bwMode="auto">
          <a:xfrm>
            <a:off x="4438650" y="4033838"/>
            <a:ext cx="3833813" cy="2870200"/>
          </a:xfrm>
          <a:prstGeom prst="rect">
            <a:avLst/>
          </a:prstGeom>
          <a:noFill/>
          <a:ln w="9525">
            <a:noFill/>
            <a:miter lim="800000"/>
            <a:headEnd/>
            <a:tailEnd/>
          </a:ln>
        </p:spPr>
      </p:pic>
      <p:sp>
        <p:nvSpPr>
          <p:cNvPr id="16392" name="Slide Number Placeholder 3"/>
          <p:cNvSpPr>
            <a:spLocks noGrp="1"/>
          </p:cNvSpPr>
          <p:nvPr>
            <p:ph type="sldNum" sz="quarter" idx="12"/>
          </p:nvPr>
        </p:nvSpPr>
        <p:spPr bwMode="auto">
          <a:xfrm>
            <a:off x="4202113" y="6675438"/>
            <a:ext cx="431800"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0" y="900113"/>
            <a:ext cx="8737600" cy="70485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en-US" altLang="zh-CN" sz="4000" dirty="0" smtClean="0"/>
              <a:t>Conclusion</a:t>
            </a:r>
            <a:endParaRPr lang="zh-CN" altLang="en-US" sz="4000" dirty="0" smtClean="0"/>
          </a:p>
        </p:txBody>
      </p:sp>
      <p:sp>
        <p:nvSpPr>
          <p:cNvPr id="17411" name="矩形 8"/>
          <p:cNvSpPr>
            <a:spLocks noChangeArrowheads="1"/>
          </p:cNvSpPr>
          <p:nvPr/>
        </p:nvSpPr>
        <p:spPr bwMode="auto">
          <a:xfrm>
            <a:off x="647700" y="2008188"/>
            <a:ext cx="8496300" cy="3138487"/>
          </a:xfrm>
          <a:prstGeom prst="rect">
            <a:avLst/>
          </a:prstGeom>
          <a:noFill/>
          <a:ln w="9525">
            <a:noFill/>
            <a:miter lim="800000"/>
            <a:headEnd/>
            <a:tailEnd/>
          </a:ln>
        </p:spPr>
        <p:txBody>
          <a:bodyPr>
            <a:spAutoFit/>
          </a:bodyPr>
          <a:lstStyle/>
          <a:p>
            <a:pPr eaLnBrk="0" hangingPunct="0"/>
            <a:r>
              <a:rPr lang="en-US" altLang="zh-CN" sz="1800" b="0"/>
              <a:t>From the SIR result ,we got following conclusion in 608-630MHz:</a:t>
            </a:r>
          </a:p>
          <a:p>
            <a:pPr eaLnBrk="0" hangingPunct="0"/>
            <a:endParaRPr lang="en-US" altLang="zh-CN" sz="1800" b="0"/>
          </a:p>
          <a:p>
            <a:pPr eaLnBrk="0" hangingPunct="0"/>
            <a:endParaRPr lang="en-US" altLang="zh-CN" sz="1800" b="0"/>
          </a:p>
          <a:p>
            <a:pPr eaLnBrk="0" hangingPunct="0"/>
            <a:r>
              <a:rPr lang="en-US" altLang="zh-CN" sz="1800" b="0"/>
              <a:t>(1)</a:t>
            </a:r>
            <a:r>
              <a:rPr lang="zh-CN" altLang="en-US" sz="1800" b="0"/>
              <a:t>、</a:t>
            </a:r>
            <a:r>
              <a:rPr lang="en-US" altLang="zh-CN" sz="1800" b="0"/>
              <a:t>There exist a region around the digital television basestation that low transmitter power device, just like IEEE 802.15.4n, can not work normally . </a:t>
            </a:r>
          </a:p>
          <a:p>
            <a:pPr eaLnBrk="0" hangingPunct="0"/>
            <a:endParaRPr lang="en-US" altLang="zh-CN" sz="1800" b="0"/>
          </a:p>
          <a:p>
            <a:pPr eaLnBrk="0" hangingPunct="0"/>
            <a:endParaRPr lang="en-US" altLang="zh-CN" sz="1800" b="0"/>
          </a:p>
          <a:p>
            <a:pPr eaLnBrk="0" hangingPunct="0"/>
            <a:r>
              <a:rPr lang="en-US" altLang="zh-CN" sz="1800" b="0"/>
              <a:t>(2)</a:t>
            </a:r>
            <a:r>
              <a:rPr lang="zh-CN" altLang="en-US" sz="1800" b="0"/>
              <a:t>、</a:t>
            </a:r>
            <a:r>
              <a:rPr lang="en-US" altLang="zh-CN" sz="1800" b="0"/>
              <a:t>The range of the region  is depend the height of 4n receiver. The range will  lager if the 4n receiver is higher.</a:t>
            </a:r>
          </a:p>
          <a:p>
            <a:pPr eaLnBrk="0" hangingPunct="0"/>
            <a:endParaRPr lang="en-US" altLang="zh-CN" sz="1800" b="0"/>
          </a:p>
          <a:p>
            <a:pPr eaLnBrk="0" hangingPunct="0"/>
            <a:endParaRPr lang="en-US" altLang="zh-CN" sz="1800" b="0"/>
          </a:p>
        </p:txBody>
      </p:sp>
      <p:sp>
        <p:nvSpPr>
          <p:cNvPr id="17412" name="Slide Number Placeholder 3"/>
          <p:cNvSpPr>
            <a:spLocks noGrp="1"/>
          </p:cNvSpPr>
          <p:nvPr>
            <p:ph type="sldNum" sz="quarter" idx="12"/>
          </p:nvPr>
        </p:nvSpPr>
        <p:spPr bwMode="auto">
          <a:xfrm>
            <a:off x="4394200" y="6475413"/>
            <a:ext cx="431800" cy="184150"/>
          </a:xfrm>
          <a:noFill/>
          <a:ln>
            <a:miter lim="800000"/>
            <a:headEnd/>
            <a:tailEnd/>
          </a:ln>
        </p:spPr>
        <p:txBody>
          <a:bodyPr wrap="none" lIns="0" tIns="0" rIns="0" bIns="0" anchor="t">
            <a:spAutoFit/>
          </a:bodyPr>
          <a:lstStyle/>
          <a:p>
            <a:pPr algn="ctr">
              <a:spcBef>
                <a:spcPct val="0"/>
              </a:spcBef>
            </a:pPr>
            <a:r>
              <a:rPr lang="en-US" altLang="zh-CN" b="0" smtClean="0">
                <a:solidFill>
                  <a:schemeClr val="tx1"/>
                </a:solidFill>
                <a:latin typeface="Times New Roman" pitchFamily="18" charset="0"/>
              </a:rPr>
              <a:t>Slide 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1364</TotalTime>
  <Words>599</Words>
  <Application>Microsoft Office PowerPoint</Application>
  <PresentationFormat>On-screen Show (4:3)</PresentationFormat>
  <Paragraphs>83</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Microsoft 公式 3.0</vt:lpstr>
      <vt:lpstr>Slide 1</vt:lpstr>
      <vt:lpstr> Interference Sources on 4n Frequency Bands</vt:lpstr>
      <vt:lpstr>The Television Interference on 608-630MHz Band</vt:lpstr>
      <vt:lpstr>Slide 4</vt:lpstr>
      <vt:lpstr>Slide 5</vt:lpstr>
      <vt:lpstr>Slide 6</vt:lpstr>
      <vt:lpstr>Slide 7</vt:lpstr>
      <vt:lpstr>Slide 8</vt:lpstr>
      <vt:lpstr>Slide 9</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79</cp:revision>
  <cp:lastPrinted>1998-02-10T13:28:06Z</cp:lastPrinted>
  <dcterms:created xsi:type="dcterms:W3CDTF">1999-11-08T18:59:45Z</dcterms:created>
  <dcterms:modified xsi:type="dcterms:W3CDTF">2012-06-16T04:38:52Z</dcterms:modified>
  <cp:contentStatus>Final</cp:contentStatus>
</cp:coreProperties>
</file>