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272" r:id="rId3"/>
    <p:sldId id="280" r:id="rId4"/>
    <p:sldId id="281" r:id="rId5"/>
    <p:sldId id="283" r:id="rId6"/>
    <p:sldId id="284" r:id="rId7"/>
    <p:sldId id="287" r:id="rId8"/>
    <p:sldId id="288" r:id="rId9"/>
    <p:sldId id="289" r:id="rId10"/>
    <p:sldId id="290" r:id="rId11"/>
    <p:sldId id="279" r:id="rId1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6" autoAdjust="0"/>
    <p:restoredTop sz="86438" autoAdjust="0"/>
  </p:normalViewPr>
  <p:slideViewPr>
    <p:cSldViewPr>
      <p:cViewPr varScale="1">
        <p:scale>
          <a:sx n="74" d="100"/>
          <a:sy n="74" d="100"/>
        </p:scale>
        <p:origin x="-6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iaruli\Local%20Settings\Temporary%20Internet%20Files\Content.Outlook\FAGMHQ06\Ontario-89-MPH-2011-11-3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time </a:t>
            </a:r>
            <a:r>
              <a:rPr lang="en-US" dirty="0" err="1" smtClean="0"/>
              <a:t>vs</a:t>
            </a:r>
            <a:r>
              <a:rPr lang="en-US" dirty="0" smtClean="0"/>
              <a:t> </a:t>
            </a:r>
            <a:r>
              <a:rPr lang="en-US" dirty="0" err="1"/>
              <a:t>dbm</a:t>
            </a:r>
            <a:endParaRPr lang="en-US" dirty="0"/>
          </a:p>
        </c:rich>
      </c:tx>
      <c:layout/>
      <c:overlay val="0"/>
    </c:title>
    <c:autoTitleDeleted val="0"/>
    <c:plotArea>
      <c:layout/>
      <c:scatterChart>
        <c:scatterStyle val="lineMarker"/>
        <c:varyColors val="0"/>
        <c:ser>
          <c:idx val="0"/>
          <c:order val="0"/>
          <c:tx>
            <c:v>time to dbm</c:v>
          </c:tx>
          <c:spPr>
            <a:ln w="28575">
              <a:noFill/>
            </a:ln>
          </c:spPr>
          <c:xVal>
            <c:numRef>
              <c:f>Sheet1!$C$3:$BI$3</c:f>
              <c:numCache>
                <c:formatCode>General</c:formatCode>
                <c:ptCount val="59"/>
                <c:pt idx="0">
                  <c:v>539</c:v>
                </c:pt>
                <c:pt idx="2">
                  <c:v>560</c:v>
                </c:pt>
                <c:pt idx="3">
                  <c:v>562</c:v>
                </c:pt>
                <c:pt idx="4">
                  <c:v>564</c:v>
                </c:pt>
                <c:pt idx="5">
                  <c:v>566</c:v>
                </c:pt>
                <c:pt idx="6">
                  <c:v>568</c:v>
                </c:pt>
                <c:pt idx="7">
                  <c:v>578</c:v>
                </c:pt>
                <c:pt idx="8">
                  <c:v>589</c:v>
                </c:pt>
                <c:pt idx="10">
                  <c:v>610</c:v>
                </c:pt>
                <c:pt idx="11">
                  <c:v>621</c:v>
                </c:pt>
                <c:pt idx="12">
                  <c:v>631</c:v>
                </c:pt>
                <c:pt idx="13">
                  <c:v>642</c:v>
                </c:pt>
                <c:pt idx="14">
                  <c:v>652</c:v>
                </c:pt>
                <c:pt idx="16">
                  <c:v>673</c:v>
                </c:pt>
                <c:pt idx="25">
                  <c:v>712</c:v>
                </c:pt>
                <c:pt idx="27">
                  <c:v>719</c:v>
                </c:pt>
                <c:pt idx="28">
                  <c:v>723</c:v>
                </c:pt>
                <c:pt idx="29">
                  <c:v>726</c:v>
                </c:pt>
                <c:pt idx="30">
                  <c:v>729</c:v>
                </c:pt>
                <c:pt idx="31">
                  <c:v>732</c:v>
                </c:pt>
                <c:pt idx="34">
                  <c:v>764</c:v>
                </c:pt>
                <c:pt idx="38">
                  <c:v>793</c:v>
                </c:pt>
                <c:pt idx="50">
                  <c:v>836</c:v>
                </c:pt>
                <c:pt idx="51">
                  <c:v>839</c:v>
                </c:pt>
                <c:pt idx="52">
                  <c:v>843</c:v>
                </c:pt>
                <c:pt idx="53">
                  <c:v>853</c:v>
                </c:pt>
                <c:pt idx="54">
                  <c:v>864</c:v>
                </c:pt>
                <c:pt idx="55">
                  <c:v>874</c:v>
                </c:pt>
                <c:pt idx="56">
                  <c:v>885</c:v>
                </c:pt>
                <c:pt idx="57">
                  <c:v>895</c:v>
                </c:pt>
                <c:pt idx="58">
                  <c:v>906</c:v>
                </c:pt>
              </c:numCache>
            </c:numRef>
          </c:xVal>
          <c:yVal>
            <c:numRef>
              <c:f>Sheet1!$C$4:$BI$4</c:f>
              <c:numCache>
                <c:formatCode>General</c:formatCode>
                <c:ptCount val="59"/>
                <c:pt idx="0">
                  <c:v>-84</c:v>
                </c:pt>
                <c:pt idx="2">
                  <c:v>-84</c:v>
                </c:pt>
                <c:pt idx="3">
                  <c:v>-80</c:v>
                </c:pt>
                <c:pt idx="4">
                  <c:v>-81</c:v>
                </c:pt>
                <c:pt idx="5">
                  <c:v>-89</c:v>
                </c:pt>
                <c:pt idx="6">
                  <c:v>-85</c:v>
                </c:pt>
                <c:pt idx="7">
                  <c:v>-89</c:v>
                </c:pt>
                <c:pt idx="8">
                  <c:v>-84</c:v>
                </c:pt>
                <c:pt idx="10">
                  <c:v>-83</c:v>
                </c:pt>
                <c:pt idx="11">
                  <c:v>-89</c:v>
                </c:pt>
                <c:pt idx="12">
                  <c:v>-88</c:v>
                </c:pt>
                <c:pt idx="13">
                  <c:v>-91</c:v>
                </c:pt>
                <c:pt idx="14">
                  <c:v>-95</c:v>
                </c:pt>
                <c:pt idx="16">
                  <c:v>-99</c:v>
                </c:pt>
                <c:pt idx="25">
                  <c:v>-96</c:v>
                </c:pt>
                <c:pt idx="27">
                  <c:v>-97</c:v>
                </c:pt>
                <c:pt idx="28">
                  <c:v>-93</c:v>
                </c:pt>
                <c:pt idx="29">
                  <c:v>-93</c:v>
                </c:pt>
                <c:pt idx="30">
                  <c:v>-92</c:v>
                </c:pt>
                <c:pt idx="31">
                  <c:v>-92</c:v>
                </c:pt>
                <c:pt idx="34">
                  <c:v>-91</c:v>
                </c:pt>
                <c:pt idx="38">
                  <c:v>-87</c:v>
                </c:pt>
                <c:pt idx="50">
                  <c:v>-92</c:v>
                </c:pt>
                <c:pt idx="51">
                  <c:v>-94</c:v>
                </c:pt>
                <c:pt idx="52">
                  <c:v>-88</c:v>
                </c:pt>
                <c:pt idx="53">
                  <c:v>-87</c:v>
                </c:pt>
                <c:pt idx="54">
                  <c:v>-85</c:v>
                </c:pt>
                <c:pt idx="55">
                  <c:v>-86</c:v>
                </c:pt>
                <c:pt idx="56">
                  <c:v>-82</c:v>
                </c:pt>
                <c:pt idx="57">
                  <c:v>-88</c:v>
                </c:pt>
                <c:pt idx="58">
                  <c:v>-84</c:v>
                </c:pt>
              </c:numCache>
            </c:numRef>
          </c:yVal>
          <c:smooth val="0"/>
        </c:ser>
        <c:dLbls>
          <c:showLegendKey val="0"/>
          <c:showVal val="0"/>
          <c:showCatName val="0"/>
          <c:showSerName val="0"/>
          <c:showPercent val="0"/>
          <c:showBubbleSize val="0"/>
        </c:dLbls>
        <c:axId val="143121024"/>
        <c:axId val="71774592"/>
      </c:scatterChart>
      <c:valAx>
        <c:axId val="143121024"/>
        <c:scaling>
          <c:orientation val="minMax"/>
          <c:max val="906"/>
          <c:min val="539"/>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1774592"/>
        <c:crosses val="autoZero"/>
        <c:crossBetween val="midCat"/>
      </c:valAx>
      <c:valAx>
        <c:axId val="71774592"/>
        <c:scaling>
          <c:orientation val="minMax"/>
          <c:max val="-70"/>
          <c:min val="-110"/>
        </c:scaling>
        <c:delete val="0"/>
        <c:axPos val="l"/>
        <c:majorGridlines/>
        <c:numFmt formatCode="General" sourceLinked="1"/>
        <c:majorTickMark val="out"/>
        <c:minorTickMark val="none"/>
        <c:tickLblPos val="nextTo"/>
        <c:crossAx val="143121024"/>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cs typeface="+mn-cs"/>
              </a:defRPr>
            </a:lvl1pPr>
          </a:lstStyle>
          <a:p>
            <a:pPr>
              <a:defRPr/>
            </a:pPr>
            <a:r>
              <a:rPr lang="en-US"/>
              <a:t>Page </a:t>
            </a:r>
            <a:fld id="{4EE9DC36-28D2-4221-B516-C148556AF9BC}" type="slidenum">
              <a:rPr lang="en-US"/>
              <a:pPr>
                <a:defRPr/>
              </a:pPr>
              <a:t>‹#›</a:t>
            </a:fld>
            <a:endParaRPr lang="en-US"/>
          </a:p>
        </p:txBody>
      </p:sp>
      <p:sp>
        <p:nvSpPr>
          <p:cNvPr id="5018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p:spPr>
        <p:txBody>
          <a:bodyPr wrap="none" anchor="ctr"/>
          <a:lstStyle/>
          <a:p>
            <a:pPr>
              <a:defRPr/>
            </a:pPr>
            <a:endParaRPr lang="en-US"/>
          </a:p>
        </p:txBody>
      </p:sp>
      <p:sp>
        <p:nvSpPr>
          <p:cNvPr id="50183" name="Rectangle 7"/>
          <p:cNvSpPr>
            <a:spLocks noChangeArrowheads="1"/>
          </p:cNvSpPr>
          <p:nvPr/>
        </p:nvSpPr>
        <p:spPr bwMode="auto">
          <a:xfrm>
            <a:off x="693738" y="8982075"/>
            <a:ext cx="711200" cy="182563"/>
          </a:xfrm>
          <a:prstGeom prst="rect">
            <a:avLst/>
          </a:prstGeom>
          <a:noFill/>
          <a:ln>
            <a:noFill/>
          </a:ln>
          <a:extLst/>
        </p:spPr>
        <p:txBody>
          <a:bodyPr lIns="0" tIns="0" rIns="0" bIns="0">
            <a:spAutoFit/>
          </a:bodyPr>
          <a:lstStyle/>
          <a:p>
            <a:pPr defTabSz="933450" eaLnBrk="0" hangingPunct="0">
              <a:defRPr/>
            </a:pPr>
            <a:r>
              <a:rPr lang="en-US"/>
              <a:t>Submission</a:t>
            </a:r>
          </a:p>
        </p:txBody>
      </p:sp>
      <p:sp>
        <p:nvSpPr>
          <p:cNvPr id="5018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p:spPr>
        <p:txBody>
          <a:bodyPr wrap="none" anchor="ctr"/>
          <a:lstStyle/>
          <a:p>
            <a:pPr>
              <a:defRPr/>
            </a:pPr>
            <a:endParaRPr lang="en-US"/>
          </a:p>
        </p:txBody>
      </p:sp>
    </p:spTree>
    <p:extLst>
      <p:ext uri="{BB962C8B-B14F-4D97-AF65-F5344CB8AC3E}">
        <p14:creationId xmlns:p14="http://schemas.microsoft.com/office/powerpoint/2010/main" val="5322445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F289F782-1AAC-403A-A857-E68B8B163242}" type="slidenum">
              <a:rPr lang="en-US"/>
              <a:pPr>
                <a:defRPr/>
              </a:pPr>
              <a:t>‹#›</a:t>
            </a:fld>
            <a:endParaRPr lang="en-US"/>
          </a:p>
        </p:txBody>
      </p:sp>
      <p:sp>
        <p:nvSpPr>
          <p:cNvPr id="29704" name="Rectangle 8"/>
          <p:cNvSpPr>
            <a:spLocks noChangeArrowheads="1"/>
          </p:cNvSpPr>
          <p:nvPr/>
        </p:nvSpPr>
        <p:spPr bwMode="auto">
          <a:xfrm>
            <a:off x="723900" y="8985250"/>
            <a:ext cx="711200" cy="182563"/>
          </a:xfrm>
          <a:prstGeom prst="rect">
            <a:avLst/>
          </a:prstGeom>
          <a:noFill/>
          <a:ln>
            <a:noFill/>
          </a:ln>
          <a:extLst/>
        </p:spPr>
        <p:txBody>
          <a:bodyPr lIns="0" tIns="0" rIns="0" bIns="0">
            <a:spAutoFit/>
          </a:bodyPr>
          <a:lstStyle/>
          <a:p>
            <a:pPr eaLnBrk="0" hangingPunct="0">
              <a:defRPr/>
            </a:pPr>
            <a:r>
              <a:rPr lang="en-US"/>
              <a:t>Submission</a:t>
            </a:r>
          </a:p>
        </p:txBody>
      </p:sp>
      <p:sp>
        <p:nvSpPr>
          <p:cNvPr id="2970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p:spPr>
        <p:txBody>
          <a:bodyPr wrap="none" anchor="ctr"/>
          <a:lstStyle/>
          <a:p>
            <a:pPr>
              <a:defRPr/>
            </a:pPr>
            <a:endParaRPr lang="en-US"/>
          </a:p>
        </p:txBody>
      </p:sp>
      <p:sp>
        <p:nvSpPr>
          <p:cNvPr id="2970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p:spPr>
        <p:txBody>
          <a:bodyPr wrap="none" anchor="ctr"/>
          <a:lstStyle/>
          <a:p>
            <a:pPr>
              <a:defRPr/>
            </a:pPr>
            <a:endParaRPr lang="en-US"/>
          </a:p>
        </p:txBody>
      </p:sp>
    </p:spTree>
    <p:extLst>
      <p:ext uri="{BB962C8B-B14F-4D97-AF65-F5344CB8AC3E}">
        <p14:creationId xmlns:p14="http://schemas.microsoft.com/office/powerpoint/2010/main" val="371508253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1154113" y="701675"/>
            <a:ext cx="4625975" cy="3468688"/>
          </a:xfrm>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Header Placeholder 3"/>
          <p:cNvSpPr>
            <a:spLocks noGrp="1"/>
          </p:cNvSpPr>
          <p:nvPr>
            <p:ph type="hdr" sz="quarter"/>
          </p:nvPr>
        </p:nvSpPr>
        <p:spPr>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802.15-15-11-0731-02-0ptc</a:t>
            </a:r>
          </a:p>
        </p:txBody>
      </p:sp>
      <p:sp>
        <p:nvSpPr>
          <p:cNvPr id="30725" name="Date Placeholder 4"/>
          <p:cNvSpPr>
            <a:spLocks noGrp="1"/>
          </p:cNvSpPr>
          <p:nvPr>
            <p:ph type="dt" sz="quarter" idx="1"/>
          </p:nvPr>
        </p:nvSpPr>
        <p:spPr>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October 2011</a:t>
            </a:r>
          </a:p>
        </p:txBody>
      </p:sp>
      <p:sp>
        <p:nvSpPr>
          <p:cNvPr id="30726" name="Footer Placeholder 5"/>
          <p:cNvSpPr>
            <a:spLocks noGrp="1"/>
          </p:cNvSpPr>
          <p:nvPr>
            <p:ph type="ftr" sz="quarter" idx="4"/>
          </p:nvPr>
        </p:nvSpPr>
        <p:spPr>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&lt;author&gt;, &lt;company&gt;</a:t>
            </a:r>
          </a:p>
        </p:txBody>
      </p:sp>
      <p:sp>
        <p:nvSpPr>
          <p:cNvPr id="30727" name="Slide Number Placeholder 6"/>
          <p:cNvSpPr>
            <a:spLocks noGrp="1"/>
          </p:cNvSpPr>
          <p:nvPr>
            <p:ph type="sldNum" sz="quarter" idx="5"/>
          </p:nvPr>
        </p:nvSpPr>
        <p:spPr>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CA44DA90-C608-493F-AF91-D8A64577A507}" type="slidenum">
              <a:rPr lang="en-US" smtClean="0"/>
              <a:pPr>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CC537C0-BC8E-418F-936E-23F168174166}" type="slidenum">
              <a:rPr lang="en-US"/>
              <a:pPr>
                <a:defRPr/>
              </a:pPr>
              <a:t>‹#›</a:t>
            </a:fld>
            <a:endParaRPr lang="en-US"/>
          </a:p>
        </p:txBody>
      </p:sp>
    </p:spTree>
    <p:extLst>
      <p:ext uri="{BB962C8B-B14F-4D97-AF65-F5344CB8AC3E}">
        <p14:creationId xmlns:p14="http://schemas.microsoft.com/office/powerpoint/2010/main" val="170642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1000"/>
            <a:ext cx="1600200" cy="212725"/>
          </a:xfrm>
        </p:spPr>
        <p:txBody>
          <a:bodyPr/>
          <a:lstStyle>
            <a:lvl1pPr>
              <a:defRPr/>
            </a:lvl1pPr>
          </a:lstStyle>
          <a:p>
            <a:r>
              <a:rPr lang="en-US" smtClean="0"/>
              <a:t>June 2012</a:t>
            </a:r>
            <a:endParaRPr lang="en-US"/>
          </a:p>
        </p:txBody>
      </p:sp>
      <p:sp>
        <p:nvSpPr>
          <p:cNvPr id="3" name="Footer Placeholder 2"/>
          <p:cNvSpPr>
            <a:spLocks noGrp="1"/>
          </p:cNvSpPr>
          <p:nvPr>
            <p:ph type="ftr" sz="quarter" idx="11"/>
          </p:nvPr>
        </p:nvSpPr>
        <p:spPr>
          <a:xfrm>
            <a:off x="5486400" y="6475413"/>
            <a:ext cx="3124200" cy="182562"/>
          </a:xfrm>
        </p:spPr>
        <p:txBody>
          <a:bodyPr/>
          <a:lstStyle>
            <a:lvl1pPr>
              <a:defRPr/>
            </a:lvl1pPr>
          </a:lstStyle>
          <a:p>
            <a:r>
              <a:rPr lang="en-US" smtClean="0"/>
              <a:t>Yale Lee, Lilee Systems</a:t>
            </a:r>
            <a:endParaRPr lang="en-US"/>
          </a:p>
        </p:txBody>
      </p:sp>
      <p:sp>
        <p:nvSpPr>
          <p:cNvPr id="4" name="Slide Number Placeholder 3"/>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555E55A6-8509-4B17-9086-A1D599C2C377}" type="slidenum">
              <a:rPr lang="en-US"/>
              <a:pPr>
                <a:defRPr/>
              </a:pPr>
              <a:t>‹#›</a:t>
            </a:fld>
            <a:endParaRPr lang="en-US"/>
          </a:p>
        </p:txBody>
      </p:sp>
    </p:spTree>
    <p:extLst>
      <p:ext uri="{BB962C8B-B14F-4D97-AF65-F5344CB8AC3E}">
        <p14:creationId xmlns:p14="http://schemas.microsoft.com/office/powerpoint/2010/main" val="366649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1000"/>
            <a:ext cx="1600200" cy="212725"/>
          </a:xfrm>
        </p:spPr>
        <p:txBody>
          <a:bodyPr/>
          <a:lstStyle>
            <a:lvl1pPr>
              <a:defRPr/>
            </a:lvl1pPr>
          </a:lstStyle>
          <a:p>
            <a:r>
              <a:rPr lang="en-US" smtClean="0"/>
              <a:t>June 2012</a:t>
            </a:r>
            <a:endParaRPr lang="en-US"/>
          </a:p>
        </p:txBody>
      </p:sp>
      <p:sp>
        <p:nvSpPr>
          <p:cNvPr id="5" name="Footer Placeholder 4"/>
          <p:cNvSpPr>
            <a:spLocks noGrp="1"/>
          </p:cNvSpPr>
          <p:nvPr>
            <p:ph type="ftr" sz="quarter" idx="11"/>
          </p:nvPr>
        </p:nvSpPr>
        <p:spPr>
          <a:xfrm>
            <a:off x="5486400" y="6475413"/>
            <a:ext cx="3124200" cy="182562"/>
          </a:xfrm>
        </p:spPr>
        <p:txBody>
          <a:bodyPr/>
          <a:lstStyle>
            <a:lvl1pPr>
              <a:defRPr/>
            </a:lvl1pPr>
          </a:lstStyle>
          <a:p>
            <a:r>
              <a:rPr lang="en-US" smtClean="0"/>
              <a:t>Yale Lee, Lilee Systems</a:t>
            </a:r>
            <a:endParaRPr lang="en-US"/>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50EB8F1E-479D-42C6-B22B-4C90333233BA}" type="slidenum">
              <a:rPr lang="en-US"/>
              <a:pPr>
                <a:defRPr/>
              </a:pPr>
              <a:t>‹#›</a:t>
            </a:fld>
            <a:endParaRPr lang="en-US"/>
          </a:p>
        </p:txBody>
      </p:sp>
    </p:spTree>
    <p:extLst>
      <p:ext uri="{BB962C8B-B14F-4D97-AF65-F5344CB8AC3E}">
        <p14:creationId xmlns:p14="http://schemas.microsoft.com/office/powerpoint/2010/main" val="33036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381000"/>
            <a:ext cx="1600200" cy="212725"/>
          </a:xfrm>
        </p:spPr>
        <p:txBody>
          <a:bodyPr/>
          <a:lstStyle>
            <a:lvl1pPr>
              <a:defRPr/>
            </a:lvl1pPr>
          </a:lstStyle>
          <a:p>
            <a:r>
              <a:rPr lang="en-US" smtClean="0"/>
              <a:t>June 2012</a:t>
            </a:r>
            <a:endParaRPr lang="en-US"/>
          </a:p>
        </p:txBody>
      </p:sp>
      <p:sp>
        <p:nvSpPr>
          <p:cNvPr id="5" name="Footer Placeholder 4"/>
          <p:cNvSpPr>
            <a:spLocks noGrp="1"/>
          </p:cNvSpPr>
          <p:nvPr>
            <p:ph type="ftr" sz="quarter" idx="11"/>
          </p:nvPr>
        </p:nvSpPr>
        <p:spPr>
          <a:xfrm>
            <a:off x="5486400" y="6475413"/>
            <a:ext cx="3124200" cy="182562"/>
          </a:xfrm>
        </p:spPr>
        <p:txBody>
          <a:bodyPr/>
          <a:lstStyle>
            <a:lvl1pPr>
              <a:defRPr/>
            </a:lvl1pPr>
          </a:lstStyle>
          <a:p>
            <a:r>
              <a:rPr lang="en-US" smtClean="0"/>
              <a:t>Yale Lee, Lilee Systems</a:t>
            </a:r>
            <a:endParaRPr lang="en-US"/>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749C33F6-99F0-46A7-B1D8-CAABA553214B}" type="slidenum">
              <a:rPr lang="en-US"/>
              <a:pPr>
                <a:defRPr/>
              </a:pPr>
              <a:t>‹#›</a:t>
            </a:fld>
            <a:endParaRPr lang="en-US"/>
          </a:p>
        </p:txBody>
      </p:sp>
    </p:spTree>
    <p:extLst>
      <p:ext uri="{BB962C8B-B14F-4D97-AF65-F5344CB8AC3E}">
        <p14:creationId xmlns:p14="http://schemas.microsoft.com/office/powerpoint/2010/main" val="130395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B48EB72-85FD-45CF-BC0F-78A224FB9226}" type="slidenum">
              <a:rPr lang="en-US"/>
              <a:pPr>
                <a:defRPr/>
              </a:pPr>
              <a:t>‹#›</a:t>
            </a:fld>
            <a:endParaRPr lang="en-US"/>
          </a:p>
        </p:txBody>
      </p:sp>
    </p:spTree>
    <p:extLst>
      <p:ext uri="{BB962C8B-B14F-4D97-AF65-F5344CB8AC3E}">
        <p14:creationId xmlns:p14="http://schemas.microsoft.com/office/powerpoint/2010/main" val="89124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4275EC4-EB1D-438B-BB9F-4F9AC3970AFF}" type="slidenum">
              <a:rPr lang="en-US"/>
              <a:pPr>
                <a:defRPr/>
              </a:pPr>
              <a:t>‹#›</a:t>
            </a:fld>
            <a:endParaRPr lang="en-US"/>
          </a:p>
        </p:txBody>
      </p:sp>
    </p:spTree>
    <p:extLst>
      <p:ext uri="{BB962C8B-B14F-4D97-AF65-F5344CB8AC3E}">
        <p14:creationId xmlns:p14="http://schemas.microsoft.com/office/powerpoint/2010/main" val="300999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6D789C2-F35F-42F0-BD79-E3D5BE3C7B1A}" type="slidenum">
              <a:rPr lang="en-US"/>
              <a:pPr>
                <a:defRPr/>
              </a:pPr>
              <a:t>‹#›</a:t>
            </a:fld>
            <a:endParaRPr lang="en-US"/>
          </a:p>
        </p:txBody>
      </p:sp>
    </p:spTree>
    <p:extLst>
      <p:ext uri="{BB962C8B-B14F-4D97-AF65-F5344CB8AC3E}">
        <p14:creationId xmlns:p14="http://schemas.microsoft.com/office/powerpoint/2010/main" val="269917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BCCB0B9-070C-4AAF-A860-C40EF439AF81}" type="slidenum">
              <a:rPr lang="en-US"/>
              <a:pPr>
                <a:defRPr/>
              </a:pPr>
              <a:t>‹#›</a:t>
            </a:fld>
            <a:endParaRPr lang="en-US"/>
          </a:p>
        </p:txBody>
      </p:sp>
    </p:spTree>
    <p:extLst>
      <p:ext uri="{BB962C8B-B14F-4D97-AF65-F5344CB8AC3E}">
        <p14:creationId xmlns:p14="http://schemas.microsoft.com/office/powerpoint/2010/main" val="411255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AC7D52D-87BD-4A9B-B3E4-8653AC88A899}" type="slidenum">
              <a:rPr lang="en-US"/>
              <a:pPr>
                <a:defRPr/>
              </a:pPr>
              <a:t>‹#›</a:t>
            </a:fld>
            <a:endParaRPr lang="en-US"/>
          </a:p>
        </p:txBody>
      </p:sp>
    </p:spTree>
    <p:extLst>
      <p:ext uri="{BB962C8B-B14F-4D97-AF65-F5344CB8AC3E}">
        <p14:creationId xmlns:p14="http://schemas.microsoft.com/office/powerpoint/2010/main" val="123696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5F6D58E-D5D0-4D43-AE4B-77AF3A4F10FE}" type="slidenum">
              <a:rPr lang="en-US"/>
              <a:pPr>
                <a:defRPr/>
              </a:pPr>
              <a:t>‹#›</a:t>
            </a:fld>
            <a:endParaRPr lang="en-US"/>
          </a:p>
        </p:txBody>
      </p:sp>
    </p:spTree>
    <p:extLst>
      <p:ext uri="{BB962C8B-B14F-4D97-AF65-F5344CB8AC3E}">
        <p14:creationId xmlns:p14="http://schemas.microsoft.com/office/powerpoint/2010/main" val="218934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EED857B-FCE0-43C8-9BBC-040686AC7345}" type="slidenum">
              <a:rPr lang="en-US"/>
              <a:pPr>
                <a:defRPr/>
              </a:pPr>
              <a:t>‹#›</a:t>
            </a:fld>
            <a:endParaRPr lang="en-US"/>
          </a:p>
        </p:txBody>
      </p:sp>
    </p:spTree>
    <p:extLst>
      <p:ext uri="{BB962C8B-B14F-4D97-AF65-F5344CB8AC3E}">
        <p14:creationId xmlns:p14="http://schemas.microsoft.com/office/powerpoint/2010/main" val="310009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June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Yale Lee,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50E4DE-06C6-4829-AFC6-B91A801C236E}" type="slidenum">
              <a:rPr lang="en-US"/>
              <a:pPr>
                <a:defRPr/>
              </a:pPr>
              <a:t>‹#›</a:t>
            </a:fld>
            <a:endParaRPr lang="en-US"/>
          </a:p>
        </p:txBody>
      </p:sp>
    </p:spTree>
    <p:extLst>
      <p:ext uri="{BB962C8B-B14F-4D97-AF65-F5344CB8AC3E}">
        <p14:creationId xmlns:p14="http://schemas.microsoft.com/office/powerpoint/2010/main" val="320770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smtClean="0"/>
              <a:t>June 2012</a:t>
            </a:r>
            <a:endParaRPr 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smtClean="0"/>
              <a:t>Yale Lee, Lilee Systems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mn-cs"/>
              </a:defRPr>
            </a:lvl1pPr>
          </a:lstStyle>
          <a:p>
            <a:pPr>
              <a:defRPr/>
            </a:pPr>
            <a:r>
              <a:rPr lang="en-US"/>
              <a:t>Slide </a:t>
            </a:r>
            <a:fld id="{C6BE0206-97AC-4BA6-B91E-4E066DC80907}" type="slidenum">
              <a:rPr lang="en-US"/>
              <a:pPr>
                <a:defRPr/>
              </a:pPr>
              <a:t>‹#›</a:t>
            </a:fld>
            <a:endParaRPr lang="en-US"/>
          </a:p>
        </p:txBody>
      </p:sp>
      <p:sp>
        <p:nvSpPr>
          <p:cNvPr id="1031" name="Rectangle 7"/>
          <p:cNvSpPr>
            <a:spLocks noChangeArrowheads="1"/>
          </p:cNvSpPr>
          <p:nvPr/>
        </p:nvSpPr>
        <p:spPr bwMode="auto">
          <a:xfrm>
            <a:off x="4495800" y="394156"/>
            <a:ext cx="3962400" cy="215444"/>
          </a:xfrm>
          <a:prstGeom prst="rect">
            <a:avLst/>
          </a:prstGeom>
          <a:noFill/>
          <a:ln>
            <a:noFill/>
          </a:ln>
          <a:extLst/>
        </p:spPr>
        <p:txBody>
          <a:bodyPr lIns="0" tIns="0" rIns="0" bIns="0" anchor="b">
            <a:spAutoFit/>
          </a:bodyPr>
          <a:lstStyle/>
          <a:p>
            <a:pPr lvl="4" algn="r" eaLnBrk="0" hangingPunct="0"/>
            <a:r>
              <a:rPr lang="en-US" sz="1400" b="1" dirty="0" smtClean="0"/>
              <a:t>802-15-12-0305-00-004p</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defRPr/>
            </a:pPr>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 id="2147483649" r:id="rId9"/>
    <p:sldLayoutId id="2147483658" r:id="rId10"/>
    <p:sldLayoutId id="2147483659" r:id="rId11"/>
    <p:sldLayoutId id="2147483660" r:id="rId12"/>
  </p:sldLayoutIdLst>
  <p:timing>
    <p:tnLst>
      <p:par>
        <p:cTn id="1" dur="indefinite" restart="never" nodeType="tmRoot"/>
      </p:par>
    </p:tnLst>
  </p:timing>
  <p:hf sldNum="0"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June 2012</a:t>
            </a:r>
            <a:endParaRPr lang="en-US"/>
          </a:p>
        </p:txBody>
      </p:sp>
      <p:sp>
        <p:nvSpPr>
          <p:cNvPr id="4" name="Footer Placeholder 2"/>
          <p:cNvSpPr>
            <a:spLocks noGrp="1"/>
          </p:cNvSpPr>
          <p:nvPr>
            <p:ph type="ftr" sz="quarter" idx="11"/>
          </p:nvPr>
        </p:nvSpPr>
        <p:spPr/>
        <p:txBody>
          <a:bodyPr/>
          <a:lstStyle/>
          <a:p>
            <a:r>
              <a:rPr lang="en-US" smtClean="0"/>
              <a:t>Yale Lee, Lilee Systems</a:t>
            </a:r>
            <a:endParaRPr lang="en-US"/>
          </a:p>
        </p:txBody>
      </p:sp>
      <p:sp>
        <p:nvSpPr>
          <p:cNvPr id="27651" name="Rectangle 3"/>
          <p:cNvSpPr>
            <a:spLocks noChangeArrowheads="1"/>
          </p:cNvSpPr>
          <p:nvPr/>
        </p:nvSpPr>
        <p:spPr bwMode="auto">
          <a:xfrm>
            <a:off x="152400" y="609600"/>
            <a:ext cx="8991600" cy="5534849"/>
          </a:xfrm>
          <a:prstGeom prst="rect">
            <a:avLst/>
          </a:prstGeom>
          <a:noFill/>
          <a:ln w="12700">
            <a:noFill/>
            <a:miter lim="800000"/>
            <a:headEnd type="none" w="sm" len="sm"/>
            <a:tailEnd type="none" w="sm" len="sm"/>
          </a:ln>
          <a:effectLst/>
        </p:spPr>
        <p:txBody>
          <a:bodyPr>
            <a:spAutoFit/>
          </a:bodyPr>
          <a:lstStyle/>
          <a:p>
            <a:pPr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eaLnBrk="0" hangingPunct="0"/>
            <a:endParaRPr lang="en-US" sz="1600" dirty="0">
              <a:solidFill>
                <a:schemeClr val="tx2"/>
              </a:solidFill>
            </a:endParaRPr>
          </a:p>
          <a:p>
            <a:pPr eaLnBrk="0" hangingPunct="0"/>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solidFill>
                  <a:srgbClr val="FF0000"/>
                </a:solidFill>
              </a:rPr>
              <a:t>220 MHz Fading Characteristics in PTC </a:t>
            </a:r>
            <a:r>
              <a:rPr lang="en-US" sz="1600" dirty="0">
                <a:solidFill>
                  <a:srgbClr val="FF0000"/>
                </a:solidFill>
              </a:rPr>
              <a:t>Wireless Communications</a:t>
            </a:r>
            <a:r>
              <a:rPr lang="en-US" sz="1600" dirty="0">
                <a:solidFill>
                  <a:schemeClr val="tx2"/>
                </a:solidFill>
              </a:rPr>
              <a:t>]	</a:t>
            </a:r>
          </a:p>
          <a:p>
            <a:pPr eaLnBrk="0" hangingPunct="0"/>
            <a:r>
              <a:rPr lang="en-US" sz="1600" b="1" dirty="0">
                <a:solidFill>
                  <a:schemeClr val="tx2"/>
                </a:solidFill>
              </a:rPr>
              <a:t>Date Submitted: </a:t>
            </a:r>
            <a:r>
              <a:rPr lang="en-US" sz="1600" dirty="0" smtClean="0">
                <a:solidFill>
                  <a:schemeClr val="tx2"/>
                </a:solidFill>
              </a:rPr>
              <a:t>[</a:t>
            </a:r>
            <a:r>
              <a:rPr lang="en-US" sz="1600" dirty="0" smtClean="0">
                <a:solidFill>
                  <a:srgbClr val="FF0000"/>
                </a:solidFill>
              </a:rPr>
              <a:t>12 June 2012</a:t>
            </a:r>
            <a:r>
              <a:rPr lang="en-US" sz="1600" dirty="0">
                <a:solidFill>
                  <a:schemeClr val="tx2"/>
                </a:solidFill>
              </a:rPr>
              <a:t>]	</a:t>
            </a:r>
          </a:p>
          <a:p>
            <a:pPr eaLnBrk="0" hangingPunct="0"/>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smtClean="0">
                <a:solidFill>
                  <a:srgbClr val="FF0000"/>
                </a:solidFill>
              </a:rPr>
              <a:t>Yale Lee</a:t>
            </a:r>
            <a:r>
              <a:rPr lang="en-US" sz="1600" dirty="0" smtClean="0">
                <a:solidFill>
                  <a:schemeClr val="tx2"/>
                </a:solidFill>
              </a:rPr>
              <a:t>] </a:t>
            </a:r>
            <a:r>
              <a:rPr lang="en-US" sz="1600" dirty="0">
                <a:solidFill>
                  <a:schemeClr val="tx2"/>
                </a:solidFill>
              </a:rPr>
              <a:t>Company [</a:t>
            </a:r>
            <a:r>
              <a:rPr lang="en-US" sz="1600" dirty="0" err="1">
                <a:solidFill>
                  <a:srgbClr val="FF0000"/>
                </a:solidFill>
              </a:rPr>
              <a:t>Lilee</a:t>
            </a:r>
            <a:r>
              <a:rPr lang="en-US" sz="1600" dirty="0">
                <a:solidFill>
                  <a:srgbClr val="FF0000"/>
                </a:solidFill>
              </a:rPr>
              <a:t> Systems</a:t>
            </a:r>
            <a:r>
              <a:rPr lang="en-US" sz="1600" dirty="0">
                <a:solidFill>
                  <a:schemeClr val="tx2"/>
                </a:solidFill>
              </a:rPr>
              <a:t>]</a:t>
            </a:r>
          </a:p>
          <a:p>
            <a:pPr eaLnBrk="0" hangingPunct="0"/>
            <a:r>
              <a:rPr lang="en-US" sz="1600" dirty="0">
                <a:solidFill>
                  <a:schemeClr val="tx2"/>
                </a:solidFill>
              </a:rPr>
              <a:t>Address [</a:t>
            </a:r>
            <a:r>
              <a:rPr lang="en-US" sz="1600" dirty="0">
                <a:solidFill>
                  <a:srgbClr val="FF0000"/>
                </a:solidFill>
              </a:rPr>
              <a:t>2905 </a:t>
            </a:r>
            <a:r>
              <a:rPr lang="en-US" sz="1600" dirty="0" err="1">
                <a:solidFill>
                  <a:srgbClr val="FF0000"/>
                </a:solidFill>
              </a:rPr>
              <a:t>Stender</a:t>
            </a:r>
            <a:r>
              <a:rPr lang="en-US" sz="1600" dirty="0">
                <a:solidFill>
                  <a:srgbClr val="FF0000"/>
                </a:solidFill>
              </a:rPr>
              <a:t> Way, Suite 78, Santa Clara CA, 95054 USA</a:t>
            </a:r>
            <a:r>
              <a:rPr lang="en-US" sz="1600" dirty="0">
                <a:solidFill>
                  <a:schemeClr val="tx2"/>
                </a:solidFill>
              </a:rPr>
              <a:t>]</a:t>
            </a:r>
          </a:p>
          <a:p>
            <a:pPr eaLnBrk="0" hangingPunct="0"/>
            <a:r>
              <a:rPr lang="en-US" sz="1600" dirty="0">
                <a:solidFill>
                  <a:schemeClr val="tx2"/>
                </a:solidFill>
              </a:rPr>
              <a:t>Voice:[</a:t>
            </a:r>
            <a:r>
              <a:rPr lang="en-US" sz="1600" dirty="0">
                <a:solidFill>
                  <a:srgbClr val="FF0000"/>
                </a:solidFill>
              </a:rPr>
              <a:t>+1 408-988-8672</a:t>
            </a:r>
            <a:r>
              <a:rPr lang="en-US" sz="1600" dirty="0">
                <a:solidFill>
                  <a:schemeClr val="tx2"/>
                </a:solidFill>
              </a:rPr>
              <a:t>], FAX: [</a:t>
            </a:r>
            <a:r>
              <a:rPr lang="en-US" sz="1600" dirty="0">
                <a:solidFill>
                  <a:srgbClr val="FF0000"/>
                </a:solidFill>
              </a:rPr>
              <a:t>Add FAX number</a:t>
            </a:r>
            <a:r>
              <a:rPr lang="en-US" sz="1600" dirty="0">
                <a:solidFill>
                  <a:schemeClr val="tx2"/>
                </a:solidFill>
              </a:rPr>
              <a:t>], E-Mail</a:t>
            </a:r>
            <a:r>
              <a:rPr lang="en-US" sz="1600" dirty="0" smtClean="0">
                <a:solidFill>
                  <a:schemeClr val="tx2"/>
                </a:solidFill>
              </a:rPr>
              <a:t>:[</a:t>
            </a:r>
            <a:r>
              <a:rPr lang="en-US" sz="1600" dirty="0" smtClean="0">
                <a:solidFill>
                  <a:srgbClr val="FF0000"/>
                </a:solidFill>
              </a:rPr>
              <a:t>yjlee@lileesystems.com</a:t>
            </a:r>
            <a:r>
              <a:rPr lang="en-US" sz="1600" dirty="0">
                <a:solidFill>
                  <a:schemeClr val="tx2"/>
                </a:solidFill>
              </a:rPr>
              <a:t>]	</a:t>
            </a:r>
          </a:p>
          <a:p>
            <a:pPr eaLnBrk="0" hangingPunct="0">
              <a:spcBef>
                <a:spcPts val="600"/>
              </a:spcBef>
              <a:spcAft>
                <a:spcPts val="600"/>
              </a:spcAft>
            </a:pPr>
            <a:r>
              <a:rPr lang="en-US" sz="1600" b="1" dirty="0">
                <a:solidFill>
                  <a:schemeClr val="tx2"/>
                </a:solidFill>
              </a:rPr>
              <a:t>Re:</a:t>
            </a:r>
            <a:r>
              <a:rPr lang="en-US" sz="1600" dirty="0">
                <a:solidFill>
                  <a:schemeClr val="tx2"/>
                </a:solidFill>
              </a:rPr>
              <a:t> [</a:t>
            </a:r>
            <a:r>
              <a:rPr lang="en-US" sz="1600" dirty="0">
                <a:solidFill>
                  <a:srgbClr val="FF0000"/>
                </a:solidFill>
              </a:rPr>
              <a:t>If this is a proposed revision, cite the original document.</a:t>
            </a:r>
            <a:r>
              <a:rPr lang="en-US" sz="1600" dirty="0">
                <a:solidFill>
                  <a:schemeClr val="tx2"/>
                </a:solidFill>
              </a:rPr>
              <a:t>]</a:t>
            </a:r>
          </a:p>
          <a:p>
            <a:pPr eaLnBrk="0" hangingPunct="0">
              <a:spcBef>
                <a:spcPts val="100"/>
              </a:spcBef>
              <a:spcAft>
                <a:spcPts val="100"/>
              </a:spcAft>
            </a:pPr>
            <a:r>
              <a:rPr lang="en-US" dirty="0">
                <a:solidFill>
                  <a:schemeClr val="accent2"/>
                </a:solidFill>
              </a:rPr>
              <a:t>[If this is a response to a Call for Contributions, cite the name and date of the Call for Contributions to which this document responds, as well as the relevant item number in the Call for Contributions.]</a:t>
            </a:r>
          </a:p>
          <a:p>
            <a:pPr eaLnBrk="0" hangingPunct="0"/>
            <a:r>
              <a:rPr lang="en-US" dirty="0">
                <a:solidFill>
                  <a:schemeClr val="accent2"/>
                </a:solidFill>
              </a:rPr>
              <a:t>[Note: Contributions that are not responsive to this section of the template, and contributions which do</a:t>
            </a:r>
          </a:p>
          <a:p>
            <a:pPr eaLnBrk="0" hangingPunct="0"/>
            <a:r>
              <a:rPr lang="en-US" dirty="0">
                <a:solidFill>
                  <a:schemeClr val="accent2"/>
                </a:solidFill>
              </a:rPr>
              <a:t>not address the topic under which they are submitted, may be refused or consigned to the “General Contributions” area.]	</a:t>
            </a:r>
            <a:endParaRPr lang="en-US" dirty="0">
              <a:solidFill>
                <a:schemeClr val="tx2"/>
              </a:solidFill>
            </a:endParaRPr>
          </a:p>
          <a:p>
            <a:pPr eaLnBrk="0" hangingPunct="0">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r>
              <a:rPr lang="en-US" sz="1600" dirty="0" smtClean="0">
                <a:solidFill>
                  <a:srgbClr val="FF0000"/>
                </a:solidFill>
              </a:rPr>
              <a:t>Overview of measured data in 220 </a:t>
            </a:r>
            <a:r>
              <a:rPr lang="en-US" sz="1600" dirty="0" err="1" smtClean="0">
                <a:solidFill>
                  <a:srgbClr val="FF0000"/>
                </a:solidFill>
              </a:rPr>
              <a:t>Mhz</a:t>
            </a:r>
            <a:r>
              <a:rPr lang="en-US" sz="1600" dirty="0" smtClean="0">
                <a:solidFill>
                  <a:srgbClr val="FF0000"/>
                </a:solidFill>
              </a:rPr>
              <a:t> channels and considerations for improving performance.</a:t>
            </a:r>
            <a:r>
              <a:rPr lang="en-US" sz="1600" dirty="0" smtClean="0">
                <a:solidFill>
                  <a:schemeClr val="tx2"/>
                </a:solidFill>
              </a:rPr>
              <a:t>]</a:t>
            </a:r>
            <a:endParaRPr lang="en-US" sz="1600" dirty="0">
              <a:solidFill>
                <a:schemeClr val="tx2"/>
              </a:solidFill>
            </a:endParaRPr>
          </a:p>
          <a:p>
            <a:pPr eaLnBrk="0" hangingPunct="0">
              <a:spcBef>
                <a:spcPts val="600"/>
              </a:spcBef>
              <a:spcAft>
                <a:spcPts val="600"/>
              </a:spcAft>
            </a:pPr>
            <a:r>
              <a:rPr lang="en-US" sz="1600" b="1" dirty="0">
                <a:solidFill>
                  <a:schemeClr val="tx2"/>
                </a:solidFill>
              </a:rPr>
              <a:t>Purpose:</a:t>
            </a:r>
            <a:r>
              <a:rPr lang="en-US" sz="1600" dirty="0">
                <a:solidFill>
                  <a:schemeClr val="tx2"/>
                </a:solidFill>
              </a:rPr>
              <a:t>	[]</a:t>
            </a:r>
          </a:p>
          <a:p>
            <a:pPr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Adaptive Schemes to Combat Fading</a:t>
            </a:r>
            <a:endParaRPr lang="en-US" dirty="0"/>
          </a:p>
        </p:txBody>
      </p:sp>
      <p:sp>
        <p:nvSpPr>
          <p:cNvPr id="6" name="Content Placeholder 5"/>
          <p:cNvSpPr>
            <a:spLocks noGrp="1"/>
          </p:cNvSpPr>
          <p:nvPr>
            <p:ph idx="1"/>
          </p:nvPr>
        </p:nvSpPr>
        <p:spPr/>
        <p:txBody>
          <a:bodyPr/>
          <a:lstStyle/>
          <a:p>
            <a:r>
              <a:rPr lang="en-US" dirty="0" smtClean="0"/>
              <a:t>Multiple data rates</a:t>
            </a:r>
          </a:p>
          <a:p>
            <a:r>
              <a:rPr lang="en-US" dirty="0" smtClean="0"/>
              <a:t>Different coding rates and </a:t>
            </a:r>
            <a:r>
              <a:rPr lang="en-US" dirty="0" err="1" smtClean="0"/>
              <a:t>interleavers</a:t>
            </a:r>
            <a:endParaRPr lang="en-US" dirty="0" smtClean="0"/>
          </a:p>
          <a:p>
            <a:r>
              <a:rPr lang="en-US" dirty="0" smtClean="0"/>
              <a:t>Different modulation methods</a:t>
            </a:r>
          </a:p>
          <a:p>
            <a:endParaRPr lang="en-US" dirty="0"/>
          </a:p>
          <a:p>
            <a:r>
              <a:rPr lang="en-US" dirty="0" smtClean="0"/>
              <a:t>Existing well vetted examples include 802.11a/b/g/n, 802.16e, and many more</a:t>
            </a:r>
            <a:endParaRPr lang="en-US" dirty="0"/>
          </a:p>
        </p:txBody>
      </p:sp>
      <p:sp>
        <p:nvSpPr>
          <p:cNvPr id="3" name="Date Placeholder 2"/>
          <p:cNvSpPr>
            <a:spLocks noGrp="1"/>
          </p:cNvSpPr>
          <p:nvPr>
            <p:ph type="dt" sz="half" idx="10"/>
          </p:nvPr>
        </p:nvSpPr>
        <p:spPr/>
        <p:txBody>
          <a:bodyPr/>
          <a:lstStyle/>
          <a:p>
            <a:r>
              <a:rPr lang="en-US" smtClean="0"/>
              <a:t>June 2012</a:t>
            </a:r>
            <a:endParaRPr lang="en-US"/>
          </a:p>
        </p:txBody>
      </p:sp>
      <p:sp>
        <p:nvSpPr>
          <p:cNvPr id="4" name="Footer Placeholder 3"/>
          <p:cNvSpPr>
            <a:spLocks noGrp="1"/>
          </p:cNvSpPr>
          <p:nvPr>
            <p:ph type="ftr" sz="quarter" idx="11"/>
          </p:nvPr>
        </p:nvSpPr>
        <p:spPr/>
        <p:txBody>
          <a:bodyPr/>
          <a:lstStyle/>
          <a:p>
            <a:r>
              <a:rPr lang="en-US" smtClean="0"/>
              <a:t>Yale Lee, Lilee Systems</a:t>
            </a:r>
            <a:endParaRPr lang="en-US"/>
          </a:p>
        </p:txBody>
      </p:sp>
    </p:spTree>
    <p:extLst>
      <p:ext uri="{BB962C8B-B14F-4D97-AF65-F5344CB8AC3E}">
        <p14:creationId xmlns:p14="http://schemas.microsoft.com/office/powerpoint/2010/main" val="106307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Any Questions?</a:t>
            </a:r>
          </a:p>
        </p:txBody>
      </p:sp>
      <p:sp>
        <p:nvSpPr>
          <p:cNvPr id="4" name="Date Placeholder 3"/>
          <p:cNvSpPr>
            <a:spLocks noGrp="1"/>
          </p:cNvSpPr>
          <p:nvPr>
            <p:ph type="dt" sz="half" idx="10"/>
          </p:nvPr>
        </p:nvSpPr>
        <p:spPr/>
        <p:txBody>
          <a:bodyPr/>
          <a:lstStyle/>
          <a:p>
            <a:r>
              <a:rPr lang="en-US" smtClean="0"/>
              <a:t>June 2012</a:t>
            </a:r>
            <a:endParaRPr lang="en-US"/>
          </a:p>
        </p:txBody>
      </p:sp>
      <p:sp>
        <p:nvSpPr>
          <p:cNvPr id="5" name="Footer Placeholder 4"/>
          <p:cNvSpPr>
            <a:spLocks noGrp="1"/>
          </p:cNvSpPr>
          <p:nvPr>
            <p:ph type="ftr" sz="quarter" idx="11"/>
          </p:nvPr>
        </p:nvSpPr>
        <p:spPr/>
        <p:txBody>
          <a:bodyPr/>
          <a:lstStyle/>
          <a:p>
            <a:r>
              <a:rPr lang="en-US" smtClean="0"/>
              <a:t>Yale Lee, Lilee Systems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June 2012</a:t>
            </a:r>
            <a:endParaRPr lang="en-US"/>
          </a:p>
        </p:txBody>
      </p:sp>
      <p:sp>
        <p:nvSpPr>
          <p:cNvPr id="5" name="Footer Placeholder 2"/>
          <p:cNvSpPr>
            <a:spLocks noGrp="1"/>
          </p:cNvSpPr>
          <p:nvPr>
            <p:ph type="ftr" sz="quarter" idx="11"/>
          </p:nvPr>
        </p:nvSpPr>
        <p:spPr/>
        <p:txBody>
          <a:bodyPr/>
          <a:lstStyle/>
          <a:p>
            <a:r>
              <a:rPr lang="en-US" smtClean="0"/>
              <a:t>Yale Lee, Lilee Systems</a:t>
            </a:r>
            <a:endParaRPr lang="en-US"/>
          </a:p>
        </p:txBody>
      </p:sp>
      <p:sp>
        <p:nvSpPr>
          <p:cNvPr id="18433" name="Title 1"/>
          <p:cNvSpPr>
            <a:spLocks noGrp="1"/>
          </p:cNvSpPr>
          <p:nvPr>
            <p:ph type="title" idx="4294967295"/>
          </p:nvPr>
        </p:nvSpPr>
        <p:spPr>
          <a:xfrm>
            <a:off x="685800" y="685800"/>
            <a:ext cx="7772400" cy="457200"/>
          </a:xfrm>
        </p:spPr>
        <p:txBody>
          <a:bodyPr/>
          <a:lstStyle/>
          <a:p>
            <a:pPr eaLnBrk="1" hangingPunct="1"/>
            <a:r>
              <a:rPr lang="en-US" smtClean="0"/>
              <a:t>Overview</a:t>
            </a:r>
          </a:p>
        </p:txBody>
      </p:sp>
      <p:sp>
        <p:nvSpPr>
          <p:cNvPr id="18434" name="Content Placeholder 2"/>
          <p:cNvSpPr>
            <a:spLocks noGrp="1"/>
          </p:cNvSpPr>
          <p:nvPr>
            <p:ph idx="4294967295"/>
          </p:nvPr>
        </p:nvSpPr>
        <p:spPr>
          <a:xfrm>
            <a:off x="685800" y="1371600"/>
            <a:ext cx="7772400" cy="4648200"/>
          </a:xfrm>
        </p:spPr>
        <p:txBody>
          <a:bodyPr/>
          <a:lstStyle/>
          <a:p>
            <a:pPr eaLnBrk="1" hangingPunct="1"/>
            <a:r>
              <a:rPr lang="en-US" dirty="0" smtClean="0"/>
              <a:t>Characterization of propagation channel is very important</a:t>
            </a:r>
          </a:p>
          <a:p>
            <a:pPr eaLnBrk="1" hangingPunct="1"/>
            <a:r>
              <a:rPr lang="en-US" dirty="0" smtClean="0"/>
              <a:t>220 MHz region is focus of most US PTC efforts</a:t>
            </a:r>
          </a:p>
          <a:p>
            <a:pPr eaLnBrk="1" hangingPunct="1"/>
            <a:r>
              <a:rPr lang="en-US" dirty="0" smtClean="0"/>
              <a:t>Measured propagation in highway driving environment</a:t>
            </a:r>
          </a:p>
          <a:p>
            <a:pPr eaLnBrk="1" hangingPunct="1"/>
            <a:r>
              <a:rPr lang="en-US" dirty="0" smtClean="0"/>
              <a:t>Adaptive methods to combat fading?</a:t>
            </a:r>
          </a:p>
          <a:p>
            <a:pPr eaLnBrk="1" hangingPunct="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r>
              <a:rPr lang="en-US" dirty="0" smtClean="0"/>
              <a:t>Mobility Testing</a:t>
            </a:r>
            <a:endParaRPr lang="en-US" dirty="0" smtClean="0"/>
          </a:p>
        </p:txBody>
      </p:sp>
      <p:sp>
        <p:nvSpPr>
          <p:cNvPr id="108547" name="Rectangle 3"/>
          <p:cNvSpPr>
            <a:spLocks noGrp="1"/>
          </p:cNvSpPr>
          <p:nvPr>
            <p:ph type="body" idx="1"/>
          </p:nvPr>
        </p:nvSpPr>
        <p:spPr/>
        <p:txBody>
          <a:bodyPr>
            <a:normAutofit/>
          </a:bodyPr>
          <a:lstStyle/>
          <a:p>
            <a:r>
              <a:rPr lang="en-US" dirty="0" smtClean="0"/>
              <a:t>Automobile on city streets and freeway</a:t>
            </a:r>
            <a:endParaRPr lang="en-US" dirty="0" smtClean="0"/>
          </a:p>
          <a:p>
            <a:pPr lvl="1"/>
            <a:r>
              <a:rPr lang="en-US" dirty="0" smtClean="0"/>
              <a:t>Run waveform recorder in vehicle, measure signal strength, network performance, etc.</a:t>
            </a:r>
            <a:endParaRPr lang="en-US" dirty="0" smtClean="0"/>
          </a:p>
        </p:txBody>
      </p:sp>
      <p:sp>
        <p:nvSpPr>
          <p:cNvPr id="4" name="Date Placeholder 3"/>
          <p:cNvSpPr>
            <a:spLocks noGrp="1"/>
          </p:cNvSpPr>
          <p:nvPr>
            <p:ph type="dt" sz="half" idx="10"/>
          </p:nvPr>
        </p:nvSpPr>
        <p:spPr/>
        <p:txBody>
          <a:bodyPr/>
          <a:lstStyle/>
          <a:p>
            <a:r>
              <a:rPr lang="en-US" smtClean="0"/>
              <a:t>June 2012</a:t>
            </a:r>
            <a:endParaRPr lang="en-US"/>
          </a:p>
        </p:txBody>
      </p:sp>
      <p:sp>
        <p:nvSpPr>
          <p:cNvPr id="5" name="Footer Placeholder 4"/>
          <p:cNvSpPr>
            <a:spLocks noGrp="1"/>
          </p:cNvSpPr>
          <p:nvPr>
            <p:ph type="ftr" sz="quarter" idx="11"/>
          </p:nvPr>
        </p:nvSpPr>
        <p:spPr/>
        <p:txBody>
          <a:bodyPr/>
          <a:lstStyle/>
          <a:p>
            <a:r>
              <a:rPr lang="en-US" smtClean="0"/>
              <a:t>Yale Lee, Lilee Systems</a:t>
            </a:r>
            <a:endParaRPr lang="en-US"/>
          </a:p>
        </p:txBody>
      </p:sp>
    </p:spTree>
    <p:extLst>
      <p:ext uri="{BB962C8B-B14F-4D97-AF65-F5344CB8AC3E}">
        <p14:creationId xmlns:p14="http://schemas.microsoft.com/office/powerpoint/2010/main" val="428488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Yale Lee, Lilee Systems</a:t>
            </a:r>
            <a:endParaRPr lang="en-US"/>
          </a:p>
        </p:txBody>
      </p:sp>
      <p:pic>
        <p:nvPicPr>
          <p:cNvPr id="35843" name="Picture 2"/>
          <p:cNvPicPr>
            <a:picLocks noChangeAspect="1" noChangeArrowheads="1"/>
          </p:cNvPicPr>
          <p:nvPr/>
        </p:nvPicPr>
        <p:blipFill>
          <a:blip r:embed="rId2"/>
          <a:srcRect/>
          <a:stretch>
            <a:fillRect/>
          </a:stretch>
        </p:blipFill>
        <p:spPr bwMode="auto">
          <a:xfrm>
            <a:off x="1219200" y="1295400"/>
            <a:ext cx="6705600" cy="4794250"/>
          </a:xfrm>
          <a:prstGeom prst="rect">
            <a:avLst/>
          </a:prstGeom>
          <a:noFill/>
          <a:ln w="9525">
            <a:noFill/>
            <a:miter lim="800000"/>
            <a:headEnd/>
            <a:tailEnd/>
          </a:ln>
        </p:spPr>
      </p:pic>
      <p:sp>
        <p:nvSpPr>
          <p:cNvPr id="35844" name="Title 1"/>
          <p:cNvSpPr>
            <a:spLocks noGrp="1"/>
          </p:cNvSpPr>
          <p:nvPr>
            <p:ph type="title"/>
          </p:nvPr>
        </p:nvSpPr>
        <p:spPr>
          <a:xfrm>
            <a:off x="457200" y="609600"/>
            <a:ext cx="8229600" cy="533400"/>
          </a:xfrm>
        </p:spPr>
        <p:txBody>
          <a:bodyPr/>
          <a:lstStyle/>
          <a:p>
            <a:r>
              <a:rPr lang="en-US" dirty="0" smtClean="0"/>
              <a:t>Highway </a:t>
            </a:r>
            <a:r>
              <a:rPr lang="en-US" dirty="0" smtClean="0"/>
              <a:t>Testing</a:t>
            </a:r>
            <a:endParaRPr lang="en-US" sz="2400" dirty="0" smtClean="0"/>
          </a:p>
        </p:txBody>
      </p:sp>
      <p:cxnSp>
        <p:nvCxnSpPr>
          <p:cNvPr id="8" name="Straight Arrow Connector 7"/>
          <p:cNvCxnSpPr/>
          <p:nvPr/>
        </p:nvCxnSpPr>
        <p:spPr>
          <a:xfrm>
            <a:off x="4419600" y="3614738"/>
            <a:ext cx="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38600" y="4910138"/>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29000" y="1709738"/>
            <a:ext cx="0" cy="3124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05200" y="4910138"/>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849" name="Picture 4" descr="http://www.google.com/mapfiles/markerG.png"/>
          <p:cNvPicPr>
            <a:picLocks noChangeAspect="1" noChangeArrowheads="1"/>
          </p:cNvPicPr>
          <p:nvPr/>
        </p:nvPicPr>
        <p:blipFill>
          <a:blip r:embed="rId3"/>
          <a:srcRect/>
          <a:stretch>
            <a:fillRect/>
          </a:stretch>
        </p:blipFill>
        <p:spPr bwMode="auto">
          <a:xfrm>
            <a:off x="3886200" y="1428750"/>
            <a:ext cx="190500" cy="323850"/>
          </a:xfrm>
          <a:prstGeom prst="rect">
            <a:avLst/>
          </a:prstGeom>
          <a:noFill/>
          <a:ln w="9525">
            <a:noFill/>
            <a:miter lim="800000"/>
            <a:headEnd/>
            <a:tailEnd/>
          </a:ln>
        </p:spPr>
      </p:pic>
      <p:pic>
        <p:nvPicPr>
          <p:cNvPr id="35850" name="Picture 6" descr="http://www.google.com/mapfiles/markerN.png"/>
          <p:cNvPicPr>
            <a:picLocks noChangeAspect="1" noChangeArrowheads="1"/>
          </p:cNvPicPr>
          <p:nvPr/>
        </p:nvPicPr>
        <p:blipFill>
          <a:blip r:embed="rId4"/>
          <a:srcRect/>
          <a:stretch>
            <a:fillRect/>
          </a:stretch>
        </p:blipFill>
        <p:spPr bwMode="auto">
          <a:xfrm>
            <a:off x="7467600" y="1404938"/>
            <a:ext cx="190500" cy="323850"/>
          </a:xfrm>
          <a:prstGeom prst="rect">
            <a:avLst/>
          </a:prstGeom>
          <a:noFill/>
          <a:ln w="9525">
            <a:noFill/>
            <a:miter lim="800000"/>
            <a:headEnd/>
            <a:tailEnd/>
          </a:ln>
        </p:spPr>
      </p:pic>
      <p:pic>
        <p:nvPicPr>
          <p:cNvPr id="35851" name="Picture 8" descr="http://www.google.com/mapfiles/markerT.png"/>
          <p:cNvPicPr>
            <a:picLocks noChangeAspect="1" noChangeArrowheads="1"/>
          </p:cNvPicPr>
          <p:nvPr/>
        </p:nvPicPr>
        <p:blipFill>
          <a:blip r:embed="rId5"/>
          <a:srcRect/>
          <a:stretch>
            <a:fillRect/>
          </a:stretch>
        </p:blipFill>
        <p:spPr bwMode="auto">
          <a:xfrm>
            <a:off x="4191000" y="4529138"/>
            <a:ext cx="190500" cy="323850"/>
          </a:xfrm>
          <a:prstGeom prst="rect">
            <a:avLst/>
          </a:prstGeom>
          <a:noFill/>
          <a:ln w="9525">
            <a:noFill/>
            <a:miter lim="800000"/>
            <a:headEnd/>
            <a:tailEnd/>
          </a:ln>
        </p:spPr>
      </p:pic>
      <p:pic>
        <p:nvPicPr>
          <p:cNvPr id="35852" name="Picture 10" descr="http://www.google.com/mapfiles/markerW.png"/>
          <p:cNvPicPr>
            <a:picLocks noChangeAspect="1" noChangeArrowheads="1"/>
          </p:cNvPicPr>
          <p:nvPr/>
        </p:nvPicPr>
        <p:blipFill>
          <a:blip r:embed="rId6"/>
          <a:srcRect/>
          <a:stretch>
            <a:fillRect/>
          </a:stretch>
        </p:blipFill>
        <p:spPr bwMode="auto">
          <a:xfrm>
            <a:off x="6629400" y="2166938"/>
            <a:ext cx="190500" cy="323850"/>
          </a:xfrm>
          <a:prstGeom prst="rect">
            <a:avLst/>
          </a:prstGeom>
          <a:noFill/>
          <a:ln w="9525">
            <a:noFill/>
            <a:miter lim="800000"/>
            <a:headEnd/>
            <a:tailEnd/>
          </a:ln>
        </p:spPr>
      </p:pic>
      <p:pic>
        <p:nvPicPr>
          <p:cNvPr id="35853" name="Picture 14" descr="http://labs.google.com/ridefinder/images/mm_20_green.png"/>
          <p:cNvPicPr>
            <a:picLocks noChangeAspect="1" noChangeArrowheads="1"/>
          </p:cNvPicPr>
          <p:nvPr/>
        </p:nvPicPr>
        <p:blipFill>
          <a:blip r:embed="rId7"/>
          <a:srcRect/>
          <a:stretch>
            <a:fillRect/>
          </a:stretch>
        </p:blipFill>
        <p:spPr bwMode="auto">
          <a:xfrm>
            <a:off x="3467100" y="3233738"/>
            <a:ext cx="114300" cy="190500"/>
          </a:xfrm>
          <a:prstGeom prst="rect">
            <a:avLst/>
          </a:prstGeom>
          <a:noFill/>
          <a:ln w="9525">
            <a:noFill/>
            <a:miter lim="800000"/>
            <a:headEnd/>
            <a:tailEnd/>
          </a:ln>
        </p:spPr>
      </p:pic>
      <p:pic>
        <p:nvPicPr>
          <p:cNvPr id="35854" name="Picture 14" descr="http://labs.google.com/ridefinder/images/mm_20_green.png"/>
          <p:cNvPicPr>
            <a:picLocks noChangeAspect="1" noChangeArrowheads="1"/>
          </p:cNvPicPr>
          <p:nvPr/>
        </p:nvPicPr>
        <p:blipFill>
          <a:blip r:embed="rId7"/>
          <a:srcRect/>
          <a:stretch>
            <a:fillRect/>
          </a:stretch>
        </p:blipFill>
        <p:spPr bwMode="auto">
          <a:xfrm>
            <a:off x="3543300" y="2700338"/>
            <a:ext cx="114300" cy="190500"/>
          </a:xfrm>
          <a:prstGeom prst="rect">
            <a:avLst/>
          </a:prstGeom>
          <a:noFill/>
          <a:ln w="9525">
            <a:noFill/>
            <a:miter lim="800000"/>
            <a:headEnd/>
            <a:tailEnd/>
          </a:ln>
        </p:spPr>
      </p:pic>
      <p:pic>
        <p:nvPicPr>
          <p:cNvPr id="35855" name="Picture 14" descr="http://labs.google.com/ridefinder/images/mm_20_green.png"/>
          <p:cNvPicPr>
            <a:picLocks noChangeAspect="1" noChangeArrowheads="1"/>
          </p:cNvPicPr>
          <p:nvPr/>
        </p:nvPicPr>
        <p:blipFill>
          <a:blip r:embed="rId7"/>
          <a:srcRect/>
          <a:stretch>
            <a:fillRect/>
          </a:stretch>
        </p:blipFill>
        <p:spPr bwMode="auto">
          <a:xfrm>
            <a:off x="3543300" y="2433638"/>
            <a:ext cx="114300" cy="190500"/>
          </a:xfrm>
          <a:prstGeom prst="rect">
            <a:avLst/>
          </a:prstGeom>
          <a:noFill/>
          <a:ln w="9525">
            <a:noFill/>
            <a:miter lim="800000"/>
            <a:headEnd/>
            <a:tailEnd/>
          </a:ln>
        </p:spPr>
      </p:pic>
      <p:pic>
        <p:nvPicPr>
          <p:cNvPr id="35856" name="Picture 14" descr="http://labs.google.com/ridefinder/images/mm_20_green.png"/>
          <p:cNvPicPr>
            <a:picLocks noChangeAspect="1" noChangeArrowheads="1"/>
          </p:cNvPicPr>
          <p:nvPr/>
        </p:nvPicPr>
        <p:blipFill>
          <a:blip r:embed="rId7"/>
          <a:srcRect/>
          <a:stretch>
            <a:fillRect/>
          </a:stretch>
        </p:blipFill>
        <p:spPr bwMode="auto">
          <a:xfrm>
            <a:off x="3505200" y="1862138"/>
            <a:ext cx="114300" cy="190500"/>
          </a:xfrm>
          <a:prstGeom prst="rect">
            <a:avLst/>
          </a:prstGeom>
          <a:noFill/>
          <a:ln w="9525">
            <a:noFill/>
            <a:miter lim="800000"/>
            <a:headEnd/>
            <a:tailEnd/>
          </a:ln>
        </p:spPr>
      </p:pic>
      <p:pic>
        <p:nvPicPr>
          <p:cNvPr id="35857" name="Picture 14" descr="http://labs.google.com/ridefinder/images/mm_20_green.png"/>
          <p:cNvPicPr>
            <a:picLocks noChangeAspect="1" noChangeArrowheads="1"/>
          </p:cNvPicPr>
          <p:nvPr/>
        </p:nvPicPr>
        <p:blipFill>
          <a:blip r:embed="rId7"/>
          <a:srcRect/>
          <a:stretch>
            <a:fillRect/>
          </a:stretch>
        </p:blipFill>
        <p:spPr bwMode="auto">
          <a:xfrm>
            <a:off x="3886200" y="1633538"/>
            <a:ext cx="114300" cy="190500"/>
          </a:xfrm>
          <a:prstGeom prst="rect">
            <a:avLst/>
          </a:prstGeom>
          <a:noFill/>
          <a:ln w="9525">
            <a:noFill/>
            <a:miter lim="800000"/>
            <a:headEnd/>
            <a:tailEnd/>
          </a:ln>
        </p:spPr>
      </p:pic>
      <p:pic>
        <p:nvPicPr>
          <p:cNvPr id="35858" name="Picture 14" descr="http://labs.google.com/ridefinder/images/mm_20_green.png"/>
          <p:cNvPicPr>
            <a:picLocks noChangeAspect="1" noChangeArrowheads="1"/>
          </p:cNvPicPr>
          <p:nvPr/>
        </p:nvPicPr>
        <p:blipFill>
          <a:blip r:embed="rId7"/>
          <a:srcRect/>
          <a:stretch>
            <a:fillRect/>
          </a:stretch>
        </p:blipFill>
        <p:spPr bwMode="auto">
          <a:xfrm>
            <a:off x="6096000" y="1519238"/>
            <a:ext cx="114300" cy="190500"/>
          </a:xfrm>
          <a:prstGeom prst="rect">
            <a:avLst/>
          </a:prstGeom>
          <a:noFill/>
          <a:ln w="9525">
            <a:noFill/>
            <a:miter lim="800000"/>
            <a:headEnd/>
            <a:tailEnd/>
          </a:ln>
        </p:spPr>
      </p:pic>
      <p:pic>
        <p:nvPicPr>
          <p:cNvPr id="35859" name="Picture 16" descr="http://labs.google.com/ridefinder/images/mm_20_red.png"/>
          <p:cNvPicPr>
            <a:picLocks noChangeAspect="1" noChangeArrowheads="1"/>
          </p:cNvPicPr>
          <p:nvPr/>
        </p:nvPicPr>
        <p:blipFill>
          <a:blip r:embed="rId8"/>
          <a:srcRect/>
          <a:stretch>
            <a:fillRect/>
          </a:stretch>
        </p:blipFill>
        <p:spPr bwMode="auto">
          <a:xfrm>
            <a:off x="7086600" y="1785938"/>
            <a:ext cx="114300" cy="190500"/>
          </a:xfrm>
          <a:prstGeom prst="rect">
            <a:avLst/>
          </a:prstGeom>
          <a:noFill/>
          <a:ln w="9525">
            <a:noFill/>
            <a:miter lim="800000"/>
            <a:headEnd/>
            <a:tailEnd/>
          </a:ln>
        </p:spPr>
      </p:pic>
      <p:pic>
        <p:nvPicPr>
          <p:cNvPr id="35860" name="Picture 33" descr="C:\Documents and Settings\jiaruli\Desktop\mm_20_yellow.png"/>
          <p:cNvPicPr>
            <a:picLocks noChangeAspect="1" noChangeArrowheads="1"/>
          </p:cNvPicPr>
          <p:nvPr/>
        </p:nvPicPr>
        <p:blipFill>
          <a:blip r:embed="rId9"/>
          <a:srcRect/>
          <a:stretch>
            <a:fillRect/>
          </a:stretch>
        </p:blipFill>
        <p:spPr bwMode="auto">
          <a:xfrm>
            <a:off x="6972300" y="1519238"/>
            <a:ext cx="114300" cy="190500"/>
          </a:xfrm>
          <a:prstGeom prst="rect">
            <a:avLst/>
          </a:prstGeom>
          <a:noFill/>
          <a:ln w="9525">
            <a:noFill/>
            <a:miter lim="800000"/>
            <a:headEnd/>
            <a:tailEnd/>
          </a:ln>
        </p:spPr>
      </p:pic>
      <p:pic>
        <p:nvPicPr>
          <p:cNvPr id="35861" name="Picture 33" descr="C:\Documents and Settings\jiaruli\Desktop\mm_20_yellow.png"/>
          <p:cNvPicPr>
            <a:picLocks noChangeAspect="1" noChangeArrowheads="1"/>
          </p:cNvPicPr>
          <p:nvPr/>
        </p:nvPicPr>
        <p:blipFill>
          <a:blip r:embed="rId9"/>
          <a:srcRect/>
          <a:stretch>
            <a:fillRect/>
          </a:stretch>
        </p:blipFill>
        <p:spPr bwMode="auto">
          <a:xfrm>
            <a:off x="6781800" y="1557338"/>
            <a:ext cx="114300" cy="190500"/>
          </a:xfrm>
          <a:prstGeom prst="rect">
            <a:avLst/>
          </a:prstGeom>
          <a:noFill/>
          <a:ln w="9525">
            <a:noFill/>
            <a:miter lim="800000"/>
            <a:headEnd/>
            <a:tailEnd/>
          </a:ln>
        </p:spPr>
      </p:pic>
      <p:pic>
        <p:nvPicPr>
          <p:cNvPr id="35862" name="Picture 16" descr="http://labs.google.com/ridefinder/images/mm_20_red.png"/>
          <p:cNvPicPr>
            <a:picLocks noChangeAspect="1" noChangeArrowheads="1"/>
          </p:cNvPicPr>
          <p:nvPr/>
        </p:nvPicPr>
        <p:blipFill>
          <a:blip r:embed="rId8"/>
          <a:srcRect/>
          <a:stretch>
            <a:fillRect/>
          </a:stretch>
        </p:blipFill>
        <p:spPr bwMode="auto">
          <a:xfrm>
            <a:off x="6858000" y="2090738"/>
            <a:ext cx="114300" cy="190500"/>
          </a:xfrm>
          <a:prstGeom prst="rect">
            <a:avLst/>
          </a:prstGeom>
          <a:noFill/>
          <a:ln w="9525">
            <a:noFill/>
            <a:miter lim="800000"/>
            <a:headEnd/>
            <a:tailEnd/>
          </a:ln>
        </p:spPr>
      </p:pic>
      <p:pic>
        <p:nvPicPr>
          <p:cNvPr id="35863" name="Picture 2" descr="http://www.google.com/mapfiles/dd-end.png"/>
          <p:cNvPicPr>
            <a:picLocks noChangeAspect="1" noChangeArrowheads="1"/>
          </p:cNvPicPr>
          <p:nvPr/>
        </p:nvPicPr>
        <p:blipFill>
          <a:blip r:embed="rId10"/>
          <a:srcRect/>
          <a:stretch>
            <a:fillRect/>
          </a:stretch>
        </p:blipFill>
        <p:spPr bwMode="auto">
          <a:xfrm>
            <a:off x="3886200" y="4605338"/>
            <a:ext cx="190500" cy="323850"/>
          </a:xfrm>
          <a:prstGeom prst="rect">
            <a:avLst/>
          </a:prstGeom>
          <a:noFill/>
          <a:ln w="9525">
            <a:noFill/>
            <a:miter lim="800000"/>
            <a:headEnd/>
            <a:tailEnd/>
          </a:ln>
        </p:spPr>
      </p:pic>
      <p:pic>
        <p:nvPicPr>
          <p:cNvPr id="35864" name="Picture 4" descr="http://www.google.com/mapfiles/markerA.png"/>
          <p:cNvPicPr>
            <a:picLocks noChangeAspect="1" noChangeArrowheads="1"/>
          </p:cNvPicPr>
          <p:nvPr/>
        </p:nvPicPr>
        <p:blipFill>
          <a:blip r:embed="rId11"/>
          <a:srcRect/>
          <a:stretch>
            <a:fillRect/>
          </a:stretch>
        </p:blipFill>
        <p:spPr bwMode="auto">
          <a:xfrm>
            <a:off x="3657600" y="4452938"/>
            <a:ext cx="190500" cy="323850"/>
          </a:xfrm>
          <a:prstGeom prst="rect">
            <a:avLst/>
          </a:prstGeom>
          <a:noFill/>
          <a:ln w="9525">
            <a:noFill/>
            <a:miter lim="800000"/>
            <a:headEnd/>
            <a:tailEnd/>
          </a:ln>
        </p:spPr>
      </p:pic>
      <p:pic>
        <p:nvPicPr>
          <p:cNvPr id="35865" name="Picture 6" descr="http://www.google.com/mapfiles/markerC.png"/>
          <p:cNvPicPr>
            <a:picLocks noChangeAspect="1" noChangeArrowheads="1"/>
          </p:cNvPicPr>
          <p:nvPr/>
        </p:nvPicPr>
        <p:blipFill>
          <a:blip r:embed="rId12"/>
          <a:srcRect/>
          <a:stretch>
            <a:fillRect/>
          </a:stretch>
        </p:blipFill>
        <p:spPr bwMode="auto">
          <a:xfrm>
            <a:off x="3467100" y="4071938"/>
            <a:ext cx="190500" cy="323850"/>
          </a:xfrm>
          <a:prstGeom prst="rect">
            <a:avLst/>
          </a:prstGeom>
          <a:noFill/>
          <a:ln w="9525">
            <a:noFill/>
            <a:miter lim="800000"/>
            <a:headEnd/>
            <a:tailEnd/>
          </a:ln>
        </p:spPr>
      </p:pic>
      <p:sp>
        <p:nvSpPr>
          <p:cNvPr id="35866" name="TextBox 28"/>
          <p:cNvSpPr txBox="1">
            <a:spLocks noChangeArrowheads="1"/>
          </p:cNvSpPr>
          <p:nvPr/>
        </p:nvSpPr>
        <p:spPr bwMode="auto">
          <a:xfrm>
            <a:off x="4495800" y="1862138"/>
            <a:ext cx="984250" cy="369887"/>
          </a:xfrm>
          <a:prstGeom prst="rect">
            <a:avLst/>
          </a:prstGeom>
          <a:noFill/>
          <a:ln w="9525">
            <a:noFill/>
            <a:miter lim="800000"/>
            <a:headEnd/>
            <a:tailEnd/>
          </a:ln>
        </p:spPr>
        <p:txBody>
          <a:bodyPr wrap="none">
            <a:spAutoFit/>
          </a:bodyPr>
          <a:lstStyle/>
          <a:p>
            <a:r>
              <a:rPr lang="en-US">
                <a:solidFill>
                  <a:srgbClr val="FF0000"/>
                </a:solidFill>
              </a:rPr>
              <a:t>Highway</a:t>
            </a:r>
          </a:p>
        </p:txBody>
      </p:sp>
      <p:sp>
        <p:nvSpPr>
          <p:cNvPr id="35867" name="TextBox 29"/>
          <p:cNvSpPr txBox="1">
            <a:spLocks noChangeArrowheads="1"/>
          </p:cNvSpPr>
          <p:nvPr/>
        </p:nvSpPr>
        <p:spPr bwMode="auto">
          <a:xfrm>
            <a:off x="6483350" y="2713038"/>
            <a:ext cx="984250" cy="368300"/>
          </a:xfrm>
          <a:prstGeom prst="rect">
            <a:avLst/>
          </a:prstGeom>
          <a:noFill/>
          <a:ln w="9525">
            <a:noFill/>
            <a:miter lim="800000"/>
            <a:headEnd/>
            <a:tailEnd/>
          </a:ln>
        </p:spPr>
        <p:txBody>
          <a:bodyPr wrap="none">
            <a:spAutoFit/>
          </a:bodyPr>
          <a:lstStyle/>
          <a:p>
            <a:r>
              <a:rPr lang="en-US">
                <a:solidFill>
                  <a:srgbClr val="FF0000"/>
                </a:solidFill>
              </a:rPr>
              <a:t>Highway</a:t>
            </a:r>
          </a:p>
        </p:txBody>
      </p:sp>
      <p:pic>
        <p:nvPicPr>
          <p:cNvPr id="35868" name="Picture 4" descr="http://www.google.com/mapfiles/markerK.png"/>
          <p:cNvPicPr>
            <a:picLocks noChangeAspect="1" noChangeArrowheads="1"/>
          </p:cNvPicPr>
          <p:nvPr/>
        </p:nvPicPr>
        <p:blipFill>
          <a:blip r:embed="rId13"/>
          <a:srcRect/>
          <a:stretch>
            <a:fillRect/>
          </a:stretch>
        </p:blipFill>
        <p:spPr bwMode="auto">
          <a:xfrm>
            <a:off x="5638800" y="1481138"/>
            <a:ext cx="190500" cy="323850"/>
          </a:xfrm>
          <a:prstGeom prst="rect">
            <a:avLst/>
          </a:prstGeom>
          <a:noFill/>
          <a:ln w="9525">
            <a:noFill/>
            <a:miter lim="800000"/>
            <a:headEnd/>
            <a:tailEnd/>
          </a:ln>
        </p:spPr>
      </p:pic>
      <p:pic>
        <p:nvPicPr>
          <p:cNvPr id="35870" name="Picture 14" descr="http://labs.google.com/ridefinder/images/mm_20_green.png"/>
          <p:cNvPicPr>
            <a:picLocks noChangeAspect="1" noChangeArrowheads="1"/>
          </p:cNvPicPr>
          <p:nvPr/>
        </p:nvPicPr>
        <p:blipFill>
          <a:blip r:embed="rId7"/>
          <a:srcRect/>
          <a:stretch>
            <a:fillRect/>
          </a:stretch>
        </p:blipFill>
        <p:spPr bwMode="auto">
          <a:xfrm>
            <a:off x="4876800" y="1633538"/>
            <a:ext cx="114300" cy="190500"/>
          </a:xfrm>
          <a:prstGeom prst="rect">
            <a:avLst/>
          </a:prstGeom>
          <a:noFill/>
          <a:ln w="9525">
            <a:noFill/>
            <a:miter lim="800000"/>
            <a:headEnd/>
            <a:tailEnd/>
          </a:ln>
        </p:spPr>
      </p:pic>
      <p:pic>
        <p:nvPicPr>
          <p:cNvPr id="35871" name="Picture 14" descr="http://labs.google.com/ridefinder/images/mm_20_green.png"/>
          <p:cNvPicPr>
            <a:picLocks noChangeAspect="1" noChangeArrowheads="1"/>
          </p:cNvPicPr>
          <p:nvPr/>
        </p:nvPicPr>
        <p:blipFill>
          <a:blip r:embed="rId7"/>
          <a:srcRect/>
          <a:stretch>
            <a:fillRect/>
          </a:stretch>
        </p:blipFill>
        <p:spPr bwMode="auto">
          <a:xfrm>
            <a:off x="3581400" y="1557338"/>
            <a:ext cx="114300" cy="190500"/>
          </a:xfrm>
          <a:prstGeom prst="rect">
            <a:avLst/>
          </a:prstGeom>
          <a:noFill/>
          <a:ln w="9525">
            <a:noFill/>
            <a:miter lim="800000"/>
            <a:headEnd/>
            <a:tailEnd/>
          </a:ln>
        </p:spPr>
      </p:pic>
      <p:pic>
        <p:nvPicPr>
          <p:cNvPr id="35872" name="Picture 14" descr="http://labs.google.com/ridefinder/images/mm_20_green.png"/>
          <p:cNvPicPr>
            <a:picLocks noChangeAspect="1" noChangeArrowheads="1"/>
          </p:cNvPicPr>
          <p:nvPr/>
        </p:nvPicPr>
        <p:blipFill>
          <a:blip r:embed="rId7"/>
          <a:srcRect/>
          <a:stretch>
            <a:fillRect/>
          </a:stretch>
        </p:blipFill>
        <p:spPr bwMode="auto">
          <a:xfrm>
            <a:off x="4572000" y="1557338"/>
            <a:ext cx="114300" cy="190500"/>
          </a:xfrm>
          <a:prstGeom prst="rect">
            <a:avLst/>
          </a:prstGeom>
          <a:noFill/>
          <a:ln w="9525">
            <a:noFill/>
            <a:miter lim="800000"/>
            <a:headEnd/>
            <a:tailEnd/>
          </a:ln>
        </p:spPr>
      </p:pic>
      <p:pic>
        <p:nvPicPr>
          <p:cNvPr id="35873" name="Picture 14" descr="http://labs.google.com/ridefinder/images/mm_20_green.png"/>
          <p:cNvPicPr>
            <a:picLocks noChangeAspect="1" noChangeArrowheads="1"/>
          </p:cNvPicPr>
          <p:nvPr/>
        </p:nvPicPr>
        <p:blipFill>
          <a:blip r:embed="rId7"/>
          <a:srcRect/>
          <a:stretch>
            <a:fillRect/>
          </a:stretch>
        </p:blipFill>
        <p:spPr bwMode="auto">
          <a:xfrm>
            <a:off x="4800600" y="1524000"/>
            <a:ext cx="114300" cy="190500"/>
          </a:xfrm>
          <a:prstGeom prst="rect">
            <a:avLst/>
          </a:prstGeom>
          <a:noFill/>
          <a:ln w="9525">
            <a:noFill/>
            <a:miter lim="800000"/>
            <a:headEnd/>
            <a:tailEnd/>
          </a:ln>
        </p:spPr>
      </p:pic>
      <p:pic>
        <p:nvPicPr>
          <p:cNvPr id="35874" name="Picture 14" descr="http://labs.google.com/ridefinder/images/mm_20_green.png"/>
          <p:cNvPicPr>
            <a:picLocks noChangeAspect="1" noChangeArrowheads="1"/>
          </p:cNvPicPr>
          <p:nvPr/>
        </p:nvPicPr>
        <p:blipFill>
          <a:blip r:embed="rId7"/>
          <a:srcRect/>
          <a:stretch>
            <a:fillRect/>
          </a:stretch>
        </p:blipFill>
        <p:spPr bwMode="auto">
          <a:xfrm>
            <a:off x="5524500" y="1595438"/>
            <a:ext cx="114300" cy="190500"/>
          </a:xfrm>
          <a:prstGeom prst="rect">
            <a:avLst/>
          </a:prstGeom>
          <a:noFill/>
          <a:ln w="9525">
            <a:noFill/>
            <a:miter lim="800000"/>
            <a:headEnd/>
            <a:tailEnd/>
          </a:ln>
        </p:spPr>
      </p:pic>
      <p:pic>
        <p:nvPicPr>
          <p:cNvPr id="35875" name="Picture 2" descr="http://www.google.com/mapfiles/markerJ.png"/>
          <p:cNvPicPr>
            <a:picLocks noChangeAspect="1" noChangeArrowheads="1"/>
          </p:cNvPicPr>
          <p:nvPr/>
        </p:nvPicPr>
        <p:blipFill>
          <a:blip r:embed="rId14"/>
          <a:srcRect/>
          <a:stretch>
            <a:fillRect/>
          </a:stretch>
        </p:blipFill>
        <p:spPr bwMode="auto">
          <a:xfrm>
            <a:off x="5105400" y="1481138"/>
            <a:ext cx="190500" cy="323850"/>
          </a:xfrm>
          <a:prstGeom prst="rect">
            <a:avLst/>
          </a:prstGeom>
          <a:noFill/>
          <a:ln w="9525">
            <a:noFill/>
            <a:miter lim="800000"/>
            <a:headEnd/>
            <a:tailEnd/>
          </a:ln>
        </p:spPr>
      </p:pic>
      <p:pic>
        <p:nvPicPr>
          <p:cNvPr id="35876" name="Picture 14" descr="http://labs.google.com/ridefinder/images/mm_20_green.png"/>
          <p:cNvPicPr>
            <a:picLocks noChangeAspect="1" noChangeArrowheads="1"/>
          </p:cNvPicPr>
          <p:nvPr/>
        </p:nvPicPr>
        <p:blipFill>
          <a:blip r:embed="rId7"/>
          <a:srcRect/>
          <a:stretch>
            <a:fillRect/>
          </a:stretch>
        </p:blipFill>
        <p:spPr bwMode="auto">
          <a:xfrm>
            <a:off x="3581400" y="4605338"/>
            <a:ext cx="114300" cy="190500"/>
          </a:xfrm>
          <a:prstGeom prst="rect">
            <a:avLst/>
          </a:prstGeom>
          <a:noFill/>
          <a:ln w="9525">
            <a:noFill/>
            <a:miter lim="800000"/>
            <a:headEnd/>
            <a:tailEnd/>
          </a:ln>
        </p:spPr>
      </p:pic>
      <p:pic>
        <p:nvPicPr>
          <p:cNvPr id="35877" name="Picture 14" descr="http://labs.google.com/ridefinder/images/mm_20_green.png"/>
          <p:cNvPicPr>
            <a:picLocks noChangeAspect="1" noChangeArrowheads="1"/>
          </p:cNvPicPr>
          <p:nvPr/>
        </p:nvPicPr>
        <p:blipFill>
          <a:blip r:embed="rId7"/>
          <a:srcRect/>
          <a:stretch>
            <a:fillRect/>
          </a:stretch>
        </p:blipFill>
        <p:spPr bwMode="auto">
          <a:xfrm>
            <a:off x="3771900" y="4643438"/>
            <a:ext cx="114300" cy="190500"/>
          </a:xfrm>
          <a:prstGeom prst="rect">
            <a:avLst/>
          </a:prstGeom>
          <a:noFill/>
          <a:ln w="9525">
            <a:noFill/>
            <a:miter lim="800000"/>
            <a:headEnd/>
            <a:tailEnd/>
          </a:ln>
        </p:spPr>
      </p:pic>
      <p:pic>
        <p:nvPicPr>
          <p:cNvPr id="35878" name="Picture 14" descr="http://labs.google.com/ridefinder/images/mm_20_green.png"/>
          <p:cNvPicPr>
            <a:picLocks noChangeAspect="1" noChangeArrowheads="1"/>
          </p:cNvPicPr>
          <p:nvPr/>
        </p:nvPicPr>
        <p:blipFill>
          <a:blip r:embed="rId7"/>
          <a:srcRect/>
          <a:stretch>
            <a:fillRect/>
          </a:stretch>
        </p:blipFill>
        <p:spPr bwMode="auto">
          <a:xfrm>
            <a:off x="3505200" y="3767138"/>
            <a:ext cx="114300" cy="190500"/>
          </a:xfrm>
          <a:prstGeom prst="rect">
            <a:avLst/>
          </a:prstGeom>
          <a:noFill/>
          <a:ln w="9525">
            <a:noFill/>
            <a:miter lim="800000"/>
            <a:headEnd/>
            <a:tailEnd/>
          </a:ln>
        </p:spPr>
      </p:pic>
      <p:pic>
        <p:nvPicPr>
          <p:cNvPr id="35879" name="Picture 33" descr="C:\Documents and Settings\jiaruli\Desktop\mm_20_yellow.png"/>
          <p:cNvPicPr>
            <a:picLocks noChangeAspect="1" noChangeArrowheads="1"/>
          </p:cNvPicPr>
          <p:nvPr/>
        </p:nvPicPr>
        <p:blipFill>
          <a:blip r:embed="rId9"/>
          <a:srcRect/>
          <a:stretch>
            <a:fillRect/>
          </a:stretch>
        </p:blipFill>
        <p:spPr bwMode="auto">
          <a:xfrm>
            <a:off x="6324600" y="2624138"/>
            <a:ext cx="114300" cy="190500"/>
          </a:xfrm>
          <a:prstGeom prst="rect">
            <a:avLst/>
          </a:prstGeom>
          <a:noFill/>
          <a:ln w="9525">
            <a:noFill/>
            <a:miter lim="800000"/>
            <a:headEnd/>
            <a:tailEnd/>
          </a:ln>
        </p:spPr>
      </p:pic>
      <p:pic>
        <p:nvPicPr>
          <p:cNvPr id="35880" name="Picture 33" descr="C:\Documents and Settings\jiaruli\Desktop\mm_20_yellow.png"/>
          <p:cNvPicPr>
            <a:picLocks noChangeAspect="1" noChangeArrowheads="1"/>
          </p:cNvPicPr>
          <p:nvPr/>
        </p:nvPicPr>
        <p:blipFill>
          <a:blip r:embed="rId9"/>
          <a:srcRect/>
          <a:stretch>
            <a:fillRect/>
          </a:stretch>
        </p:blipFill>
        <p:spPr bwMode="auto">
          <a:xfrm>
            <a:off x="6248400" y="2700338"/>
            <a:ext cx="114300" cy="190500"/>
          </a:xfrm>
          <a:prstGeom prst="rect">
            <a:avLst/>
          </a:prstGeom>
          <a:noFill/>
          <a:ln w="9525">
            <a:noFill/>
            <a:miter lim="800000"/>
            <a:headEnd/>
            <a:tailEnd/>
          </a:ln>
        </p:spPr>
      </p:pic>
      <p:pic>
        <p:nvPicPr>
          <p:cNvPr id="35881" name="Picture 16" descr="http://labs.google.com/ridefinder/images/mm_20_red.png"/>
          <p:cNvPicPr>
            <a:picLocks noChangeAspect="1" noChangeArrowheads="1"/>
          </p:cNvPicPr>
          <p:nvPr/>
        </p:nvPicPr>
        <p:blipFill>
          <a:blip r:embed="rId8"/>
          <a:srcRect/>
          <a:stretch>
            <a:fillRect/>
          </a:stretch>
        </p:blipFill>
        <p:spPr bwMode="auto">
          <a:xfrm>
            <a:off x="7239000" y="1938338"/>
            <a:ext cx="114300" cy="190500"/>
          </a:xfrm>
          <a:prstGeom prst="rect">
            <a:avLst/>
          </a:prstGeom>
          <a:noFill/>
          <a:ln w="9525">
            <a:noFill/>
            <a:miter lim="800000"/>
            <a:headEnd/>
            <a:tailEnd/>
          </a:ln>
        </p:spPr>
      </p:pic>
      <p:pic>
        <p:nvPicPr>
          <p:cNvPr id="35882" name="Picture 16" descr="http://labs.google.com/ridefinder/images/mm_20_red.png"/>
          <p:cNvPicPr>
            <a:picLocks noChangeAspect="1" noChangeArrowheads="1"/>
          </p:cNvPicPr>
          <p:nvPr/>
        </p:nvPicPr>
        <p:blipFill>
          <a:blip r:embed="rId8"/>
          <a:srcRect/>
          <a:stretch>
            <a:fillRect/>
          </a:stretch>
        </p:blipFill>
        <p:spPr bwMode="auto">
          <a:xfrm>
            <a:off x="7086600" y="1938338"/>
            <a:ext cx="114300" cy="190500"/>
          </a:xfrm>
          <a:prstGeom prst="rect">
            <a:avLst/>
          </a:prstGeom>
          <a:noFill/>
          <a:ln w="9525">
            <a:noFill/>
            <a:miter lim="800000"/>
            <a:headEnd/>
            <a:tailEnd/>
          </a:ln>
        </p:spPr>
      </p:pic>
      <p:pic>
        <p:nvPicPr>
          <p:cNvPr id="35883" name="Picture 14" descr="http://labs.google.com/ridefinder/images/mm_20_green.png"/>
          <p:cNvPicPr>
            <a:picLocks noChangeAspect="1" noChangeArrowheads="1"/>
          </p:cNvPicPr>
          <p:nvPr/>
        </p:nvPicPr>
        <p:blipFill>
          <a:blip r:embed="rId7"/>
          <a:srcRect/>
          <a:stretch>
            <a:fillRect/>
          </a:stretch>
        </p:blipFill>
        <p:spPr bwMode="auto">
          <a:xfrm>
            <a:off x="6096000" y="2776538"/>
            <a:ext cx="114300" cy="190500"/>
          </a:xfrm>
          <a:prstGeom prst="rect">
            <a:avLst/>
          </a:prstGeom>
          <a:noFill/>
          <a:ln w="9525">
            <a:noFill/>
            <a:miter lim="800000"/>
            <a:headEnd/>
            <a:tailEnd/>
          </a:ln>
        </p:spPr>
      </p:pic>
      <p:pic>
        <p:nvPicPr>
          <p:cNvPr id="35884" name="Picture 14" descr="http://labs.google.com/ridefinder/images/mm_20_green.png"/>
          <p:cNvPicPr>
            <a:picLocks noChangeAspect="1" noChangeArrowheads="1"/>
          </p:cNvPicPr>
          <p:nvPr/>
        </p:nvPicPr>
        <p:blipFill>
          <a:blip r:embed="rId7"/>
          <a:srcRect/>
          <a:stretch>
            <a:fillRect/>
          </a:stretch>
        </p:blipFill>
        <p:spPr bwMode="auto">
          <a:xfrm>
            <a:off x="5867400" y="3005138"/>
            <a:ext cx="114300" cy="190500"/>
          </a:xfrm>
          <a:prstGeom prst="rect">
            <a:avLst/>
          </a:prstGeom>
          <a:noFill/>
          <a:ln w="9525">
            <a:noFill/>
            <a:miter lim="800000"/>
            <a:headEnd/>
            <a:tailEnd/>
          </a:ln>
        </p:spPr>
      </p:pic>
      <p:pic>
        <p:nvPicPr>
          <p:cNvPr id="35885" name="Picture 12" descr="http://www.google.com/mapfiles/markerZ.png"/>
          <p:cNvPicPr>
            <a:picLocks noChangeAspect="1" noChangeArrowheads="1"/>
          </p:cNvPicPr>
          <p:nvPr/>
        </p:nvPicPr>
        <p:blipFill>
          <a:blip r:embed="rId15"/>
          <a:srcRect/>
          <a:stretch>
            <a:fillRect/>
          </a:stretch>
        </p:blipFill>
        <p:spPr bwMode="auto">
          <a:xfrm>
            <a:off x="5715000" y="3005138"/>
            <a:ext cx="190500" cy="323850"/>
          </a:xfrm>
          <a:prstGeom prst="rect">
            <a:avLst/>
          </a:prstGeom>
          <a:noFill/>
          <a:ln w="9525">
            <a:noFill/>
            <a:miter lim="800000"/>
            <a:headEnd/>
            <a:tailEnd/>
          </a:ln>
        </p:spPr>
      </p:pic>
      <p:pic>
        <p:nvPicPr>
          <p:cNvPr id="35886" name="Picture 14" descr="http://labs.google.com/ridefinder/images/mm_20_green.png"/>
          <p:cNvPicPr>
            <a:picLocks noChangeAspect="1" noChangeArrowheads="1"/>
          </p:cNvPicPr>
          <p:nvPr/>
        </p:nvPicPr>
        <p:blipFill>
          <a:blip r:embed="rId7"/>
          <a:srcRect/>
          <a:stretch>
            <a:fillRect/>
          </a:stretch>
        </p:blipFill>
        <p:spPr bwMode="auto">
          <a:xfrm>
            <a:off x="5638800" y="3195638"/>
            <a:ext cx="114300" cy="190500"/>
          </a:xfrm>
          <a:prstGeom prst="rect">
            <a:avLst/>
          </a:prstGeom>
          <a:noFill/>
          <a:ln w="9525">
            <a:noFill/>
            <a:miter lim="800000"/>
            <a:headEnd/>
            <a:tailEnd/>
          </a:ln>
        </p:spPr>
      </p:pic>
      <p:pic>
        <p:nvPicPr>
          <p:cNvPr id="35887" name="Picture 16" descr="http://labs.google.com/ridefinder/images/mm_20_red.png"/>
          <p:cNvPicPr>
            <a:picLocks noChangeAspect="1" noChangeArrowheads="1"/>
          </p:cNvPicPr>
          <p:nvPr/>
        </p:nvPicPr>
        <p:blipFill>
          <a:blip r:embed="rId8"/>
          <a:srcRect/>
          <a:stretch>
            <a:fillRect/>
          </a:stretch>
        </p:blipFill>
        <p:spPr bwMode="auto">
          <a:xfrm>
            <a:off x="7048500" y="1557338"/>
            <a:ext cx="114300" cy="190500"/>
          </a:xfrm>
          <a:prstGeom prst="rect">
            <a:avLst/>
          </a:prstGeom>
          <a:noFill/>
          <a:ln w="9525">
            <a:noFill/>
            <a:miter lim="800000"/>
            <a:headEnd/>
            <a:tailEnd/>
          </a:ln>
        </p:spPr>
      </p:pic>
      <p:pic>
        <p:nvPicPr>
          <p:cNvPr id="35888" name="Picture 16" descr="http://labs.google.com/ridefinder/images/mm_20_red.png"/>
          <p:cNvPicPr>
            <a:picLocks noChangeAspect="1" noChangeArrowheads="1"/>
          </p:cNvPicPr>
          <p:nvPr/>
        </p:nvPicPr>
        <p:blipFill>
          <a:blip r:embed="rId8"/>
          <a:srcRect/>
          <a:stretch>
            <a:fillRect/>
          </a:stretch>
        </p:blipFill>
        <p:spPr bwMode="auto">
          <a:xfrm>
            <a:off x="6553200" y="1557338"/>
            <a:ext cx="114300" cy="190500"/>
          </a:xfrm>
          <a:prstGeom prst="rect">
            <a:avLst/>
          </a:prstGeom>
          <a:noFill/>
          <a:ln w="9525">
            <a:noFill/>
            <a:miter lim="800000"/>
            <a:headEnd/>
            <a:tailEnd/>
          </a:ln>
        </p:spPr>
      </p:pic>
      <p:pic>
        <p:nvPicPr>
          <p:cNvPr id="35889" name="Picture 14" descr="http://labs.google.com/ridefinder/images/mm_20_green.png"/>
          <p:cNvPicPr>
            <a:picLocks noChangeAspect="1" noChangeArrowheads="1"/>
          </p:cNvPicPr>
          <p:nvPr/>
        </p:nvPicPr>
        <p:blipFill>
          <a:blip r:embed="rId7"/>
          <a:srcRect/>
          <a:stretch>
            <a:fillRect/>
          </a:stretch>
        </p:blipFill>
        <p:spPr bwMode="auto">
          <a:xfrm>
            <a:off x="5448300" y="3348038"/>
            <a:ext cx="114300" cy="190500"/>
          </a:xfrm>
          <a:prstGeom prst="rect">
            <a:avLst/>
          </a:prstGeom>
          <a:noFill/>
          <a:ln w="9525">
            <a:noFill/>
            <a:miter lim="800000"/>
            <a:headEnd/>
            <a:tailEnd/>
          </a:ln>
        </p:spPr>
      </p:pic>
      <p:cxnSp>
        <p:nvCxnSpPr>
          <p:cNvPr id="53" name="Straight Arrow Connector 52"/>
          <p:cNvCxnSpPr/>
          <p:nvPr/>
        </p:nvCxnSpPr>
        <p:spPr>
          <a:xfrm flipH="1">
            <a:off x="4495800" y="3462338"/>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791200" y="1862138"/>
            <a:ext cx="1676400" cy="1676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657600" y="1862138"/>
            <a:ext cx="3352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894" name="Picture 33" descr="C:\Documents and Settings\jiaruli\Desktop\mm_20_yellow.png"/>
          <p:cNvPicPr>
            <a:picLocks noChangeAspect="1" noChangeArrowheads="1"/>
          </p:cNvPicPr>
          <p:nvPr/>
        </p:nvPicPr>
        <p:blipFill>
          <a:blip r:embed="rId9"/>
          <a:srcRect/>
          <a:stretch>
            <a:fillRect/>
          </a:stretch>
        </p:blipFill>
        <p:spPr bwMode="auto">
          <a:xfrm>
            <a:off x="6400800" y="1638300"/>
            <a:ext cx="114300" cy="190500"/>
          </a:xfrm>
          <a:prstGeom prst="rect">
            <a:avLst/>
          </a:prstGeom>
          <a:noFill/>
          <a:ln w="9525">
            <a:noFill/>
            <a:miter lim="800000"/>
            <a:headEnd/>
            <a:tailEnd/>
          </a:ln>
        </p:spPr>
      </p:pic>
      <p:pic>
        <p:nvPicPr>
          <p:cNvPr id="35895" name="Picture 33" descr="C:\Documents and Settings\jiaruli\Desktop\mm_20_yellow.png"/>
          <p:cNvPicPr>
            <a:picLocks noChangeAspect="1" noChangeArrowheads="1"/>
          </p:cNvPicPr>
          <p:nvPr/>
        </p:nvPicPr>
        <p:blipFill>
          <a:blip r:embed="rId9"/>
          <a:srcRect/>
          <a:stretch>
            <a:fillRect/>
          </a:stretch>
        </p:blipFill>
        <p:spPr bwMode="auto">
          <a:xfrm>
            <a:off x="6286500" y="1600200"/>
            <a:ext cx="114300" cy="1905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June 2012</a:t>
            </a:r>
            <a:endParaRPr lang="en-US"/>
          </a:p>
        </p:txBody>
      </p:sp>
    </p:spTree>
    <p:extLst>
      <p:ext uri="{BB962C8B-B14F-4D97-AF65-F5344CB8AC3E}">
        <p14:creationId xmlns:p14="http://schemas.microsoft.com/office/powerpoint/2010/main" val="224377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685800"/>
            <a:ext cx="7772400" cy="558800"/>
          </a:xfrm>
        </p:spPr>
        <p:txBody>
          <a:bodyPr/>
          <a:lstStyle/>
          <a:p>
            <a:r>
              <a:rPr lang="en-US" dirty="0" smtClean="0"/>
              <a:t>High </a:t>
            </a:r>
            <a:r>
              <a:rPr lang="en-US" dirty="0" smtClean="0"/>
              <a:t>Speed Mobility </a:t>
            </a:r>
            <a:r>
              <a:rPr lang="en-US" dirty="0" smtClean="0"/>
              <a:t>Driving Tests</a:t>
            </a:r>
          </a:p>
        </p:txBody>
      </p:sp>
      <p:sp>
        <p:nvSpPr>
          <p:cNvPr id="4" name="Footer Placeholder 3"/>
          <p:cNvSpPr>
            <a:spLocks noGrp="1"/>
          </p:cNvSpPr>
          <p:nvPr>
            <p:ph type="ftr" sz="quarter" idx="11"/>
          </p:nvPr>
        </p:nvSpPr>
        <p:spPr/>
        <p:txBody>
          <a:bodyPr/>
          <a:lstStyle/>
          <a:p>
            <a:pPr>
              <a:defRPr/>
            </a:pPr>
            <a:r>
              <a:rPr lang="en-US" smtClean="0"/>
              <a:t>Yale Lee, Lilee Systems</a:t>
            </a:r>
            <a:endParaRPr lang="en-US"/>
          </a:p>
        </p:txBody>
      </p:sp>
      <p:graphicFrame>
        <p:nvGraphicFramePr>
          <p:cNvPr id="6" name="Chart 5"/>
          <p:cNvGraphicFramePr>
            <a:graphicFrameLocks/>
          </p:cNvGraphicFramePr>
          <p:nvPr>
            <p:extLst>
              <p:ext uri="{D42A27DB-BD31-4B8C-83A1-F6EECF244321}">
                <p14:modId xmlns:p14="http://schemas.microsoft.com/office/powerpoint/2010/main" val="838279862"/>
              </p:ext>
            </p:extLst>
          </p:nvPr>
        </p:nvGraphicFramePr>
        <p:xfrm>
          <a:off x="457200" y="4572000"/>
          <a:ext cx="8458200" cy="1797050"/>
        </p:xfrm>
        <a:graphic>
          <a:graphicData uri="http://schemas.openxmlformats.org/drawingml/2006/chart">
            <c:chart xmlns:c="http://schemas.openxmlformats.org/drawingml/2006/chart" xmlns:r="http://schemas.openxmlformats.org/officeDocument/2006/relationships" r:id="rId2"/>
          </a:graphicData>
        </a:graphic>
      </p:graphicFrame>
      <p:pic>
        <p:nvPicPr>
          <p:cNvPr id="37893" name="Picture 6"/>
          <p:cNvPicPr>
            <a:picLocks noChangeAspect="1" noChangeArrowheads="1"/>
          </p:cNvPicPr>
          <p:nvPr/>
        </p:nvPicPr>
        <p:blipFill>
          <a:blip r:embed="rId3"/>
          <a:srcRect/>
          <a:stretch>
            <a:fillRect/>
          </a:stretch>
        </p:blipFill>
        <p:spPr bwMode="auto">
          <a:xfrm>
            <a:off x="1316038" y="1419225"/>
            <a:ext cx="6684962" cy="3228975"/>
          </a:xfrm>
          <a:prstGeom prst="rect">
            <a:avLst/>
          </a:prstGeom>
          <a:noFill/>
          <a:ln w="9525">
            <a:noFill/>
            <a:miter lim="800000"/>
            <a:headEnd/>
            <a:tailEnd/>
          </a:ln>
        </p:spPr>
      </p:pic>
      <p:cxnSp>
        <p:nvCxnSpPr>
          <p:cNvPr id="9" name="Straight Arrow Connector 8"/>
          <p:cNvCxnSpPr/>
          <p:nvPr/>
        </p:nvCxnSpPr>
        <p:spPr>
          <a:xfrm flipV="1">
            <a:off x="922338" y="5402263"/>
            <a:ext cx="3438525"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895" name="TextBox 11"/>
          <p:cNvSpPr txBox="1">
            <a:spLocks noChangeArrowheads="1"/>
          </p:cNvSpPr>
          <p:nvPr/>
        </p:nvSpPr>
        <p:spPr bwMode="auto">
          <a:xfrm>
            <a:off x="998538" y="5722938"/>
            <a:ext cx="2918043" cy="461665"/>
          </a:xfrm>
          <a:prstGeom prst="rect">
            <a:avLst/>
          </a:prstGeom>
          <a:noFill/>
          <a:ln w="9525">
            <a:noFill/>
            <a:miter lim="800000"/>
            <a:headEnd/>
            <a:tailEnd/>
          </a:ln>
        </p:spPr>
        <p:txBody>
          <a:bodyPr wrap="none">
            <a:spAutoFit/>
          </a:bodyPr>
          <a:lstStyle/>
          <a:p>
            <a:r>
              <a:rPr lang="en-US" dirty="0">
                <a:solidFill>
                  <a:srgbClr val="FF6600"/>
                </a:solidFill>
              </a:rPr>
              <a:t>Driving at </a:t>
            </a:r>
            <a:r>
              <a:rPr lang="en-US" dirty="0" smtClean="0">
                <a:solidFill>
                  <a:srgbClr val="FF6600"/>
                </a:solidFill>
              </a:rPr>
              <a:t>130Km/</a:t>
            </a:r>
            <a:r>
              <a:rPr lang="en-US" dirty="0" err="1">
                <a:solidFill>
                  <a:srgbClr val="FF6600"/>
                </a:solidFill>
              </a:rPr>
              <a:t>h</a:t>
            </a:r>
            <a:r>
              <a:rPr lang="en-US" dirty="0" err="1" smtClean="0">
                <a:solidFill>
                  <a:srgbClr val="FF6600"/>
                </a:solidFill>
              </a:rPr>
              <a:t>r</a:t>
            </a:r>
            <a:r>
              <a:rPr lang="en-US" dirty="0" smtClean="0">
                <a:solidFill>
                  <a:srgbClr val="FF6600"/>
                </a:solidFill>
              </a:rPr>
              <a:t> </a:t>
            </a:r>
            <a:endParaRPr lang="en-US" dirty="0">
              <a:solidFill>
                <a:srgbClr val="FF6600"/>
              </a:solidFill>
            </a:endParaRPr>
          </a:p>
          <a:p>
            <a:r>
              <a:rPr lang="en-US" dirty="0">
                <a:solidFill>
                  <a:srgbClr val="FF6600"/>
                </a:solidFill>
              </a:rPr>
              <a:t>With signal at -85 ~ -100 </a:t>
            </a:r>
            <a:r>
              <a:rPr lang="en-US" dirty="0" err="1">
                <a:solidFill>
                  <a:srgbClr val="FF6600"/>
                </a:solidFill>
              </a:rPr>
              <a:t>dbm</a:t>
            </a:r>
            <a:r>
              <a:rPr lang="en-US" dirty="0">
                <a:solidFill>
                  <a:srgbClr val="FF6600"/>
                </a:solidFill>
              </a:rPr>
              <a:t> (weak signal)</a:t>
            </a:r>
          </a:p>
        </p:txBody>
      </p:sp>
      <p:sp>
        <p:nvSpPr>
          <p:cNvPr id="2" name="Date Placeholder 1"/>
          <p:cNvSpPr>
            <a:spLocks noGrp="1"/>
          </p:cNvSpPr>
          <p:nvPr>
            <p:ph type="dt" sz="half" idx="10"/>
          </p:nvPr>
        </p:nvSpPr>
        <p:spPr/>
        <p:txBody>
          <a:bodyPr/>
          <a:lstStyle/>
          <a:p>
            <a:r>
              <a:rPr lang="en-US" smtClean="0"/>
              <a:t>June 2012</a:t>
            </a:r>
            <a:endParaRPr lang="en-US"/>
          </a:p>
        </p:txBody>
      </p:sp>
    </p:spTree>
    <p:extLst>
      <p:ext uri="{BB962C8B-B14F-4D97-AF65-F5344CB8AC3E}">
        <p14:creationId xmlns:p14="http://schemas.microsoft.com/office/powerpoint/2010/main" val="4741594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6400" y="6475413"/>
            <a:ext cx="3124200" cy="184666"/>
          </a:xfrm>
        </p:spPr>
        <p:txBody>
          <a:bodyPr/>
          <a:lstStyle/>
          <a:p>
            <a:pPr>
              <a:defRPr/>
            </a:pPr>
            <a:r>
              <a:rPr lang="en-US" smtClean="0"/>
              <a:t>Yale Lee, Lilee Systems</a:t>
            </a:r>
            <a:endParaRPr lang="en-US" dirty="0"/>
          </a:p>
        </p:txBody>
      </p:sp>
      <p:sp>
        <p:nvSpPr>
          <p:cNvPr id="6" name="Title 1"/>
          <p:cNvSpPr>
            <a:spLocks noGrp="1"/>
          </p:cNvSpPr>
          <p:nvPr>
            <p:ph type="title"/>
          </p:nvPr>
        </p:nvSpPr>
        <p:spPr>
          <a:xfrm>
            <a:off x="631467" y="625475"/>
            <a:ext cx="7772400" cy="1066800"/>
          </a:xfrm>
        </p:spPr>
        <p:txBody>
          <a:bodyPr>
            <a:normAutofit/>
          </a:bodyPr>
          <a:lstStyle/>
          <a:p>
            <a:pPr>
              <a:defRPr/>
            </a:pPr>
            <a:r>
              <a:rPr lang="en-US" sz="3600" dirty="0" smtClean="0"/>
              <a:t>Waveform </a:t>
            </a:r>
            <a:r>
              <a:rPr lang="en-US" sz="3600" dirty="0" smtClean="0"/>
              <a:t>of a Well-Formed Packet</a:t>
            </a:r>
            <a:endParaRPr lang="en-US" sz="3600" dirty="0"/>
          </a:p>
        </p:txBody>
      </p:sp>
      <p:pic>
        <p:nvPicPr>
          <p:cNvPr id="38916" name="Picture 2"/>
          <p:cNvPicPr>
            <a:picLocks noChangeAspect="1" noChangeArrowheads="1"/>
          </p:cNvPicPr>
          <p:nvPr/>
        </p:nvPicPr>
        <p:blipFill>
          <a:blip r:embed="rId2"/>
          <a:srcRect t="2376"/>
          <a:stretch>
            <a:fillRect/>
          </a:stretch>
        </p:blipFill>
        <p:spPr bwMode="auto">
          <a:xfrm>
            <a:off x="2457450" y="1692275"/>
            <a:ext cx="5010150" cy="3756025"/>
          </a:xfrm>
          <a:prstGeom prst="rect">
            <a:avLst/>
          </a:prstGeom>
          <a:noFill/>
          <a:ln w="9525">
            <a:noFill/>
            <a:miter lim="800000"/>
            <a:headEnd/>
            <a:tailEnd/>
          </a:ln>
        </p:spPr>
      </p:pic>
      <p:cxnSp>
        <p:nvCxnSpPr>
          <p:cNvPr id="8" name="Straight Connector 7"/>
          <p:cNvCxnSpPr/>
          <p:nvPr/>
        </p:nvCxnSpPr>
        <p:spPr>
          <a:xfrm>
            <a:off x="2981325" y="497205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48525" y="497205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57525" y="5657850"/>
            <a:ext cx="4114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20" name="TextBox 10"/>
          <p:cNvSpPr txBox="1">
            <a:spLocks noChangeArrowheads="1"/>
          </p:cNvSpPr>
          <p:nvPr/>
        </p:nvSpPr>
        <p:spPr bwMode="auto">
          <a:xfrm>
            <a:off x="4810125" y="5581650"/>
            <a:ext cx="920750" cy="369888"/>
          </a:xfrm>
          <a:prstGeom prst="rect">
            <a:avLst/>
          </a:prstGeom>
          <a:noFill/>
          <a:ln w="9525">
            <a:noFill/>
            <a:miter lim="800000"/>
            <a:headEnd/>
            <a:tailEnd/>
          </a:ln>
        </p:spPr>
        <p:txBody>
          <a:bodyPr wrap="none">
            <a:spAutoFit/>
          </a:bodyPr>
          <a:lstStyle/>
          <a:p>
            <a:r>
              <a:rPr lang="en-US"/>
              <a:t>45.6 ms</a:t>
            </a:r>
          </a:p>
        </p:txBody>
      </p:sp>
      <p:cxnSp>
        <p:nvCxnSpPr>
          <p:cNvPr id="12" name="Straight Arrow Connector 11"/>
          <p:cNvCxnSpPr/>
          <p:nvPr/>
        </p:nvCxnSpPr>
        <p:spPr>
          <a:xfrm flipV="1">
            <a:off x="2143125" y="2076450"/>
            <a:ext cx="0" cy="2743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62125" y="207645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85925" y="489585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38924" name="TextBox 14"/>
          <p:cNvSpPr txBox="1">
            <a:spLocks noChangeArrowheads="1"/>
          </p:cNvSpPr>
          <p:nvPr/>
        </p:nvSpPr>
        <p:spPr bwMode="auto">
          <a:xfrm>
            <a:off x="847725" y="3295650"/>
            <a:ext cx="1277938" cy="369888"/>
          </a:xfrm>
          <a:prstGeom prst="rect">
            <a:avLst/>
          </a:prstGeom>
          <a:noFill/>
          <a:ln w="9525">
            <a:noFill/>
            <a:miter lim="800000"/>
            <a:headEnd/>
            <a:tailEnd/>
          </a:ln>
        </p:spPr>
        <p:txBody>
          <a:bodyPr wrap="none">
            <a:spAutoFit/>
          </a:bodyPr>
          <a:lstStyle/>
          <a:p>
            <a:r>
              <a:rPr lang="en-US" u="sng"/>
              <a:t>ADC</a:t>
            </a:r>
            <a:r>
              <a:rPr lang="en-US"/>
              <a:t> output</a:t>
            </a:r>
          </a:p>
        </p:txBody>
      </p:sp>
      <p:sp>
        <p:nvSpPr>
          <p:cNvPr id="2" name="Date Placeholder 1"/>
          <p:cNvSpPr>
            <a:spLocks noGrp="1"/>
          </p:cNvSpPr>
          <p:nvPr>
            <p:ph type="dt" sz="half" idx="10"/>
          </p:nvPr>
        </p:nvSpPr>
        <p:spPr/>
        <p:txBody>
          <a:bodyPr/>
          <a:lstStyle/>
          <a:p>
            <a:r>
              <a:rPr lang="en-US" smtClean="0"/>
              <a:t>June 2012</a:t>
            </a:r>
            <a:endParaRPr lang="en-US"/>
          </a:p>
        </p:txBody>
      </p:sp>
    </p:spTree>
    <p:extLst>
      <p:ext uri="{BB962C8B-B14F-4D97-AF65-F5344CB8AC3E}">
        <p14:creationId xmlns:p14="http://schemas.microsoft.com/office/powerpoint/2010/main" val="78078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Measured 220 MHz Path Loss</a:t>
            </a:r>
            <a:endParaRPr lang="en-US" dirty="0"/>
          </a:p>
        </p:txBody>
      </p:sp>
      <p:sp>
        <p:nvSpPr>
          <p:cNvPr id="4" name="Date Placeholder 3"/>
          <p:cNvSpPr>
            <a:spLocks noGrp="1"/>
          </p:cNvSpPr>
          <p:nvPr>
            <p:ph type="dt" sz="half" idx="10"/>
          </p:nvPr>
        </p:nvSpPr>
        <p:spPr/>
        <p:txBody>
          <a:bodyPr/>
          <a:lstStyle/>
          <a:p>
            <a:r>
              <a:rPr lang="en-US" smtClean="0"/>
              <a:t>June 2012</a:t>
            </a:r>
            <a:endParaRPr lang="en-US"/>
          </a:p>
        </p:txBody>
      </p:sp>
      <p:sp>
        <p:nvSpPr>
          <p:cNvPr id="5" name="Footer Placeholder 4"/>
          <p:cNvSpPr>
            <a:spLocks noGrp="1"/>
          </p:cNvSpPr>
          <p:nvPr>
            <p:ph type="ftr" sz="quarter" idx="11"/>
          </p:nvPr>
        </p:nvSpPr>
        <p:spPr/>
        <p:txBody>
          <a:bodyPr/>
          <a:lstStyle/>
          <a:p>
            <a:r>
              <a:rPr lang="en-US" smtClean="0"/>
              <a:t>Yale Lee, Lilee Systems</a:t>
            </a:r>
            <a:endParaRPr lang="en-US"/>
          </a:p>
        </p:txBody>
      </p:sp>
      <p:pic>
        <p:nvPicPr>
          <p:cNvPr id="31746" name="Picture 2" descr="dstvsrssi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529892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26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RSSI </a:t>
            </a:r>
            <a:r>
              <a:rPr lang="en-US" dirty="0" err="1" smtClean="0"/>
              <a:t>wrt</a:t>
            </a:r>
            <a:r>
              <a:rPr lang="en-US" dirty="0" smtClean="0"/>
              <a:t> Time</a:t>
            </a:r>
            <a:endParaRPr lang="en-US" dirty="0"/>
          </a:p>
        </p:txBody>
      </p:sp>
      <p:sp>
        <p:nvSpPr>
          <p:cNvPr id="3" name="Date Placeholder 2"/>
          <p:cNvSpPr>
            <a:spLocks noGrp="1"/>
          </p:cNvSpPr>
          <p:nvPr>
            <p:ph type="dt" sz="half" idx="10"/>
          </p:nvPr>
        </p:nvSpPr>
        <p:spPr/>
        <p:txBody>
          <a:bodyPr/>
          <a:lstStyle/>
          <a:p>
            <a:r>
              <a:rPr lang="en-US" smtClean="0"/>
              <a:t>June 2012</a:t>
            </a:r>
            <a:endParaRPr lang="en-US"/>
          </a:p>
        </p:txBody>
      </p:sp>
      <p:sp>
        <p:nvSpPr>
          <p:cNvPr id="4" name="Footer Placeholder 3"/>
          <p:cNvSpPr>
            <a:spLocks noGrp="1"/>
          </p:cNvSpPr>
          <p:nvPr>
            <p:ph type="ftr" sz="quarter" idx="11"/>
          </p:nvPr>
        </p:nvSpPr>
        <p:spPr/>
        <p:txBody>
          <a:bodyPr/>
          <a:lstStyle/>
          <a:p>
            <a:r>
              <a:rPr lang="en-US" smtClean="0"/>
              <a:t>Yale Lee, Lilee Systems</a:t>
            </a:r>
            <a:endParaRPr lang="en-US"/>
          </a:p>
        </p:txBody>
      </p:sp>
      <p:pic>
        <p:nvPicPr>
          <p:cNvPr id="32770" name="Picture 2" descr="timevsrssi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5105400" cy="42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28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Fading Measured at Baseband</a:t>
            </a:r>
            <a:endParaRPr lang="en-US" dirty="0"/>
          </a:p>
        </p:txBody>
      </p:sp>
      <p:sp>
        <p:nvSpPr>
          <p:cNvPr id="3" name="Date Placeholder 2"/>
          <p:cNvSpPr>
            <a:spLocks noGrp="1"/>
          </p:cNvSpPr>
          <p:nvPr>
            <p:ph type="dt" sz="half" idx="10"/>
          </p:nvPr>
        </p:nvSpPr>
        <p:spPr/>
        <p:txBody>
          <a:bodyPr/>
          <a:lstStyle/>
          <a:p>
            <a:r>
              <a:rPr lang="en-US" smtClean="0"/>
              <a:t>June 2012</a:t>
            </a:r>
            <a:endParaRPr lang="en-US"/>
          </a:p>
        </p:txBody>
      </p:sp>
      <p:sp>
        <p:nvSpPr>
          <p:cNvPr id="4" name="Footer Placeholder 3"/>
          <p:cNvSpPr>
            <a:spLocks noGrp="1"/>
          </p:cNvSpPr>
          <p:nvPr>
            <p:ph type="ftr" sz="quarter" idx="11"/>
          </p:nvPr>
        </p:nvSpPr>
        <p:spPr/>
        <p:txBody>
          <a:bodyPr/>
          <a:lstStyle/>
          <a:p>
            <a:r>
              <a:rPr lang="en-US" smtClean="0"/>
              <a:t>Yale Lee, Lilee Systems</a:t>
            </a:r>
            <a:endParaRPr lang="en-US"/>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262" y="3352800"/>
            <a:ext cx="3200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2575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454" y="3924434"/>
            <a:ext cx="32575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92180" y="4476750"/>
            <a:ext cx="1011815" cy="276999"/>
          </a:xfrm>
          <a:prstGeom prst="rect">
            <a:avLst/>
          </a:prstGeom>
          <a:noFill/>
        </p:spPr>
        <p:txBody>
          <a:bodyPr wrap="none" rtlCol="0">
            <a:spAutoFit/>
          </a:bodyPr>
          <a:lstStyle/>
          <a:p>
            <a:r>
              <a:rPr lang="en-US" dirty="0" smtClean="0"/>
              <a:t>Faded Packet</a:t>
            </a:r>
            <a:endParaRPr lang="en-US" dirty="0"/>
          </a:p>
        </p:txBody>
      </p:sp>
      <p:sp>
        <p:nvSpPr>
          <p:cNvPr id="9" name="TextBox 8"/>
          <p:cNvSpPr txBox="1"/>
          <p:nvPr/>
        </p:nvSpPr>
        <p:spPr>
          <a:xfrm>
            <a:off x="3065172" y="4490650"/>
            <a:ext cx="976549" cy="276999"/>
          </a:xfrm>
          <a:prstGeom prst="rect">
            <a:avLst/>
          </a:prstGeom>
          <a:noFill/>
        </p:spPr>
        <p:txBody>
          <a:bodyPr wrap="none" rtlCol="0">
            <a:spAutoFit/>
          </a:bodyPr>
          <a:lstStyle/>
          <a:p>
            <a:r>
              <a:rPr lang="en-US" dirty="0" smtClean="0"/>
              <a:t>Good Packet</a:t>
            </a:r>
            <a:endParaRPr lang="en-US" dirty="0"/>
          </a:p>
        </p:txBody>
      </p:sp>
      <p:sp>
        <p:nvSpPr>
          <p:cNvPr id="10" name="TextBox 9"/>
          <p:cNvSpPr txBox="1"/>
          <p:nvPr/>
        </p:nvSpPr>
        <p:spPr>
          <a:xfrm>
            <a:off x="6304467" y="5581784"/>
            <a:ext cx="1011815" cy="276999"/>
          </a:xfrm>
          <a:prstGeom prst="rect">
            <a:avLst/>
          </a:prstGeom>
          <a:noFill/>
        </p:spPr>
        <p:txBody>
          <a:bodyPr wrap="none" rtlCol="0">
            <a:spAutoFit/>
          </a:bodyPr>
          <a:lstStyle/>
          <a:p>
            <a:r>
              <a:rPr lang="en-US" dirty="0" smtClean="0"/>
              <a:t>Faded Packet</a:t>
            </a:r>
            <a:endParaRPr lang="en-US" dirty="0"/>
          </a:p>
        </p:txBody>
      </p:sp>
      <p:sp>
        <p:nvSpPr>
          <p:cNvPr id="11" name="TextBox 10"/>
          <p:cNvSpPr txBox="1"/>
          <p:nvPr/>
        </p:nvSpPr>
        <p:spPr>
          <a:xfrm>
            <a:off x="6374077" y="3500050"/>
            <a:ext cx="976549" cy="276999"/>
          </a:xfrm>
          <a:prstGeom prst="rect">
            <a:avLst/>
          </a:prstGeom>
          <a:noFill/>
        </p:spPr>
        <p:txBody>
          <a:bodyPr wrap="none" rtlCol="0">
            <a:spAutoFit/>
          </a:bodyPr>
          <a:lstStyle/>
          <a:p>
            <a:r>
              <a:rPr lang="en-US" dirty="0" smtClean="0"/>
              <a:t>Good Packet</a:t>
            </a:r>
            <a:endParaRPr lang="en-US" dirty="0"/>
          </a:p>
        </p:txBody>
      </p:sp>
    </p:spTree>
    <p:extLst>
      <p:ext uri="{BB962C8B-B14F-4D97-AF65-F5344CB8AC3E}">
        <p14:creationId xmlns:p14="http://schemas.microsoft.com/office/powerpoint/2010/main" val="3813831309"/>
      </p:ext>
    </p:extLst>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2866</TotalTime>
  <Words>261</Words>
  <Application>Microsoft Office PowerPoint</Application>
  <PresentationFormat>On-screen Show (4:3)</PresentationFormat>
  <Paragraphs>73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Times New Roman</vt:lpstr>
      <vt:lpstr>Arial</vt:lpstr>
      <vt:lpstr>PMingLiU</vt:lpstr>
      <vt:lpstr>ArialMT</vt:lpstr>
      <vt:lpstr>Wingdings 3</vt:lpstr>
      <vt:lpstr>Calibri</vt:lpstr>
      <vt:lpstr>IEEE-P802_15</vt:lpstr>
      <vt:lpstr>PowerPoint Presentation</vt:lpstr>
      <vt:lpstr>Overview</vt:lpstr>
      <vt:lpstr>Mobility Testing</vt:lpstr>
      <vt:lpstr>Highway Testing</vt:lpstr>
      <vt:lpstr>High Speed Mobility Driving Tests</vt:lpstr>
      <vt:lpstr>Waveform of a Well-Formed Packet</vt:lpstr>
      <vt:lpstr>Measured 220 MHz Path Loss</vt:lpstr>
      <vt:lpstr>RSSI wrt Time</vt:lpstr>
      <vt:lpstr>Effects of Fading Measured at Baseband</vt:lpstr>
      <vt:lpstr>Adaptive Schemes to Combat Fading</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jta</dc:creator>
  <dc:description>&lt;doc#&gt;</dc:description>
  <cp:lastModifiedBy>jta</cp:lastModifiedBy>
  <cp:revision>119</cp:revision>
  <cp:lastPrinted>1998-02-10T13:28:06Z</cp:lastPrinted>
  <dcterms:created xsi:type="dcterms:W3CDTF">2011-10-13T20:00:21Z</dcterms:created>
  <dcterms:modified xsi:type="dcterms:W3CDTF">2012-06-13T02:32:25Z</dcterms:modified>
</cp:coreProperties>
</file>