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59" r:id="rId2"/>
    <p:sldId id="289" r:id="rId3"/>
    <p:sldId id="290" r:id="rId4"/>
    <p:sldId id="297" r:id="rId5"/>
    <p:sldId id="264" r:id="rId6"/>
    <p:sldId id="265" r:id="rId7"/>
    <p:sldId id="288" r:id="rId8"/>
    <p:sldId id="291" r:id="rId9"/>
    <p:sldId id="293" r:id="rId10"/>
    <p:sldId id="295"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9216" autoAdjust="0"/>
  </p:normalViewPr>
  <p:slideViewPr>
    <p:cSldViewPr>
      <p:cViewPr varScale="1">
        <p:scale>
          <a:sx n="122" d="100"/>
          <a:sy n="122" d="100"/>
        </p:scale>
        <p:origin x="-2040"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96467F0B-381E-1843-9593-FB25802A9C7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61416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5C2FE7F6-35CB-D942-A1E9-1843B3CB0F52}"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8669505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5AC5170-7A68-DB44-8AEE-A1F72C073CCE}"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84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8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F3078B2B-23C8-164E-8C2E-D53D6DBF8CA0}" type="slidenum">
              <a:rPr lang="en-US"/>
              <a:pPr/>
              <a:t>2</a:t>
            </a:fld>
            <a:endParaRPr lang="en-US"/>
          </a:p>
        </p:txBody>
      </p:sp>
      <p:sp>
        <p:nvSpPr>
          <p:cNvPr id="18436"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91ED0F62-C6DC-8C47-B140-7D2297635A38}" type="datetime6">
              <a:rPr lang="en-US" sz="1400" b="1"/>
              <a:pPr/>
              <a:t>May 12</a:t>
            </a:fld>
            <a:endParaRPr lang="en-US" sz="1400" b="1"/>
          </a:p>
        </p:txBody>
      </p:sp>
      <p:sp>
        <p:nvSpPr>
          <p:cNvPr id="18437"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C473A2E1-E56A-1941-9481-3537AFFA3049}" type="slidenum">
              <a:rPr lang="en-US"/>
              <a:pPr algn="r"/>
              <a:t>2</a:t>
            </a:fld>
            <a:endParaRPr lang="en-US"/>
          </a:p>
        </p:txBody>
      </p:sp>
      <p:sp>
        <p:nvSpPr>
          <p:cNvPr id="18438" name="Rectangle 2"/>
          <p:cNvSpPr>
            <a:spLocks noGrp="1" noRot="1" noChangeAspect="1" noChangeArrowheads="1" noTextEdit="1"/>
          </p:cNvSpPr>
          <p:nvPr>
            <p:ph type="sldImg"/>
          </p:nvPr>
        </p:nvSpPr>
        <p:spPr>
          <a:xfrm>
            <a:off x="1157288" y="701675"/>
            <a:ext cx="4624387" cy="3468688"/>
          </a:xfrm>
          <a:ln/>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04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04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30B5C384-9926-0840-896C-8C93C6FA09E6}" type="slidenum">
              <a:rPr lang="en-US"/>
              <a:pPr/>
              <a:t>3</a:t>
            </a:fld>
            <a:endParaRPr lang="en-US"/>
          </a:p>
        </p:txBody>
      </p:sp>
      <p:sp>
        <p:nvSpPr>
          <p:cNvPr id="2048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5B7BDA11-66E9-284F-AE34-E4B82FD848F2}" type="datetime6">
              <a:rPr lang="en-US" sz="1400" b="1"/>
              <a:pPr/>
              <a:t>May 12</a:t>
            </a:fld>
            <a:endParaRPr lang="en-US" sz="1400" b="1"/>
          </a:p>
        </p:txBody>
      </p:sp>
      <p:sp>
        <p:nvSpPr>
          <p:cNvPr id="2048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1A429F1D-DA69-5945-81E2-97DB71CE5616}" type="slidenum">
              <a:rPr lang="en-US"/>
              <a:pPr algn="r"/>
              <a:t>3</a:t>
            </a:fld>
            <a:endParaRPr lang="en-US"/>
          </a:p>
        </p:txBody>
      </p:sp>
      <p:sp>
        <p:nvSpPr>
          <p:cNvPr id="20486" name="Rectangle 2"/>
          <p:cNvSpPr>
            <a:spLocks noGrp="1" noRot="1" noChangeAspect="1" noChangeArrowheads="1" noTextEdit="1"/>
          </p:cNvSpPr>
          <p:nvPr>
            <p:ph type="sldImg"/>
          </p:nvPr>
        </p:nvSpPr>
        <p:spPr>
          <a:xfrm>
            <a:off x="1157288" y="701675"/>
            <a:ext cx="4624387"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9C6A4A9-8EB2-444E-8B81-DE96379F0A14}"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7C6CB4F3-D4FE-E84A-BFF3-3316D2F7F9BA}" type="datetime6">
              <a:rPr lang="en-US" sz="1400" b="1"/>
              <a:pPr/>
              <a:t>May 12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E67E0E2B-D462-5E41-8945-459BFDF0A503}"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5821679-6E3D-5C42-A020-ADE2B26A7D4B}" type="slidenum">
              <a:rPr lang="en-US"/>
              <a:pPr/>
              <a:t>6</a:t>
            </a:fld>
            <a:endParaRPr lang="en-US"/>
          </a:p>
        </p:txBody>
      </p:sp>
      <p:sp>
        <p:nvSpPr>
          <p:cNvPr id="24580" name="Rectangle 2"/>
          <p:cNvSpPr txBox="1">
            <a:spLocks noGrp="1" noChangeArrowheads="1"/>
          </p:cNvSpPr>
          <p:nvPr/>
        </p:nvSpPr>
        <p:spPr bwMode="auto">
          <a:xfrm>
            <a:off x="3467100" y="96838"/>
            <a:ext cx="2814638"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400" b="1"/>
              <a:t>doc.: IEEE 802.15-&lt;doc#&gt;</a:t>
            </a:r>
          </a:p>
        </p:txBody>
      </p:sp>
      <p:sp>
        <p:nvSpPr>
          <p:cNvPr id="24581" name="Rectangle 3"/>
          <p:cNvSpPr txBox="1">
            <a:spLocks noGrp="1" noChangeArrowheads="1"/>
          </p:cNvSpPr>
          <p:nvPr/>
        </p:nvSpPr>
        <p:spPr bwMode="auto">
          <a:xfrm>
            <a:off x="654050" y="96838"/>
            <a:ext cx="2736850"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b="1"/>
              <a:t>&lt;month year&gt;</a:t>
            </a:r>
          </a:p>
        </p:txBody>
      </p:sp>
      <p:sp>
        <p:nvSpPr>
          <p:cNvPr id="24582" name="Rectangle 6"/>
          <p:cNvSpPr txBox="1">
            <a:spLocks noGrp="1" noChangeArrowheads="1"/>
          </p:cNvSpPr>
          <p:nvPr/>
        </p:nvSpPr>
        <p:spPr bwMode="auto">
          <a:xfrm>
            <a:off x="3771900" y="8985250"/>
            <a:ext cx="25098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460375" defTabSz="920750" eaLnBrk="0" hangingPunct="0">
              <a:defRPr sz="1200">
                <a:solidFill>
                  <a:schemeClr val="tx1"/>
                </a:solidFill>
                <a:latin typeface="Times New Roman" charset="0"/>
                <a:ea typeface="ＭＳ Ｐゴシック" charset="0"/>
              </a:defRPr>
            </a:lvl5pPr>
            <a:lvl6pPr marL="917575" defTabSz="920750" eaLnBrk="0" fontAlgn="base" hangingPunct="0">
              <a:spcBef>
                <a:spcPct val="0"/>
              </a:spcBef>
              <a:spcAft>
                <a:spcPct val="0"/>
              </a:spcAft>
              <a:defRPr sz="1200">
                <a:solidFill>
                  <a:schemeClr val="tx1"/>
                </a:solidFill>
                <a:latin typeface="Times New Roman" charset="0"/>
                <a:ea typeface="ＭＳ Ｐゴシック" charset="0"/>
              </a:defRPr>
            </a:lvl6pPr>
            <a:lvl7pPr marL="1374775" defTabSz="920750" eaLnBrk="0" fontAlgn="base" hangingPunct="0">
              <a:spcBef>
                <a:spcPct val="0"/>
              </a:spcBef>
              <a:spcAft>
                <a:spcPct val="0"/>
              </a:spcAft>
              <a:defRPr sz="1200">
                <a:solidFill>
                  <a:schemeClr val="tx1"/>
                </a:solidFill>
                <a:latin typeface="Times New Roman" charset="0"/>
                <a:ea typeface="ＭＳ Ｐゴシック" charset="0"/>
              </a:defRPr>
            </a:lvl7pPr>
            <a:lvl8pPr marL="1831975" defTabSz="920750" eaLnBrk="0" fontAlgn="base" hangingPunct="0">
              <a:spcBef>
                <a:spcPct val="0"/>
              </a:spcBef>
              <a:spcAft>
                <a:spcPct val="0"/>
              </a:spcAft>
              <a:defRPr sz="1200">
                <a:solidFill>
                  <a:schemeClr val="tx1"/>
                </a:solidFill>
                <a:latin typeface="Times New Roman" charset="0"/>
                <a:ea typeface="ＭＳ Ｐゴシック" charset="0"/>
              </a:defRPr>
            </a:lvl8pPr>
            <a:lvl9pPr marL="2289175"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lvl="4" algn="r"/>
            <a:r>
              <a:rPr lang="en-US" sz="1000"/>
              <a:t>&lt;author&gt;, &lt;company&gt;</a:t>
            </a:r>
          </a:p>
        </p:txBody>
      </p:sp>
      <p:sp>
        <p:nvSpPr>
          <p:cNvPr id="24583"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9E01203E-DFBF-1946-97B7-BB7323B5B43C}" type="slidenum">
              <a:rPr lang="en-US"/>
              <a:pPr algn="r"/>
              <a:t>6</a:t>
            </a:fld>
            <a:endParaRPr lang="en-US"/>
          </a:p>
        </p:txBody>
      </p:sp>
      <p:sp>
        <p:nvSpPr>
          <p:cNvPr id="24584" name="Rectangle 2"/>
          <p:cNvSpPr>
            <a:spLocks noGrp="1" noRot="1" noChangeAspect="1" noChangeArrowheads="1" noTextEdit="1"/>
          </p:cNvSpPr>
          <p:nvPr>
            <p:ph type="sldImg"/>
          </p:nvPr>
        </p:nvSpPr>
        <p:spPr>
          <a:xfrm>
            <a:off x="1154113" y="701675"/>
            <a:ext cx="4625975" cy="3468688"/>
          </a:xfrm>
          <a:ln/>
        </p:spPr>
      </p:sp>
      <p:sp>
        <p:nvSpPr>
          <p:cNvPr id="245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52A086B-47D3-C641-A7ED-C4D1DFB7D1D4}" type="slidenum">
              <a:rPr lang="en-US"/>
              <a:pPr>
                <a:defRPr/>
              </a:pPr>
              <a:t>‹#›</a:t>
            </a:fld>
            <a:endParaRPr lang="en-US"/>
          </a:p>
        </p:txBody>
      </p:sp>
    </p:spTree>
    <p:extLst>
      <p:ext uri="{BB962C8B-B14F-4D97-AF65-F5344CB8AC3E}">
        <p14:creationId xmlns:p14="http://schemas.microsoft.com/office/powerpoint/2010/main" val="2722949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C5FE0B2-CCE5-7640-BA37-E49C70E774E8}" type="slidenum">
              <a:rPr lang="en-US"/>
              <a:pPr>
                <a:defRPr/>
              </a:pPr>
              <a:t>‹#›</a:t>
            </a:fld>
            <a:endParaRPr lang="en-US"/>
          </a:p>
        </p:txBody>
      </p:sp>
    </p:spTree>
    <p:extLst>
      <p:ext uri="{BB962C8B-B14F-4D97-AF65-F5344CB8AC3E}">
        <p14:creationId xmlns:p14="http://schemas.microsoft.com/office/powerpoint/2010/main" val="930034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D090555-0D06-A24A-BC46-7F425A17ADF6}" type="slidenum">
              <a:rPr lang="en-US"/>
              <a:pPr>
                <a:defRPr/>
              </a:pPr>
              <a:t>‹#›</a:t>
            </a:fld>
            <a:endParaRPr lang="en-US"/>
          </a:p>
        </p:txBody>
      </p:sp>
    </p:spTree>
    <p:extLst>
      <p:ext uri="{BB962C8B-B14F-4D97-AF65-F5344CB8AC3E}">
        <p14:creationId xmlns:p14="http://schemas.microsoft.com/office/powerpoint/2010/main" val="1468924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1239681-82CB-1B4B-AF36-A14C385AEA66}" type="slidenum">
              <a:rPr lang="en-US"/>
              <a:pPr>
                <a:defRPr/>
              </a:pPr>
              <a:t>‹#›</a:t>
            </a:fld>
            <a:endParaRPr lang="en-US"/>
          </a:p>
        </p:txBody>
      </p:sp>
    </p:spTree>
    <p:extLst>
      <p:ext uri="{BB962C8B-B14F-4D97-AF65-F5344CB8AC3E}">
        <p14:creationId xmlns:p14="http://schemas.microsoft.com/office/powerpoint/2010/main" val="3772423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B10546D-6F61-2C45-8877-89585801C721}" type="slidenum">
              <a:rPr lang="en-US"/>
              <a:pPr>
                <a:defRPr/>
              </a:pPr>
              <a:t>‹#›</a:t>
            </a:fld>
            <a:endParaRPr lang="en-US"/>
          </a:p>
        </p:txBody>
      </p:sp>
    </p:spTree>
    <p:extLst>
      <p:ext uri="{BB962C8B-B14F-4D97-AF65-F5344CB8AC3E}">
        <p14:creationId xmlns:p14="http://schemas.microsoft.com/office/powerpoint/2010/main" val="3653161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F4C0914-BE55-554E-83C1-CF236981E320}" type="slidenum">
              <a:rPr lang="en-US"/>
              <a:pPr>
                <a:defRPr/>
              </a:pPr>
              <a:t>‹#›</a:t>
            </a:fld>
            <a:endParaRPr lang="en-US"/>
          </a:p>
        </p:txBody>
      </p:sp>
    </p:spTree>
    <p:extLst>
      <p:ext uri="{BB962C8B-B14F-4D97-AF65-F5344CB8AC3E}">
        <p14:creationId xmlns:p14="http://schemas.microsoft.com/office/powerpoint/2010/main" val="3652167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2012&gt;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36E9538A-8C01-FC4A-9627-323FA91BFB8F}" type="slidenum">
              <a:rPr lang="en-US"/>
              <a:pPr>
                <a:defRPr/>
              </a:pPr>
              <a:t>‹#›</a:t>
            </a:fld>
            <a:endParaRPr lang="en-US"/>
          </a:p>
        </p:txBody>
      </p:sp>
    </p:spTree>
    <p:extLst>
      <p:ext uri="{BB962C8B-B14F-4D97-AF65-F5344CB8AC3E}">
        <p14:creationId xmlns:p14="http://schemas.microsoft.com/office/powerpoint/2010/main" val="10311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2012&gt;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C559DAC-496F-E24D-8894-1013D3D66193}" type="slidenum">
              <a:rPr lang="en-US"/>
              <a:pPr>
                <a:defRPr/>
              </a:pPr>
              <a:t>‹#›</a:t>
            </a:fld>
            <a:endParaRPr lang="en-US"/>
          </a:p>
        </p:txBody>
      </p:sp>
    </p:spTree>
    <p:extLst>
      <p:ext uri="{BB962C8B-B14F-4D97-AF65-F5344CB8AC3E}">
        <p14:creationId xmlns:p14="http://schemas.microsoft.com/office/powerpoint/2010/main" val="1402280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2012&gt;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6B51B92-394A-D944-B889-BF9EEACEE5A3}" type="slidenum">
              <a:rPr lang="en-US"/>
              <a:pPr>
                <a:defRPr/>
              </a:pPr>
              <a:t>‹#›</a:t>
            </a:fld>
            <a:endParaRPr lang="en-US"/>
          </a:p>
        </p:txBody>
      </p:sp>
    </p:spTree>
    <p:extLst>
      <p:ext uri="{BB962C8B-B14F-4D97-AF65-F5344CB8AC3E}">
        <p14:creationId xmlns:p14="http://schemas.microsoft.com/office/powerpoint/2010/main" val="1474260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6A68B5C-E690-D548-941E-4F00B0A9E005}" type="slidenum">
              <a:rPr lang="en-US"/>
              <a:pPr>
                <a:defRPr/>
              </a:pPr>
              <a:t>‹#›</a:t>
            </a:fld>
            <a:endParaRPr lang="en-US"/>
          </a:p>
        </p:txBody>
      </p:sp>
    </p:spTree>
    <p:extLst>
      <p:ext uri="{BB962C8B-B14F-4D97-AF65-F5344CB8AC3E}">
        <p14:creationId xmlns:p14="http://schemas.microsoft.com/office/powerpoint/2010/main" val="1754046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093CC80-686F-BB48-9D82-2BAE497E626B}" type="slidenum">
              <a:rPr lang="en-US"/>
              <a:pPr>
                <a:defRPr/>
              </a:pPr>
              <a:t>‹#›</a:t>
            </a:fld>
            <a:endParaRPr lang="en-US"/>
          </a:p>
        </p:txBody>
      </p:sp>
    </p:spTree>
    <p:extLst>
      <p:ext uri="{BB962C8B-B14F-4D97-AF65-F5344CB8AC3E}">
        <p14:creationId xmlns:p14="http://schemas.microsoft.com/office/powerpoint/2010/main" val="24584957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latin typeface="Times New Roman" pitchFamily="18" charset="0"/>
                <a:ea typeface="ＭＳ Ｐゴシック" pitchFamily="-65" charset="-128"/>
                <a:cs typeface="+mn-cs"/>
              </a:defRPr>
            </a:lvl1pPr>
          </a:lstStyle>
          <a:p>
            <a:pPr>
              <a:defRPr/>
            </a:pPr>
            <a:r>
              <a:rPr lang="en-US" smtClean="0"/>
              <a:t>&lt;May 2012&gt;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056CF2EF-5D61-3F41-9490-DF1447AD5E6E}"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12-</a:t>
            </a:r>
            <a:r>
              <a:rPr lang="en-US" b="1" dirty="0" smtClean="0"/>
              <a:t>0298-</a:t>
            </a:r>
            <a:r>
              <a:rPr lang="en-US" b="1" dirty="0"/>
              <a:t>00-004k</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01A64CF-A297-E140-A0E5-85D9BFFA8C54}"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TG4k Closing Report for </a:t>
            </a:r>
            <a:r>
              <a:rPr lang="en-US" sz="1600" dirty="0" smtClean="0">
                <a:solidFill>
                  <a:srgbClr val="FF0000"/>
                </a:solidFill>
                <a:latin typeface="Times New Roman" pitchFamily="18" charset="0"/>
                <a:ea typeface="ＭＳ Ｐゴシック" pitchFamily="-65" charset="-128"/>
                <a:cs typeface="+mn-cs"/>
              </a:rPr>
              <a:t>May </a:t>
            </a:r>
            <a:r>
              <a:rPr lang="en-US" sz="1600" dirty="0" smtClean="0">
                <a:solidFill>
                  <a:srgbClr val="FF0000"/>
                </a:solidFill>
                <a:latin typeface="Times New Roman" pitchFamily="18" charset="0"/>
                <a:ea typeface="ＭＳ Ｐゴシック" pitchFamily="-65" charset="-128"/>
                <a:cs typeface="+mn-cs"/>
              </a:rPr>
              <a:t>2012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17 May </a:t>
            </a:r>
            <a:r>
              <a:rPr lang="en-US" sz="1600" dirty="0" smtClean="0">
                <a:solidFill>
                  <a:srgbClr val="FF0000"/>
                </a:solidFill>
                <a:latin typeface="Times New Roman" pitchFamily="18" charset="0"/>
                <a:ea typeface="ＭＳ Ｐゴシック" pitchFamily="-65" charset="-128"/>
                <a:cs typeface="+mn-cs"/>
              </a:rPr>
              <a:t>2012</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TG4k Closing Report for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2012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Closing Report for the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TG4k </a:t>
            </a:r>
            <a:r>
              <a:rPr lang="en-US" sz="1600" dirty="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[PHY </a:t>
            </a:r>
            <a:r>
              <a:rPr lang="en-US" sz="1600" dirty="0">
                <a:latin typeface="Times New Roman" pitchFamily="18" charset="0"/>
                <a:ea typeface="ＭＳ Ｐゴシック" pitchFamily="-65" charset="-128"/>
                <a:cs typeface="+mn-cs"/>
              </a:rPr>
              <a:t>Amendment to IEEE 802.15.4</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2012&gt;</a:t>
            </a:r>
            <a:endParaRPr lang="en-US" sz="140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685800" y="228600"/>
            <a:ext cx="7772400" cy="1066800"/>
          </a:xfrm>
        </p:spPr>
        <p:txBody>
          <a:bodyPr/>
          <a:lstStyle/>
          <a:p>
            <a:r>
              <a:rPr lang="en-US">
                <a:latin typeface="Times New Roman" charset="0"/>
                <a:ea typeface="ＭＳ Ｐゴシック" charset="0"/>
                <a:cs typeface="ＭＳ Ｐゴシック" charset="0"/>
              </a:rPr>
              <a:t>Logistics</a:t>
            </a:r>
          </a:p>
        </p:txBody>
      </p:sp>
      <p:sp>
        <p:nvSpPr>
          <p:cNvPr id="3" name="Content Placeholder 2"/>
          <p:cNvSpPr>
            <a:spLocks noGrp="1"/>
          </p:cNvSpPr>
          <p:nvPr>
            <p:ph idx="1"/>
          </p:nvPr>
        </p:nvSpPr>
        <p:spPr>
          <a:xfrm>
            <a:off x="304800" y="1219200"/>
            <a:ext cx="8610600" cy="5334000"/>
          </a:xfrm>
        </p:spPr>
        <p:txBody>
          <a:bodyPr/>
          <a:lstStyle/>
          <a:p>
            <a:pPr marL="0" indent="0">
              <a:buFontTx/>
              <a:buNone/>
              <a:defRPr/>
            </a:pPr>
            <a:r>
              <a:rPr lang="en-US" dirty="0" smtClean="0"/>
              <a:t>Sub Group Conference </a:t>
            </a:r>
            <a:r>
              <a:rPr lang="en-US" dirty="0"/>
              <a:t>Calls</a:t>
            </a:r>
          </a:p>
          <a:p>
            <a:pPr>
              <a:defRPr/>
            </a:pPr>
            <a:r>
              <a:rPr lang="en-US" sz="2700" dirty="0" smtClean="0"/>
              <a:t>FSK– </a:t>
            </a:r>
            <a:r>
              <a:rPr lang="en-US" sz="2700" dirty="0" smtClean="0"/>
              <a:t>none scheduled</a:t>
            </a:r>
            <a:endParaRPr lang="en-US" sz="2200" dirty="0" smtClean="0"/>
          </a:p>
          <a:p>
            <a:pPr>
              <a:defRPr/>
            </a:pPr>
            <a:r>
              <a:rPr lang="en-US" sz="2700" dirty="0" smtClean="0"/>
              <a:t>DSSS-Tuesday </a:t>
            </a:r>
            <a:r>
              <a:rPr lang="en-US" sz="2700" dirty="0" smtClean="0"/>
              <a:t>29 May </a:t>
            </a:r>
            <a:r>
              <a:rPr lang="en-US" sz="2700" dirty="0" smtClean="0"/>
              <a:t>at 18:00 PDT</a:t>
            </a:r>
            <a:r>
              <a:rPr lang="en-US" sz="2700" dirty="0"/>
              <a:t>, </a:t>
            </a:r>
            <a:r>
              <a:rPr lang="en-US" sz="2700" dirty="0" smtClean="0"/>
              <a:t>21:</a:t>
            </a:r>
            <a:r>
              <a:rPr lang="en-US" sz="2700" dirty="0"/>
              <a:t>00 </a:t>
            </a:r>
            <a:r>
              <a:rPr lang="en-US" sz="2700" dirty="0" smtClean="0"/>
              <a:t>EDT</a:t>
            </a:r>
            <a:r>
              <a:rPr lang="en-US" sz="2700" dirty="0"/>
              <a:t>, Wed </a:t>
            </a:r>
            <a:r>
              <a:rPr lang="en-US" sz="2700" dirty="0" smtClean="0"/>
              <a:t>28 March: </a:t>
            </a:r>
            <a:r>
              <a:rPr lang="en-US" sz="2700" dirty="0"/>
              <a:t>3</a:t>
            </a:r>
            <a:r>
              <a:rPr lang="en-US" sz="2700" dirty="0" smtClean="0"/>
              <a:t>:</a:t>
            </a:r>
            <a:r>
              <a:rPr lang="en-US" sz="2700" dirty="0"/>
              <a:t>00 </a:t>
            </a:r>
            <a:r>
              <a:rPr lang="en-US" sz="2700" dirty="0" smtClean="0"/>
              <a:t>CEST</a:t>
            </a:r>
            <a:r>
              <a:rPr lang="en-US" sz="2700" dirty="0"/>
              <a:t>, </a:t>
            </a:r>
            <a:r>
              <a:rPr lang="en-US" sz="2700" dirty="0" smtClean="0"/>
              <a:t>9:</a:t>
            </a:r>
            <a:r>
              <a:rPr lang="en-US" sz="2700" dirty="0"/>
              <a:t>00 Beijing, </a:t>
            </a:r>
            <a:r>
              <a:rPr lang="en-US" sz="2700" dirty="0" smtClean="0"/>
              <a:t/>
            </a:r>
            <a:br>
              <a:rPr lang="en-US" sz="2700" dirty="0" smtClean="0"/>
            </a:br>
            <a:r>
              <a:rPr lang="en-US" sz="2700" dirty="0" smtClean="0"/>
              <a:t>10:</a:t>
            </a:r>
            <a:r>
              <a:rPr lang="en-US" sz="2700" dirty="0"/>
              <a:t>00 </a:t>
            </a:r>
            <a:r>
              <a:rPr lang="en-US" sz="2700" dirty="0" smtClean="0"/>
              <a:t>Tokyo</a:t>
            </a:r>
          </a:p>
          <a:p>
            <a:pPr lvl="1">
              <a:defRPr/>
            </a:pPr>
            <a:r>
              <a:rPr lang="en-US" sz="2200" dirty="0" smtClean="0"/>
              <a:t>Call </a:t>
            </a:r>
            <a:r>
              <a:rPr lang="en-US" sz="2200" dirty="0"/>
              <a:t>details:  TBD will be sent out to TG4k </a:t>
            </a:r>
            <a:r>
              <a:rPr lang="en-US" sz="2200" dirty="0" smtClean="0"/>
              <a:t>reflector</a:t>
            </a:r>
            <a:endParaRPr lang="en-US" sz="2200" dirty="0"/>
          </a:p>
          <a:p>
            <a:pPr>
              <a:defRPr/>
            </a:pPr>
            <a:r>
              <a:rPr lang="en-US" sz="2700" dirty="0" smtClean="0"/>
              <a:t>MAC- Tuesday </a:t>
            </a:r>
            <a:r>
              <a:rPr lang="en-US" sz="2700" dirty="0" smtClean="0"/>
              <a:t>29 May </a:t>
            </a:r>
            <a:r>
              <a:rPr lang="en-US" sz="2700" dirty="0" smtClean="0"/>
              <a:t>at 21:00 PDT, Wednesday 28 March: 0:00 EDT, 6:</a:t>
            </a:r>
            <a:r>
              <a:rPr lang="en-US" sz="2700" dirty="0"/>
              <a:t>00 </a:t>
            </a:r>
            <a:r>
              <a:rPr lang="en-US" sz="2700" dirty="0" smtClean="0"/>
              <a:t>CEST</a:t>
            </a:r>
            <a:r>
              <a:rPr lang="en-US" sz="2700" dirty="0"/>
              <a:t>, </a:t>
            </a:r>
            <a:r>
              <a:rPr lang="en-US" sz="2700" dirty="0" smtClean="0"/>
              <a:t>12:</a:t>
            </a:r>
            <a:r>
              <a:rPr lang="en-US" sz="2700" dirty="0"/>
              <a:t>00 Beijing, </a:t>
            </a:r>
            <a:r>
              <a:rPr lang="en-US" sz="2700" dirty="0" smtClean="0"/>
              <a:t/>
            </a:r>
            <a:br>
              <a:rPr lang="en-US" sz="2700" dirty="0" smtClean="0"/>
            </a:br>
            <a:r>
              <a:rPr lang="en-US" sz="2700" dirty="0" smtClean="0"/>
              <a:t>13:</a:t>
            </a:r>
            <a:r>
              <a:rPr lang="en-US" sz="2700" dirty="0"/>
              <a:t>00 </a:t>
            </a:r>
            <a:r>
              <a:rPr lang="en-US" sz="2700" dirty="0" smtClean="0"/>
              <a:t>Tokyo</a:t>
            </a:r>
          </a:p>
          <a:p>
            <a:pPr lvl="1">
              <a:defRPr/>
            </a:pPr>
            <a:r>
              <a:rPr lang="en-US" sz="2200" dirty="0" smtClean="0"/>
              <a:t>Call </a:t>
            </a:r>
            <a:r>
              <a:rPr lang="en-US" sz="2200" dirty="0"/>
              <a:t>details:  TBD will be sent out to TG4k reflector</a:t>
            </a:r>
          </a:p>
          <a:p>
            <a:pPr>
              <a:defRPr/>
            </a:pPr>
            <a:endParaRPr lang="en-US" sz="2800" dirty="0"/>
          </a:p>
        </p:txBody>
      </p:sp>
      <p:sp>
        <p:nvSpPr>
          <p:cNvPr id="4" name="Date Placeholder 3"/>
          <p:cNvSpPr>
            <a:spLocks noGrp="1"/>
          </p:cNvSpPr>
          <p:nvPr>
            <p:ph type="dt" sz="quarter" idx="10"/>
          </p:nvPr>
        </p:nvSpPr>
        <p:spPr/>
        <p:txBody>
          <a:bodyPr/>
          <a:lstStyle/>
          <a:p>
            <a:pPr>
              <a:defRPr/>
            </a:pPr>
            <a:r>
              <a:rPr lang="en-US" smtClean="0"/>
              <a:t>&lt;May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CFE616F-D528-1643-B88A-830AE315DF52}" type="slidenum">
              <a:rPr lang="en-US" smtClean="0"/>
              <a:pPr>
                <a:defRPr/>
              </a:pPr>
              <a:t>10</a:t>
            </a:fld>
            <a:endParaRPr 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2012&gt;</a:t>
            </a:r>
            <a:endParaRPr lang="en-US" sz="1400"/>
          </a:p>
        </p:txBody>
      </p:sp>
      <p:sp>
        <p:nvSpPr>
          <p:cNvPr id="1741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74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EDD783B-E330-1146-B8AE-A07CC328686E}" type="slidenum">
              <a:rPr lang="en-US"/>
              <a:pPr/>
              <a:t>2</a:t>
            </a:fld>
            <a:endParaRPr lang="en-US"/>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477DAC30-C86D-354E-9B27-ED7335287380}" type="slidenum">
              <a:rPr lang="en-US"/>
              <a:pPr algn="ctr"/>
              <a:t>2</a:t>
            </a:fld>
            <a:endParaRPr lang="en-US"/>
          </a:p>
        </p:txBody>
      </p:sp>
      <p:sp>
        <p:nvSpPr>
          <p:cNvPr id="17413"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TG4k PAR Scope of Proposed Standard </a:t>
            </a:r>
          </a:p>
        </p:txBody>
      </p:sp>
      <p:sp>
        <p:nvSpPr>
          <p:cNvPr id="34822" name="Rectangle 3"/>
          <p:cNvSpPr>
            <a:spLocks noGrp="1" noChangeArrowheads="1"/>
          </p:cNvSpPr>
          <p:nvPr>
            <p:ph type="body" idx="4294967295"/>
          </p:nvPr>
        </p:nvSpPr>
        <p:spPr>
          <a:xfrm>
            <a:off x="152400" y="1143000"/>
            <a:ext cx="8839200" cy="5181600"/>
          </a:xfrm>
        </p:spPr>
        <p:txBody>
          <a:bodyPr/>
          <a:lstStyle/>
          <a:p>
            <a:pPr marL="0" indent="0">
              <a:lnSpc>
                <a:spcPct val="80000"/>
              </a:lnSpc>
              <a:buFontTx/>
              <a:buNone/>
              <a:defRPr/>
            </a:pPr>
            <a:r>
              <a:rPr lang="en-US" sz="2000" dirty="0" smtClean="0">
                <a:latin typeface="Arial" charset="0"/>
                <a:ea typeface="ＭＳ Ｐゴシック" charset="0"/>
                <a:cs typeface="ＭＳ Ｐゴシック" charset="0"/>
              </a:rPr>
              <a:t>This standard is an amendment to IEEE 802.15.4.  It addresses principally those applications such as critical infrastructure monitoring.  It defines an alternate PHY and only those MAC modifications needed to support its implementation. The amendment supports:</a:t>
            </a:r>
          </a:p>
          <a:p>
            <a:pPr>
              <a:lnSpc>
                <a:spcPct val="80000"/>
              </a:lnSpc>
              <a:defRPr/>
            </a:pPr>
            <a:r>
              <a:rPr lang="en-US" sz="1800" dirty="0" smtClean="0">
                <a:latin typeface="Arial" charset="0"/>
                <a:ea typeface="ＭＳ Ｐゴシック" charset="0"/>
                <a:cs typeface="ＭＳ Ｐゴシック" charset="0"/>
              </a:rPr>
              <a:t>Operation in any of the regionally available licensed, license exempt, and special purpose frequency bands.</a:t>
            </a:r>
          </a:p>
          <a:p>
            <a:pPr>
              <a:lnSpc>
                <a:spcPct val="80000"/>
              </a:lnSpc>
              <a:defRPr/>
            </a:pPr>
            <a:r>
              <a:rPr lang="en-US" sz="1800" dirty="0" smtClean="0">
                <a:latin typeface="Arial" charset="0"/>
                <a:ea typeface="ＭＳ Ｐゴシック" charset="0"/>
                <a:cs typeface="ＭＳ Ｐゴシック" charset="0"/>
              </a:rPr>
              <a:t>Simultaneous operation for at least 8 co-located orthogonal networks</a:t>
            </a:r>
          </a:p>
          <a:p>
            <a:pPr>
              <a:lnSpc>
                <a:spcPct val="80000"/>
              </a:lnSpc>
              <a:defRPr/>
            </a:pPr>
            <a:r>
              <a:rPr lang="en-US" sz="1800" dirty="0" smtClean="0">
                <a:latin typeface="Arial" charset="0"/>
                <a:ea typeface="ＭＳ Ｐゴシック" charset="0"/>
                <a:cs typeface="ＭＳ Ｐゴシック" charset="0"/>
              </a:rPr>
              <a:t>Application data rate of less than 40 </a:t>
            </a:r>
            <a:r>
              <a:rPr lang="en-US" sz="1800" dirty="0" err="1" smtClean="0">
                <a:latin typeface="Arial" charset="0"/>
                <a:ea typeface="ＭＳ Ｐゴシック" charset="0"/>
                <a:cs typeface="ＭＳ Ｐゴシック" charset="0"/>
              </a:rPr>
              <a:t>kbits</a:t>
            </a:r>
            <a:r>
              <a:rPr lang="en-US" sz="1800" dirty="0" smtClean="0">
                <a:latin typeface="Arial" charset="0"/>
                <a:ea typeface="ＭＳ Ｐゴシック" charset="0"/>
                <a:cs typeface="ＭＳ Ｐゴシック" charset="0"/>
              </a:rPr>
              <a:t> per second</a:t>
            </a:r>
          </a:p>
          <a:p>
            <a:pPr>
              <a:lnSpc>
                <a:spcPct val="80000"/>
              </a:lnSpc>
              <a:defRPr/>
            </a:pPr>
            <a:r>
              <a:rPr lang="en-US" sz="1800" dirty="0" smtClean="0">
                <a:latin typeface="Arial" charset="0"/>
                <a:ea typeface="ＭＳ Ｐゴシック" charset="0"/>
                <a:cs typeface="ＭＳ Ｐゴシック" charset="0"/>
              </a:rPr>
              <a:t>Propagation path loss of at least 120 dB</a:t>
            </a:r>
          </a:p>
          <a:p>
            <a:pPr>
              <a:lnSpc>
                <a:spcPct val="80000"/>
              </a:lnSpc>
              <a:defRPr/>
            </a:pPr>
            <a:r>
              <a:rPr lang="en-US" sz="1800" dirty="0" smtClean="0">
                <a:latin typeface="Arial" charset="0"/>
                <a:ea typeface="ＭＳ Ｐゴシック" charset="0"/>
                <a:cs typeface="ＭＳ Ｐゴシック" charset="0"/>
              </a:rPr>
              <a:t>&gt; 1000 endpoints per mains powered infrastructure</a:t>
            </a:r>
          </a:p>
          <a:p>
            <a:pPr>
              <a:lnSpc>
                <a:spcPct val="80000"/>
              </a:lnSpc>
              <a:defRPr/>
            </a:pPr>
            <a:r>
              <a:rPr lang="en-US" sz="1800" dirty="0" smtClean="0">
                <a:latin typeface="Arial" charset="0"/>
                <a:ea typeface="ＭＳ Ｐゴシック" charset="0"/>
                <a:cs typeface="ＭＳ Ｐゴシック" charset="0"/>
              </a:rPr>
              <a:t>Asymmetric application data flow</a:t>
            </a:r>
          </a:p>
          <a:p>
            <a:pPr>
              <a:lnSpc>
                <a:spcPct val="80000"/>
              </a:lnSpc>
              <a:defRPr/>
            </a:pPr>
            <a:r>
              <a:rPr lang="en-US" sz="1800" dirty="0" smtClean="0">
                <a:latin typeface="Arial" charset="0"/>
                <a:ea typeface="ＭＳ Ｐゴシック" charset="0"/>
                <a:cs typeface="ＭＳ Ｐゴシック" charset="0"/>
              </a:rPr>
              <a:t>Extreme difference in capabilities and performance between endpoint devices and coordinating devices (collectors)</a:t>
            </a:r>
          </a:p>
          <a:p>
            <a:pPr lvl="1">
              <a:lnSpc>
                <a:spcPct val="80000"/>
              </a:lnSpc>
              <a:defRPr/>
            </a:pPr>
            <a:r>
              <a:rPr lang="en-US" sz="1400" dirty="0" smtClean="0">
                <a:latin typeface="Arial" charset="0"/>
                <a:ea typeface="ＭＳ Ｐゴシック" charset="0"/>
                <a:cs typeface="ＭＳ Ｐゴシック" charset="0"/>
              </a:rPr>
              <a:t>Coordinator may support all standardized modulations (MCS) and data rates</a:t>
            </a:r>
          </a:p>
          <a:p>
            <a:pPr lvl="1">
              <a:lnSpc>
                <a:spcPct val="80000"/>
              </a:lnSpc>
              <a:defRPr/>
            </a:pPr>
            <a:r>
              <a:rPr lang="en-US" sz="1400" dirty="0" smtClean="0">
                <a:latin typeface="Arial" charset="0"/>
                <a:ea typeface="ＭＳ Ｐゴシック" charset="0"/>
                <a:cs typeface="ＭＳ Ｐゴシック" charset="0"/>
              </a:rPr>
              <a:t>Coordinator may be required to support antenna diversity or antenna beam steering</a:t>
            </a:r>
          </a:p>
          <a:p>
            <a:pPr lvl="1">
              <a:lnSpc>
                <a:spcPct val="80000"/>
              </a:lnSpc>
              <a:defRPr/>
            </a:pPr>
            <a:r>
              <a:rPr lang="en-US" sz="1400" dirty="0" smtClean="0">
                <a:latin typeface="Arial" charset="0"/>
                <a:ea typeface="ＭＳ Ｐゴシック" charset="0"/>
                <a:cs typeface="ＭＳ Ｐゴシック" charset="0"/>
              </a:rPr>
              <a:t>End point must be able to conserve energy</a:t>
            </a:r>
          </a:p>
          <a:p>
            <a:pPr>
              <a:lnSpc>
                <a:spcPct val="80000"/>
              </a:lnSpc>
              <a:defRPr/>
            </a:pPr>
            <a:r>
              <a:rPr lang="en-US" sz="1800" dirty="0" smtClean="0">
                <a:latin typeface="Arial" charset="0"/>
                <a:ea typeface="ＭＳ Ｐゴシック" charset="0"/>
                <a:cs typeface="ＭＳ Ｐゴシック" charset="0"/>
              </a:rPr>
              <a:t>Reliable operation in dramatically changing environments (no control over environment).  This amendment also provides mechanisms that enable coexistence with other systems in the same band(s) including IEEE 802.11, 802.15, and 802.16 systems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2012&gt;</a:t>
            </a:r>
            <a:endParaRPr lang="en-US" sz="1400"/>
          </a:p>
        </p:txBody>
      </p:sp>
      <p:sp>
        <p:nvSpPr>
          <p:cNvPr id="1945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94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081A69B-F052-DA40-9CC5-7F161EE7E8A4}" type="slidenum">
              <a:rPr lang="en-US"/>
              <a:pPr/>
              <a:t>3</a:t>
            </a:fld>
            <a:endParaRPr lang="en-US"/>
          </a:p>
        </p:txBody>
      </p:sp>
      <p:sp>
        <p:nvSpPr>
          <p:cNvPr id="1946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D61B8A12-3815-C641-B0BE-7B9A0D48964F}" type="slidenum">
              <a:rPr lang="en-US"/>
              <a:pPr algn="ctr"/>
              <a:t>3</a:t>
            </a:fld>
            <a:endParaRPr lang="en-US"/>
          </a:p>
        </p:txBody>
      </p:sp>
      <p:sp>
        <p:nvSpPr>
          <p:cNvPr id="19461" name="Rectangle 2"/>
          <p:cNvSpPr>
            <a:spLocks noGrp="1" noChangeArrowheads="1"/>
          </p:cNvSpPr>
          <p:nvPr>
            <p:ph type="title" idx="4294967295"/>
          </p:nvPr>
        </p:nvSpPr>
        <p:spPr>
          <a:xfrm>
            <a:off x="609600" y="838200"/>
            <a:ext cx="7772400" cy="762000"/>
          </a:xfrm>
        </p:spPr>
        <p:txBody>
          <a:bodyPr/>
          <a:lstStyle/>
          <a:p>
            <a:r>
              <a:rPr lang="en-US" b="1">
                <a:latin typeface="Times New Roman" charset="0"/>
                <a:ea typeface="ＭＳ Ｐゴシック" charset="0"/>
                <a:cs typeface="ＭＳ Ｐゴシック" charset="0"/>
                <a:sym typeface="Wingdings" charset="0"/>
              </a:rPr>
              <a:t>Purpose of Proposed Standard</a:t>
            </a:r>
            <a:endParaRPr lang="en-US">
              <a:latin typeface="Times New Roman" charset="0"/>
              <a:ea typeface="ＭＳ Ｐゴシック" charset="0"/>
              <a:cs typeface="ＭＳ Ｐゴシック" charset="0"/>
            </a:endParaRPr>
          </a:p>
        </p:txBody>
      </p:sp>
      <p:sp>
        <p:nvSpPr>
          <p:cNvPr id="19462" name="Rectangle 3"/>
          <p:cNvSpPr>
            <a:spLocks noGrp="1" noChangeArrowheads="1"/>
          </p:cNvSpPr>
          <p:nvPr>
            <p:ph type="body" idx="4294967295"/>
          </p:nvPr>
        </p:nvSpPr>
        <p:spPr>
          <a:xfrm>
            <a:off x="533400" y="1752600"/>
            <a:ext cx="8229600" cy="4038600"/>
          </a:xfrm>
        </p:spPr>
        <p:txBody>
          <a:bodyPr/>
          <a:lstStyle/>
          <a:p>
            <a:pPr marL="0" indent="0">
              <a:lnSpc>
                <a:spcPct val="80000"/>
              </a:lnSpc>
              <a:buFontTx/>
              <a:buNone/>
            </a:pPr>
            <a:r>
              <a:rPr lang="en-US" sz="2400" dirty="0">
                <a:latin typeface="Arial" charset="0"/>
                <a:ea typeface="ＭＳ Ｐゴシック" charset="0"/>
                <a:cs typeface="ＭＳ Ｐゴシック" charset="0"/>
              </a:rPr>
              <a:t>The purpose of this amendment is to facilitate point to multi-thousands of points communications for critical infrastructure monitoring devices.  The amendment addresses the application’s user needs of minimal network infrastructure, and enables the collection of scheduled and event data from a large number of non-mains powered end points that are widely dispersed, or are in challenging propagation environments.  To facilitate low energy operation necessary for multi-year battery life, the amendment minimizes network maintenance traffic and device wake durations.  In addition, the amendment addresses the changing propagation and interference environments.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2012&gt;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4</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4</a:t>
            </a:fld>
            <a:endParaRPr lang="en-US"/>
          </a:p>
        </p:txBody>
      </p:sp>
      <p:sp>
        <p:nvSpPr>
          <p:cNvPr id="33797" name="Rectangle 2"/>
          <p:cNvSpPr>
            <a:spLocks noGrp="1" noChangeArrowheads="1"/>
          </p:cNvSpPr>
          <p:nvPr>
            <p:ph type="title" idx="4294967295"/>
          </p:nvPr>
        </p:nvSpPr>
        <p:spPr>
          <a:xfrm>
            <a:off x="685800" y="609600"/>
            <a:ext cx="7772400" cy="1066800"/>
          </a:xfrm>
        </p:spPr>
        <p:txBody>
          <a:bodyPr/>
          <a:lstStyle/>
          <a:p>
            <a:r>
              <a:rPr lang="en-US" dirty="0">
                <a:latin typeface="Times New Roman" charset="0"/>
                <a:ea typeface="ＭＳ Ｐゴシック" charset="0"/>
                <a:cs typeface="ＭＳ Ｐゴシック" charset="0"/>
              </a:rPr>
              <a:t>TG4k Officers</a:t>
            </a:r>
          </a:p>
        </p:txBody>
      </p:sp>
      <p:sp>
        <p:nvSpPr>
          <p:cNvPr id="33798" name="Rectangle 3"/>
          <p:cNvSpPr>
            <a:spLocks noGrp="1" noChangeArrowheads="1"/>
          </p:cNvSpPr>
          <p:nvPr>
            <p:ph type="body" idx="4294967295"/>
          </p:nvPr>
        </p:nvSpPr>
        <p:spPr>
          <a:xfrm>
            <a:off x="762000" y="1600200"/>
            <a:ext cx="7772400" cy="4267200"/>
          </a:xfrm>
        </p:spPr>
        <p:txBody>
          <a:bodyPr/>
          <a:lstStyle/>
          <a:p>
            <a:pPr>
              <a:lnSpc>
                <a:spcPct val="80000"/>
              </a:lnSpc>
              <a:buFontTx/>
              <a:buNone/>
            </a:pPr>
            <a:r>
              <a:rPr lang="en-US" sz="2800" dirty="0">
                <a:latin typeface="Arial" charset="0"/>
                <a:ea typeface="ＭＳ Ｐゴシック" charset="0"/>
                <a:cs typeface="ＭＳ Ｐゴシック" charset="0"/>
              </a:rPr>
              <a:t>Chair:		</a:t>
            </a:r>
            <a:r>
              <a:rPr lang="en-US" sz="2800" dirty="0" smtClean="0">
                <a:latin typeface="Arial" charset="0"/>
                <a:ea typeface="ＭＳ Ｐゴシック" charset="0"/>
                <a:cs typeface="ＭＳ Ｐゴシック" charset="0"/>
              </a:rPr>
              <a:t>	Patrick </a:t>
            </a:r>
            <a:r>
              <a:rPr lang="en-US" sz="2800" dirty="0">
                <a:latin typeface="Arial" charset="0"/>
                <a:ea typeface="ＭＳ Ｐゴシック" charset="0"/>
                <a:cs typeface="ＭＳ Ｐゴシック" charset="0"/>
              </a:rPr>
              <a:t>Kinney</a:t>
            </a:r>
          </a:p>
          <a:p>
            <a:pPr>
              <a:lnSpc>
                <a:spcPct val="80000"/>
              </a:lnSpc>
              <a:buFontTx/>
              <a:buNone/>
            </a:pPr>
            <a:endParaRPr lang="en-US" sz="2800" dirty="0">
              <a:latin typeface="Arial" charset="0"/>
              <a:ea typeface="ＭＳ Ｐゴシック" charset="0"/>
              <a:cs typeface="ＭＳ Ｐゴシック" charset="0"/>
            </a:endParaRPr>
          </a:p>
          <a:p>
            <a:pPr>
              <a:lnSpc>
                <a:spcPct val="80000"/>
              </a:lnSpc>
              <a:buFontTx/>
              <a:buNone/>
            </a:pPr>
            <a:r>
              <a:rPr lang="en-US" sz="2800" dirty="0">
                <a:latin typeface="Arial" charset="0"/>
                <a:ea typeface="ＭＳ Ｐゴシック" charset="0"/>
                <a:cs typeface="ＭＳ Ｐゴシック" charset="0"/>
              </a:rPr>
              <a:t>Vice </a:t>
            </a:r>
            <a:r>
              <a:rPr lang="en-US" sz="2800" dirty="0" smtClean="0">
                <a:latin typeface="Arial" charset="0"/>
                <a:ea typeface="ＭＳ Ｐゴシック" charset="0"/>
                <a:cs typeface="ＭＳ Ｐゴシック" charset="0"/>
              </a:rPr>
              <a:t>Chair/Secretary</a:t>
            </a:r>
            <a:r>
              <a:rPr lang="en-US" sz="2800" dirty="0">
                <a:latin typeface="Arial" charset="0"/>
                <a:ea typeface="ＭＳ Ｐゴシック" charset="0"/>
                <a:cs typeface="ＭＳ Ｐゴシック" charset="0"/>
              </a:rPr>
              <a:t>:	</a:t>
            </a:r>
            <a:r>
              <a:rPr lang="en-US" sz="2800" dirty="0" smtClean="0">
                <a:latin typeface="Arial" charset="0"/>
                <a:ea typeface="ＭＳ Ｐゴシック" charset="0"/>
                <a:cs typeface="ＭＳ Ｐゴシック" charset="0"/>
              </a:rPr>
              <a:t>Ben Rolfe</a:t>
            </a:r>
            <a:endParaRPr lang="en-US" sz="2800" dirty="0">
              <a:latin typeface="Arial" charset="0"/>
              <a:ea typeface="ＭＳ Ｐゴシック" charset="0"/>
              <a:cs typeface="ＭＳ Ｐゴシック" charset="0"/>
            </a:endParaRPr>
          </a:p>
          <a:p>
            <a:pPr>
              <a:lnSpc>
                <a:spcPct val="80000"/>
              </a:lnSpc>
              <a:buFontTx/>
              <a:buNone/>
            </a:pPr>
            <a:endParaRPr lang="en-US" sz="2800" dirty="0">
              <a:latin typeface="Arial" charset="0"/>
              <a:ea typeface="ＭＳ Ｐゴシック" charset="0"/>
              <a:cs typeface="ＭＳ Ｐゴシック" charset="0"/>
            </a:endParaRPr>
          </a:p>
          <a:p>
            <a:pPr>
              <a:lnSpc>
                <a:spcPct val="80000"/>
              </a:lnSpc>
              <a:buFontTx/>
              <a:buNone/>
            </a:pPr>
            <a:r>
              <a:rPr lang="en-US" sz="2800" dirty="0">
                <a:latin typeface="Arial" charset="0"/>
                <a:ea typeface="ＭＳ Ｐゴシック" charset="0"/>
                <a:cs typeface="ＭＳ Ｐゴシック" charset="0"/>
              </a:rPr>
              <a:t>Technical </a:t>
            </a:r>
            <a:r>
              <a:rPr lang="en-US" sz="2800" dirty="0" smtClean="0">
                <a:latin typeface="Arial" charset="0"/>
                <a:ea typeface="ＭＳ Ｐゴシック" charset="0"/>
                <a:cs typeface="ＭＳ Ｐゴシック" charset="0"/>
              </a:rPr>
              <a:t>Editor:</a:t>
            </a:r>
            <a:r>
              <a:rPr lang="en-US" sz="2800" dirty="0">
                <a:latin typeface="Arial" charset="0"/>
                <a:ea typeface="ＭＳ Ｐゴシック" charset="0"/>
                <a:cs typeface="ＭＳ Ｐゴシック" charset="0"/>
              </a:rPr>
              <a:t>	</a:t>
            </a:r>
            <a:r>
              <a:rPr lang="en-US" sz="2800" dirty="0" smtClean="0">
                <a:latin typeface="Arial" charset="0"/>
                <a:ea typeface="ＭＳ Ｐゴシック" charset="0"/>
                <a:cs typeface="ＭＳ Ｐゴシック" charset="0"/>
              </a:rPr>
              <a:t>	Monique Brown</a:t>
            </a:r>
          </a:p>
          <a:p>
            <a:pPr>
              <a:lnSpc>
                <a:spcPct val="80000"/>
              </a:lnSpc>
            </a:pPr>
            <a:r>
              <a:rPr lang="en-US" sz="2800" dirty="0" smtClean="0">
                <a:latin typeface="Arial" charset="0"/>
                <a:ea typeface="ＭＳ Ｐゴシック" charset="0"/>
                <a:cs typeface="ＭＳ Ｐゴシック" charset="0"/>
              </a:rPr>
              <a:t>DSSS Editor			David Howard</a:t>
            </a:r>
          </a:p>
          <a:p>
            <a:pPr>
              <a:lnSpc>
                <a:spcPct val="80000"/>
              </a:lnSpc>
            </a:pPr>
            <a:r>
              <a:rPr lang="en-US" sz="2800" dirty="0" smtClean="0">
                <a:latin typeface="Arial" charset="0"/>
                <a:ea typeface="ＭＳ Ｐゴシック" charset="0"/>
                <a:cs typeface="ＭＳ Ｐゴシック" charset="0"/>
              </a:rPr>
              <a:t>FSK Editor			Cristina Seibert</a:t>
            </a:r>
          </a:p>
          <a:p>
            <a:pPr>
              <a:lnSpc>
                <a:spcPct val="80000"/>
              </a:lnSpc>
            </a:pPr>
            <a:r>
              <a:rPr lang="en-US" sz="2800" dirty="0" smtClean="0">
                <a:latin typeface="Arial" charset="0"/>
                <a:ea typeface="ＭＳ Ｐゴシック" charset="0"/>
                <a:cs typeface="ＭＳ Ｐゴシック" charset="0"/>
              </a:rPr>
              <a:t>MAC Editor			Ben Rolfe</a:t>
            </a:r>
          </a:p>
          <a:p>
            <a:pPr>
              <a:lnSpc>
                <a:spcPct val="80000"/>
              </a:lnSpc>
            </a:pPr>
            <a:r>
              <a:rPr lang="en-US" sz="2800" dirty="0" smtClean="0">
                <a:latin typeface="Arial" charset="0"/>
                <a:ea typeface="ＭＳ Ｐゴシック" charset="0"/>
                <a:cs typeface="ＭＳ Ｐゴシック" charset="0"/>
              </a:rPr>
              <a:t>Clause 4/Annex P Editor	P Kinney (temp)</a:t>
            </a:r>
          </a:p>
          <a:p>
            <a:pPr>
              <a:lnSpc>
                <a:spcPct val="80000"/>
              </a:lnSpc>
            </a:pPr>
            <a:r>
              <a:rPr lang="en-US" sz="2800" dirty="0" smtClean="0">
                <a:latin typeface="Arial" charset="0"/>
                <a:ea typeface="ＭＳ Ｐゴシック" charset="0"/>
                <a:cs typeface="ＭＳ Ｐゴシック" charset="0"/>
              </a:rPr>
              <a:t>Coexistence			Qing Li  </a:t>
            </a:r>
            <a:endParaRPr lang="en-US" sz="2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2012&gt;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DDAD148-E63F-CB4E-B694-D4398EB8D94A}"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F837D30-A884-AB44-99F5-87E9C11BE274}" type="slidenum">
              <a:rPr lang="en-US"/>
              <a:pPr algn="ctr"/>
              <a:t>5</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a:latin typeface="Times New Roman" charset="0"/>
                <a:ea typeface="ＭＳ Ｐゴシック" charset="0"/>
                <a:cs typeface="ＭＳ Ｐゴシック" charset="0"/>
              </a:rPr>
              <a:t>Meeting Goals</a:t>
            </a:r>
          </a:p>
        </p:txBody>
      </p:sp>
      <p:sp>
        <p:nvSpPr>
          <p:cNvPr id="21510" name="Rectangle 5"/>
          <p:cNvSpPr>
            <a:spLocks noChangeArrowheads="1"/>
          </p:cNvSpPr>
          <p:nvPr/>
        </p:nvSpPr>
        <p:spPr bwMode="auto">
          <a:xfrm>
            <a:off x="685800" y="1219200"/>
            <a:ext cx="76962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2"/>
              <a:buChar char="ü"/>
            </a:pPr>
            <a:r>
              <a:rPr lang="en-US" sz="2400" b="1" dirty="0"/>
              <a:t>Review draft (15-12-0089-05)</a:t>
            </a:r>
            <a:r>
              <a:rPr lang="en-US" sz="2400" dirty="0"/>
              <a:t> </a:t>
            </a:r>
          </a:p>
          <a:p>
            <a:pPr marL="457200" indent="-457200" eaLnBrk="0" fontAlgn="b" hangingPunct="0">
              <a:buClr>
                <a:srgbClr val="FF0000"/>
              </a:buClr>
              <a:buFont typeface="Wingdings" charset="2"/>
              <a:buChar char="ü"/>
            </a:pPr>
            <a:r>
              <a:rPr lang="en-US" sz="2400" b="1" dirty="0"/>
              <a:t>Hear presentations on participant's proposals to draft</a:t>
            </a:r>
            <a:r>
              <a:rPr lang="en-US" sz="2400" dirty="0"/>
              <a:t> </a:t>
            </a:r>
          </a:p>
          <a:p>
            <a:pPr marL="457200" indent="-457200" eaLnBrk="0" fontAlgn="b" hangingPunct="0">
              <a:buClr>
                <a:srgbClr val="FF0000"/>
              </a:buClr>
              <a:buFont typeface="Wingdings" charset="2"/>
              <a:buChar char="ü"/>
            </a:pPr>
            <a:r>
              <a:rPr lang="en-US" sz="2400" b="1" dirty="0"/>
              <a:t>Discussion and recommendations for changes to draft</a:t>
            </a:r>
            <a:endParaRPr lang="en-US" sz="2400" dirty="0"/>
          </a:p>
          <a:p>
            <a:pPr marL="457200" indent="-457200" eaLnBrk="0" fontAlgn="b" hangingPunct="0">
              <a:buClr>
                <a:srgbClr val="FF0000"/>
              </a:buClr>
              <a:buFont typeface="Wingdings" charset="2"/>
              <a:buChar char="ü"/>
            </a:pPr>
            <a:r>
              <a:rPr lang="en-US" sz="2400" b="1" dirty="0"/>
              <a:t>Assignment of effort needed to complete draft</a:t>
            </a:r>
            <a:endParaRPr lang="en-US" sz="2400" dirty="0"/>
          </a:p>
          <a:p>
            <a:pPr marL="457200" indent="-457200" eaLnBrk="0" fontAlgn="b" hangingPunct="0">
              <a:buClr>
                <a:srgbClr val="FF0000"/>
              </a:buClr>
              <a:buFont typeface="Wingdings" charset="2"/>
              <a:buChar char="ü"/>
            </a:pPr>
            <a:r>
              <a:rPr lang="en-US" sz="2400" b="1" dirty="0"/>
              <a:t>Review and comment on coexistence document</a:t>
            </a:r>
            <a:endParaRPr lang="en-US" sz="2400" dirty="0"/>
          </a:p>
          <a:p>
            <a:pPr marL="457200" indent="-457200" eaLnBrk="0" fontAlgn="b" hangingPunct="0">
              <a:buClr>
                <a:srgbClr val="FF0000"/>
              </a:buClr>
              <a:buFont typeface="Wingdings" charset="2"/>
              <a:buChar char="ü"/>
            </a:pPr>
            <a:r>
              <a:rPr lang="en-US" sz="2400" b="1" dirty="0"/>
              <a:t>Discuss path forward</a:t>
            </a:r>
            <a:r>
              <a:rPr lang="en-US" sz="2400" dirty="0"/>
              <a:t> </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2012&gt;</a:t>
            </a:r>
            <a:endParaRPr lang="en-US" sz="1400"/>
          </a:p>
        </p:txBody>
      </p:sp>
      <p:sp>
        <p:nvSpPr>
          <p:cNvPr id="2355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3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70CB5B40-5D07-A14C-94DA-2CA10B9A8450}" type="slidenum">
              <a:rPr lang="en-US"/>
              <a:pPr/>
              <a:t>6</a:t>
            </a:fld>
            <a:endParaRPr lang="en-US"/>
          </a:p>
        </p:txBody>
      </p:sp>
      <p:sp>
        <p:nvSpPr>
          <p:cNvPr id="2355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04C4701-C46D-F546-9B6D-935E7DEEAEC4}" type="slidenum">
              <a:rPr lang="en-US"/>
              <a:pPr algn="ctr"/>
              <a:t>6</a:t>
            </a:fld>
            <a:endParaRPr lang="en-US"/>
          </a:p>
        </p:txBody>
      </p:sp>
      <p:sp>
        <p:nvSpPr>
          <p:cNvPr id="23557" name="Rectangle 4"/>
          <p:cNvSpPr>
            <a:spLocks noGrp="1" noChangeArrowheads="1"/>
          </p:cNvSpPr>
          <p:nvPr>
            <p:ph type="title" idx="4294967295"/>
          </p:nvPr>
        </p:nvSpPr>
        <p:spPr>
          <a:xfrm>
            <a:off x="762000" y="381000"/>
            <a:ext cx="7772400" cy="1066800"/>
          </a:xfrm>
        </p:spPr>
        <p:txBody>
          <a:bodyPr/>
          <a:lstStyle/>
          <a:p>
            <a:r>
              <a:rPr lang="en-US" b="1" dirty="0">
                <a:latin typeface="Times New Roman" charset="0"/>
                <a:ea typeface="ＭＳ Ｐゴシック" charset="0"/>
                <a:cs typeface="ＭＳ Ｐゴシック" charset="0"/>
              </a:rPr>
              <a:t>TG4k Meetings This Week</a:t>
            </a:r>
          </a:p>
        </p:txBody>
      </p:sp>
      <p:graphicFrame>
        <p:nvGraphicFramePr>
          <p:cNvPr id="2" name="Table 1"/>
          <p:cNvGraphicFramePr>
            <a:graphicFrameLocks noGrp="1"/>
          </p:cNvGraphicFramePr>
          <p:nvPr>
            <p:extLst>
              <p:ext uri="{D42A27DB-BD31-4B8C-83A1-F6EECF244321}">
                <p14:modId xmlns:p14="http://schemas.microsoft.com/office/powerpoint/2010/main" val="617671688"/>
              </p:ext>
            </p:extLst>
          </p:nvPr>
        </p:nvGraphicFramePr>
        <p:xfrm>
          <a:off x="228600" y="1219200"/>
          <a:ext cx="8610600" cy="5242214"/>
        </p:xfrm>
        <a:graphic>
          <a:graphicData uri="http://schemas.openxmlformats.org/drawingml/2006/table">
            <a:tbl>
              <a:tblPr/>
              <a:tblGrid>
                <a:gridCol w="762000"/>
                <a:gridCol w="2133600"/>
                <a:gridCol w="1905000"/>
                <a:gridCol w="1752600"/>
                <a:gridCol w="2057400"/>
              </a:tblGrid>
              <a:tr h="67492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(Dunwoody)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(Dunwoody)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 </a:t>
                      </a: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(Dunwoody)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(Dunwoody)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6417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8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Review MAC fragmentation text</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800" dirty="0" smtClean="0"/>
                        <a:t>Coexistence resolution of issues and TBDs</a:t>
                      </a:r>
                      <a:endParaRPr lang="en-US" sz="18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534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smtClean="0"/>
                        <a:t>Opening report, approve agenda, status update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Review other MAC text</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800" dirty="0" smtClean="0"/>
                        <a:t>Clause 4 and Annex resolution of issues &amp; TBDs</a:t>
                      </a:r>
                      <a:endParaRPr lang="en-US" sz="18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848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Review DSSS sections</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Clause 4 and Annex text review</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FSK resolution of issues &amp; TBDs</a:t>
                      </a:r>
                      <a:endParaRPr lang="en-US" sz="1800" baseline="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800" dirty="0" smtClean="0"/>
                        <a:t>Final draft review and approval for TG circulation for comments</a:t>
                      </a:r>
                      <a:endParaRPr lang="en-US" sz="18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05121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Review FSK sections</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DSSS resolution of issues &amp; TBDs </a:t>
                      </a:r>
                      <a:endParaRPr lang="en-US" sz="18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r>
                        <a:rPr lang="en-US" sz="1800" dirty="0" smtClean="0"/>
                        <a:t>Coexistence review </a:t>
                      </a:r>
                      <a:endParaRPr lang="en-US" sz="18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aseline="0" dirty="0" smtClean="0"/>
                        <a:t>Discuss path forward, closing report</a:t>
                      </a:r>
                      <a:endParaRPr lang="en-US" sz="18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685800" y="381000"/>
            <a:ext cx="7772400" cy="1066800"/>
          </a:xfrm>
        </p:spPr>
        <p:txBody>
          <a:bodyPr/>
          <a:lstStyle/>
          <a:p>
            <a:r>
              <a:rPr lang="en-US">
                <a:latin typeface="Times New Roman" charset="0"/>
                <a:ea typeface="ＭＳ Ｐゴシック" charset="0"/>
                <a:cs typeface="ＭＳ Ｐゴシック" charset="0"/>
              </a:rPr>
              <a:t>TG4k Schedule</a:t>
            </a:r>
          </a:p>
        </p:txBody>
      </p:sp>
      <p:sp>
        <p:nvSpPr>
          <p:cNvPr id="25602" name="Content Placeholder 2"/>
          <p:cNvSpPr>
            <a:spLocks noGrp="1"/>
          </p:cNvSpPr>
          <p:nvPr>
            <p:ph idx="1"/>
          </p:nvPr>
        </p:nvSpPr>
        <p:spPr>
          <a:xfrm>
            <a:off x="381000" y="1143000"/>
            <a:ext cx="7315200" cy="5257800"/>
          </a:xfrm>
        </p:spPr>
        <p:txBody>
          <a:bodyPr/>
          <a:lstStyle/>
          <a:p>
            <a:r>
              <a:rPr lang="en-US" sz="2400" dirty="0">
                <a:latin typeface="Arial" charset="0"/>
                <a:ea typeface="ＭＳ Ｐゴシック" charset="0"/>
                <a:cs typeface="ＭＳ Ｐゴシック" charset="0"/>
              </a:rPr>
              <a:t>Proposal Effort</a:t>
            </a:r>
          </a:p>
          <a:p>
            <a:pPr lvl="1"/>
            <a:r>
              <a:rPr lang="en-US" sz="1800" dirty="0">
                <a:solidFill>
                  <a:srgbClr val="0000FF"/>
                </a:solidFill>
                <a:latin typeface="Arial" charset="0"/>
                <a:ea typeface="ＭＳ Ｐゴシック" charset="0"/>
              </a:rPr>
              <a:t>Final Proposals				Sep 2011</a:t>
            </a:r>
          </a:p>
          <a:p>
            <a:pPr lvl="1"/>
            <a:r>
              <a:rPr lang="en-US" sz="1800" dirty="0">
                <a:solidFill>
                  <a:srgbClr val="0000FF"/>
                </a:solidFill>
                <a:latin typeface="Arial" charset="0"/>
                <a:ea typeface="ＭＳ Ｐゴシック" charset="0"/>
              </a:rPr>
              <a:t>Adopt Baseline				Nov 2011</a:t>
            </a:r>
          </a:p>
          <a:p>
            <a:r>
              <a:rPr lang="en-US" sz="2400" dirty="0">
                <a:latin typeface="Arial" charset="0"/>
                <a:ea typeface="ＭＳ Ｐゴシック" charset="0"/>
                <a:cs typeface="ＭＳ Ｐゴシック" charset="0"/>
              </a:rPr>
              <a:t>Drafting</a:t>
            </a:r>
          </a:p>
          <a:p>
            <a:pPr lvl="1"/>
            <a:r>
              <a:rPr lang="en-US" sz="1800" dirty="0">
                <a:latin typeface="Arial" charset="0"/>
                <a:ea typeface="ＭＳ Ｐゴシック" charset="0"/>
              </a:rPr>
              <a:t>Circulate preliminary document for comments </a:t>
            </a:r>
            <a:r>
              <a:rPr lang="en-US" sz="1800">
                <a:latin typeface="Arial" charset="0"/>
                <a:ea typeface="ＭＳ Ｐゴシック" charset="0"/>
              </a:rPr>
              <a:t>	</a:t>
            </a:r>
            <a:r>
              <a:rPr lang="en-US" sz="1800" smtClean="0">
                <a:latin typeface="Arial" charset="0"/>
                <a:ea typeface="ＭＳ Ｐゴシック" charset="0"/>
              </a:rPr>
              <a:t>June </a:t>
            </a:r>
            <a:r>
              <a:rPr lang="en-US" sz="1800" dirty="0">
                <a:latin typeface="Arial" charset="0"/>
                <a:ea typeface="ＭＳ Ｐゴシック" charset="0"/>
              </a:rPr>
              <a:t>2012</a:t>
            </a:r>
          </a:p>
          <a:p>
            <a:pPr lvl="1"/>
            <a:r>
              <a:rPr lang="en-US" sz="1800" dirty="0">
                <a:latin typeface="Arial" charset="0"/>
                <a:ea typeface="ＭＳ Ｐゴシック" charset="0"/>
              </a:rPr>
              <a:t>Final draft editing (ready for WG Letter Ballot)	July 2012</a:t>
            </a:r>
          </a:p>
          <a:p>
            <a:r>
              <a:rPr lang="en-US" sz="2400" dirty="0">
                <a:latin typeface="Arial" charset="0"/>
                <a:ea typeface="ＭＳ Ｐゴシック" charset="0"/>
                <a:cs typeface="ＭＳ Ｐゴシック" charset="0"/>
              </a:rPr>
              <a:t>Ballot Comment Resolution</a:t>
            </a:r>
          </a:p>
          <a:p>
            <a:pPr lvl="1"/>
            <a:r>
              <a:rPr lang="en-US" sz="1800" dirty="0">
                <a:latin typeface="Arial" charset="0"/>
                <a:ea typeface="ＭＳ Ｐゴシック" charset="0"/>
              </a:rPr>
              <a:t>Letter ballot comment resolution		Sep/Nov 2012</a:t>
            </a:r>
          </a:p>
          <a:p>
            <a:pPr lvl="1"/>
            <a:r>
              <a:rPr lang="en-US" sz="1800" dirty="0">
                <a:latin typeface="Arial" charset="0"/>
                <a:ea typeface="ＭＳ Ｐゴシック" charset="0"/>
              </a:rPr>
              <a:t>Recirculation I comment resolution		Jan 2013</a:t>
            </a:r>
          </a:p>
          <a:p>
            <a:pPr lvl="1"/>
            <a:r>
              <a:rPr lang="en-US" sz="1800" dirty="0">
                <a:latin typeface="Arial" charset="0"/>
                <a:ea typeface="ＭＳ Ｐゴシック" charset="0"/>
              </a:rPr>
              <a:t>Recirculation II comment resolution		Mar 2013</a:t>
            </a:r>
          </a:p>
          <a:p>
            <a:pPr lvl="1"/>
            <a:r>
              <a:rPr lang="en-US" sz="1800" dirty="0">
                <a:latin typeface="Arial" charset="0"/>
                <a:ea typeface="ＭＳ Ｐゴシック" charset="0"/>
              </a:rPr>
              <a:t>Recirculation III comment resolution		May 2013</a:t>
            </a:r>
          </a:p>
          <a:p>
            <a:pPr lvl="1"/>
            <a:r>
              <a:rPr lang="en-US" sz="1800" dirty="0">
                <a:latin typeface="Arial" charset="0"/>
                <a:ea typeface="ＭＳ Ｐゴシック" charset="0"/>
              </a:rPr>
              <a:t>Sponsor Ballot (release draft for ballot)	July 2013</a:t>
            </a:r>
          </a:p>
          <a:p>
            <a:pPr lvl="1"/>
            <a:r>
              <a:rPr lang="en-US" sz="1800" dirty="0">
                <a:latin typeface="Arial" charset="0"/>
                <a:ea typeface="ＭＳ Ｐゴシック" charset="0"/>
              </a:rPr>
              <a:t>SB Recirculation I comment resolution	Sep 2013</a:t>
            </a:r>
          </a:p>
          <a:p>
            <a:pPr lvl="1"/>
            <a:r>
              <a:rPr lang="en-US" sz="1800" dirty="0">
                <a:latin typeface="Arial" charset="0"/>
                <a:ea typeface="ＭＳ Ｐゴシック" charset="0"/>
              </a:rPr>
              <a:t>SB Recirculation II comment resolution	Nov 2013</a:t>
            </a:r>
            <a:endParaRPr lang="en-US" sz="1800" dirty="0">
              <a:latin typeface="Arial" charset="0"/>
              <a:ea typeface="ＭＳ Ｐゴシック" charset="0"/>
            </a:endParaRPr>
          </a:p>
        </p:txBody>
      </p:sp>
      <p:sp>
        <p:nvSpPr>
          <p:cNvPr id="4" name="Date Placeholder 3"/>
          <p:cNvSpPr>
            <a:spLocks noGrp="1"/>
          </p:cNvSpPr>
          <p:nvPr>
            <p:ph type="dt" sz="quarter" idx="10"/>
          </p:nvPr>
        </p:nvSpPr>
        <p:spPr/>
        <p:txBody>
          <a:bodyPr/>
          <a:lstStyle/>
          <a:p>
            <a:pPr>
              <a:defRPr/>
            </a:pPr>
            <a:r>
              <a:rPr lang="en-US" smtClean="0"/>
              <a:t>&lt;May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FB96BE5A-D72C-404E-B328-14D3C6DA97D1}" type="slidenum">
              <a:rPr lang="en-US" smtClean="0"/>
              <a:pPr>
                <a:defRPr/>
              </a:pPr>
              <a:t>7</a:t>
            </a:fld>
            <a:endParaRPr lang="en-US"/>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685800" y="304800"/>
            <a:ext cx="7772400" cy="1066800"/>
          </a:xfrm>
        </p:spPr>
        <p:txBody>
          <a:bodyPr/>
          <a:lstStyle/>
          <a:p>
            <a:r>
              <a:rPr lang="en-US" dirty="0">
                <a:latin typeface="Times New Roman" charset="0"/>
                <a:ea typeface="ＭＳ Ｐゴシック" charset="0"/>
                <a:cs typeface="ＭＳ Ｐゴシック" charset="0"/>
              </a:rPr>
              <a:t>Drafting Guidelines for </a:t>
            </a:r>
            <a:r>
              <a:rPr lang="en-US" dirty="0" smtClean="0">
                <a:latin typeface="Times New Roman" charset="0"/>
                <a:ea typeface="ＭＳ Ｐゴシック" charset="0"/>
                <a:cs typeface="ＭＳ Ｐゴシック" charset="0"/>
              </a:rPr>
              <a:t>May 2012</a:t>
            </a:r>
            <a:endParaRPr lang="en-US" dirty="0">
              <a:latin typeface="Times New Roman" charset="0"/>
              <a:ea typeface="ＭＳ Ｐゴシック" charset="0"/>
              <a:cs typeface="ＭＳ Ｐゴシック" charset="0"/>
            </a:endParaRPr>
          </a:p>
        </p:txBody>
      </p:sp>
      <p:sp>
        <p:nvSpPr>
          <p:cNvPr id="3" name="Content Placeholder 2"/>
          <p:cNvSpPr>
            <a:spLocks noGrp="1"/>
          </p:cNvSpPr>
          <p:nvPr>
            <p:ph idx="1"/>
          </p:nvPr>
        </p:nvSpPr>
        <p:spPr>
          <a:xfrm>
            <a:off x="216028" y="1143000"/>
            <a:ext cx="8915400" cy="5334000"/>
          </a:xfrm>
        </p:spPr>
        <p:txBody>
          <a:bodyPr/>
          <a:lstStyle/>
          <a:p>
            <a:pPr>
              <a:defRPr/>
            </a:pPr>
            <a:r>
              <a:rPr lang="en-US" sz="2800" dirty="0" smtClean="0"/>
              <a:t>Technical Editor: Monique Brown</a:t>
            </a:r>
          </a:p>
          <a:p>
            <a:pPr>
              <a:defRPr/>
            </a:pPr>
            <a:r>
              <a:rPr lang="en-US" sz="2800" dirty="0" smtClean="0"/>
              <a:t>Contributing Editors:</a:t>
            </a:r>
          </a:p>
          <a:p>
            <a:pPr lvl="1">
              <a:defRPr/>
            </a:pPr>
            <a:r>
              <a:rPr lang="en-US" sz="2400" dirty="0" smtClean="0"/>
              <a:t>DSSS				David Howard</a:t>
            </a:r>
          </a:p>
          <a:p>
            <a:pPr lvl="1">
              <a:defRPr/>
            </a:pPr>
            <a:r>
              <a:rPr lang="en-US" sz="2400" dirty="0" smtClean="0"/>
              <a:t>FSK				Cristina Seibert</a:t>
            </a:r>
          </a:p>
          <a:p>
            <a:pPr lvl="1">
              <a:defRPr/>
            </a:pPr>
            <a:r>
              <a:rPr lang="en-US" sz="2400" dirty="0" smtClean="0"/>
              <a:t>MAC/Fragmentation	</a:t>
            </a:r>
            <a:r>
              <a:rPr lang="en-US" sz="2400" dirty="0" smtClean="0"/>
              <a:t>	Ben </a:t>
            </a:r>
            <a:r>
              <a:rPr lang="en-US" sz="2400" dirty="0" smtClean="0"/>
              <a:t>Rolfe</a:t>
            </a:r>
            <a:endParaRPr lang="en-US" sz="2400" dirty="0"/>
          </a:p>
          <a:p>
            <a:pPr lvl="1">
              <a:defRPr/>
            </a:pPr>
            <a:r>
              <a:rPr lang="en-US" sz="2400" dirty="0" smtClean="0"/>
              <a:t>Clause 4/Annex P		Pat Kinney</a:t>
            </a:r>
          </a:p>
          <a:p>
            <a:pPr lvl="1">
              <a:defRPr/>
            </a:pPr>
            <a:r>
              <a:rPr lang="en-US" sz="2400" dirty="0" smtClean="0"/>
              <a:t>Coexistence 		</a:t>
            </a:r>
            <a:r>
              <a:rPr lang="en-US" sz="2400" dirty="0" smtClean="0"/>
              <a:t>	Qing Li/S Jillings</a:t>
            </a:r>
            <a:endParaRPr lang="en-US" sz="2400" dirty="0" smtClean="0"/>
          </a:p>
          <a:p>
            <a:pPr>
              <a:defRPr/>
            </a:pPr>
            <a:r>
              <a:rPr lang="en-US" sz="2800" dirty="0" smtClean="0"/>
              <a:t>Goal: </a:t>
            </a:r>
            <a:r>
              <a:rPr lang="en-US" sz="2800" dirty="0" smtClean="0"/>
              <a:t>Edit the draft </a:t>
            </a:r>
            <a:r>
              <a:rPr lang="en-US" sz="2800" dirty="0" smtClean="0"/>
              <a:t>(15-12-0089) </a:t>
            </a:r>
            <a:r>
              <a:rPr lang="en-US" sz="2800" dirty="0" smtClean="0"/>
              <a:t>as per resolutions from May meetings, for </a:t>
            </a:r>
            <a:r>
              <a:rPr lang="en-US" sz="2800" dirty="0" smtClean="0"/>
              <a:t>release to TG4k for </a:t>
            </a:r>
            <a:r>
              <a:rPr lang="en-US" sz="2800" dirty="0" smtClean="0"/>
              <a:t>30-day review </a:t>
            </a:r>
            <a:r>
              <a:rPr lang="en-US" sz="2800" dirty="0" smtClean="0"/>
              <a:t>and </a:t>
            </a:r>
            <a:r>
              <a:rPr lang="en-US" sz="2800" dirty="0" smtClean="0"/>
              <a:t>comments before July session</a:t>
            </a:r>
            <a:endParaRPr lang="en-US" sz="2800" dirty="0" smtClean="0"/>
          </a:p>
          <a:p>
            <a:pPr>
              <a:defRPr/>
            </a:pPr>
            <a:endParaRPr lang="en-US" dirty="0" smtClean="0"/>
          </a:p>
        </p:txBody>
      </p:sp>
      <p:sp>
        <p:nvSpPr>
          <p:cNvPr id="4" name="Date Placeholder 3"/>
          <p:cNvSpPr>
            <a:spLocks noGrp="1"/>
          </p:cNvSpPr>
          <p:nvPr>
            <p:ph type="dt" sz="quarter" idx="10"/>
          </p:nvPr>
        </p:nvSpPr>
        <p:spPr/>
        <p:txBody>
          <a:bodyPr/>
          <a:lstStyle/>
          <a:p>
            <a:pPr>
              <a:defRPr/>
            </a:pPr>
            <a:r>
              <a:rPr lang="en-US" smtClean="0"/>
              <a:t>&lt;May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8FF42C2-D0B2-3042-ACA0-2A09331B1C69}" type="slidenum">
              <a:rPr lang="en-US" smtClean="0"/>
              <a:pPr>
                <a:defRPr/>
              </a:pPr>
              <a:t>8</a:t>
            </a:fld>
            <a:endParaRPr lang="en-US"/>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685800" y="304800"/>
            <a:ext cx="7772400" cy="1066800"/>
          </a:xfrm>
        </p:spPr>
        <p:txBody>
          <a:bodyPr/>
          <a:lstStyle/>
          <a:p>
            <a:r>
              <a:rPr lang="en-US">
                <a:latin typeface="Times New Roman" charset="0"/>
                <a:ea typeface="ＭＳ Ｐゴシック" charset="0"/>
                <a:cs typeface="ＭＳ Ｐゴシック" charset="0"/>
              </a:rPr>
              <a:t>Logistics</a:t>
            </a:r>
          </a:p>
        </p:txBody>
      </p:sp>
      <p:sp>
        <p:nvSpPr>
          <p:cNvPr id="3" name="Content Placeholder 2"/>
          <p:cNvSpPr>
            <a:spLocks noGrp="1"/>
          </p:cNvSpPr>
          <p:nvPr>
            <p:ph idx="1"/>
          </p:nvPr>
        </p:nvSpPr>
        <p:spPr>
          <a:xfrm>
            <a:off x="381000" y="1295400"/>
            <a:ext cx="8534400" cy="4953000"/>
          </a:xfrm>
        </p:spPr>
        <p:txBody>
          <a:bodyPr/>
          <a:lstStyle/>
          <a:p>
            <a:pPr marL="0" indent="0">
              <a:buFontTx/>
              <a:buNone/>
              <a:defRPr/>
            </a:pPr>
            <a:r>
              <a:rPr lang="en-US" dirty="0"/>
              <a:t>Conference Calls</a:t>
            </a:r>
          </a:p>
          <a:p>
            <a:pPr>
              <a:defRPr/>
            </a:pPr>
            <a:r>
              <a:rPr lang="en-US" dirty="0" smtClean="0"/>
              <a:t>General </a:t>
            </a:r>
            <a:r>
              <a:rPr lang="en-US" dirty="0"/>
              <a:t>Call – </a:t>
            </a:r>
            <a:r>
              <a:rPr lang="en-US" dirty="0" smtClean="0"/>
              <a:t>Wednesday </a:t>
            </a:r>
            <a:r>
              <a:rPr lang="en-US" dirty="0" smtClean="0"/>
              <a:t>30 May </a:t>
            </a:r>
            <a:r>
              <a:rPr lang="en-US" dirty="0" smtClean="0"/>
              <a:t>at </a:t>
            </a:r>
            <a:r>
              <a:rPr lang="en-US" dirty="0"/>
              <a:t>6:00 </a:t>
            </a:r>
            <a:r>
              <a:rPr lang="en-US" dirty="0" smtClean="0"/>
              <a:t>PDT</a:t>
            </a:r>
            <a:r>
              <a:rPr lang="en-US" dirty="0"/>
              <a:t>, 9:00 </a:t>
            </a:r>
            <a:r>
              <a:rPr lang="en-US" dirty="0" smtClean="0"/>
              <a:t>EDT</a:t>
            </a:r>
            <a:r>
              <a:rPr lang="en-US" dirty="0"/>
              <a:t>, 15:00 </a:t>
            </a:r>
            <a:r>
              <a:rPr lang="en-US" dirty="0" smtClean="0"/>
              <a:t>CEST</a:t>
            </a:r>
            <a:r>
              <a:rPr lang="en-US" dirty="0"/>
              <a:t>, </a:t>
            </a:r>
            <a:r>
              <a:rPr lang="en-US" dirty="0" smtClean="0"/>
              <a:t/>
            </a:r>
            <a:br>
              <a:rPr lang="en-US" dirty="0" smtClean="0"/>
            </a:br>
            <a:r>
              <a:rPr lang="en-US" dirty="0" smtClean="0"/>
              <a:t>21:00 Beijing, 22:</a:t>
            </a:r>
            <a:r>
              <a:rPr lang="en-US" dirty="0"/>
              <a:t>00 Tokyo</a:t>
            </a:r>
          </a:p>
          <a:p>
            <a:pPr>
              <a:defRPr/>
            </a:pPr>
            <a:r>
              <a:rPr lang="en-US" dirty="0" smtClean="0"/>
              <a:t>Call </a:t>
            </a:r>
            <a:r>
              <a:rPr lang="en-US" dirty="0"/>
              <a:t>details are: +1.218.936.4700, participant access code: </a:t>
            </a:r>
            <a:r>
              <a:rPr lang="en-US" dirty="0" smtClean="0"/>
              <a:t>802154</a:t>
            </a:r>
          </a:p>
          <a:p>
            <a:pPr>
              <a:defRPr/>
            </a:pPr>
            <a:r>
              <a:rPr lang="en-US" dirty="0" smtClean="0"/>
              <a:t>Intent of the general calls is to monitor status of drafting and resolve as many issues as possible</a:t>
            </a:r>
            <a:endParaRPr lang="en-US" dirty="0"/>
          </a:p>
        </p:txBody>
      </p:sp>
      <p:sp>
        <p:nvSpPr>
          <p:cNvPr id="4" name="Date Placeholder 3"/>
          <p:cNvSpPr>
            <a:spLocks noGrp="1"/>
          </p:cNvSpPr>
          <p:nvPr>
            <p:ph type="dt" sz="quarter" idx="10"/>
          </p:nvPr>
        </p:nvSpPr>
        <p:spPr/>
        <p:txBody>
          <a:bodyPr/>
          <a:lstStyle/>
          <a:p>
            <a:pPr>
              <a:defRPr/>
            </a:pPr>
            <a:r>
              <a:rPr lang="en-US" smtClean="0"/>
              <a:t>&lt;May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B0CB199-95E0-804E-BE20-152FCFF49B95}" type="slidenum">
              <a:rPr lang="en-US" smtClean="0"/>
              <a:pPr>
                <a:defRPr/>
              </a:pPr>
              <a:t>9</a:t>
            </a:fld>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10029</TotalTime>
  <Words>861</Words>
  <Application>Microsoft Macintosh PowerPoint</Application>
  <PresentationFormat>On-screen Show (4:3)</PresentationFormat>
  <Paragraphs>164</Paragraphs>
  <Slides>10</Slides>
  <Notes>5</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PowerPoint Presentation</vt:lpstr>
      <vt:lpstr>TG4k PAR Scope of Proposed Standard </vt:lpstr>
      <vt:lpstr>Purpose of Proposed Standard</vt:lpstr>
      <vt:lpstr>TG4k Officers</vt:lpstr>
      <vt:lpstr>Meeting Goals</vt:lpstr>
      <vt:lpstr>TG4k Meetings This Week</vt:lpstr>
      <vt:lpstr>TG4k Schedule</vt:lpstr>
      <vt:lpstr>Drafting Guidelines for May 2012</vt:lpstr>
      <vt:lpstr>Logistics</vt:lpstr>
      <vt:lpstr>Logistics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Closing Report for Atlanta</dc:title>
  <dc:subject>IEEE 802.15 &lt;TG4k Closing Report&gt;</dc:subject>
  <dc:creator>Pat Kinney</dc:creator>
  <cp:keywords/>
  <dc:description>&lt;15-12-0298-00-004k&gt;</dc:description>
  <cp:lastModifiedBy>Pat Kinney</cp:lastModifiedBy>
  <cp:revision>406</cp:revision>
  <cp:lastPrinted>2012-01-19T17:53:16Z</cp:lastPrinted>
  <dcterms:created xsi:type="dcterms:W3CDTF">2009-07-12T16:25:16Z</dcterms:created>
  <dcterms:modified xsi:type="dcterms:W3CDTF">2012-05-17T21:58:14Z</dcterms:modified>
  <cp:category/>
</cp:coreProperties>
</file>