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403" r:id="rId9"/>
    <p:sldId id="394" r:id="rId10"/>
    <p:sldId id="404" r:id="rId11"/>
    <p:sldId id="398" r:id="rId12"/>
    <p:sldId id="399"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66FF"/>
    <a:srgbClr val="FFFF99"/>
    <a:srgbClr val="FFFF00"/>
    <a:srgbClr val="FFFFCC"/>
    <a:srgbClr val="0000FF"/>
    <a:srgbClr val="006600"/>
    <a:srgbClr val="006666"/>
    <a:srgbClr val="FF3300"/>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554" autoAdjust="0"/>
    <p:restoredTop sz="94746" autoAdjust="0"/>
  </p:normalViewPr>
  <p:slideViewPr>
    <p:cSldViewPr>
      <p:cViewPr>
        <p:scale>
          <a:sx n="90" d="100"/>
          <a:sy n="90" d="100"/>
        </p:scale>
        <p:origin x="-330"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06" y="-4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5/18/2012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5/18/2012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5/18/2012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5/18/2012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15-12-0297-00-004m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May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May  2012</a:t>
            </a:r>
            <a:endParaRPr lang="en-US" sz="1800" dirty="0"/>
          </a:p>
          <a:p>
            <a:pPr marL="914400" indent="-914400" eaLnBrk="0" hangingPunct="0">
              <a:spcBef>
                <a:spcPts val="600"/>
              </a:spcBef>
              <a:defRPr/>
            </a:pPr>
            <a:r>
              <a:rPr lang="en-US" sz="1800" b="1" dirty="0"/>
              <a:t>Date Submitted: </a:t>
            </a:r>
            <a:r>
              <a:rPr lang="en-US" sz="1800" dirty="0" smtClean="0"/>
              <a:t>17  May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May 2012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Atlanta </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smtClean="0">
                <a:solidFill>
                  <a:srgbClr val="000000"/>
                </a:solidFill>
                <a:latin typeface="Times New Roman"/>
              </a:rPr>
              <a:t>Hear Preliminary Proposal Presentations</a:t>
            </a:r>
          </a:p>
          <a:p>
            <a:pPr marL="342900" lvl="0" indent="-342900" eaLnBrk="0" hangingPunct="0">
              <a:spcBef>
                <a:spcPts val="1200"/>
              </a:spcBef>
              <a:buFontTx/>
              <a:buChar char="•"/>
            </a:pPr>
            <a:r>
              <a:rPr lang="en-US" altLang="ko-KR" sz="3200" kern="0" dirty="0" smtClean="0">
                <a:solidFill>
                  <a:srgbClr val="000000"/>
                </a:solidFill>
                <a:latin typeface="Times New Roman"/>
              </a:rPr>
              <a:t>Hear Technical Presentations if any </a:t>
            </a:r>
          </a:p>
          <a:p>
            <a:pPr marL="342900" lvl="0" indent="-342900" eaLnBrk="0" hangingPunct="0">
              <a:spcBef>
                <a:spcPts val="1200"/>
              </a:spcBef>
              <a:buFontTx/>
              <a:buChar char="•"/>
            </a:pPr>
            <a:r>
              <a:rPr lang="en-US" altLang="ko-KR" sz="3200" kern="0" dirty="0" smtClean="0">
                <a:solidFill>
                  <a:srgbClr val="000000"/>
                </a:solidFill>
                <a:latin typeface="Times New Roman"/>
              </a:rPr>
              <a:t>Discuss Timeline and Next Steps</a:t>
            </a:r>
            <a:endParaRPr lang="en-US" altLang="ko-KR" sz="3200" kern="0" dirty="0" smtClean="0">
              <a:latin typeface="+mn-lt"/>
              <a:cs typeface="ＭＳ Ｐゴシック" pitchFamily="-106"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nvPr>
        </p:nvGraphicFramePr>
        <p:xfrm>
          <a:off x="457200" y="1600200"/>
          <a:ext cx="8305800" cy="4571504"/>
        </p:xfrm>
        <a:graphic>
          <a:graphicData uri="http://schemas.openxmlformats.org/drawingml/2006/table">
            <a:tbl>
              <a:tblPr/>
              <a:tblGrid>
                <a:gridCol w="765838"/>
                <a:gridCol w="1901161"/>
                <a:gridCol w="1905000"/>
                <a:gridCol w="1828801"/>
                <a:gridCol w="1905000"/>
              </a:tblGrid>
              <a:tr h="6244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260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ts val="1800"/>
                        </a:lnSpc>
                      </a:pPr>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ts val="1800"/>
                        </a:lnSpc>
                        <a:spcBef>
                          <a:spcPts val="1200"/>
                        </a:spcBef>
                        <a:buFont typeface="Arial" pitchFamily="34" charset="0"/>
                        <a:buChar char="•"/>
                      </a:pPr>
                      <a:r>
                        <a:rPr lang="en-US" baseline="0" dirty="0" smtClean="0"/>
                        <a:t>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ts val="18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Preliminary Proposals</a:t>
                      </a: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l" defTabSz="914400" rtl="0" eaLnBrk="0" fontAlgn="base" latinLnBrk="0" hangingPunct="0">
                        <a:lnSpc>
                          <a:spcPts val="1800"/>
                        </a:lnSpc>
                        <a:spcBef>
                          <a:spcPct val="20000"/>
                        </a:spcBef>
                        <a:spcAft>
                          <a:spcPct val="0"/>
                        </a:spcAft>
                        <a:buClrTx/>
                        <a:buSzTx/>
                        <a:buFont typeface="Arial" pitchFamily="34" charset="0"/>
                        <a:buNone/>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211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ts val="1800"/>
                        </a:lnSpc>
                        <a:spcBef>
                          <a:spcPts val="1200"/>
                        </a:spcBef>
                        <a:buFont typeface="Arial" pitchFamily="34" charset="0"/>
                        <a:buChar char="•"/>
                      </a:pPr>
                      <a:r>
                        <a:rPr lang="en-US" altLang="ko-KR" dirty="0" smtClean="0"/>
                        <a:t>Opening Logistics</a:t>
                      </a:r>
                    </a:p>
                    <a:p>
                      <a:pPr marL="179388" indent="-179388">
                        <a:lnSpc>
                          <a:spcPts val="1800"/>
                        </a:lnSpc>
                        <a:spcBef>
                          <a:spcPts val="600"/>
                        </a:spcBef>
                        <a:buFont typeface="Arial" pitchFamily="34" charset="0"/>
                        <a:buChar char="•"/>
                      </a:pPr>
                      <a:r>
                        <a:rPr lang="en-US" altLang="ko-KR" baseline="0" dirty="0" smtClean="0"/>
                        <a:t>Hear Presentation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90488" marR="0" lvl="0" indent="-90488" algn="l" defTabSz="457200" rtl="0" eaLnBrk="1" fontAlgn="auto" latinLnBrk="0" hangingPunct="1">
                        <a:lnSpc>
                          <a:spcPts val="1800"/>
                        </a:lnSpc>
                        <a:spcBef>
                          <a:spcPts val="1200"/>
                        </a:spcBef>
                        <a:spcAft>
                          <a:spcPts val="0"/>
                        </a:spcAft>
                        <a:buClrTx/>
                        <a:buSzTx/>
                        <a:buFont typeface="Arial" pitchFamily="34" charset="0"/>
                        <a:buChar char="•"/>
                        <a:tabLst/>
                        <a:defRPr/>
                      </a:pPr>
                      <a:r>
                        <a:rPr lang="en-US" altLang="ko-KR" baseline="0" dirty="0" smtClean="0"/>
                        <a:t> 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nSpc>
                          <a:spcPts val="18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ts val="18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260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indent="-179388" algn="l" defTabSz="457200" rtl="0" eaLnBrk="1" fontAlgn="auto" latinLnBrk="0" hangingPunct="1">
                        <a:lnSpc>
                          <a:spcPts val="1800"/>
                        </a:lnSpc>
                        <a:spcBef>
                          <a:spcPts val="1200"/>
                        </a:spcBef>
                        <a:spcAft>
                          <a:spcPts val="0"/>
                        </a:spcAft>
                        <a:buClrTx/>
                        <a:buSzTx/>
                        <a:buFont typeface="Arial" pitchFamily="34" charset="0"/>
                        <a:buChar char="•"/>
                        <a:tabLst/>
                        <a:defRPr/>
                      </a:pPr>
                      <a:r>
                        <a:rPr lang="en-US" altLang="ko-KR" baseline="0" dirty="0" smtClean="0"/>
                        <a:t>Hear Preliminary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gn="ctr">
                        <a:lnSpc>
                          <a:spcPts val="1800"/>
                        </a:lnSpc>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18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ts val="18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Preliminary Proposals</a:t>
                      </a:r>
                      <a:endParaRPr lang="en-US" altLang="ko-KR"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93003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ts val="1800"/>
                        </a:lnSpc>
                        <a:spcBef>
                          <a:spcPts val="1200"/>
                        </a:spcBef>
                        <a:spcAft>
                          <a:spcPts val="0"/>
                        </a:spcAft>
                        <a:buClrTx/>
                        <a:buSzTx/>
                        <a:buFont typeface="Arial" pitchFamily="34" charset="0"/>
                        <a:buChar char="•"/>
                        <a:tabLst/>
                        <a:defRPr/>
                      </a:pPr>
                      <a:r>
                        <a:rPr lang="en-US" altLang="ko-KR" baseline="0" dirty="0" smtClean="0"/>
                        <a:t>Hear Preliminary Proposals</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457200" rtl="0" eaLnBrk="1" fontAlgn="auto" latinLnBrk="0" hangingPunct="1">
                        <a:lnSpc>
                          <a:spcPts val="18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18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ts val="18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a:t>
                      </a:r>
                      <a:r>
                        <a:rPr lang="en-US" altLang="ko-KR" baseline="0" dirty="0" smtClean="0"/>
                        <a:t>Hear Presentation</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p>
                      <a:pPr marL="179388" marR="0" lvl="0" indent="-179388" algn="l" defTabSz="914400" rtl="0" eaLnBrk="0" fontAlgn="base" latinLnBrk="0" hangingPunct="0">
                        <a:lnSpc>
                          <a:spcPts val="18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Next Step</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219200"/>
            <a:ext cx="8763000" cy="685800"/>
          </a:xfrm>
        </p:spPr>
        <p:txBody>
          <a:bodyPr/>
          <a:lstStyle/>
          <a:p>
            <a:r>
              <a:rPr lang="en-US" altLang="ko-KR" dirty="0" smtClean="0">
                <a:ea typeface="ＭＳ Ｐゴシック" pitchFamily="-65" charset="-128"/>
              </a:rPr>
              <a:t>Heard 9 </a:t>
            </a:r>
            <a:r>
              <a:rPr lang="en-US" altLang="ko-KR" dirty="0" smtClean="0"/>
              <a:t>Preliminary Proposals</a:t>
            </a:r>
            <a:r>
              <a:rPr lang="en-US" altLang="ko-KR" dirty="0" smtClean="0">
                <a:ea typeface="ＭＳ Ｐゴシック" pitchFamily="-65" charset="-128"/>
              </a:rPr>
              <a:t> </a:t>
            </a: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graphicFrame>
        <p:nvGraphicFramePr>
          <p:cNvPr id="7" name="표 6"/>
          <p:cNvGraphicFramePr>
            <a:graphicFrameLocks noGrp="1"/>
          </p:cNvGraphicFramePr>
          <p:nvPr/>
        </p:nvGraphicFramePr>
        <p:xfrm>
          <a:off x="762000" y="1752600"/>
          <a:ext cx="7619999" cy="4586481"/>
        </p:xfrm>
        <a:graphic>
          <a:graphicData uri="http://schemas.openxmlformats.org/drawingml/2006/table">
            <a:tbl>
              <a:tblPr firstRow="1" bandRow="1">
                <a:tableStyleId>{5C22544A-7EE6-4342-B048-85BDC9FD1C3A}</a:tableStyleId>
              </a:tblPr>
              <a:tblGrid>
                <a:gridCol w="685800"/>
                <a:gridCol w="1447800"/>
                <a:gridCol w="3534168"/>
                <a:gridCol w="1952231"/>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smtClean="0"/>
                        <a:t>Document</a:t>
                      </a:r>
                      <a:r>
                        <a:rPr lang="en-US" altLang="ko-KR" sz="1400" baseline="0" dirty="0" smtClean="0"/>
                        <a:t>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Proposer(Affiliation)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latinLnBrk="1"/>
                      <a:r>
                        <a:rPr lang="en-US" altLang="ko-KR" sz="1400" dirty="0" smtClean="0"/>
                        <a:t>15-12-0224-00</a:t>
                      </a:r>
                      <a:endParaRPr lang="ko-KR" altLang="en-US" sz="1400" dirty="0"/>
                    </a:p>
                  </a:txBody>
                  <a:tcPr anchor="ctr"/>
                </a:tc>
                <a:tc>
                  <a:txBody>
                    <a:bodyPr/>
                    <a:lstStyle/>
                    <a:p>
                      <a:pPr latinLnBrk="1"/>
                      <a:r>
                        <a:rPr lang="en-US" altLang="ko-KR" sz="1400" kern="1200" baseline="0" dirty="0" smtClean="0">
                          <a:solidFill>
                            <a:schemeClr val="dk1"/>
                          </a:solidFill>
                          <a:latin typeface="+mn-lt"/>
                          <a:ea typeface="+mn-ea"/>
                          <a:cs typeface="+mn-cs"/>
                        </a:rPr>
                        <a:t>Preliminary PHY Proposal for IEEE 802.15.4m</a:t>
                      </a:r>
                      <a:endParaRPr lang="ko-KR" altLang="en-US" sz="1400" dirty="0"/>
                    </a:p>
                  </a:txBody>
                  <a:tcPr anchor="ctr"/>
                </a:tc>
                <a:tc>
                  <a:txBody>
                    <a:bodyPr/>
                    <a:lstStyle/>
                    <a:p>
                      <a:pPr algn="ctr" latinLnBrk="1"/>
                      <a:r>
                        <a:rPr lang="en-US" altLang="ko-KR" sz="1400" dirty="0" smtClean="0"/>
                        <a:t>Sasaki(Niigata University)</a:t>
                      </a:r>
                      <a:endParaRPr lang="ko-KR" altLang="en-US" sz="1400" dirty="0"/>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latinLnBrk="1"/>
                      <a:r>
                        <a:rPr lang="en-US" altLang="ko-KR" sz="1400" dirty="0" smtClean="0"/>
                        <a:t>15-12-0223-00</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 Preliminary Proposal for TG4m </a:t>
                      </a:r>
                      <a:endParaRPr lang="ko-KR" altLang="en-US" sz="1400" dirty="0"/>
                    </a:p>
                  </a:txBody>
                  <a:tcPr anchor="ctr"/>
                </a:tc>
                <a:tc>
                  <a:txBody>
                    <a:bodyPr/>
                    <a:lstStyle/>
                    <a:p>
                      <a:pPr algn="ctr" fontAlgn="b"/>
                      <a:r>
                        <a:rPr lang="en-US" sz="1400" b="0" i="0" u="none" strike="noStrike" dirty="0">
                          <a:latin typeface="Times New Roman"/>
                        </a:rPr>
                        <a:t>Cristina Seibert (SSN) </a:t>
                      </a:r>
                    </a:p>
                  </a:txBody>
                  <a:tcPr marL="9525" marR="9525" marT="9525" marB="0" anchor="ctr"/>
                </a:tc>
              </a:tr>
              <a:tr h="389352">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3</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15-12-0249-00</a:t>
                      </a:r>
                      <a:endParaRPr lang="ko-KR" altLang="en-US" sz="1400" dirty="0" smtClean="0"/>
                    </a:p>
                  </a:txBody>
                  <a:tcPr anchor="ctr"/>
                </a:tc>
                <a:tc>
                  <a:txBody>
                    <a:bodyPr/>
                    <a:lstStyle/>
                    <a:p>
                      <a:pPr algn="l" latinLnBrk="1"/>
                      <a:r>
                        <a:rPr lang="en-US" altLang="ko-KR" sz="1400" dirty="0" smtClean="0"/>
                        <a:t>OFDM Filtering for TG4m</a:t>
                      </a:r>
                      <a:endParaRPr lang="ko-KR" altLang="en-US" sz="1400" dirty="0"/>
                    </a:p>
                  </a:txBody>
                  <a:tcPr anchor="ctr"/>
                </a:tc>
                <a:tc>
                  <a:txBody>
                    <a:bodyPr/>
                    <a:lstStyle/>
                    <a:p>
                      <a:pPr algn="ctr" fontAlgn="b"/>
                      <a:r>
                        <a:rPr lang="en-US" sz="1400" b="0" i="0" u="none" strike="noStrike" dirty="0" err="1" smtClean="0">
                          <a:latin typeface="Times New Roman"/>
                        </a:rPr>
                        <a:t>Soo</a:t>
                      </a:r>
                      <a:r>
                        <a:rPr lang="en-US" sz="1400" b="0" i="0" u="none" strike="noStrike" dirty="0" smtClean="0">
                          <a:latin typeface="Times New Roman"/>
                        </a:rPr>
                        <a:t>-Young Chang(CSUS)</a:t>
                      </a:r>
                      <a:endParaRPr lang="en-US" sz="1400" b="0" i="0" u="none" strike="noStrike" dirty="0">
                        <a:latin typeface="Times New Roman"/>
                      </a:endParaRPr>
                    </a:p>
                  </a:txBody>
                  <a:tcPr marL="9525" marR="9525" marT="9525" marB="0" anchor="ctr"/>
                </a:tc>
              </a:tr>
              <a:tr h="389352">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4</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15-12-0233-00</a:t>
                      </a:r>
                      <a:endParaRPr lang="ko-KR" altLang="en-US" sz="1400" dirty="0" smtClean="0"/>
                    </a:p>
                  </a:txBody>
                  <a:tcPr anchor="ctr"/>
                </a:tc>
                <a:tc>
                  <a:txBody>
                    <a:bodyPr/>
                    <a:lstStyle/>
                    <a:p>
                      <a:pPr latinLnBrk="1"/>
                      <a:r>
                        <a:rPr lang="en-US" altLang="ko-KR" sz="1400" dirty="0" smtClean="0"/>
                        <a:t>Relevant TVWS Work in 802.22</a:t>
                      </a:r>
                      <a:endParaRPr lang="ko-KR" altLang="en-US" sz="1400" dirty="0"/>
                    </a:p>
                  </a:txBody>
                  <a:tcPr anchor="ctr"/>
                </a:tc>
                <a:tc>
                  <a:txBody>
                    <a:bodyPr/>
                    <a:lstStyle/>
                    <a:p>
                      <a:pPr algn="ctr" fontAlgn="b"/>
                      <a:r>
                        <a:rPr lang="en-US" sz="1400" b="0" i="0" u="none" strike="noStrike" dirty="0" err="1" smtClean="0">
                          <a:latin typeface="Times New Roman"/>
                        </a:rPr>
                        <a:t>Kunal</a:t>
                      </a:r>
                      <a:r>
                        <a:rPr lang="en-US" sz="1400" b="0" i="0" u="none" strike="noStrike" dirty="0" smtClean="0">
                          <a:latin typeface="Times New Roman"/>
                        </a:rPr>
                        <a:t> </a:t>
                      </a:r>
                      <a:r>
                        <a:rPr lang="en-US" sz="1400" b="0" i="0" u="none" strike="noStrike" dirty="0">
                          <a:latin typeface="Times New Roman"/>
                        </a:rPr>
                        <a:t>Shah (SSN) </a:t>
                      </a:r>
                    </a:p>
                  </a:txBody>
                  <a:tcPr marL="9525" marR="9525" marT="9525" marB="0" anchor="ctr"/>
                </a:tc>
              </a:tr>
              <a:tr h="389352">
                <a:tc>
                  <a:txBody>
                    <a:bodyPr/>
                    <a:lstStyle/>
                    <a:p>
                      <a:pPr algn="ctr" latinLnBrk="1"/>
                      <a:r>
                        <a:rPr lang="en-US" altLang="ko-KR" sz="1400" dirty="0" smtClean="0"/>
                        <a:t>5</a:t>
                      </a:r>
                      <a:endParaRPr lang="ko-KR" altLang="en-US" sz="1400" dirty="0"/>
                    </a:p>
                  </a:txBody>
                  <a:tcPr anchor="ctr"/>
                </a:tc>
                <a:tc>
                  <a:txBody>
                    <a:bodyPr/>
                    <a:lstStyle/>
                    <a:p>
                      <a:pPr latinLnBrk="1"/>
                      <a:r>
                        <a:rPr lang="en-US" altLang="ko-KR" sz="1400" dirty="0" smtClean="0"/>
                        <a:t>15-12-0222-00</a:t>
                      </a:r>
                      <a:endParaRPr lang="ko-KR" altLang="en-US" sz="1400" dirty="0"/>
                    </a:p>
                  </a:txBody>
                  <a:tcPr anchor="ctr"/>
                </a:tc>
                <a:tc>
                  <a:txBody>
                    <a:bodyPr/>
                    <a:lstStyle/>
                    <a:p>
                      <a:r>
                        <a:rPr lang="en-US" altLang="ko-KR" sz="1400" kern="1200" baseline="0" dirty="0" smtClean="0">
                          <a:solidFill>
                            <a:schemeClr val="dk1"/>
                          </a:solidFill>
                          <a:latin typeface="+mn-lt"/>
                          <a:ea typeface="+mn-ea"/>
                          <a:cs typeface="+mn-cs"/>
                        </a:rPr>
                        <a:t> PHY and MAC Proposal for IEEE 802.15.4m</a:t>
                      </a:r>
                      <a:endParaRPr lang="ko-KR" altLang="en-US" sz="1400" dirty="0"/>
                    </a:p>
                  </a:txBody>
                  <a:tcPr anchor="ctr"/>
                </a:tc>
                <a:tc>
                  <a:txBody>
                    <a:bodyPr/>
                    <a:lstStyle/>
                    <a:p>
                      <a:pPr algn="ctr" fontAlgn="b"/>
                      <a:r>
                        <a:rPr lang="en-US" sz="1400" b="0" i="0" u="none" strike="noStrike" dirty="0">
                          <a:latin typeface="Times New Roman"/>
                        </a:rPr>
                        <a:t>Chin-Sean Sum (NICT</a:t>
                      </a:r>
                      <a:r>
                        <a:rPr lang="en-US" sz="1400" b="0" i="0" u="none" strike="noStrike" dirty="0" smtClean="0">
                          <a:latin typeface="Times New Roman"/>
                        </a:rPr>
                        <a:t>)</a:t>
                      </a:r>
                    </a:p>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b="0" i="0" u="none" strike="noStrike" dirty="0" err="1" smtClean="0">
                          <a:latin typeface="+mn-lt"/>
                        </a:rPr>
                        <a:t>Alina</a:t>
                      </a:r>
                      <a:r>
                        <a:rPr lang="en-US" altLang="ko-KR" sz="1400" b="0" i="0" u="none" strike="noStrike" dirty="0" smtClean="0">
                          <a:latin typeface="+mn-lt"/>
                        </a:rPr>
                        <a:t> Lu </a:t>
                      </a:r>
                      <a:r>
                        <a:rPr lang="en-US" altLang="ko-KR" sz="1400" b="0" i="0" u="none" strike="noStrike" dirty="0" err="1" smtClean="0">
                          <a:latin typeface="+mn-lt"/>
                        </a:rPr>
                        <a:t>Liru</a:t>
                      </a:r>
                      <a:r>
                        <a:rPr lang="en-US" altLang="ko-KR" sz="1400" b="0" i="0" u="none" strike="noStrike" dirty="0" smtClean="0">
                          <a:latin typeface="+mn-lt"/>
                        </a:rPr>
                        <a:t> (NICT)</a:t>
                      </a:r>
                    </a:p>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b="0" i="0" u="none" strike="noStrike" dirty="0" smtClean="0">
                          <a:latin typeface="+mn-lt"/>
                        </a:rPr>
                        <a:t>Ming-</a:t>
                      </a:r>
                      <a:r>
                        <a:rPr lang="en-US" altLang="ko-KR" sz="1400" b="0" i="0" u="none" strike="noStrike" dirty="0" err="1" smtClean="0">
                          <a:latin typeface="+mn-lt"/>
                        </a:rPr>
                        <a:t>Tuo</a:t>
                      </a:r>
                      <a:r>
                        <a:rPr lang="en-US" altLang="ko-KR" sz="1400" b="0" i="0" u="none" strike="noStrike" dirty="0" smtClean="0">
                          <a:latin typeface="+mn-lt"/>
                        </a:rPr>
                        <a:t> ZHOU (NICT) </a:t>
                      </a:r>
                    </a:p>
                  </a:txBody>
                  <a:tcPr marL="9525" marR="9525" marT="9525" marB="0" anchor="ctr"/>
                </a:tc>
              </a:tr>
              <a:tr h="389352">
                <a:tc>
                  <a:txBody>
                    <a:bodyPr/>
                    <a:lstStyle/>
                    <a:p>
                      <a:pPr algn="ctr" latinLnBrk="1"/>
                      <a:r>
                        <a:rPr lang="en-US" altLang="ko-KR" sz="1400" dirty="0" smtClean="0"/>
                        <a:t>6</a:t>
                      </a:r>
                      <a:endParaRPr lang="ko-KR" altLang="en-US" sz="1400" dirty="0"/>
                    </a:p>
                  </a:txBody>
                  <a:tcPr anchor="ctr"/>
                </a:tc>
                <a:tc>
                  <a:txBody>
                    <a:bodyPr/>
                    <a:lstStyle/>
                    <a:p>
                      <a:pPr latinLnBrk="1"/>
                      <a:r>
                        <a:rPr lang="en-US" altLang="ko-KR" sz="1400" dirty="0" smtClean="0"/>
                        <a:t>15-12-0284-00</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ja-JP" sz="1400" dirty="0" smtClean="0"/>
                        <a:t>Status Report on Usage of TV White Space in Japan and suggestion to 802.15.4m TG</a:t>
                      </a:r>
                      <a:endParaRPr lang="ko-KR" altLang="en-US" sz="1400" dirty="0"/>
                    </a:p>
                  </a:txBody>
                  <a:tcPr anchor="ctr"/>
                </a:tc>
                <a:tc>
                  <a:txBody>
                    <a:bodyPr/>
                    <a:lstStyle/>
                    <a:p>
                      <a:pPr algn="ctr" fontAlgn="b"/>
                      <a:r>
                        <a:rPr lang="en-US" altLang="ja-JP" sz="1400" dirty="0" smtClean="0"/>
                        <a:t>Hiroshi Harada</a:t>
                      </a:r>
                    </a:p>
                    <a:p>
                      <a:pPr algn="ctr" fontAlgn="b"/>
                      <a:r>
                        <a:rPr lang="en-US" altLang="ja-JP" sz="1400" dirty="0" smtClean="0"/>
                        <a:t>(NICT)</a:t>
                      </a:r>
                      <a:endParaRPr lang="en-US" sz="1400" b="0" i="0" u="none" strike="noStrike" dirty="0">
                        <a:latin typeface="Times New Roman"/>
                      </a:endParaRPr>
                    </a:p>
                  </a:txBody>
                  <a:tcPr marL="9525" marR="9525" marT="9525" marB="0" anchor="ctr"/>
                </a:tc>
              </a:tr>
              <a:tr h="388743">
                <a:tc>
                  <a:txBody>
                    <a:bodyPr/>
                    <a:lstStyle/>
                    <a:p>
                      <a:pPr algn="ctr" latinLnBrk="1"/>
                      <a:r>
                        <a:rPr lang="en-US" altLang="ko-KR" sz="1400" dirty="0" smtClean="0"/>
                        <a:t>7</a:t>
                      </a:r>
                      <a:endParaRPr lang="ko-KR" altLang="en-US" sz="1400" dirty="0"/>
                    </a:p>
                  </a:txBody>
                  <a:tcPr anchor="ctr"/>
                </a:tc>
                <a:tc>
                  <a:txBody>
                    <a:bodyPr/>
                    <a:lstStyle/>
                    <a:p>
                      <a:pPr latinLnBrk="1"/>
                      <a:r>
                        <a:rPr lang="en-US" altLang="ko-KR" sz="1400" dirty="0" smtClean="0"/>
                        <a:t>15-12-0263-00</a:t>
                      </a:r>
                      <a:endParaRPr lang="ko-KR" altLang="en-US" sz="1400" dirty="0"/>
                    </a:p>
                  </a:txBody>
                  <a:tcPr anchor="ctr"/>
                </a:tc>
                <a:tc>
                  <a:txBody>
                    <a:bodyPr/>
                    <a:lstStyle/>
                    <a:p>
                      <a:pPr latinLnBrk="1"/>
                      <a:r>
                        <a:rPr lang="en-US" altLang="ko-KR" sz="1400" dirty="0" smtClean="0"/>
                        <a:t>Preliminary Proposal for TG4m</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dirty="0" smtClean="0"/>
                        <a:t>C.</a:t>
                      </a:r>
                      <a:r>
                        <a:rPr lang="en-US" altLang="ko-KR" sz="1400" baseline="0" dirty="0" smtClean="0"/>
                        <a:t> H Shin(ETRI)</a:t>
                      </a:r>
                      <a:endParaRPr lang="ko-KR" altLang="en-US" sz="1400" dirty="0"/>
                    </a:p>
                  </a:txBody>
                  <a:tcPr anchor="ctr"/>
                </a:tc>
              </a:tr>
              <a:tr h="389352">
                <a:tc>
                  <a:txBody>
                    <a:bodyPr/>
                    <a:lstStyle/>
                    <a:p>
                      <a:pPr algn="ctr" latinLnBrk="1"/>
                      <a:r>
                        <a:rPr lang="en-US" altLang="ko-KR" sz="1400" dirty="0" smtClean="0"/>
                        <a:t>8</a:t>
                      </a:r>
                      <a:endParaRPr lang="ko-KR" altLang="en-US" sz="1400" dirty="0"/>
                    </a:p>
                  </a:txBody>
                  <a:tcPr anchor="ctr"/>
                </a:tc>
                <a:tc>
                  <a:txBody>
                    <a:bodyPr/>
                    <a:lstStyle/>
                    <a:p>
                      <a:pPr latinLnBrk="1"/>
                      <a:r>
                        <a:rPr lang="en-US" altLang="ko-KR" sz="1400" dirty="0" smtClean="0"/>
                        <a:t>15-12-0265-01</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15.4m MAC Proposal: TVWS Multi-Channel Utilization (TMCU)</a:t>
                      </a:r>
                      <a:endParaRPr lang="ko-KR" altLang="en-US" sz="1400" dirty="0"/>
                    </a:p>
                  </a:txBody>
                  <a:tcPr anchor="ctr"/>
                </a:tc>
                <a:tc>
                  <a:txBody>
                    <a:bodyPr/>
                    <a:lstStyle/>
                    <a:p>
                      <a:pPr algn="ctr" latinLnBrk="1"/>
                      <a:r>
                        <a:rPr lang="en-US" altLang="ko-KR" sz="1400" baseline="0" dirty="0" smtClean="0"/>
                        <a:t>Y. A. </a:t>
                      </a:r>
                      <a:r>
                        <a:rPr lang="en-US" altLang="ko-KR" sz="1400" baseline="0" dirty="0" err="1" smtClean="0"/>
                        <a:t>Jeon</a:t>
                      </a:r>
                      <a:r>
                        <a:rPr lang="en-US" altLang="ko-KR" sz="1400" baseline="0" dirty="0" smtClean="0"/>
                        <a:t>(ETRI)</a:t>
                      </a:r>
                      <a:endParaRPr lang="ko-KR" altLang="en-US" sz="1400" dirty="0"/>
                    </a:p>
                  </a:txBody>
                  <a:tcPr anchor="ctr"/>
                </a:tc>
              </a:tr>
              <a:tr h="201225">
                <a:tc>
                  <a:txBody>
                    <a:bodyPr/>
                    <a:lstStyle/>
                    <a:p>
                      <a:pPr algn="ctr" latinLnBrk="1"/>
                      <a:r>
                        <a:rPr lang="en-US" altLang="ko-KR" sz="1400" dirty="0" smtClean="0"/>
                        <a:t>9</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15-12-0247-02</a:t>
                      </a:r>
                      <a:endParaRPr lang="ko-KR" altLang="en-US" sz="1400" dirty="0"/>
                    </a:p>
                  </a:txBody>
                  <a:tcPr anchor="ctr"/>
                </a:tc>
                <a:tc>
                  <a:txBody>
                    <a:bodyPr/>
                    <a:lstStyle/>
                    <a:p>
                      <a:pPr latinLnBrk="1"/>
                      <a:r>
                        <a:rPr lang="en-US" altLang="ko-KR" sz="1400" dirty="0" smtClean="0"/>
                        <a:t>Support for Ranging in 802.15.4 for TVWS</a:t>
                      </a:r>
                      <a:endParaRPr lang="ko-KR" altLang="en-US" sz="1400" dirty="0"/>
                    </a:p>
                  </a:txBody>
                  <a:tcPr anchor="ctr"/>
                </a:tc>
                <a:tc>
                  <a:txBody>
                    <a:bodyPr/>
                    <a:lstStyle/>
                    <a:p>
                      <a:pPr algn="ctr" fontAlgn="b"/>
                      <a:r>
                        <a:rPr lang="en-US" sz="1400" b="0" i="0" u="none" strike="noStrike" dirty="0">
                          <a:latin typeface="Times New Roman"/>
                        </a:rPr>
                        <a:t>Benjamin A. Rolfe (Blind Creek Associates) </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295400"/>
            <a:ext cx="8763000" cy="685800"/>
          </a:xfrm>
        </p:spPr>
        <p:txBody>
          <a:bodyPr/>
          <a:lstStyle/>
          <a:p>
            <a:r>
              <a:rPr lang="en-US" altLang="ko-KR" dirty="0" smtClean="0">
                <a:ea typeface="ＭＳ Ｐゴシック" pitchFamily="-65" charset="-128"/>
              </a:rPr>
              <a:t>Heard 2 Technical Presentations</a:t>
            </a: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graphicFrame>
        <p:nvGraphicFramePr>
          <p:cNvPr id="7" name="표 6"/>
          <p:cNvGraphicFramePr>
            <a:graphicFrameLocks noGrp="1"/>
          </p:cNvGraphicFramePr>
          <p:nvPr/>
        </p:nvGraphicFramePr>
        <p:xfrm>
          <a:off x="762000" y="2057400"/>
          <a:ext cx="7619999" cy="1510224"/>
        </p:xfrm>
        <a:graphic>
          <a:graphicData uri="http://schemas.openxmlformats.org/drawingml/2006/table">
            <a:tbl>
              <a:tblPr firstRow="1" bandRow="1">
                <a:tableStyleId>{5C22544A-7EE6-4342-B048-85BDC9FD1C3A}</a:tableStyleId>
              </a:tblPr>
              <a:tblGrid>
                <a:gridCol w="685800"/>
                <a:gridCol w="1447800"/>
                <a:gridCol w="3534168"/>
                <a:gridCol w="1952231"/>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smtClean="0"/>
                        <a:t>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Presenter(Affiliation)</a:t>
                      </a:r>
                      <a:endParaRPr lang="ko-KR" altLang="en-US" sz="1400" dirty="0"/>
                    </a:p>
                  </a:txBody>
                  <a:tcPr anchor="ctr"/>
                </a:tc>
              </a:tr>
              <a:tr h="389352">
                <a:tc>
                  <a:txBody>
                    <a:bodyPr/>
                    <a:lstStyle/>
                    <a:p>
                      <a:pPr algn="ctr" latinLnBrk="1"/>
                      <a:r>
                        <a:rPr lang="en-US" altLang="ko-KR" sz="1400" dirty="0" smtClean="0"/>
                        <a:t>1</a:t>
                      </a:r>
                      <a:endParaRPr lang="ko-KR" altLang="en-US" sz="1400" dirty="0"/>
                    </a:p>
                  </a:txBody>
                  <a:tcPr anchor="ctr"/>
                </a:tc>
                <a:tc>
                  <a:txBody>
                    <a:bodyPr/>
                    <a:lstStyle/>
                    <a:p>
                      <a:pPr latinLnBrk="1"/>
                      <a:r>
                        <a:rPr lang="en-US" altLang="ko-KR" sz="1400" dirty="0" smtClean="0"/>
                        <a:t>18-12-0030-08</a:t>
                      </a:r>
                      <a:endParaRPr lang="ko-KR" altLang="en-US" sz="1400" dirty="0"/>
                    </a:p>
                  </a:txBody>
                  <a:tcPr anchor="ctr"/>
                </a:tc>
                <a:tc>
                  <a:txBody>
                    <a:bodyPr/>
                    <a:lstStyle/>
                    <a:p>
                      <a:pPr latinLnBrk="1"/>
                      <a:r>
                        <a:rPr lang="en-US" altLang="ko-KR" sz="1400" dirty="0" smtClean="0"/>
                        <a:t>IEEE802</a:t>
                      </a:r>
                      <a:r>
                        <a:rPr lang="en-US" altLang="ko-KR" sz="1400" baseline="0" dirty="0" smtClean="0"/>
                        <a:t> LAN/MAN Standards Committee comments supporting  license exempt usage the television band white spaces</a:t>
                      </a:r>
                      <a:endParaRPr lang="ko-KR" altLang="en-US" sz="1400" dirty="0"/>
                    </a:p>
                  </a:txBody>
                  <a:tcPr anchor="ctr"/>
                </a:tc>
                <a:tc>
                  <a:txBody>
                    <a:bodyPr/>
                    <a:lstStyle/>
                    <a:p>
                      <a:pPr algn="ctr" latinLnBrk="1"/>
                      <a:r>
                        <a:rPr lang="en-US" altLang="ko-KR" sz="1400" dirty="0" smtClean="0"/>
                        <a:t>John  </a:t>
                      </a:r>
                      <a:r>
                        <a:rPr lang="en-US" altLang="ko-KR" sz="1400" dirty="0" err="1" smtClean="0"/>
                        <a:t>Notor</a:t>
                      </a:r>
                      <a:endParaRPr lang="en-US" altLang="ko-KR" sz="1400" dirty="0" smtClean="0"/>
                    </a:p>
                    <a:p>
                      <a:pPr algn="ctr" latinLnBrk="1"/>
                      <a:r>
                        <a:rPr lang="en-US" altLang="ko-KR" sz="1400" dirty="0" smtClean="0"/>
                        <a:t>(</a:t>
                      </a:r>
                      <a:r>
                        <a:rPr lang="en-US" altLang="ko-KR" sz="1400" dirty="0" err="1" smtClean="0"/>
                        <a:t>Notor</a:t>
                      </a:r>
                      <a:r>
                        <a:rPr lang="en-US" altLang="ko-KR" sz="1400" dirty="0" smtClean="0"/>
                        <a:t> Research)</a:t>
                      </a:r>
                      <a:endParaRPr lang="ko-KR" altLang="en-US" sz="1400" dirty="0"/>
                    </a:p>
                  </a:txBody>
                  <a:tcPr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dirty="0" smtClean="0"/>
                        <a:t>15-12-0284-00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kern="1200" dirty="0" smtClean="0">
                          <a:solidFill>
                            <a:schemeClr val="dk1"/>
                          </a:solidFill>
                          <a:latin typeface="+mn-lt"/>
                          <a:ea typeface="+mn-ea"/>
                          <a:cs typeface="+mn-cs"/>
                        </a:rPr>
                        <a:t>An overview of the current status of 802.11af</a:t>
                      </a:r>
                      <a:endParaRPr lang="ko-KR" altLang="en-US" sz="1400" kern="1200" dirty="0">
                        <a:solidFill>
                          <a:schemeClr val="dk1"/>
                        </a:solidFill>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400" b="0" i="0" u="none" strike="noStrike" dirty="0" smtClean="0">
                          <a:latin typeface="+mn-lt"/>
                        </a:rPr>
                        <a:t>Zhou </a:t>
                      </a:r>
                      <a:r>
                        <a:rPr lang="en-US" sz="1400" b="0" i="0" u="none" strike="noStrike" dirty="0" err="1" smtClean="0">
                          <a:latin typeface="+mn-lt"/>
                        </a:rPr>
                        <a:t>Lan</a:t>
                      </a:r>
                      <a:r>
                        <a:rPr lang="en-US" sz="1400" b="0" i="0" u="none" strike="noStrike" dirty="0" smtClean="0">
                          <a:latin typeface="+mn-lt"/>
                        </a:rPr>
                        <a:t>(NICT)</a:t>
                      </a:r>
                      <a:endParaRPr lang="en-US" sz="1400" b="0" i="0" u="none" strike="noStrike" dirty="0">
                        <a:latin typeface="Times New Roman"/>
                      </a:endParaRPr>
                    </a:p>
                  </a:txBody>
                  <a:tcPr marL="9525" marR="9525" marT="9525" marB="0" anchor="ctr"/>
                </a:tc>
              </a:tr>
            </a:tbl>
          </a:graphicData>
        </a:graphic>
      </p:graphicFrame>
      <p:sp>
        <p:nvSpPr>
          <p:cNvPr id="9" name="Content Placeholder 2"/>
          <p:cNvSpPr txBox="1">
            <a:spLocks/>
          </p:cNvSpPr>
          <p:nvPr/>
        </p:nvSpPr>
        <p:spPr bwMode="auto">
          <a:xfrm>
            <a:off x="152400" y="4038600"/>
            <a:ext cx="8763000" cy="175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ko-KR" sz="3200" kern="0" dirty="0" smtClean="0">
                <a:latin typeface="+mn-lt"/>
                <a:cs typeface="ＭＳ Ｐゴシック" pitchFamily="-106" charset="-128"/>
              </a:rPr>
              <a:t>Call for Final Proposals</a:t>
            </a:r>
          </a:p>
          <a:p>
            <a:pPr marL="342900" marR="0" lvl="0" indent="-342900" algn="l" defTabSz="914400" rtl="0" eaLnBrk="0" fontAlgn="base" latinLnBrk="0" hangingPunct="0">
              <a:lnSpc>
                <a:spcPct val="100000"/>
              </a:lnSpc>
              <a:spcBef>
                <a:spcPct val="20000"/>
              </a:spcBef>
              <a:spcAft>
                <a:spcPct val="0"/>
              </a:spcAft>
              <a:buClrTx/>
              <a:buSzTx/>
              <a:tabLst/>
              <a:defRPr/>
            </a:pPr>
            <a:r>
              <a:rPr lang="en-US" altLang="ko-KR" sz="3200" kern="0" dirty="0" smtClean="0">
                <a:latin typeface="+mn-lt"/>
                <a:cs typeface="ＭＳ Ｐゴシック" pitchFamily="-106" charset="-128"/>
              </a:rPr>
              <a:t>    - Due date: July 9, 2012</a:t>
            </a:r>
          </a:p>
          <a:p>
            <a:pPr marL="342900" marR="0" lvl="0" indent="-342900" algn="l" defTabSz="914400" rtl="0" eaLnBrk="0" fontAlgn="base" latinLnBrk="0" hangingPunct="0">
              <a:lnSpc>
                <a:spcPct val="100000"/>
              </a:lnSpc>
              <a:spcBef>
                <a:spcPct val="20000"/>
              </a:spcBef>
              <a:spcAft>
                <a:spcPct val="0"/>
              </a:spcAft>
              <a:buClrTx/>
              <a:buSzTx/>
              <a:tabLst/>
              <a:defRPr/>
            </a:pPr>
            <a:r>
              <a:rPr lang="en-US" altLang="ko-KR" sz="3200" kern="0" dirty="0" smtClean="0">
                <a:latin typeface="+mn-lt"/>
                <a:cs typeface="ＭＳ Ｐゴシック" pitchFamily="-106" charset="-128"/>
              </a:rPr>
              <a:t>    - Welcome Proposals for TG4m</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ko-KR" sz="3200" b="0" i="0" u="none" strike="noStrike" kern="0" cap="none" spc="0" normalizeH="0" baseline="0" noProof="0" dirty="0" smtClean="0">
              <a:ln>
                <a:noFill/>
              </a:ln>
              <a:solidFill>
                <a:schemeClr val="tx1"/>
              </a:solidFill>
              <a:effectLst/>
              <a:uLnTx/>
              <a:uFillTx/>
              <a:latin typeface="+mn-lt"/>
              <a:ea typeface="ＭＳ Ｐゴシック" pitchFamily="-65" charset="-128"/>
              <a:cs typeface="ＭＳ Ｐゴシック" pitchFamily="-106"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4196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70C0"/>
                </a:solidFill>
              </a:rPr>
              <a:t>   - Prepare TGD                                                                         November, 2011</a:t>
            </a:r>
          </a:p>
          <a:p>
            <a:pPr marL="228600" lvl="1" indent="-228600">
              <a:spcBef>
                <a:spcPts val="300"/>
              </a:spcBef>
            </a:pPr>
            <a:r>
              <a:rPr lang="en-US" sz="2000" dirty="0" smtClean="0">
                <a:solidFill>
                  <a:srgbClr val="0066FF"/>
                </a:solidFill>
              </a:rPr>
              <a:t>    - Completed TGD                                                                      March,    2012</a:t>
            </a:r>
          </a:p>
          <a:p>
            <a:pPr marL="228600" lvl="1" indent="-228600">
              <a:spcBef>
                <a:spcPts val="300"/>
              </a:spcBef>
            </a:pPr>
            <a:endParaRPr lang="en-US" altLang="ko-KR" sz="2400" dirty="0" smtClean="0"/>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FF0000"/>
                </a:solidFill>
              </a:rPr>
              <a:t>   - Call for Preliminary Proposals                                                  May, 7  2012 </a:t>
            </a:r>
          </a:p>
          <a:p>
            <a:pPr>
              <a:spcBef>
                <a:spcPts val="300"/>
              </a:spcBef>
            </a:pPr>
            <a:r>
              <a:rPr lang="en-US" altLang="ko-KR" sz="2000" dirty="0" smtClean="0">
                <a:solidFill>
                  <a:srgbClr val="FF0000"/>
                </a:solidFill>
              </a:rPr>
              <a:t>   - Present Preliminary Proposal                                                        May, 2012</a:t>
            </a:r>
          </a:p>
          <a:p>
            <a:pPr>
              <a:spcBef>
                <a:spcPts val="300"/>
              </a:spcBef>
            </a:pPr>
            <a:r>
              <a:rPr lang="en-US" altLang="ko-KR" sz="2000" dirty="0" smtClean="0"/>
              <a:t>   - Call for Final Proposals                                                              July 9, 2012</a:t>
            </a:r>
          </a:p>
          <a:p>
            <a:pPr>
              <a:spcBef>
                <a:spcPts val="300"/>
              </a:spcBef>
            </a:pPr>
            <a:r>
              <a:rPr lang="en-US" altLang="ko-KR" sz="2000" dirty="0" smtClean="0"/>
              <a:t>   - Present Final Proposal   	                                                  July , 2012</a:t>
            </a:r>
          </a:p>
          <a:p>
            <a:pPr>
              <a:spcBef>
                <a:spcPts val="300"/>
              </a:spcBef>
            </a:pPr>
            <a:r>
              <a:rPr lang="en-US" altLang="ko-KR" sz="2000" dirty="0" smtClean="0"/>
              <a:t>   - Merge Proposal                                                                    September, 2012</a:t>
            </a:r>
          </a:p>
          <a:p>
            <a:pPr>
              <a:spcBef>
                <a:spcPts val="300"/>
              </a:spcBef>
            </a:pPr>
            <a:r>
              <a:rPr lang="en-US" altLang="ko-KR" sz="2000" dirty="0" smtClean="0"/>
              <a:t>   - Adopt Baseline	 		                           November  2012</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Preliminary draft                                                   March  2013</a:t>
            </a:r>
          </a:p>
          <a:p>
            <a:pPr>
              <a:tabLst>
                <a:tab pos="7448550" algn="l"/>
              </a:tabLst>
            </a:pPr>
            <a:r>
              <a:rPr lang="en-US" altLang="ko-KR" sz="2400" dirty="0" smtClean="0"/>
              <a:t>   - Final draft (ready for WG Letter Ballot)                  July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 Letter ballot                                                                         September 2013</a:t>
            </a:r>
          </a:p>
          <a:p>
            <a:pPr>
              <a:tabLst>
                <a:tab pos="7448550" algn="l"/>
              </a:tabLst>
            </a:pPr>
            <a:r>
              <a:rPr lang="en-US" altLang="ko-KR" sz="2000" dirty="0" smtClean="0"/>
              <a:t>   - Recirculation                                    November  2013, January, March 2014</a:t>
            </a:r>
          </a:p>
          <a:p>
            <a:pPr>
              <a:tabLst>
                <a:tab pos="7448550" algn="l"/>
              </a:tabLst>
            </a:pPr>
            <a:r>
              <a:rPr lang="en-US" altLang="ko-KR" sz="2000" dirty="0" smtClean="0"/>
              <a:t>   - Sponsor ballot                                                                                May 2014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18267</TotalTime>
  <Words>548</Words>
  <Application>Microsoft Office PowerPoint</Application>
  <PresentationFormat>화면 슬라이드 쇼(4:3)</PresentationFormat>
  <Paragraphs>166</Paragraphs>
  <Slides>7</Slides>
  <Notes>6</Notes>
  <HiddenSlides>0</HiddenSlides>
  <MMClips>0</MMClips>
  <ScaleCrop>false</ScaleCrop>
  <HeadingPairs>
    <vt:vector size="4" baseType="variant">
      <vt:variant>
        <vt:lpstr>테마</vt:lpstr>
      </vt:variant>
      <vt:variant>
        <vt:i4>6</vt:i4>
      </vt:variant>
      <vt:variant>
        <vt:lpstr>슬라이드 제목</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슬라이드 1</vt:lpstr>
      <vt:lpstr>Meeting Goal This Week</vt:lpstr>
      <vt:lpstr>Meeting Slots</vt:lpstr>
      <vt:lpstr>TG4m Closing Report(1)</vt:lpstr>
      <vt:lpstr>TG4m Closing Report(1)</vt:lpstr>
      <vt:lpstr>Future Plan/Timeline(1)</vt:lpstr>
      <vt:lpstr>Future Plan/Timeline(2)</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968</cp:revision>
  <cp:lastPrinted>2000-03-07T00:55:37Z</cp:lastPrinted>
  <dcterms:created xsi:type="dcterms:W3CDTF">2008-07-14T18:46:05Z</dcterms:created>
  <dcterms:modified xsi:type="dcterms:W3CDTF">2012-05-17T21:15:18Z</dcterms:modified>
</cp:coreProperties>
</file>