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347" r:id="rId3"/>
    <p:sldId id="350" r:id="rId4"/>
    <p:sldId id="348" r:id="rId5"/>
    <p:sldId id="353" r:id="rId6"/>
    <p:sldId id="354" r:id="rId7"/>
    <p:sldId id="352" r:id="rId8"/>
    <p:sldId id="349" r:id="rId9"/>
    <p:sldId id="35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varScale="1">
        <p:scale>
          <a:sx n="67" d="100"/>
          <a:sy n="67" d="100"/>
        </p:scale>
        <p:origin x="-99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&lt;May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&lt;May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 </a:t>
            </a:r>
            <a:r>
              <a:rPr lang="en-US" sz="1400" b="1" dirty="0" smtClean="0"/>
              <a:t>15-12-0295-00-0pac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&lt;May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17</a:t>
            </a:r>
            <a:r>
              <a:rPr lang="en-US" altLang="ko-KR" sz="1600" dirty="0" smtClean="0">
                <a:solidFill>
                  <a:srgbClr val="FF0000"/>
                </a:solidFill>
                <a:ea typeface="굴림" pitchFamily="50" charset="-127"/>
              </a:rPr>
              <a:t>, </a:t>
            </a:r>
            <a:r>
              <a:rPr lang="en-US" altLang="ko-KR" sz="1600" dirty="0" smtClean="0">
                <a:solidFill>
                  <a:srgbClr val="FF0000"/>
                </a:solidFill>
                <a:ea typeface="굴림" pitchFamily="50" charset="-127"/>
              </a:rPr>
              <a:t>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PAC activities during </a:t>
            </a:r>
            <a:r>
              <a:rPr lang="en-US" altLang="ko-KR" sz="1600" dirty="0" smtClean="0">
                <a:solidFill>
                  <a:srgbClr val="FF0000"/>
                </a:solidFill>
                <a:ea typeface="굴림" pitchFamily="50" charset="-127"/>
              </a:rPr>
              <a:t>May </a:t>
            </a:r>
            <a:r>
              <a:rPr lang="en-US" altLang="ko-KR" sz="1600" dirty="0" smtClean="0">
                <a:solidFill>
                  <a:srgbClr val="FF0000"/>
                </a:solidFill>
                <a:ea typeface="굴림" pitchFamily="50" charset="-127"/>
              </a:rPr>
              <a:t>2012 </a:t>
            </a:r>
            <a:r>
              <a:rPr lang="en-US" altLang="ko-KR" sz="1600" dirty="0" smtClean="0">
                <a:solidFill>
                  <a:srgbClr val="FF0000"/>
                </a:solidFill>
                <a:ea typeface="굴림" pitchFamily="50" charset="-127"/>
              </a:rPr>
              <a:t>Interim</a:t>
            </a:r>
            <a:r>
              <a:rPr lang="en-US" altLang="ko-KR" sz="1600" dirty="0" smtClean="0">
                <a:solidFill>
                  <a:srgbClr val="FF0000"/>
                </a:solidFill>
                <a:ea typeface="굴림" pitchFamily="50" charset="-127"/>
              </a:rPr>
              <a:t> </a:t>
            </a:r>
            <a:r>
              <a:rPr lang="en-US" altLang="ko-KR" sz="1600" dirty="0" smtClean="0">
                <a:solidFill>
                  <a:srgbClr val="FF0000"/>
                </a:solidFill>
                <a:ea typeface="굴림" pitchFamily="50" charset="-127"/>
              </a:rPr>
              <a:t>meeting </a:t>
            </a:r>
            <a:r>
              <a:rPr lang="en-US" altLang="ko-KR" sz="1600" dirty="0" smtClean="0">
                <a:solidFill>
                  <a:srgbClr val="FF0000"/>
                </a:solidFill>
                <a:ea typeface="굴림" pitchFamily="50" charset="-127"/>
              </a:rPr>
              <a:t>at Atlanta, Georgia</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 Closing Report</a:t>
            </a:r>
            <a:endParaRPr lang="en-US" dirty="0"/>
          </a:p>
        </p:txBody>
      </p:sp>
      <p:sp>
        <p:nvSpPr>
          <p:cNvPr id="3" name="Subtitle 2"/>
          <p:cNvSpPr>
            <a:spLocks noGrp="1"/>
          </p:cNvSpPr>
          <p:nvPr>
            <p:ph type="subTitle" idx="1"/>
          </p:nvPr>
        </p:nvSpPr>
        <p:spPr/>
        <p:txBody>
          <a:bodyPr/>
          <a:lstStyle/>
          <a:p>
            <a:r>
              <a:rPr lang="en-US" dirty="0" smtClean="0"/>
              <a:t>May 17, </a:t>
            </a:r>
            <a:r>
              <a:rPr lang="en-US" dirty="0" smtClean="0"/>
              <a:t>2012</a:t>
            </a:r>
            <a:endParaRPr lang="en-US" dirty="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Officer Election (Chair, Vice Chair, Secretary, Technical Editors) </a:t>
            </a:r>
            <a:endParaRPr lang="en-US" sz="2000" dirty="0" smtClean="0"/>
          </a:p>
          <a:p>
            <a:r>
              <a:rPr lang="en-US" sz="2000" dirty="0" smtClean="0"/>
              <a:t>Presentations </a:t>
            </a:r>
            <a:r>
              <a:rPr lang="en-US" sz="2000" dirty="0" smtClean="0"/>
              <a:t>responding </a:t>
            </a:r>
            <a:r>
              <a:rPr lang="en-US" sz="2000" dirty="0" smtClean="0"/>
              <a:t>to Call </a:t>
            </a:r>
            <a:r>
              <a:rPr lang="en-US" sz="2000" dirty="0" smtClean="0"/>
              <a:t>for </a:t>
            </a:r>
            <a:r>
              <a:rPr lang="en-US" sz="2000" dirty="0" smtClean="0"/>
              <a:t>Applications</a:t>
            </a:r>
          </a:p>
          <a:p>
            <a:r>
              <a:rPr lang="en-US" sz="2000" dirty="0" smtClean="0"/>
              <a:t>Discussion on Applications </a:t>
            </a:r>
            <a:r>
              <a:rPr lang="en-US" sz="2000" dirty="0" smtClean="0"/>
              <a:t>Matrix </a:t>
            </a:r>
            <a:endParaRPr lang="en-US" sz="2000" dirty="0" smtClean="0"/>
          </a:p>
          <a:p>
            <a:r>
              <a:rPr lang="en-US" sz="2000" dirty="0" smtClean="0"/>
              <a:t>Discussion on Technical Guidance Document </a:t>
            </a: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a:t>
            </a:r>
            <a:r>
              <a:rPr lang="en-US" sz="2000" dirty="0" smtClean="0"/>
              <a:t> </a:t>
            </a:r>
            <a:r>
              <a:rPr lang="en-US" sz="2000" dirty="0" smtClean="0"/>
              <a:t>time slots at this </a:t>
            </a:r>
            <a:r>
              <a:rPr lang="en-US" sz="2000" dirty="0" smtClean="0"/>
              <a:t>meeting</a:t>
            </a:r>
            <a:endParaRPr lang="en-US" sz="2000" dirty="0" smtClean="0"/>
          </a:p>
          <a:p>
            <a:r>
              <a:rPr lang="en-US" sz="2000" dirty="0" smtClean="0"/>
              <a:t>10 Presentations on Applications &amp; features of PAC</a:t>
            </a:r>
            <a:r>
              <a:rPr lang="en-US" sz="1600" dirty="0" smtClean="0"/>
              <a:t> </a:t>
            </a:r>
            <a:endParaRPr lang="en-US" sz="1600" dirty="0" smtClean="0"/>
          </a:p>
          <a:p>
            <a:pPr lvl="1"/>
            <a:r>
              <a:rPr lang="en-US" sz="2000" dirty="0" err="1" smtClean="0"/>
              <a:t>Jinyoung</a:t>
            </a:r>
            <a:r>
              <a:rPr lang="en-US" sz="2000" dirty="0" smtClean="0"/>
              <a:t> Chun </a:t>
            </a:r>
            <a:r>
              <a:rPr lang="en-US" sz="2000" dirty="0" smtClean="0"/>
              <a:t>(LGE): Doc. 246r0</a:t>
            </a:r>
          </a:p>
          <a:p>
            <a:pPr lvl="1"/>
            <a:r>
              <a:rPr lang="en-US" sz="2000" dirty="0" smtClean="0"/>
              <a:t>Igor </a:t>
            </a:r>
            <a:r>
              <a:rPr lang="en-US" sz="2000" dirty="0" err="1" smtClean="0"/>
              <a:t>Dotlic</a:t>
            </a:r>
            <a:r>
              <a:rPr lang="en-US" sz="2000" dirty="0" smtClean="0"/>
              <a:t> </a:t>
            </a:r>
            <a:r>
              <a:rPr lang="en-US" sz="2000" dirty="0" smtClean="0"/>
              <a:t>(NICT) :</a:t>
            </a:r>
            <a:r>
              <a:rPr lang="en-US" sz="2000" dirty="0" smtClean="0"/>
              <a:t> Doc. </a:t>
            </a:r>
            <a:r>
              <a:rPr lang="en-US" sz="2000" dirty="0" smtClean="0"/>
              <a:t>251r0</a:t>
            </a:r>
          </a:p>
          <a:p>
            <a:pPr lvl="1"/>
            <a:r>
              <a:rPr lang="en-US" sz="2000" dirty="0" err="1" smtClean="0"/>
              <a:t>Eldad</a:t>
            </a:r>
            <a:r>
              <a:rPr lang="en-US" sz="2000" dirty="0" smtClean="0"/>
              <a:t> </a:t>
            </a:r>
            <a:r>
              <a:rPr lang="en-US" sz="2000" dirty="0" err="1" smtClean="0"/>
              <a:t>Zeira</a:t>
            </a:r>
            <a:r>
              <a:rPr lang="en-US" sz="2000" dirty="0" smtClean="0"/>
              <a:t> </a:t>
            </a:r>
            <a:r>
              <a:rPr lang="en-US" sz="2000" dirty="0" smtClean="0"/>
              <a:t> (</a:t>
            </a:r>
            <a:r>
              <a:rPr lang="en-US" sz="2000" dirty="0" err="1" smtClean="0"/>
              <a:t>InterDigital</a:t>
            </a:r>
            <a:r>
              <a:rPr lang="en-US" sz="2000" dirty="0" smtClean="0"/>
              <a:t>):</a:t>
            </a:r>
            <a:r>
              <a:rPr lang="en-US" sz="2000" dirty="0" smtClean="0"/>
              <a:t> Doc. </a:t>
            </a:r>
            <a:r>
              <a:rPr lang="en-US" sz="2000" dirty="0" smtClean="0"/>
              <a:t>230r1</a:t>
            </a:r>
          </a:p>
          <a:p>
            <a:pPr lvl="1"/>
            <a:r>
              <a:rPr lang="en-US" sz="2000" dirty="0" err="1" smtClean="0"/>
              <a:t>Byung</a:t>
            </a:r>
            <a:r>
              <a:rPr lang="en-US" sz="2000" dirty="0" smtClean="0"/>
              <a:t>-Jae </a:t>
            </a:r>
            <a:r>
              <a:rPr lang="en-US" sz="2000" dirty="0" err="1" smtClean="0"/>
              <a:t>Kwak</a:t>
            </a:r>
            <a:r>
              <a:rPr lang="en-US" sz="2000" dirty="0" smtClean="0"/>
              <a:t> (ETRI):</a:t>
            </a:r>
            <a:r>
              <a:rPr lang="en-US" sz="2000" dirty="0" smtClean="0"/>
              <a:t> Doc. </a:t>
            </a:r>
            <a:r>
              <a:rPr lang="en-US" sz="2000" dirty="0" smtClean="0"/>
              <a:t>227r1 </a:t>
            </a:r>
          </a:p>
          <a:p>
            <a:pPr lvl="1"/>
            <a:r>
              <a:rPr lang="en-US" sz="2000" dirty="0" err="1" smtClean="0"/>
              <a:t>Huan</a:t>
            </a:r>
            <a:r>
              <a:rPr lang="en-US" sz="2000" dirty="0" smtClean="0"/>
              <a:t>-Bang </a:t>
            </a:r>
            <a:r>
              <a:rPr lang="en-US" sz="2000" dirty="0" smtClean="0"/>
              <a:t>Li </a:t>
            </a:r>
            <a:r>
              <a:rPr lang="en-US" sz="2000" dirty="0" smtClean="0"/>
              <a:t>(NICT):</a:t>
            </a:r>
            <a:r>
              <a:rPr lang="en-US" sz="2000" dirty="0" smtClean="0"/>
              <a:t> Doc. </a:t>
            </a:r>
            <a:r>
              <a:rPr lang="en-US" sz="2000" dirty="0" smtClean="0"/>
              <a:t>254r0</a:t>
            </a:r>
          </a:p>
          <a:p>
            <a:pPr lvl="1"/>
            <a:r>
              <a:rPr lang="en-US" sz="2000" dirty="0" smtClean="0"/>
              <a:t>Marco </a:t>
            </a:r>
            <a:r>
              <a:rPr lang="en-US" sz="2000" dirty="0" smtClean="0"/>
              <a:t>Hernandez </a:t>
            </a:r>
            <a:r>
              <a:rPr lang="en-US" sz="2000" dirty="0" smtClean="0"/>
              <a:t>(NICT):</a:t>
            </a:r>
            <a:r>
              <a:rPr lang="en-US" sz="2000" dirty="0" smtClean="0"/>
              <a:t> Doc. </a:t>
            </a:r>
            <a:r>
              <a:rPr lang="en-US" sz="2000" dirty="0" smtClean="0"/>
              <a:t>259r0</a:t>
            </a:r>
          </a:p>
          <a:p>
            <a:pPr lvl="1"/>
            <a:r>
              <a:rPr lang="en-US" sz="2000" dirty="0" err="1" smtClean="0"/>
              <a:t>Seunggeun</a:t>
            </a:r>
            <a:r>
              <a:rPr lang="en-US" sz="2000" dirty="0" smtClean="0"/>
              <a:t> </a:t>
            </a:r>
            <a:r>
              <a:rPr lang="en-US" sz="2000" dirty="0" smtClean="0"/>
              <a:t>Jin </a:t>
            </a:r>
            <a:r>
              <a:rPr lang="en-US" sz="2000" dirty="0" smtClean="0"/>
              <a:t>(ETRI):</a:t>
            </a:r>
            <a:r>
              <a:rPr lang="en-US" sz="2000" dirty="0" smtClean="0"/>
              <a:t> Doc. </a:t>
            </a:r>
            <a:r>
              <a:rPr lang="en-US" sz="2000" dirty="0" smtClean="0"/>
              <a:t>2551r0</a:t>
            </a:r>
          </a:p>
          <a:p>
            <a:pPr lvl="1"/>
            <a:r>
              <a:rPr lang="en-US" sz="2000" dirty="0" err="1" smtClean="0"/>
              <a:t>Eldad</a:t>
            </a:r>
            <a:r>
              <a:rPr lang="en-US" sz="2000" dirty="0" smtClean="0"/>
              <a:t> </a:t>
            </a:r>
            <a:r>
              <a:rPr lang="en-US" sz="2000" dirty="0" err="1" smtClean="0"/>
              <a:t>Zeira</a:t>
            </a:r>
            <a:r>
              <a:rPr lang="en-US" sz="2000" dirty="0" smtClean="0"/>
              <a:t>, Qin </a:t>
            </a:r>
            <a:r>
              <a:rPr lang="en-US" sz="2000" dirty="0" smtClean="0"/>
              <a:t>Li </a:t>
            </a:r>
            <a:r>
              <a:rPr lang="en-US" sz="2000" dirty="0" smtClean="0"/>
              <a:t>(</a:t>
            </a:r>
            <a:r>
              <a:rPr lang="en-US" sz="2000" dirty="0" err="1" smtClean="0"/>
              <a:t>InterDigital</a:t>
            </a:r>
            <a:r>
              <a:rPr lang="en-US" sz="2000" dirty="0" smtClean="0"/>
              <a:t>):</a:t>
            </a:r>
            <a:r>
              <a:rPr lang="en-US" sz="2000" dirty="0" smtClean="0"/>
              <a:t> Doc. </a:t>
            </a:r>
            <a:r>
              <a:rPr lang="en-US" sz="2000" dirty="0" smtClean="0"/>
              <a:t>272r0</a:t>
            </a:r>
          </a:p>
          <a:p>
            <a:pPr lvl="1"/>
            <a:r>
              <a:rPr lang="en-US" sz="2000" dirty="0" err="1" smtClean="0"/>
              <a:t>Seunghoon</a:t>
            </a:r>
            <a:r>
              <a:rPr lang="en-US" sz="2000" dirty="0" smtClean="0"/>
              <a:t> </a:t>
            </a:r>
            <a:r>
              <a:rPr lang="en-US" sz="2000" dirty="0" smtClean="0"/>
              <a:t>Park </a:t>
            </a:r>
            <a:r>
              <a:rPr lang="en-US" sz="2000" dirty="0" smtClean="0"/>
              <a:t>(Samsung):</a:t>
            </a:r>
            <a:r>
              <a:rPr lang="en-US" sz="2000" dirty="0" smtClean="0"/>
              <a:t> Doc. </a:t>
            </a:r>
            <a:r>
              <a:rPr lang="en-US" sz="2000" dirty="0" smtClean="0"/>
              <a:t>248r0</a:t>
            </a:r>
          </a:p>
          <a:p>
            <a:pPr lvl="1"/>
            <a:r>
              <a:rPr lang="en-US" sz="2000" dirty="0" err="1" smtClean="0"/>
              <a:t>Cheol</a:t>
            </a:r>
            <a:r>
              <a:rPr lang="en-US" sz="2000" dirty="0" smtClean="0"/>
              <a:t> Ryu (ETRI):  </a:t>
            </a:r>
            <a:r>
              <a:rPr lang="en-US" sz="2000" dirty="0" smtClean="0"/>
              <a:t>Doc. </a:t>
            </a:r>
            <a:r>
              <a:rPr lang="en-US" sz="2000" dirty="0" smtClean="0"/>
              <a:t>287r0</a:t>
            </a:r>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3214710" cy="1066800"/>
          </a:xfrm>
        </p:spPr>
        <p:txBody>
          <a:bodyPr/>
          <a:lstStyle/>
          <a:p>
            <a:r>
              <a:rPr lang="en-US" dirty="0" smtClean="0"/>
              <a:t>TG </a:t>
            </a:r>
            <a:br>
              <a:rPr lang="en-US" dirty="0" smtClean="0"/>
            </a:br>
            <a:r>
              <a:rPr lang="en-US" dirty="0" smtClean="0"/>
              <a:t>Procedure</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1600" dirty="0" smtClean="0"/>
          </a:p>
          <a:p>
            <a:pPr>
              <a:buNone/>
            </a:pP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pic>
        <p:nvPicPr>
          <p:cNvPr id="7" name="Picture 9"/>
          <p:cNvPicPr>
            <a:picLocks noChangeAspect="1" noChangeArrowheads="1"/>
          </p:cNvPicPr>
          <p:nvPr/>
        </p:nvPicPr>
        <p:blipFill>
          <a:blip r:embed="rId3"/>
          <a:srcRect/>
          <a:stretch>
            <a:fillRect/>
          </a:stretch>
        </p:blipFill>
        <p:spPr bwMode="auto">
          <a:xfrm>
            <a:off x="3286116" y="785794"/>
            <a:ext cx="4429156" cy="586937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FF0000"/>
                </a:solidFill>
              </a:rPr>
              <a:t>TG formation					</a:t>
            </a:r>
            <a:r>
              <a:rPr lang="en-US" altLang="ko-KR" sz="2000" dirty="0" smtClean="0">
                <a:solidFill>
                  <a:srgbClr val="FF0000"/>
                </a:solidFill>
              </a:rPr>
              <a:t>         Mar </a:t>
            </a:r>
            <a:r>
              <a:rPr lang="en-US" altLang="ko-KR" sz="2000" dirty="0" smtClean="0">
                <a:solidFill>
                  <a:srgbClr val="FF0000"/>
                </a:solidFill>
              </a:rPr>
              <a:t>12</a:t>
            </a:r>
          </a:p>
          <a:p>
            <a:r>
              <a:rPr lang="en-US" altLang="ko-KR" sz="2000" dirty="0" smtClean="0">
                <a:solidFill>
                  <a:srgbClr val="FF0000"/>
                </a:solidFill>
              </a:rPr>
              <a:t>Call for Application				</a:t>
            </a:r>
            <a:r>
              <a:rPr lang="en-US" altLang="ko-KR" sz="2000" dirty="0" smtClean="0">
                <a:solidFill>
                  <a:srgbClr val="FF0000"/>
                </a:solidFill>
              </a:rPr>
              <a:t>        April </a:t>
            </a:r>
            <a:r>
              <a:rPr lang="en-US" altLang="ko-KR" sz="2000" dirty="0" smtClean="0">
                <a:solidFill>
                  <a:srgbClr val="FF0000"/>
                </a:solidFill>
              </a:rPr>
              <a:t>12</a:t>
            </a:r>
          </a:p>
          <a:p>
            <a:r>
              <a:rPr lang="en-US" altLang="ko-KR" sz="2000" dirty="0" smtClean="0">
                <a:solidFill>
                  <a:srgbClr val="FF0000"/>
                </a:solidFill>
              </a:rPr>
              <a:t>Application presentation				</a:t>
            </a:r>
            <a:r>
              <a:rPr lang="en-US" altLang="ko-KR" sz="2000" dirty="0" smtClean="0">
                <a:solidFill>
                  <a:srgbClr val="FF0000"/>
                </a:solidFill>
              </a:rPr>
              <a:t>         May </a:t>
            </a:r>
            <a:r>
              <a:rPr lang="en-US" altLang="ko-KR" sz="2000" dirty="0" smtClean="0">
                <a:solidFill>
                  <a:srgbClr val="FF0000"/>
                </a:solidFill>
              </a:rPr>
              <a:t>12</a:t>
            </a:r>
          </a:p>
          <a:p>
            <a:r>
              <a:rPr lang="en-US" altLang="ko-KR" sz="2000" dirty="0" smtClean="0"/>
              <a:t>TGD approval/Call for proposal			</a:t>
            </a:r>
            <a:r>
              <a:rPr lang="en-US" altLang="ko-KR" sz="2000" dirty="0" smtClean="0"/>
              <a:t>         Sep </a:t>
            </a:r>
            <a:r>
              <a:rPr lang="en-US" altLang="ko-KR" sz="2000" dirty="0" smtClean="0"/>
              <a:t>12</a:t>
            </a:r>
          </a:p>
          <a:p>
            <a:r>
              <a:rPr lang="en-US" altLang="ko-KR" sz="2000" dirty="0" smtClean="0"/>
              <a:t>Preliminary proposal presentation			</a:t>
            </a:r>
            <a:r>
              <a:rPr lang="en-US" altLang="ko-KR" sz="2000" dirty="0" smtClean="0"/>
              <a:t>         Nov </a:t>
            </a:r>
            <a:r>
              <a:rPr lang="en-US" altLang="ko-KR" sz="2000" dirty="0" smtClean="0"/>
              <a:t>12</a:t>
            </a:r>
          </a:p>
          <a:p>
            <a:r>
              <a:rPr lang="en-US" altLang="ko-KR" sz="2000" dirty="0" smtClean="0"/>
              <a:t>Final proposal presentation			</a:t>
            </a:r>
            <a:r>
              <a:rPr lang="en-US" altLang="ko-KR" sz="2000" dirty="0" smtClean="0"/>
              <a:t>         Jan </a:t>
            </a:r>
            <a:r>
              <a:rPr lang="en-US" altLang="ko-KR" sz="2000" dirty="0" smtClean="0"/>
              <a:t>13</a:t>
            </a:r>
          </a:p>
          <a:p>
            <a:r>
              <a:rPr lang="en-US" altLang="ko-KR" sz="2000" dirty="0" smtClean="0"/>
              <a:t>PAC Framework Document/Call for contribution	</a:t>
            </a:r>
            <a:r>
              <a:rPr lang="en-US" altLang="ko-KR" sz="2000" dirty="0" smtClean="0"/>
              <a:t>         May </a:t>
            </a:r>
            <a:r>
              <a:rPr lang="en-US" altLang="ko-KR" sz="2000" dirty="0" smtClean="0"/>
              <a:t>13</a:t>
            </a:r>
          </a:p>
          <a:p>
            <a:r>
              <a:rPr lang="en-US" altLang="ko-KR" sz="2000" dirty="0" smtClean="0"/>
              <a:t>Contribution presentation				</a:t>
            </a:r>
            <a:r>
              <a:rPr lang="en-US" altLang="ko-KR" sz="2000" dirty="0" smtClean="0"/>
              <a:t>         July </a:t>
            </a:r>
            <a:r>
              <a:rPr lang="en-US" altLang="ko-KR" sz="2000" dirty="0" smtClean="0"/>
              <a:t>13</a:t>
            </a:r>
          </a:p>
          <a:p>
            <a:r>
              <a:rPr lang="en-US" altLang="ko-KR" sz="2000" dirty="0" smtClean="0"/>
              <a:t>Draft spec (P802.15.8 D1.0) </a:t>
            </a:r>
            <a:r>
              <a:rPr lang="en-US" altLang="ko-KR" sz="2000" dirty="0" smtClean="0"/>
              <a:t>complete/Letter Ballot       Mar </a:t>
            </a:r>
            <a:r>
              <a:rPr lang="en-US" altLang="ko-KR" sz="2000" dirty="0" smtClean="0"/>
              <a:t>14</a:t>
            </a:r>
          </a:p>
          <a:p>
            <a:r>
              <a:rPr lang="en-US" altLang="ko-KR" sz="2000" dirty="0" smtClean="0"/>
              <a:t>LB Comment resolution/ LB recirculation		</a:t>
            </a:r>
            <a:r>
              <a:rPr lang="en-US" altLang="ko-KR" sz="2000" dirty="0" smtClean="0"/>
              <a:t>         May </a:t>
            </a:r>
            <a:r>
              <a:rPr lang="en-US" altLang="ko-KR" sz="2000" dirty="0" smtClean="0"/>
              <a:t>14</a:t>
            </a:r>
          </a:p>
          <a:p>
            <a:r>
              <a:rPr lang="en-US" altLang="ko-KR" sz="2000" dirty="0" smtClean="0"/>
              <a:t>Sponsor Ballot 					</a:t>
            </a:r>
            <a:r>
              <a:rPr lang="en-US" altLang="ko-KR" sz="2000" dirty="0" smtClean="0"/>
              <a:t>         Jan </a:t>
            </a:r>
            <a:r>
              <a:rPr lang="en-US" altLang="ko-KR" sz="2000" dirty="0" smtClean="0"/>
              <a:t>15</a:t>
            </a:r>
          </a:p>
          <a:p>
            <a:r>
              <a:rPr lang="en-US" altLang="ko-KR" sz="2000" dirty="0" err="1" smtClean="0"/>
              <a:t>RevCom</a:t>
            </a:r>
            <a:r>
              <a:rPr lang="en-US" altLang="ko-KR" sz="2000" dirty="0" smtClean="0"/>
              <a:t> submission 				</a:t>
            </a:r>
            <a:r>
              <a:rPr lang="en-US" altLang="ko-KR" sz="2000" dirty="0" smtClean="0"/>
              <a:t>         July </a:t>
            </a:r>
            <a:r>
              <a:rPr lang="en-US" altLang="ko-KR" sz="2000" dirty="0" smtClean="0"/>
              <a:t>15</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a:t>
            </a:r>
            <a:r>
              <a:rPr lang="en-US" dirty="0" smtClean="0"/>
              <a:t>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smtClean="0"/>
              <a:t>Hun-Bang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400" dirty="0" smtClean="0"/>
              <a:t>   </a:t>
            </a:r>
            <a:r>
              <a:rPr lang="en-US" sz="2000" dirty="0" smtClean="0"/>
              <a:t>Shannon Park (Samsung), </a:t>
            </a:r>
            <a:r>
              <a:rPr lang="en-US" sz="2000" dirty="0" err="1" smtClean="0"/>
              <a:t>Seunggeun</a:t>
            </a:r>
            <a:r>
              <a:rPr lang="en-US" sz="2000" dirty="0" smtClean="0"/>
              <a:t> Jin (ETRI</a:t>
            </a:r>
            <a:r>
              <a:rPr lang="en-US" sz="2400" dirty="0" smtClean="0"/>
              <a:t>)</a:t>
            </a:r>
          </a:p>
          <a:p>
            <a:r>
              <a:rPr lang="en-US" sz="2400" dirty="0" smtClean="0"/>
              <a:t>Secretary (TBD)</a:t>
            </a:r>
          </a:p>
          <a:p>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a:t>
            </a:r>
            <a:r>
              <a:rPr lang="en-US" dirty="0" smtClean="0"/>
              <a:t>San Diego</a:t>
            </a:r>
            <a:r>
              <a:rPr lang="en-US" dirty="0" smtClean="0"/>
              <a:t>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Teleconference (if necessary)</a:t>
            </a:r>
          </a:p>
          <a:p>
            <a:pPr lvl="1"/>
            <a:r>
              <a:rPr lang="en-US" sz="2000" dirty="0" err="1" smtClean="0"/>
              <a:t>Teleconf</a:t>
            </a:r>
            <a:r>
              <a:rPr lang="en-US" sz="2000" dirty="0" smtClean="0"/>
              <a:t>. bridge provided by Samsung</a:t>
            </a:r>
          </a:p>
          <a:p>
            <a:pPr lvl="1"/>
            <a:r>
              <a:rPr lang="en-US" sz="2000" dirty="0" smtClean="0"/>
              <a:t>International: 1-972-301-6000</a:t>
            </a:r>
          </a:p>
          <a:p>
            <a:pPr lvl="1"/>
            <a:r>
              <a:rPr lang="en-US" sz="2000" dirty="0" smtClean="0"/>
              <a:t>Toll Free(USA): 1-877-776-7842</a:t>
            </a:r>
          </a:p>
          <a:p>
            <a:r>
              <a:rPr lang="en-US" sz="2400" dirty="0" smtClean="0"/>
              <a:t>Prepare </a:t>
            </a:r>
            <a:r>
              <a:rPr lang="en-US" sz="2400" dirty="0" smtClean="0"/>
              <a:t>Application Matrix</a:t>
            </a:r>
          </a:p>
          <a:p>
            <a:r>
              <a:rPr lang="en-US" sz="2400" dirty="0" smtClean="0"/>
              <a:t>Prepare T</a:t>
            </a:r>
            <a:r>
              <a:rPr lang="en-US" sz="2400" dirty="0" smtClean="0"/>
              <a:t>echnical Guidance </a:t>
            </a:r>
            <a:r>
              <a:rPr lang="en-US" sz="2400" dirty="0" smtClean="0"/>
              <a:t>document</a:t>
            </a:r>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a:t>
            </a:r>
            <a:r>
              <a:rPr lang="en-US" dirty="0" smtClean="0"/>
              <a:t> </a:t>
            </a:r>
            <a:endParaRPr lang="en-US" dirty="0"/>
          </a:p>
        </p:txBody>
      </p:sp>
      <p:sp>
        <p:nvSpPr>
          <p:cNvPr id="3" name="Content Placeholder 2"/>
          <p:cNvSpPr>
            <a:spLocks noGrp="1"/>
          </p:cNvSpPr>
          <p:nvPr>
            <p:ph idx="1"/>
          </p:nvPr>
        </p:nvSpPr>
        <p:spPr>
          <a:xfrm>
            <a:off x="714348" y="1571612"/>
            <a:ext cx="7772400" cy="4114800"/>
          </a:xfrm>
        </p:spPr>
        <p:txBody>
          <a:bodyPr/>
          <a:lstStyle/>
          <a:p>
            <a:pPr>
              <a:buNone/>
            </a:pPr>
            <a:endParaRPr lang="en-US" sz="2400" dirty="0" smtClean="0"/>
          </a:p>
          <a:p>
            <a:pPr>
              <a:buNone/>
            </a:pPr>
            <a:r>
              <a:rPr lang="en-US" sz="2400" dirty="0" smtClean="0"/>
              <a:t>Move to affirm Myung Lee as the Chair for TG8 Peer Aware Communications.</a:t>
            </a:r>
          </a:p>
          <a:p>
            <a:pPr>
              <a:buNone/>
            </a:pPr>
            <a:endParaRPr lang="en-US" sz="2400" dirty="0" smtClean="0"/>
          </a:p>
          <a:p>
            <a:pPr>
              <a:buNone/>
            </a:pPr>
            <a:r>
              <a:rPr lang="en-US" sz="2400" dirty="0" smtClean="0"/>
              <a:t>Moved:</a:t>
            </a:r>
          </a:p>
          <a:p>
            <a:pPr>
              <a:buNone/>
            </a:pPr>
            <a:r>
              <a:rPr lang="en-US" sz="2400" dirty="0" smtClean="0"/>
              <a:t>Seconded: </a:t>
            </a:r>
          </a:p>
          <a:p>
            <a:pPr>
              <a:buNone/>
            </a:pPr>
            <a:endParaRPr lang="en-US" sz="2400" dirty="0" smtClean="0"/>
          </a:p>
          <a:p>
            <a:pPr>
              <a:buNone/>
            </a:pPr>
            <a:r>
              <a:rPr lang="en-US" sz="2400" dirty="0" smtClean="0"/>
              <a:t>Yes:                No:               Abstain</a:t>
            </a: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26388</TotalTime>
  <Words>392</Words>
  <Application>Microsoft Office PowerPoint</Application>
  <PresentationFormat>On-screen Show (4:3)</PresentationFormat>
  <Paragraphs>113</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 Presentation</vt:lpstr>
      <vt:lpstr>Slide 1</vt:lpstr>
      <vt:lpstr>PAC Closing Report</vt:lpstr>
      <vt:lpstr>Meeting Objectives</vt:lpstr>
      <vt:lpstr>Achievements</vt:lpstr>
      <vt:lpstr>TG  Procedure</vt:lpstr>
      <vt:lpstr>Timeline</vt:lpstr>
      <vt:lpstr>TG8 PAC Officers </vt:lpstr>
      <vt:lpstr>Plan for San Diego </vt:lpstr>
      <vt:lpstr>WG Motion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846</cp:revision>
  <cp:lastPrinted>1998-02-10T13:28:06Z</cp:lastPrinted>
  <dcterms:created xsi:type="dcterms:W3CDTF">1999-11-08T18:59:45Z</dcterms:created>
  <dcterms:modified xsi:type="dcterms:W3CDTF">2012-05-17T07:16:36Z</dcterms:modified>
</cp:coreProperties>
</file>