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5/16/2012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March 2012</a:t>
            </a:r>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lvl1pPr>
              <a:defRPr/>
            </a:lvl1p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March 2012</a:t>
            </a:r>
            <a:endParaRPr lang="en-US" dirty="0"/>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March 2012</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March 2012</a:t>
            </a:r>
            <a:endParaRPr lang="en-US" dirty="0"/>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dirty="0" smtClean="0"/>
              <a:t>March 2012</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 (BCA)</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p:nvSpPr>
        <p:spPr>
          <a:xfrm>
            <a:off x="5181600" y="76200"/>
            <a:ext cx="3733800" cy="381000"/>
          </a:xfrm>
          <a:prstGeom prst="rect">
            <a:avLst/>
          </a:prstGeom>
          <a:noFill/>
        </p:spPr>
        <p:txBody>
          <a:bodyPr wrap="square" rtlCol="0">
            <a:spAutoFit/>
          </a:bodyPr>
          <a:lstStyle/>
          <a:p>
            <a:pPr algn="r"/>
            <a:r>
              <a:rPr lang="en-US" dirty="0" smtClean="0"/>
              <a:t>Doc: IEEE </a:t>
            </a:r>
            <a:r>
              <a:rPr lang="en-US" dirty="0" smtClean="0"/>
              <a:t>802.</a:t>
            </a:r>
            <a:r>
              <a:rPr lang="en-US" b="1" dirty="0" smtClean="0"/>
              <a:t> 15-12-0288-00-004j</a:t>
            </a:r>
            <a:endParaRPr lang="en-US" sz="1800" kern="1200" dirty="0">
              <a:solidFill>
                <a:schemeClr val="tx1"/>
              </a:solidFill>
              <a:latin typeface="+mn-lt"/>
              <a:ea typeface="+mn-ea"/>
              <a:cs typeface="+mn-cs"/>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Submission</a:t>
            </a:r>
            <a:endParaRPr lang="en-US" sz="1400" dirty="0">
              <a:solidFill>
                <a:schemeClr val="tx1"/>
              </a:solidFill>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078313"/>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a:t>
            </a:r>
            <a:r>
              <a:rPr lang="en-US" b="1" dirty="0" smtClean="0"/>
              <a:t>Title: Chanel change notification enhancement</a:t>
            </a:r>
            <a:endParaRPr lang="en-US" b="1" dirty="0"/>
          </a:p>
          <a:p>
            <a:r>
              <a:rPr lang="en-US" b="1" dirty="0"/>
              <a:t>Date Submitted: </a:t>
            </a:r>
            <a:r>
              <a:rPr lang="en-US" b="1" dirty="0" smtClean="0"/>
              <a:t>[May 16 2012]</a:t>
            </a:r>
            <a:endParaRPr lang="en-US" b="1" dirty="0"/>
          </a:p>
          <a:p>
            <a:r>
              <a:rPr lang="en-US" b="1" dirty="0"/>
              <a:t>Source</a:t>
            </a:r>
            <a:r>
              <a:rPr lang="en-US" b="1" dirty="0" smtClean="0"/>
              <a:t>:[Benjamin </a:t>
            </a:r>
            <a:r>
              <a:rPr lang="en-US" b="1" dirty="0" smtClean="0"/>
              <a:t>A. Rolfe</a:t>
            </a:r>
            <a:r>
              <a:rPr lang="en-US" b="1" dirty="0" smtClean="0"/>
              <a:t>]</a:t>
            </a:r>
            <a:endParaRPr lang="en-US" b="1" dirty="0"/>
          </a:p>
          <a:p>
            <a:r>
              <a:rPr lang="en-US" dirty="0"/>
              <a:t>Company </a:t>
            </a:r>
            <a:r>
              <a:rPr lang="en-US" dirty="0" smtClean="0"/>
              <a:t>[Blind Creek Associates]</a:t>
            </a:r>
            <a:endParaRPr lang="en-US" dirty="0"/>
          </a:p>
          <a:p>
            <a:r>
              <a:rPr lang="fi-FI" dirty="0"/>
              <a:t>Address </a:t>
            </a:r>
            <a:r>
              <a:rPr lang="fi-FI" dirty="0" smtClean="0"/>
              <a:t>[]</a:t>
            </a:r>
            <a:endParaRPr lang="fi-FI" dirty="0"/>
          </a:p>
          <a:p>
            <a:r>
              <a:rPr lang="fr-FR" dirty="0"/>
              <a:t>Voice: </a:t>
            </a:r>
            <a:r>
              <a:rPr lang="fr-FR" dirty="0" smtClean="0"/>
              <a:t>[+1.408.395.7207],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r>
              <a:rPr lang="en-US" b="1" dirty="0" smtClean="0"/>
              <a:t>:[</a:t>
            </a:r>
            <a:r>
              <a:rPr lang="en-US" dirty="0" smtClean="0"/>
              <a:t>Progress and MAC work</a:t>
            </a:r>
            <a:r>
              <a:rPr lang="en-US" b="1" dirty="0" smtClean="0"/>
              <a:t>]</a:t>
            </a:r>
            <a:endParaRPr lang="en-US" b="1" dirty="0"/>
          </a:p>
          <a:p>
            <a:r>
              <a:rPr lang="en-US" b="1" dirty="0"/>
              <a:t>Abstract</a:t>
            </a:r>
            <a:r>
              <a:rPr lang="en-US" b="1" dirty="0" smtClean="0"/>
              <a:t>:[</a:t>
            </a:r>
            <a:r>
              <a:rPr lang="en-US" dirty="0" smtClean="0"/>
              <a:t>proposed solution for comment resolution, working group ballot</a:t>
            </a:r>
            <a:r>
              <a:rPr lang="en-US" b="1" dirty="0" smtClean="0"/>
              <a:t>]</a:t>
            </a:r>
            <a:endParaRPr lang="en-US" b="1" dirty="0"/>
          </a:p>
          <a:p>
            <a:r>
              <a:rPr lang="en-US" b="1" dirty="0"/>
              <a:t>Purpose</a:t>
            </a:r>
            <a:r>
              <a:rPr lang="en-US" b="1" dirty="0" smtClean="0"/>
              <a:t>:[</a:t>
            </a:r>
            <a:r>
              <a:rPr lang="en-US" dirty="0" smtClean="0"/>
              <a:t>Refine and complete technical content of draft]</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dirty="0" smtClean="0"/>
              <a:t>March </a:t>
            </a:r>
            <a:r>
              <a:rPr lang="en-US" dirty="0" smtClean="0"/>
              <a:t>2012</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Generalized Channel Switch </a:t>
            </a:r>
            <a:endParaRPr lang="en-US" dirty="0"/>
          </a:p>
        </p:txBody>
      </p:sp>
      <p:sp>
        <p:nvSpPr>
          <p:cNvPr id="3" name="Subtitle 2"/>
          <p:cNvSpPr>
            <a:spLocks noGrp="1"/>
          </p:cNvSpPr>
          <p:nvPr>
            <p:ph type="subTitle" idx="1"/>
          </p:nvPr>
        </p:nvSpPr>
        <p:spPr/>
        <p:txBody>
          <a:bodyPr/>
          <a:lstStyle/>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Change from MAC command to IE</a:t>
            </a:r>
          </a:p>
          <a:p>
            <a:pPr lvl="1"/>
            <a:r>
              <a:rPr lang="en-US" dirty="0" smtClean="0"/>
              <a:t>May be appended to Beacon, Command, Data frame, or Multipurpose frame.</a:t>
            </a:r>
          </a:p>
          <a:p>
            <a:r>
              <a:rPr lang="en-US" dirty="0" smtClean="0"/>
              <a:t>Add PHY specific description of what to switch to</a:t>
            </a:r>
          </a:p>
          <a:p>
            <a:pPr lvl="1"/>
            <a:r>
              <a:rPr lang="en-US" dirty="0" smtClean="0"/>
              <a:t>Can support existing PHYs and provides extensible path for the future.</a:t>
            </a:r>
          </a:p>
          <a:p>
            <a:r>
              <a:rPr lang="en-US" dirty="0" smtClean="0"/>
              <a:t>Generalize scale for time</a:t>
            </a:r>
            <a:endParaRPr lang="en-US" dirty="0"/>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IE instead of command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IE can be attached to various frame types and support multiple scenarios</a:t>
            </a:r>
          </a:p>
          <a:p>
            <a:pPr lvl="1"/>
            <a:r>
              <a:rPr lang="en-US" dirty="0" smtClean="0"/>
              <a:t>Can add IE to periodic beacon for repetition in beacon enabled PAN</a:t>
            </a:r>
          </a:p>
          <a:p>
            <a:pPr lvl="2"/>
            <a:r>
              <a:rPr lang="en-US" dirty="0" smtClean="0"/>
              <a:t>Enhanced reliability, accommodate sleepy devices, blocking, etc.</a:t>
            </a:r>
          </a:p>
          <a:p>
            <a:pPr lvl="2"/>
            <a:r>
              <a:rPr lang="en-US" dirty="0" smtClean="0"/>
              <a:t>Advertises to all associated devices</a:t>
            </a:r>
          </a:p>
          <a:p>
            <a:pPr lvl="1"/>
            <a:r>
              <a:rPr lang="en-US" dirty="0" smtClean="0"/>
              <a:t>Can be added to directed frame to target a single device</a:t>
            </a:r>
          </a:p>
          <a:p>
            <a:pPr lvl="2"/>
            <a:r>
              <a:rPr lang="en-US" dirty="0" err="1" smtClean="0"/>
              <a:t>a</a:t>
            </a:r>
            <a:r>
              <a:rPr lang="en-US" dirty="0" err="1" smtClean="0"/>
              <a:t>periodic</a:t>
            </a:r>
            <a:r>
              <a:rPr lang="en-US" dirty="0" smtClean="0"/>
              <a:t> beacon, beacon request, data frame, Multi-purpose frame, any command frame</a:t>
            </a:r>
          </a:p>
          <a:p>
            <a:pPr lvl="2"/>
            <a:r>
              <a:rPr lang="en-US" dirty="0" smtClean="0"/>
              <a:t>Can be individually acknowledged or repeated (stronger)</a:t>
            </a:r>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57200"/>
          </a:xfrm>
        </p:spPr>
        <p:txBody>
          <a:bodyPr>
            <a:normAutofit fontScale="90000"/>
          </a:bodyPr>
          <a:lstStyle/>
          <a:p>
            <a:r>
              <a:rPr lang="en-US" dirty="0" smtClean="0"/>
              <a:t>IE format</a:t>
            </a:r>
            <a:endParaRPr lang="en-US" dirty="0"/>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5" name="Footer Placeholder 4"/>
          <p:cNvSpPr>
            <a:spLocks noGrp="1"/>
          </p:cNvSpPr>
          <p:nvPr>
            <p:ph type="ftr" sz="quarter" idx="11"/>
          </p:nvPr>
        </p:nvSpPr>
        <p:spPr/>
        <p:txBody>
          <a:bodyPr/>
          <a:lstStyle/>
          <a:p>
            <a:r>
              <a:rPr lang="en-US" dirty="0" smtClean="0"/>
              <a:t>Ben Rolfe</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pic>
        <p:nvPicPr>
          <p:cNvPr id="2049" name="Picture 1"/>
          <p:cNvPicPr>
            <a:picLocks noChangeAspect="1" noChangeArrowheads="1"/>
          </p:cNvPicPr>
          <p:nvPr/>
        </p:nvPicPr>
        <p:blipFill>
          <a:blip r:embed="rId2" cstate="print"/>
          <a:srcRect/>
          <a:stretch>
            <a:fillRect/>
          </a:stretch>
        </p:blipFill>
        <p:spPr bwMode="auto">
          <a:xfrm>
            <a:off x="1243013" y="995363"/>
            <a:ext cx="6657975" cy="48672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457200"/>
          </a:xfrm>
        </p:spPr>
        <p:txBody>
          <a:bodyPr>
            <a:noAutofit/>
          </a:bodyPr>
          <a:lstStyle/>
          <a:p>
            <a:r>
              <a:rPr lang="en-US" sz="2000" dirty="0" smtClean="0"/>
              <a:t>Detailed Example: LECIM Proposed operating parameters encoding</a:t>
            </a:r>
            <a:endParaRPr lang="en-US" sz="2000" dirty="0"/>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graphicFrame>
        <p:nvGraphicFramePr>
          <p:cNvPr id="8" name="Table 7"/>
          <p:cNvGraphicFramePr>
            <a:graphicFrameLocks noGrp="1"/>
          </p:cNvGraphicFramePr>
          <p:nvPr/>
        </p:nvGraphicFramePr>
        <p:xfrm>
          <a:off x="1219200" y="762000"/>
          <a:ext cx="7010400" cy="5530596"/>
        </p:xfrm>
        <a:graphic>
          <a:graphicData uri="http://schemas.openxmlformats.org/drawingml/2006/table">
            <a:tbl>
              <a:tblPr/>
              <a:tblGrid>
                <a:gridCol w="1001486"/>
                <a:gridCol w="6008914"/>
              </a:tblGrid>
              <a:tr h="194423">
                <a:tc>
                  <a:txBody>
                    <a:bodyPr/>
                    <a:lstStyle/>
                    <a:p>
                      <a:pPr marL="0" marR="0">
                        <a:lnSpc>
                          <a:spcPct val="115000"/>
                        </a:lnSpc>
                        <a:spcBef>
                          <a:spcPts val="0"/>
                        </a:spcBef>
                        <a:spcAft>
                          <a:spcPts val="0"/>
                        </a:spcAft>
                      </a:pPr>
                      <a:r>
                        <a:rPr lang="en-US" sz="1200" dirty="0">
                          <a:latin typeface="Calibri"/>
                          <a:ea typeface="Calibri"/>
                          <a:cs typeface="Times New Roman"/>
                        </a:rPr>
                        <a:t>Bit Number</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latin typeface="Calibri"/>
                          <a:ea typeface="Calibri"/>
                          <a:cs typeface="Times New Roman"/>
                        </a:rPr>
                        <a:t>Description</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7692">
                <a:tc>
                  <a:txBody>
                    <a:bodyPr/>
                    <a:lstStyle/>
                    <a:p>
                      <a:pPr marL="0" marR="0">
                        <a:lnSpc>
                          <a:spcPct val="115000"/>
                        </a:lnSpc>
                        <a:spcBef>
                          <a:spcPts val="0"/>
                        </a:spcBef>
                        <a:spcAft>
                          <a:spcPts val="0"/>
                        </a:spcAft>
                      </a:pPr>
                      <a:r>
                        <a:rPr lang="en-US" sz="1200">
                          <a:latin typeface="Calibri"/>
                          <a:ea typeface="Calibri"/>
                          <a:cs typeface="Times New Roman"/>
                        </a:rPr>
                        <a:t>0:3</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latin typeface="Calibri"/>
                          <a:ea typeface="Calibri"/>
                          <a:cs typeface="Times New Roman"/>
                        </a:rPr>
                        <a:t>Operating Band:</a:t>
                      </a:r>
                    </a:p>
                    <a:p>
                      <a:pPr marL="457200" marR="0">
                        <a:lnSpc>
                          <a:spcPct val="115000"/>
                        </a:lnSpc>
                        <a:spcBef>
                          <a:spcPts val="0"/>
                        </a:spcBef>
                        <a:spcAft>
                          <a:spcPts val="0"/>
                        </a:spcAft>
                      </a:pPr>
                      <a:r>
                        <a:rPr lang="en-US" sz="1200" dirty="0">
                          <a:latin typeface="Calibri"/>
                          <a:ea typeface="Calibri"/>
                          <a:cs typeface="Times New Roman"/>
                        </a:rPr>
                        <a:t>0 = Invalid</a:t>
                      </a:r>
                    </a:p>
                    <a:p>
                      <a:pPr marL="457200" marR="0">
                        <a:lnSpc>
                          <a:spcPct val="115000"/>
                        </a:lnSpc>
                        <a:spcBef>
                          <a:spcPts val="0"/>
                        </a:spcBef>
                        <a:spcAft>
                          <a:spcPts val="0"/>
                        </a:spcAft>
                      </a:pPr>
                      <a:r>
                        <a:rPr lang="en-US" sz="1200" dirty="0">
                          <a:latin typeface="Calibri"/>
                          <a:ea typeface="Calibri"/>
                          <a:cs typeface="Times New Roman"/>
                        </a:rPr>
                        <a:t>1-9 defined</a:t>
                      </a:r>
                    </a:p>
                    <a:p>
                      <a:pPr marL="457200" marR="0">
                        <a:lnSpc>
                          <a:spcPct val="115000"/>
                        </a:lnSpc>
                        <a:spcBef>
                          <a:spcPts val="0"/>
                        </a:spcBef>
                        <a:spcAft>
                          <a:spcPts val="0"/>
                        </a:spcAft>
                      </a:pPr>
                      <a:r>
                        <a:rPr lang="en-US" sz="1200" dirty="0">
                          <a:latin typeface="Calibri"/>
                          <a:ea typeface="Calibri"/>
                          <a:cs typeface="Times New Roman"/>
                        </a:rPr>
                        <a:t>10-15 reserved</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845">
                <a:tc>
                  <a:txBody>
                    <a:bodyPr/>
                    <a:lstStyle/>
                    <a:p>
                      <a:pPr marL="0" marR="0">
                        <a:lnSpc>
                          <a:spcPct val="115000"/>
                        </a:lnSpc>
                        <a:spcBef>
                          <a:spcPts val="0"/>
                        </a:spcBef>
                        <a:spcAft>
                          <a:spcPts val="0"/>
                        </a:spcAft>
                      </a:pPr>
                      <a:r>
                        <a:rPr lang="en-US" sz="1200">
                          <a:latin typeface="Calibri"/>
                          <a:ea typeface="Calibri"/>
                          <a:cs typeface="Times New Roman"/>
                        </a:rPr>
                        <a:t>4:12</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latin typeface="Calibri"/>
                          <a:ea typeface="Calibri"/>
                          <a:cs typeface="Times New Roman"/>
                        </a:rPr>
                        <a:t>Channel Number. The maximum valid value depends on the operating band according to Table 1. </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423">
                <a:tc>
                  <a:txBody>
                    <a:bodyPr/>
                    <a:lstStyle/>
                    <a:p>
                      <a:pPr marL="0" marR="0">
                        <a:lnSpc>
                          <a:spcPct val="115000"/>
                        </a:lnSpc>
                        <a:spcBef>
                          <a:spcPts val="0"/>
                        </a:spcBef>
                        <a:spcAft>
                          <a:spcPts val="0"/>
                        </a:spcAft>
                      </a:pPr>
                      <a:r>
                        <a:rPr lang="en-US" sz="1200">
                          <a:latin typeface="Calibri"/>
                          <a:ea typeface="Calibri"/>
                          <a:cs typeface="Times New Roman"/>
                        </a:rPr>
                        <a:t>13</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Calibri"/>
                          <a:ea typeface="Calibri"/>
                          <a:cs typeface="Times New Roman"/>
                        </a:rPr>
                        <a:t>Position Modulation supported. </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7692">
                <a:tc>
                  <a:txBody>
                    <a:bodyPr/>
                    <a:lstStyle/>
                    <a:p>
                      <a:pPr marL="0" marR="0">
                        <a:lnSpc>
                          <a:spcPct val="115000"/>
                        </a:lnSpc>
                        <a:spcBef>
                          <a:spcPts val="0"/>
                        </a:spcBef>
                        <a:spcAft>
                          <a:spcPts val="0"/>
                        </a:spcAft>
                      </a:pPr>
                      <a:r>
                        <a:rPr lang="en-US" sz="1200">
                          <a:latin typeface="Calibri"/>
                          <a:ea typeface="Calibri"/>
                          <a:cs typeface="Times New Roman"/>
                        </a:rPr>
                        <a:t>14:15</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latin typeface="Calibri"/>
                          <a:ea typeface="Calibri"/>
                          <a:cs typeface="Times New Roman"/>
                        </a:rPr>
                        <a:t>Symbol rate. </a:t>
                      </a:r>
                    </a:p>
                    <a:p>
                      <a:pPr marL="0" marR="0">
                        <a:lnSpc>
                          <a:spcPct val="115000"/>
                        </a:lnSpc>
                        <a:spcBef>
                          <a:spcPts val="0"/>
                        </a:spcBef>
                        <a:spcAft>
                          <a:spcPts val="0"/>
                        </a:spcAft>
                      </a:pPr>
                      <a:r>
                        <a:rPr lang="en-US" sz="1200" dirty="0">
                          <a:latin typeface="Calibri"/>
                          <a:ea typeface="Calibri"/>
                          <a:cs typeface="Times New Roman"/>
                        </a:rPr>
                        <a:t>0 = 37.5 </a:t>
                      </a:r>
                      <a:r>
                        <a:rPr lang="en-US" sz="1200" dirty="0" err="1">
                          <a:latin typeface="Calibri"/>
                          <a:ea typeface="Calibri"/>
                          <a:cs typeface="Times New Roman"/>
                        </a:rPr>
                        <a:t>ksps</a:t>
                      </a:r>
                      <a:endParaRPr lang="en-US" sz="1200" dirty="0">
                        <a:latin typeface="Calibri"/>
                        <a:ea typeface="Calibri"/>
                        <a:cs typeface="Times New Roman"/>
                      </a:endParaRPr>
                    </a:p>
                    <a:p>
                      <a:pPr marL="0" marR="0">
                        <a:lnSpc>
                          <a:spcPct val="115000"/>
                        </a:lnSpc>
                        <a:spcBef>
                          <a:spcPts val="0"/>
                        </a:spcBef>
                        <a:spcAft>
                          <a:spcPts val="0"/>
                        </a:spcAft>
                      </a:pPr>
                      <a:r>
                        <a:rPr lang="en-US" sz="1200" dirty="0">
                          <a:latin typeface="Calibri"/>
                          <a:ea typeface="Calibri"/>
                          <a:cs typeface="Times New Roman"/>
                        </a:rPr>
                        <a:t>1 = 25 </a:t>
                      </a:r>
                      <a:r>
                        <a:rPr lang="en-US" sz="1200" dirty="0" err="1">
                          <a:latin typeface="Calibri"/>
                          <a:ea typeface="Calibri"/>
                          <a:cs typeface="Times New Roman"/>
                        </a:rPr>
                        <a:t>ksps</a:t>
                      </a:r>
                      <a:endParaRPr lang="en-US" sz="1200" dirty="0">
                        <a:latin typeface="Calibri"/>
                        <a:ea typeface="Calibri"/>
                        <a:cs typeface="Times New Roman"/>
                      </a:endParaRPr>
                    </a:p>
                    <a:p>
                      <a:pPr marL="0" marR="0">
                        <a:lnSpc>
                          <a:spcPct val="115000"/>
                        </a:lnSpc>
                        <a:spcBef>
                          <a:spcPts val="0"/>
                        </a:spcBef>
                        <a:spcAft>
                          <a:spcPts val="0"/>
                        </a:spcAft>
                      </a:pPr>
                      <a:r>
                        <a:rPr lang="en-US" sz="1200" dirty="0">
                          <a:latin typeface="Calibri"/>
                          <a:ea typeface="Calibri"/>
                          <a:cs typeface="Times New Roman"/>
                        </a:rPr>
                        <a:t> 2 = 12.5 </a:t>
                      </a:r>
                      <a:r>
                        <a:rPr lang="en-US" sz="1200" dirty="0" err="1">
                          <a:latin typeface="Calibri"/>
                          <a:ea typeface="Calibri"/>
                          <a:cs typeface="Times New Roman"/>
                        </a:rPr>
                        <a:t>ksps</a:t>
                      </a:r>
                      <a:endParaRPr lang="en-US" sz="1200" dirty="0">
                        <a:latin typeface="Calibri"/>
                        <a:ea typeface="Calibri"/>
                        <a:cs typeface="Times New Roman"/>
                      </a:endParaRP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269">
                <a:tc>
                  <a:txBody>
                    <a:bodyPr/>
                    <a:lstStyle/>
                    <a:p>
                      <a:pPr marL="0" marR="0">
                        <a:lnSpc>
                          <a:spcPct val="115000"/>
                        </a:lnSpc>
                        <a:spcBef>
                          <a:spcPts val="0"/>
                        </a:spcBef>
                        <a:spcAft>
                          <a:spcPts val="0"/>
                        </a:spcAft>
                      </a:pPr>
                      <a:r>
                        <a:rPr lang="en-US" sz="1200">
                          <a:latin typeface="Calibri"/>
                          <a:ea typeface="Calibri"/>
                          <a:cs typeface="Times New Roman"/>
                        </a:rPr>
                        <a:t>16</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Calibri"/>
                          <a:ea typeface="Calibri"/>
                          <a:cs typeface="Times New Roman"/>
                        </a:rPr>
                        <a:t>Channel spacing:</a:t>
                      </a:r>
                    </a:p>
                    <a:p>
                      <a:pPr marL="0" marR="0">
                        <a:lnSpc>
                          <a:spcPct val="115000"/>
                        </a:lnSpc>
                        <a:spcBef>
                          <a:spcPts val="0"/>
                        </a:spcBef>
                        <a:spcAft>
                          <a:spcPts val="0"/>
                        </a:spcAft>
                      </a:pPr>
                      <a:r>
                        <a:rPr lang="en-US" sz="1200">
                          <a:latin typeface="Calibri"/>
                          <a:ea typeface="Calibri"/>
                          <a:cs typeface="Times New Roman"/>
                        </a:rPr>
                        <a:t>0 = Channel spacing for indicated operating band as given in Table 195</a:t>
                      </a:r>
                    </a:p>
                    <a:p>
                      <a:pPr marL="0" marR="0">
                        <a:lnSpc>
                          <a:spcPct val="115000"/>
                        </a:lnSpc>
                        <a:spcBef>
                          <a:spcPts val="0"/>
                        </a:spcBef>
                        <a:spcAft>
                          <a:spcPts val="0"/>
                        </a:spcAft>
                      </a:pPr>
                      <a:r>
                        <a:rPr lang="en-US" sz="1200">
                          <a:latin typeface="Calibri"/>
                          <a:ea typeface="Calibri"/>
                          <a:cs typeface="Times New Roman"/>
                        </a:rPr>
                        <a:t>1 = Channel spacing for indicated operating band as given in Table 196</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269">
                <a:tc>
                  <a:txBody>
                    <a:bodyPr/>
                    <a:lstStyle/>
                    <a:p>
                      <a:pPr marL="0" marR="0">
                        <a:lnSpc>
                          <a:spcPct val="115000"/>
                        </a:lnSpc>
                        <a:spcBef>
                          <a:spcPts val="0"/>
                        </a:spcBef>
                        <a:spcAft>
                          <a:spcPts val="0"/>
                        </a:spcAft>
                      </a:pPr>
                      <a:r>
                        <a:rPr lang="en-US" sz="1200">
                          <a:latin typeface="Calibri"/>
                          <a:ea typeface="Calibri"/>
                          <a:cs typeface="Times New Roman"/>
                        </a:rPr>
                        <a:t>17</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Calibri"/>
                          <a:ea typeface="Calibri"/>
                          <a:cs typeface="Times New Roman"/>
                        </a:rPr>
                        <a:t>FEC Enabled</a:t>
                      </a:r>
                    </a:p>
                    <a:p>
                      <a:pPr marL="0" marR="0">
                        <a:lnSpc>
                          <a:spcPct val="115000"/>
                        </a:lnSpc>
                        <a:spcBef>
                          <a:spcPts val="0"/>
                        </a:spcBef>
                        <a:spcAft>
                          <a:spcPts val="0"/>
                        </a:spcAft>
                      </a:pPr>
                      <a:r>
                        <a:rPr lang="en-US" sz="1200">
                          <a:latin typeface="Calibri"/>
                          <a:ea typeface="Calibri"/>
                          <a:cs typeface="Times New Roman"/>
                        </a:rPr>
                        <a:t>0 = not enabled</a:t>
                      </a:r>
                    </a:p>
                    <a:p>
                      <a:pPr marL="0" marR="0">
                        <a:lnSpc>
                          <a:spcPct val="115000"/>
                        </a:lnSpc>
                        <a:spcBef>
                          <a:spcPts val="0"/>
                        </a:spcBef>
                        <a:spcAft>
                          <a:spcPts val="0"/>
                        </a:spcAft>
                      </a:pPr>
                      <a:r>
                        <a:rPr lang="en-US" sz="1200">
                          <a:latin typeface="Calibri"/>
                          <a:ea typeface="Calibri"/>
                          <a:cs typeface="Times New Roman"/>
                        </a:rPr>
                        <a:t>1 =  enabled</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269">
                <a:tc>
                  <a:txBody>
                    <a:bodyPr/>
                    <a:lstStyle/>
                    <a:p>
                      <a:pPr marL="0" marR="0">
                        <a:lnSpc>
                          <a:spcPct val="115000"/>
                        </a:lnSpc>
                        <a:spcBef>
                          <a:spcPts val="0"/>
                        </a:spcBef>
                        <a:spcAft>
                          <a:spcPts val="0"/>
                        </a:spcAft>
                      </a:pPr>
                      <a:r>
                        <a:rPr lang="en-US" sz="1200">
                          <a:latin typeface="Calibri"/>
                          <a:ea typeface="Calibri"/>
                          <a:cs typeface="Times New Roman"/>
                        </a:rPr>
                        <a:t>18</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Calibri"/>
                          <a:ea typeface="Calibri"/>
                          <a:cs typeface="Times New Roman"/>
                        </a:rPr>
                        <a:t>Interleaving Enabled:</a:t>
                      </a:r>
                    </a:p>
                    <a:p>
                      <a:pPr marL="0" marR="0">
                        <a:lnSpc>
                          <a:spcPct val="115000"/>
                        </a:lnSpc>
                        <a:spcBef>
                          <a:spcPts val="0"/>
                        </a:spcBef>
                        <a:spcAft>
                          <a:spcPts val="0"/>
                        </a:spcAft>
                      </a:pPr>
                      <a:r>
                        <a:rPr lang="en-US" sz="1200">
                          <a:latin typeface="Calibri"/>
                          <a:ea typeface="Calibri"/>
                          <a:cs typeface="Times New Roman"/>
                        </a:rPr>
                        <a:t>0 = not enabled</a:t>
                      </a:r>
                    </a:p>
                    <a:p>
                      <a:pPr marL="0" marR="0">
                        <a:lnSpc>
                          <a:spcPct val="115000"/>
                        </a:lnSpc>
                        <a:spcBef>
                          <a:spcPts val="0"/>
                        </a:spcBef>
                        <a:spcAft>
                          <a:spcPts val="0"/>
                        </a:spcAft>
                      </a:pPr>
                      <a:r>
                        <a:rPr lang="en-US" sz="1200">
                          <a:latin typeface="Calibri"/>
                          <a:ea typeface="Calibri"/>
                          <a:cs typeface="Times New Roman"/>
                        </a:rPr>
                        <a:t>1 =  enabled</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269">
                <a:tc>
                  <a:txBody>
                    <a:bodyPr/>
                    <a:lstStyle/>
                    <a:p>
                      <a:pPr marL="0" marR="0">
                        <a:lnSpc>
                          <a:spcPct val="115000"/>
                        </a:lnSpc>
                        <a:spcBef>
                          <a:spcPts val="0"/>
                        </a:spcBef>
                        <a:spcAft>
                          <a:spcPts val="0"/>
                        </a:spcAft>
                      </a:pPr>
                      <a:r>
                        <a:rPr lang="en-US" sz="1200">
                          <a:latin typeface="Calibri"/>
                          <a:ea typeface="Calibri"/>
                          <a:cs typeface="Times New Roman"/>
                        </a:rPr>
                        <a:t>19</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Calibri"/>
                          <a:ea typeface="Calibri"/>
                          <a:cs typeface="Times New Roman"/>
                        </a:rPr>
                        <a:t>Scrambler enabled:</a:t>
                      </a:r>
                    </a:p>
                    <a:p>
                      <a:pPr marL="0" marR="0">
                        <a:lnSpc>
                          <a:spcPct val="115000"/>
                        </a:lnSpc>
                        <a:spcBef>
                          <a:spcPts val="0"/>
                        </a:spcBef>
                        <a:spcAft>
                          <a:spcPts val="0"/>
                        </a:spcAft>
                      </a:pPr>
                      <a:r>
                        <a:rPr lang="en-US" sz="1200">
                          <a:latin typeface="Calibri"/>
                          <a:ea typeface="Calibri"/>
                          <a:cs typeface="Times New Roman"/>
                        </a:rPr>
                        <a:t>0 = not enabled</a:t>
                      </a:r>
                    </a:p>
                    <a:p>
                      <a:pPr marL="0" marR="0">
                        <a:lnSpc>
                          <a:spcPct val="115000"/>
                        </a:lnSpc>
                        <a:spcBef>
                          <a:spcPts val="0"/>
                        </a:spcBef>
                        <a:spcAft>
                          <a:spcPts val="0"/>
                        </a:spcAft>
                      </a:pPr>
                      <a:r>
                        <a:rPr lang="en-US" sz="1200">
                          <a:latin typeface="Calibri"/>
                          <a:ea typeface="Calibri"/>
                          <a:cs typeface="Times New Roman"/>
                        </a:rPr>
                        <a:t>1 =  enabled</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423">
                <a:tc>
                  <a:txBody>
                    <a:bodyPr/>
                    <a:lstStyle/>
                    <a:p>
                      <a:pPr marL="0" marR="0">
                        <a:lnSpc>
                          <a:spcPct val="115000"/>
                        </a:lnSpc>
                        <a:spcBef>
                          <a:spcPts val="0"/>
                        </a:spcBef>
                        <a:spcAft>
                          <a:spcPts val="0"/>
                        </a:spcAft>
                      </a:pPr>
                      <a:r>
                        <a:rPr lang="en-US" sz="1200">
                          <a:latin typeface="Calibri"/>
                          <a:ea typeface="Calibri"/>
                          <a:cs typeface="Times New Roman"/>
                        </a:rPr>
                        <a:t>20</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Calibri"/>
                          <a:ea typeface="Calibri"/>
                          <a:cs typeface="Times New Roman"/>
                        </a:rPr>
                        <a:t>Short PHR may be used 1= yes, 0 = no</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423">
                <a:tc>
                  <a:txBody>
                    <a:bodyPr/>
                    <a:lstStyle/>
                    <a:p>
                      <a:pPr marL="0" marR="0">
                        <a:lnSpc>
                          <a:spcPct val="115000"/>
                        </a:lnSpc>
                        <a:spcBef>
                          <a:spcPts val="0"/>
                        </a:spcBef>
                        <a:spcAft>
                          <a:spcPts val="0"/>
                        </a:spcAft>
                      </a:pPr>
                      <a:r>
                        <a:rPr lang="en-US" sz="1200">
                          <a:latin typeface="Calibri"/>
                          <a:ea typeface="Calibri"/>
                          <a:cs typeface="Times New Roman"/>
                        </a:rPr>
                        <a:t>21</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Calibri"/>
                          <a:ea typeface="Calibri"/>
                          <a:cs typeface="Times New Roman"/>
                        </a:rPr>
                        <a:t>Long  PHR may be used 1= yes, 0 = no</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423">
                <a:tc>
                  <a:txBody>
                    <a:bodyPr/>
                    <a:lstStyle/>
                    <a:p>
                      <a:pPr marL="0" marR="0">
                        <a:lnSpc>
                          <a:spcPct val="115000"/>
                        </a:lnSpc>
                        <a:spcBef>
                          <a:spcPts val="0"/>
                        </a:spcBef>
                        <a:spcAft>
                          <a:spcPts val="0"/>
                        </a:spcAft>
                      </a:pPr>
                      <a:r>
                        <a:rPr lang="en-US" sz="1200">
                          <a:latin typeface="Calibri"/>
                          <a:ea typeface="Calibri"/>
                          <a:cs typeface="Times New Roman"/>
                        </a:rPr>
                        <a:t>22:31</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latin typeface="Calibri"/>
                          <a:ea typeface="Calibri"/>
                          <a:cs typeface="Times New Roman"/>
                        </a:rPr>
                        <a:t>Reserved</a:t>
                      </a:r>
                    </a:p>
                  </a:txBody>
                  <a:tcPr marL="53544" marR="53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18502</TotalTime>
  <Words>495</Words>
  <Application>Microsoft Office PowerPoint</Application>
  <PresentationFormat>On-screen Show (4:3)</PresentationFormat>
  <Paragraphs>83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Generalized Channel Switch </vt:lpstr>
      <vt:lpstr>Summary</vt:lpstr>
      <vt:lpstr>Why IE instead of command</vt:lpstr>
      <vt:lpstr>IE format</vt:lpstr>
      <vt:lpstr>Detailed Example: LECIM Proposed operating parameters encoding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196</cp:revision>
  <dcterms:created xsi:type="dcterms:W3CDTF">2011-01-14T17:45:45Z</dcterms:created>
  <dcterms:modified xsi:type="dcterms:W3CDTF">2012-05-17T12:51:50Z</dcterms:modified>
</cp:coreProperties>
</file>