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90" r:id="rId2"/>
    <p:sldMasterId id="2147483648" r:id="rId3"/>
    <p:sldMasterId id="2147483663" r:id="rId4"/>
  </p:sldMasterIdLst>
  <p:notesMasterIdLst>
    <p:notesMasterId r:id="rId26"/>
  </p:notesMasterIdLst>
  <p:handoutMasterIdLst>
    <p:handoutMasterId r:id="rId27"/>
  </p:handoutMasterIdLst>
  <p:sldIdLst>
    <p:sldId id="341" r:id="rId5"/>
    <p:sldId id="339" r:id="rId6"/>
    <p:sldId id="340" r:id="rId7"/>
    <p:sldId id="319" r:id="rId8"/>
    <p:sldId id="320" r:id="rId9"/>
    <p:sldId id="323" r:id="rId10"/>
    <p:sldId id="322" r:id="rId11"/>
    <p:sldId id="326" r:id="rId12"/>
    <p:sldId id="324" r:id="rId13"/>
    <p:sldId id="325" r:id="rId14"/>
    <p:sldId id="327" r:id="rId15"/>
    <p:sldId id="328" r:id="rId16"/>
    <p:sldId id="329" r:id="rId17"/>
    <p:sldId id="330" r:id="rId18"/>
    <p:sldId id="331" r:id="rId19"/>
    <p:sldId id="342" r:id="rId20"/>
    <p:sldId id="335" r:id="rId21"/>
    <p:sldId id="332" r:id="rId22"/>
    <p:sldId id="333" r:id="rId23"/>
    <p:sldId id="336" r:id="rId24"/>
    <p:sldId id="318" r:id="rId2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FBA"/>
    <a:srgbClr val="FF33CC"/>
    <a:srgbClr val="F74FB3"/>
    <a:srgbClr val="FF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10" autoAdjust="0"/>
    <p:restoredTop sz="94660"/>
  </p:normalViewPr>
  <p:slideViewPr>
    <p:cSldViewPr>
      <p:cViewPr>
        <p:scale>
          <a:sx n="66" d="100"/>
          <a:sy n="66" d="100"/>
        </p:scale>
        <p:origin x="-576"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ED78F4D-E323-4DC7-9707-2F2B808EB275}" type="datetimeFigureOut">
              <a:rPr kumimoji="1" lang="ja-JP" altLang="en-US" smtClean="0"/>
              <a:pPr/>
              <a:t>2012/5/20</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AB02144-562E-490B-9F5A-3BC54D8254B5}" type="slidenum">
              <a:rPr kumimoji="1" lang="ja-JP" altLang="en-US" smtClean="0"/>
              <a:pPr/>
              <a:t>‹#›</a:t>
            </a:fld>
            <a:endParaRPr kumimoji="1" lang="ja-JP" altLang="en-US"/>
          </a:p>
        </p:txBody>
      </p:sp>
    </p:spTree>
    <p:extLst>
      <p:ext uri="{BB962C8B-B14F-4D97-AF65-F5344CB8AC3E}">
        <p14:creationId xmlns:p14="http://schemas.microsoft.com/office/powerpoint/2010/main" val="234093413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E929E7D-E620-4BF8-8B9D-B3D550022A57}" type="datetimeFigureOut">
              <a:rPr kumimoji="1" lang="ja-JP" altLang="en-US" smtClean="0"/>
              <a:pPr/>
              <a:t>2012/5/20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17B4E7D9-D50B-4724-91B2-1A307EB4FA15}" type="slidenum">
              <a:rPr kumimoji="1" lang="ja-JP" altLang="en-US" smtClean="0"/>
              <a:pPr/>
              <a:t>‹#›</a:t>
            </a:fld>
            <a:endParaRPr kumimoji="1" lang="ja-JP" altLang="en-US"/>
          </a:p>
        </p:txBody>
      </p:sp>
    </p:spTree>
    <p:extLst>
      <p:ext uri="{BB962C8B-B14F-4D97-AF65-F5344CB8AC3E}">
        <p14:creationId xmlns:p14="http://schemas.microsoft.com/office/powerpoint/2010/main" val="104054026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val="529473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スライド番号プレースホルダー 2"/>
          <p:cNvSpPr>
            <a:spLocks noGrp="1"/>
          </p:cNvSpPr>
          <p:nvPr>
            <p:ph type="sldNum" sz="quarter" idx="10"/>
          </p:nvPr>
        </p:nvSpPr>
        <p:spPr/>
        <p:txBody>
          <a:bodyPr/>
          <a:lstStyle/>
          <a:p>
            <a:pPr>
              <a:defRPr/>
            </a:pPr>
            <a:r>
              <a:rPr lang="en-US" altLang="ko-KR" smtClean="0"/>
              <a:t>Slide </a:t>
            </a:r>
            <a:fld id="{7FB9C4FB-0940-4004-BDA7-EF1059CA0C89}" type="slidenum">
              <a:rPr lang="en-US" altLang="ko-KR" smtClean="0"/>
              <a:pPr>
                <a:defRPr/>
              </a:pPr>
              <a:t>‹#›</a:t>
            </a:fld>
            <a:endParaRPr lang="en-US" altLang="ko-KR"/>
          </a:p>
        </p:txBody>
      </p:sp>
    </p:spTree>
    <p:extLst>
      <p:ext uri="{BB962C8B-B14F-4D97-AF65-F5344CB8AC3E}">
        <p14:creationId xmlns:p14="http://schemas.microsoft.com/office/powerpoint/2010/main" val="2739828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27617882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203474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214496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028273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673956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44125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val="2255835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5873282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1987716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729991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578543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872182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March 25, 2012</a:t>
            </a:r>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9" name="スライド番号プレースホルダ 8"/>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val="1747704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March 25, 2012</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4" name="スライド番号プレースホルダ 3"/>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25, 2012</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smtClean="0"/>
              <a:t>&lt;Shu Kato&gt;, &lt;Tohoku University&gt;</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3CC51840-E056-40D1-8D7C-AACDEE9FEEB4}"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026564738"/>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dirty="0"/>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extLst>
      <p:ext uri="{BB962C8B-B14F-4D97-AF65-F5344CB8AC3E}">
        <p14:creationId xmlns:p14="http://schemas.microsoft.com/office/powerpoint/2010/main" val="20305010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5004574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01134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val="1881351655"/>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41069310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6321818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716461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9264376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2119911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24408021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29587134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9981689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0473324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74410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4.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3.png"/><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19" Type="http://schemas.openxmlformats.org/officeDocument/2006/relationships/image" Target="../media/image5.png"/><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3929058" y="332601"/>
            <a:ext cx="45291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802.15-12-0286-02-004k</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214282" y="6475412"/>
            <a:ext cx="11827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ko-KR" dirty="0">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7286645" y="6453188"/>
            <a:ext cx="138904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dirty="0" smtClean="0">
                <a:ea typeface="굴림" charset="-127"/>
              </a:rPr>
              <a:t>Tohoku  Univ.</a:t>
            </a:r>
          </a:p>
        </p:txBody>
      </p:sp>
      <p:sp>
        <p:nvSpPr>
          <p:cNvPr id="1034" name="Text Box 12"/>
          <p:cNvSpPr txBox="1">
            <a:spLocks noChangeArrowheads="1"/>
          </p:cNvSpPr>
          <p:nvPr userDrawn="1"/>
        </p:nvSpPr>
        <p:spPr bwMode="auto">
          <a:xfrm>
            <a:off x="650875" y="322263"/>
            <a:ext cx="1257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dirty="0" smtClean="0">
                <a:ea typeface="굴림" charset="-127"/>
              </a:rPr>
              <a:t>May 2012</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6F1D0-9997-4280-ABED-4D9941450571}" type="datetimeFigureOut">
              <a:rPr kumimoji="1" lang="ja-JP" altLang="en-US" smtClean="0"/>
              <a:t>2012/5/20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D3D58-4E33-424A-83A0-6F7CBB0FCAB6}" type="slidenum">
              <a:rPr kumimoji="1" lang="ja-JP" altLang="en-US" smtClean="0"/>
              <a:t>‹#›</a:t>
            </a:fld>
            <a:endParaRPr kumimoji="1" lang="ja-JP" altLang="en-US"/>
          </a:p>
        </p:txBody>
      </p:sp>
    </p:spTree>
    <p:extLst>
      <p:ext uri="{BB962C8B-B14F-4D97-AF65-F5344CB8AC3E}">
        <p14:creationId xmlns:p14="http://schemas.microsoft.com/office/powerpoint/2010/main" val="304710755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4"/>
          <p:cNvPicPr>
            <a:picLocks noChangeAspect="1" noChangeArrowheads="1"/>
          </p:cNvPicPr>
          <p:nvPr userDrawn="1"/>
        </p:nvPicPr>
        <p:blipFill>
          <a:blip r:embed="rId15" cstate="print"/>
          <a:srcRect/>
          <a:stretch>
            <a:fillRect/>
          </a:stretch>
        </p:blipFill>
        <p:spPr bwMode="auto">
          <a:xfrm>
            <a:off x="142908" y="176065"/>
            <a:ext cx="8858248" cy="6539083"/>
          </a:xfrm>
          <a:prstGeom prst="rect">
            <a:avLst/>
          </a:prstGeom>
          <a:noFill/>
          <a:ln w="9525">
            <a:noFill/>
            <a:miter lim="800000"/>
            <a:headEnd/>
            <a:tailEnd/>
          </a:ln>
          <a:effectLst/>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928662" y="1714488"/>
            <a:ext cx="7972452" cy="4614882"/>
          </a:xfrm>
          <a:prstGeom prst="rect">
            <a:avLst/>
          </a:prstGeom>
        </p:spPr>
        <p:txBody>
          <a:bodyPr vert="horz" lIns="91440" tIns="45720" rIns="91440" bIns="45720" rtlCol="0">
            <a:normAutofit/>
          </a:bodyPr>
          <a:lstStyle/>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endParaRPr kumimoji="1" lang="en-US" altLang="ja-JP" dirty="0" smtClean="0"/>
          </a:p>
          <a:p>
            <a:pPr lvl="0"/>
            <a:endParaRPr kumimoji="1" lang="en-US" altLang="ja-JP" dirty="0" smtClean="0"/>
          </a:p>
          <a:p>
            <a:pPr lvl="0"/>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March 25, 2012</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&lt;Shu Kato&gt;, &lt;Tohoku University&gt;</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E66AF-D10A-4F83-8D85-76B4D6189FCF}" type="slidenum">
              <a:rPr kumimoji="1" lang="ja-JP" altLang="en-US" smtClean="0"/>
              <a:pPr/>
              <a:t>‹#›</a:t>
            </a:fld>
            <a:endParaRPr kumimoji="1" lang="ja-JP" altLang="en-US"/>
          </a:p>
        </p:txBody>
      </p:sp>
      <p:pic>
        <p:nvPicPr>
          <p:cNvPr id="1026" name="Picture 2"/>
          <p:cNvPicPr>
            <a:picLocks noChangeAspect="1" noChangeArrowheads="1"/>
          </p:cNvPicPr>
          <p:nvPr userDrawn="1"/>
        </p:nvPicPr>
        <p:blipFill>
          <a:blip r:embed="rId16" cstate="print"/>
          <a:srcRect/>
          <a:stretch>
            <a:fillRect/>
          </a:stretch>
        </p:blipFill>
        <p:spPr bwMode="auto">
          <a:xfrm>
            <a:off x="142844" y="6000769"/>
            <a:ext cx="1024474" cy="714380"/>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7" cstate="print"/>
          <a:srcRect/>
          <a:stretch>
            <a:fillRect/>
          </a:stretch>
        </p:blipFill>
        <p:spPr bwMode="auto">
          <a:xfrm>
            <a:off x="8215370" y="155441"/>
            <a:ext cx="785786" cy="701814"/>
          </a:xfrm>
          <a:prstGeom prst="rect">
            <a:avLst/>
          </a:prstGeom>
          <a:noFill/>
          <a:ln w="9525">
            <a:noFill/>
            <a:miter lim="800000"/>
            <a:headEnd/>
            <a:tailEnd/>
          </a:ln>
          <a:effectLst/>
        </p:spPr>
      </p:pic>
      <p:pic>
        <p:nvPicPr>
          <p:cNvPr id="1029" name="Picture 5"/>
          <p:cNvPicPr>
            <a:picLocks noChangeAspect="1" noChangeArrowheads="1"/>
          </p:cNvPicPr>
          <p:nvPr userDrawn="1"/>
        </p:nvPicPr>
        <p:blipFill>
          <a:blip r:embed="rId18" cstate="print"/>
          <a:srcRect/>
          <a:stretch>
            <a:fillRect/>
          </a:stretch>
        </p:blipFill>
        <p:spPr bwMode="auto">
          <a:xfrm>
            <a:off x="6858016" y="6429396"/>
            <a:ext cx="2053227" cy="214314"/>
          </a:xfrm>
          <a:prstGeom prst="rect">
            <a:avLst/>
          </a:prstGeom>
          <a:noFill/>
          <a:ln w="9525">
            <a:noFill/>
            <a:miter lim="800000"/>
            <a:headEnd/>
            <a:tailEnd/>
          </a:ln>
          <a:effectLst/>
        </p:spPr>
      </p:pic>
      <p:pic>
        <p:nvPicPr>
          <p:cNvPr id="1028" name="Picture 4"/>
          <p:cNvPicPr>
            <a:picLocks noChangeAspect="1" noChangeArrowheads="1"/>
          </p:cNvPicPr>
          <p:nvPr userDrawn="1"/>
        </p:nvPicPr>
        <p:blipFill>
          <a:blip r:embed="rId19" cstate="print"/>
          <a:srcRect/>
          <a:stretch>
            <a:fillRect/>
          </a:stretch>
        </p:blipFill>
        <p:spPr bwMode="auto">
          <a:xfrm>
            <a:off x="214283" y="207678"/>
            <a:ext cx="3500461" cy="292364"/>
          </a:xfrm>
          <a:prstGeom prst="rect">
            <a:avLst/>
          </a:prstGeom>
          <a:noFill/>
          <a:ln w="9525">
            <a:noFill/>
            <a:miter lim="800000"/>
            <a:headEnd/>
            <a:tailEnd/>
          </a:ln>
          <a:effectLst/>
        </p:spPr>
      </p:pic>
      <p:sp>
        <p:nvSpPr>
          <p:cNvPr id="12" name="TextBox 11"/>
          <p:cNvSpPr txBox="1"/>
          <p:nvPr userDrawn="1"/>
        </p:nvSpPr>
        <p:spPr>
          <a:xfrm>
            <a:off x="4500562" y="3143248"/>
            <a:ext cx="184731" cy="369332"/>
          </a:xfrm>
          <a:prstGeom prst="rect">
            <a:avLst/>
          </a:prstGeom>
          <a:noFill/>
        </p:spPr>
        <p:txBody>
          <a:bodyPr wrap="non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35847277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ltLang="ko-KR" smtClean="0"/>
              <a:t>Slide </a:t>
            </a:r>
            <a:fld id="{28E1F189-219A-49BC-8C30-884AE27DD0CE}" type="slidenum">
              <a:rPr lang="en-US" altLang="ko-KR" smtClean="0"/>
              <a:pPr>
                <a:defRPr/>
              </a:pPr>
              <a:t>1</a:t>
            </a:fld>
            <a:endParaRPr lang="en-US" altLang="ko-KR"/>
          </a:p>
        </p:txBody>
      </p:sp>
      <p:sp>
        <p:nvSpPr>
          <p:cNvPr id="5" name="Rectangle 3"/>
          <p:cNvSpPr>
            <a:spLocks noChangeArrowheads="1"/>
          </p:cNvSpPr>
          <p:nvPr/>
        </p:nvSpPr>
        <p:spPr bwMode="auto">
          <a:xfrm>
            <a:off x="152400" y="609600"/>
            <a:ext cx="8991600" cy="5319405"/>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a:t>
            </a:r>
            <a:r>
              <a:rPr lang="en-US" altLang="ja-JP" sz="1600" b="1" u="sng" dirty="0">
                <a:solidFill>
                  <a:schemeClr val="tx2"/>
                </a:solidFill>
                <a:effectLst>
                  <a:outerShdw blurRad="38100" dist="38100" dir="2700000" algn="tl">
                    <a:srgbClr val="C0C0C0"/>
                  </a:outerShdw>
                </a:effectLst>
                <a:ea typeface="ＭＳ Ｐゴシック" charset="-128"/>
              </a:rPr>
              <a:t>IEEE P802.15 Working Group for Wireless Personal Area Networks (WPANs)</a:t>
            </a:r>
            <a:endParaRPr lang="en-US" altLang="ja-JP" sz="14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b="1" dirty="0"/>
              <a:t>DSSS Channelization for TG4K</a:t>
            </a:r>
            <a:r>
              <a:rPr lang="en-US" altLang="ja-JP" sz="1600" b="1" dirty="0">
                <a:solidFill>
                  <a:srgbClr val="060FBA"/>
                </a:solidFill>
                <a:latin typeface="Arial" pitchFamily="34" charset="0"/>
                <a:cs typeface="Arial" pitchFamily="34" charset="0"/>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[20, </a:t>
            </a:r>
            <a:r>
              <a:rPr lang="en-US" altLang="ja-JP" sz="1600" dirty="0" smtClean="0">
                <a:ea typeface="ＭＳ Ｐゴシック" charset="-128"/>
              </a:rPr>
              <a:t>May, 2012</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 Kato, Hiroyuki Nakase, </a:t>
            </a:r>
            <a:r>
              <a:rPr lang="en-US" altLang="ja-JP" sz="1600" dirty="0" err="1" smtClean="0">
                <a:solidFill>
                  <a:schemeClr val="tx2"/>
                </a:solidFill>
                <a:ea typeface="ＭＳ Ｐゴシック" charset="-128"/>
              </a:rPr>
              <a:t>Hirokazu</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Sawada </a:t>
            </a:r>
            <a:r>
              <a:rPr lang="en-US" altLang="ja-JP" sz="1600" dirty="0" smtClean="0">
                <a:solidFill>
                  <a:schemeClr val="tx2"/>
                </a:solidFill>
                <a:ea typeface="ＭＳ Ｐゴシック" charset="-128"/>
              </a:rPr>
              <a:t>[Tohoku University], </a:t>
            </a:r>
            <a:r>
              <a:rPr lang="en-US" altLang="ja-JP" sz="1600" dirty="0">
                <a:solidFill>
                  <a:schemeClr val="tx2"/>
                </a:solidFill>
                <a:ea typeface="ＭＳ Ｐゴシック" charset="-128"/>
              </a:rPr>
              <a:t>David Howard </a:t>
            </a:r>
            <a:r>
              <a:rPr lang="en-US" altLang="ja-JP" sz="1600" dirty="0" smtClean="0">
                <a:solidFill>
                  <a:schemeClr val="tx2"/>
                </a:solidFill>
                <a:ea typeface="ＭＳ Ｐゴシック" charset="-128"/>
              </a:rPr>
              <a:t>[On-Ramp], </a:t>
            </a:r>
            <a:r>
              <a:rPr lang="en-US" altLang="ja-JP" sz="1600" dirty="0" smtClean="0"/>
              <a:t>Kyung </a:t>
            </a:r>
            <a:r>
              <a:rPr lang="en-US" altLang="ja-JP" sz="1600" dirty="0"/>
              <a:t>Sup </a:t>
            </a:r>
            <a:r>
              <a:rPr lang="en-US" altLang="ja-JP" sz="1600" dirty="0" smtClean="0"/>
              <a:t>Kwak, </a:t>
            </a:r>
            <a:r>
              <a:rPr lang="en-US" altLang="ja-JP" sz="1600" dirty="0"/>
              <a:t>M. Al </a:t>
            </a:r>
            <a:r>
              <a:rPr lang="en-US" altLang="ja-JP" sz="1600" dirty="0" err="1" smtClean="0"/>
              <a:t>Ameen</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Inha</a:t>
            </a:r>
            <a:r>
              <a:rPr lang="en-US" altLang="ja-JP" sz="1600" dirty="0">
                <a:solidFill>
                  <a:schemeClr val="tx2"/>
                </a:solidFill>
                <a:ea typeface="ＭＳ Ｐゴシック" charset="-128"/>
              </a:rPr>
              <a:t> University], </a:t>
            </a:r>
            <a:r>
              <a:rPr lang="en-US" altLang="ja-JP" sz="1600" dirty="0" err="1">
                <a:solidFill>
                  <a:schemeClr val="tx2"/>
                </a:solidFill>
                <a:ea typeface="ＭＳ Ｐゴシック" charset="-128"/>
              </a:rPr>
              <a:t>Shusaku</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Shimada [Yokogawa </a:t>
            </a:r>
            <a:r>
              <a:rPr lang="en-US" altLang="ja-JP" sz="1600" dirty="0">
                <a:solidFill>
                  <a:schemeClr val="tx2"/>
                </a:solidFill>
                <a:ea typeface="ＭＳ Ｐゴシック" charset="-128"/>
              </a:rPr>
              <a:t>Co.]</a:t>
            </a:r>
          </a:p>
          <a:p>
            <a:endParaRPr lang="en-US" altLang="ja-JP" sz="1600" dirty="0">
              <a:solidFill>
                <a:schemeClr val="tx2"/>
              </a:solidFill>
              <a:ea typeface="ＭＳ Ｐゴシック" charset="-128"/>
            </a:endParaRPr>
          </a:p>
          <a:p>
            <a:r>
              <a:rPr lang="en-US" altLang="ja-JP" sz="1600" b="1" dirty="0" smtClean="0">
                <a:solidFill>
                  <a:schemeClr val="tx2"/>
                </a:solidFill>
                <a:ea typeface="ＭＳ Ｐゴシック" charset="-128"/>
              </a:rPr>
              <a:t>Address:</a:t>
            </a:r>
            <a:r>
              <a:rPr lang="en-US" altLang="ja-JP" sz="1600" dirty="0" smtClean="0">
                <a:solidFill>
                  <a:schemeClr val="tx2"/>
                </a:solidFill>
                <a:ea typeface="ＭＳ Ｐゴシック" charset="-128"/>
              </a:rPr>
              <a:t> [2-1-1, </a:t>
            </a:r>
            <a:r>
              <a:rPr lang="en-US" altLang="ja-JP" sz="1600" dirty="0" err="1" smtClean="0">
                <a:solidFill>
                  <a:schemeClr val="tx2"/>
                </a:solidFill>
                <a:ea typeface="ＭＳ Ｐゴシック" charset="-128"/>
              </a:rPr>
              <a:t>Katahira</a:t>
            </a:r>
            <a:r>
              <a:rPr lang="en-US" altLang="ja-JP" sz="1600" dirty="0" smtClean="0">
                <a:solidFill>
                  <a:schemeClr val="tx2"/>
                </a:solidFill>
                <a:ea typeface="ＭＳ Ｐゴシック" charset="-128"/>
              </a:rPr>
              <a:t>, Aoba-</a:t>
            </a:r>
            <a:r>
              <a:rPr lang="en-US" altLang="ja-JP" sz="1600" dirty="0" err="1" smtClean="0">
                <a:solidFill>
                  <a:schemeClr val="tx2"/>
                </a:solidFill>
                <a:ea typeface="ＭＳ Ｐゴシック" charset="-128"/>
              </a:rPr>
              <a:t>ku</a:t>
            </a:r>
            <a:r>
              <a:rPr lang="en-US" altLang="ja-JP" sz="1600" dirty="0" smtClean="0">
                <a:solidFill>
                  <a:schemeClr val="tx2"/>
                </a:solidFill>
                <a:ea typeface="ＭＳ Ｐゴシック" charset="-128"/>
              </a:rPr>
              <a:t>, Sendai, Miyagi, Japan]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Voice</a:t>
            </a:r>
            <a:r>
              <a:rPr lang="en-US" altLang="ja-JP" sz="1600" dirty="0" smtClean="0">
                <a:solidFill>
                  <a:schemeClr val="tx2"/>
                </a:solidFill>
                <a:ea typeface="ＭＳ Ｐゴシック" charset="-128"/>
              </a:rPr>
              <a:t>:[+81-22-217-5506],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[+81-22-217-5476],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:[shukato@riec.tohoku.ac.jp]</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DSSS Channelization </a:t>
            </a:r>
            <a:r>
              <a:rPr lang="en-US" altLang="ja-JP" sz="1600" dirty="0" smtClean="0">
                <a:solidFill>
                  <a:schemeClr val="tx2"/>
                </a:solidFill>
                <a:ea typeface="ＭＳ Ｐゴシック" charset="-128"/>
              </a:rPr>
              <a:t>for 8082.15.4k]</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DSSS Channelization for TG4K</a:t>
            </a:r>
            <a:r>
              <a:rPr lang="en-US" altLang="ja-JP" sz="1600" dirty="0">
                <a:solidFill>
                  <a:srgbClr val="060FBA"/>
                </a:solidFill>
                <a:latin typeface="Arial" pitchFamily="34" charset="0"/>
                <a:cs typeface="Arial" pitchFamily="34" charset="0"/>
              </a:rPr>
              <a:t> </a:t>
            </a:r>
            <a:r>
              <a:rPr lang="en-US" altLang="ja-JP" sz="1600" dirty="0" smtClean="0"/>
              <a:t>is proposed]</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[Presented to the IEEE802.15.4k LECIM task group for </a:t>
            </a:r>
            <a:r>
              <a:rPr lang="en-US" altLang="ja-JP" sz="1600" dirty="0" smtClean="0">
                <a:solidFill>
                  <a:schemeClr val="tx2"/>
                </a:solidFill>
                <a:ea typeface="ＭＳ Ｐゴシック" pitchFamily="34" charset="-128"/>
              </a:rPr>
              <a:t>consideration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784976" cy="576064"/>
          </a:xfrm>
        </p:spPr>
        <p:txBody>
          <a:bodyPr>
            <a:normAutofit fontScale="90000"/>
          </a:bodyPr>
          <a:lstStyle/>
          <a:p>
            <a:r>
              <a:rPr lang="en-US" altLang="ja-JP" sz="2800" b="1" dirty="0" smtClean="0">
                <a:solidFill>
                  <a:srgbClr val="060FBA"/>
                </a:solidFill>
              </a:rPr>
              <a:t>Channelization for Middle </a:t>
            </a:r>
            <a:r>
              <a:rPr lang="en-US" altLang="ja-JP" sz="2800" b="1" dirty="0">
                <a:solidFill>
                  <a:srgbClr val="060FBA"/>
                </a:solidFill>
              </a:rPr>
              <a:t>and Low Power Mode (Basic</a:t>
            </a:r>
            <a:r>
              <a:rPr lang="en-US" altLang="ja-JP" sz="2800" b="1" dirty="0" smtClean="0">
                <a:solidFill>
                  <a:srgbClr val="060FBA"/>
                </a:solidFill>
              </a:rPr>
              <a:t>) in Japan</a:t>
            </a:r>
            <a:endParaRPr kumimoji="1" lang="ja-JP" altLang="en-US" sz="2800" dirty="0">
              <a:solidFill>
                <a:srgbClr val="060FBA"/>
              </a:solidFill>
            </a:endParaRPr>
          </a:p>
        </p:txBody>
      </p:sp>
      <p:sp>
        <p:nvSpPr>
          <p:cNvPr id="3" name="コンテンツ プレースホルダー 2"/>
          <p:cNvSpPr>
            <a:spLocks noGrp="1"/>
          </p:cNvSpPr>
          <p:nvPr>
            <p:ph idx="1"/>
          </p:nvPr>
        </p:nvSpPr>
        <p:spPr>
          <a:xfrm>
            <a:off x="251520" y="908720"/>
            <a:ext cx="8649594" cy="5420650"/>
          </a:xfrm>
        </p:spPr>
        <p:txBody>
          <a:bodyPr>
            <a:normAutofit/>
          </a:bodyPr>
          <a:lstStyle/>
          <a:p>
            <a:r>
              <a:rPr lang="en-US" altLang="ja-JP" sz="2400" b="1" dirty="0" smtClean="0"/>
              <a:t>Band: 920.5 – 923.5 MHz </a:t>
            </a:r>
            <a:r>
              <a:rPr lang="en-US" altLang="ja-JP" sz="2400" dirty="0" smtClean="0"/>
              <a:t>(</a:t>
            </a:r>
            <a:r>
              <a:rPr lang="en-US" altLang="ja-JP" sz="2400" dirty="0" err="1"/>
              <a:t>Tx</a:t>
            </a:r>
            <a:r>
              <a:rPr lang="en-US" altLang="ja-JP" sz="2400" dirty="0"/>
              <a:t> Power: </a:t>
            </a:r>
            <a:r>
              <a:rPr lang="en-US" altLang="ja-JP" sz="2400" b="1" dirty="0"/>
              <a:t>250 </a:t>
            </a:r>
            <a:r>
              <a:rPr lang="en-US" altLang="ja-JP" sz="2400" b="1" dirty="0" err="1"/>
              <a:t>mW</a:t>
            </a:r>
            <a:r>
              <a:rPr lang="en-US" altLang="ja-JP" sz="2400" b="1" dirty="0"/>
              <a:t>,</a:t>
            </a:r>
            <a:r>
              <a:rPr lang="en-US" altLang="ja-JP" sz="2400" dirty="0"/>
              <a:t> Ant gain: </a:t>
            </a:r>
            <a:r>
              <a:rPr lang="en-US" altLang="ja-JP" sz="2400" dirty="0" smtClean="0"/>
              <a:t>3dBi)</a:t>
            </a:r>
          </a:p>
          <a:p>
            <a:pPr marL="514350" indent="-514350">
              <a:buAutoNum type="arabicParenBoth"/>
            </a:pPr>
            <a:r>
              <a:rPr kumimoji="1" lang="en-US" altLang="ja-JP" sz="2400" dirty="0" smtClean="0"/>
              <a:t>200 kHz channelization for 100kc/s transmission</a:t>
            </a:r>
          </a:p>
          <a:p>
            <a:pPr marL="0" indent="0"/>
            <a:r>
              <a:rPr lang="en-US" altLang="ja-JP" sz="2400" dirty="0"/>
              <a:t>	</a:t>
            </a:r>
            <a:r>
              <a:rPr lang="en-US" altLang="ja-JP" sz="2400" dirty="0" smtClean="0"/>
              <a:t>: 15 channels in all available (</a:t>
            </a:r>
            <a:r>
              <a:rPr lang="en-US" altLang="ja-JP" sz="2400" dirty="0" err="1" smtClean="0"/>
              <a:t>ch.</a:t>
            </a:r>
            <a:r>
              <a:rPr lang="en-US" altLang="ja-JP" sz="2400" dirty="0" smtClean="0"/>
              <a:t> 24 – 38)</a:t>
            </a:r>
            <a:endParaRPr kumimoji="1" lang="en-US" altLang="ja-JP" sz="2400" dirty="0" smtClean="0"/>
          </a:p>
          <a:p>
            <a:pPr marL="0" indent="0"/>
            <a:endParaRPr kumimoji="1" lang="en-US" altLang="ja-JP" sz="2800" dirty="0" smtClean="0"/>
          </a:p>
          <a:p>
            <a:pPr marL="0" indent="0"/>
            <a:endParaRPr lang="en-US" altLang="ja-JP" sz="2800" dirty="0" smtClean="0"/>
          </a:p>
          <a:p>
            <a:pPr marL="0" indent="0"/>
            <a:endParaRPr lang="en-US" altLang="ja-JP" sz="2800" dirty="0"/>
          </a:p>
          <a:p>
            <a:pPr marL="0" indent="0"/>
            <a:endParaRPr lang="en-US" altLang="ja-JP" sz="2800" dirty="0" smtClean="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388" y="2420889"/>
            <a:ext cx="8340068"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10</a:t>
            </a:fld>
            <a:endParaRPr kumimoji="1" lang="ja-JP" altLang="en-US"/>
          </a:p>
        </p:txBody>
      </p:sp>
    </p:spTree>
    <p:extLst>
      <p:ext uri="{BB962C8B-B14F-4D97-AF65-F5344CB8AC3E}">
        <p14:creationId xmlns:p14="http://schemas.microsoft.com/office/powerpoint/2010/main" val="586399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692696"/>
            <a:ext cx="8577586" cy="5636674"/>
          </a:xfrm>
        </p:spPr>
        <p:txBody>
          <a:bodyPr>
            <a:normAutofit/>
          </a:bodyPr>
          <a:lstStyle/>
          <a:p>
            <a:pPr marL="0" indent="0"/>
            <a:r>
              <a:rPr lang="en-US" altLang="ja-JP" sz="2400" dirty="0" smtClean="0"/>
              <a:t>(2) 400 </a:t>
            </a:r>
            <a:r>
              <a:rPr lang="en-US" altLang="ja-JP" sz="2400" dirty="0"/>
              <a:t>kHz channelization for </a:t>
            </a:r>
            <a:r>
              <a:rPr lang="en-US" altLang="ja-JP" sz="2400" dirty="0" smtClean="0"/>
              <a:t>200kc/s </a:t>
            </a:r>
            <a:r>
              <a:rPr lang="en-US" altLang="ja-JP" sz="2400" dirty="0"/>
              <a:t>transmission</a:t>
            </a:r>
          </a:p>
          <a:p>
            <a:pPr marL="0" indent="0"/>
            <a:r>
              <a:rPr lang="en-US" altLang="ja-JP" sz="2400" dirty="0"/>
              <a:t>	: </a:t>
            </a:r>
            <a:r>
              <a:rPr lang="en-US" altLang="ja-JP" sz="2400" dirty="0" smtClean="0"/>
              <a:t>7channels </a:t>
            </a:r>
            <a:r>
              <a:rPr lang="en-US" altLang="ja-JP" sz="2400" dirty="0"/>
              <a:t>in all </a:t>
            </a:r>
            <a:r>
              <a:rPr lang="en-US" altLang="ja-JP" sz="2400" dirty="0" smtClean="0"/>
              <a:t>available </a:t>
            </a:r>
            <a:r>
              <a:rPr lang="en-US" altLang="ja-JP" sz="2400" dirty="0"/>
              <a:t>(</a:t>
            </a:r>
            <a:r>
              <a:rPr lang="en-US" altLang="ja-JP" sz="2400" dirty="0" err="1"/>
              <a:t>ch.</a:t>
            </a:r>
            <a:r>
              <a:rPr lang="en-US" altLang="ja-JP" sz="2400" dirty="0"/>
              <a:t> 24 </a:t>
            </a:r>
            <a:r>
              <a:rPr lang="en-US" altLang="ja-JP" sz="2400" dirty="0" smtClean="0"/>
              <a:t>&amp;25 – 37&amp;38</a:t>
            </a:r>
            <a:r>
              <a:rPr lang="en-US" altLang="ja-JP" sz="2400" dirty="0"/>
              <a:t>)</a:t>
            </a:r>
          </a:p>
          <a:p>
            <a:endParaRPr kumimoji="1" lang="ja-JP" altLang="en-US" sz="24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232" y="2250950"/>
            <a:ext cx="8554962" cy="3914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角丸四角形 3"/>
          <p:cNvSpPr/>
          <p:nvPr/>
        </p:nvSpPr>
        <p:spPr>
          <a:xfrm>
            <a:off x="755576" y="410299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460705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5013176"/>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554315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788024" y="4319018"/>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4788024"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788024" y="5255122"/>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2" name="スライド番号プレースホルダー 11"/>
          <p:cNvSpPr>
            <a:spLocks noGrp="1"/>
          </p:cNvSpPr>
          <p:nvPr>
            <p:ph type="sldNum" sz="quarter" idx="12"/>
          </p:nvPr>
        </p:nvSpPr>
        <p:spPr/>
        <p:txBody>
          <a:bodyPr/>
          <a:lstStyle/>
          <a:p>
            <a:fld id="{109E66AF-D10A-4F83-8D85-76B4D6189FCF}" type="slidenum">
              <a:rPr kumimoji="1" lang="ja-JP" altLang="en-US" smtClean="0"/>
              <a:pPr/>
              <a:t>11</a:t>
            </a:fld>
            <a:endParaRPr kumimoji="1" lang="ja-JP" altLang="en-US"/>
          </a:p>
        </p:txBody>
      </p:sp>
    </p:spTree>
    <p:extLst>
      <p:ext uri="{BB962C8B-B14F-4D97-AF65-F5344CB8AC3E}">
        <p14:creationId xmlns:p14="http://schemas.microsoft.com/office/powerpoint/2010/main" val="153128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48680"/>
            <a:ext cx="8363272" cy="1728192"/>
          </a:xfrm>
        </p:spPr>
        <p:txBody>
          <a:bodyPr>
            <a:noAutofit/>
          </a:bodyPr>
          <a:lstStyle/>
          <a:p>
            <a:pPr marL="0" indent="0"/>
            <a:r>
              <a:rPr lang="en-US" altLang="ja-JP" sz="2400" dirty="0" smtClean="0"/>
              <a:t>(3) 1 MHz </a:t>
            </a:r>
            <a:r>
              <a:rPr lang="en-US" altLang="ja-JP" sz="2400" dirty="0"/>
              <a:t>channelization for </a:t>
            </a:r>
            <a:r>
              <a:rPr lang="en-US" altLang="ja-JP" sz="2400" dirty="0" smtClean="0"/>
              <a:t>500kc/s </a:t>
            </a:r>
            <a:r>
              <a:rPr lang="en-US" altLang="ja-JP" sz="2400" dirty="0"/>
              <a:t>transmission</a:t>
            </a:r>
            <a:br>
              <a:rPr lang="en-US" altLang="ja-JP" sz="2400" dirty="0"/>
            </a:br>
            <a:r>
              <a:rPr lang="en-US" altLang="ja-JP" sz="2400" dirty="0"/>
              <a:t>	: </a:t>
            </a:r>
            <a:r>
              <a:rPr lang="en-US" altLang="ja-JP" sz="2400" dirty="0" smtClean="0"/>
              <a:t>2 channels </a:t>
            </a:r>
            <a:r>
              <a:rPr lang="en-US" altLang="ja-JP" sz="2400" dirty="0"/>
              <a:t>in all available </a:t>
            </a:r>
            <a:r>
              <a:rPr lang="en-US" altLang="ja-JP" sz="2400" dirty="0" smtClean="0"/>
              <a:t/>
            </a:r>
            <a:br>
              <a:rPr lang="en-US" altLang="ja-JP" sz="2400" dirty="0" smtClean="0"/>
            </a:br>
            <a:r>
              <a:rPr lang="en-US" altLang="ja-JP" sz="2400" dirty="0"/>
              <a:t>C</a:t>
            </a:r>
            <a:r>
              <a:rPr lang="en-US" altLang="ja-JP" sz="2400" dirty="0" smtClean="0"/>
              <a:t>h</a:t>
            </a:r>
            <a:r>
              <a:rPr lang="en-US" altLang="ja-JP" sz="2400" dirty="0"/>
              <a:t>. </a:t>
            </a:r>
            <a:r>
              <a:rPr lang="en-US" altLang="ja-JP" sz="2400" dirty="0" smtClean="0"/>
              <a:t>28 </a:t>
            </a:r>
            <a:r>
              <a:rPr lang="en-US" altLang="ja-JP" sz="2400" dirty="0"/>
              <a:t>&amp;</a:t>
            </a:r>
            <a:r>
              <a:rPr lang="en-US" altLang="ja-JP" sz="2400" dirty="0" smtClean="0"/>
              <a:t>29&amp;30&amp;31&amp;32 (921.3 – 922.3 MHz) – </a:t>
            </a:r>
            <a:r>
              <a:rPr lang="en-US" altLang="ja-JP" sz="2400" dirty="0" smtClean="0">
                <a:solidFill>
                  <a:srgbClr val="FF0000"/>
                </a:solidFill>
              </a:rPr>
              <a:t>(</a:t>
            </a:r>
            <a:r>
              <a:rPr lang="en-US" altLang="ja-JP" sz="2400" b="1" dirty="0" smtClean="0">
                <a:solidFill>
                  <a:srgbClr val="FF0000"/>
                </a:solidFill>
              </a:rPr>
              <a:t>Fc= 921.8 MHz</a:t>
            </a:r>
            <a:r>
              <a:rPr lang="en-US" altLang="ja-JP" sz="2400" dirty="0" smtClean="0">
                <a:solidFill>
                  <a:srgbClr val="FF0000"/>
                </a:solidFill>
              </a:rPr>
              <a:t>)</a:t>
            </a:r>
            <a:br>
              <a:rPr lang="en-US" altLang="ja-JP" sz="2400" dirty="0" smtClean="0">
                <a:solidFill>
                  <a:srgbClr val="FF0000"/>
                </a:solidFill>
              </a:rPr>
            </a:br>
            <a:r>
              <a:rPr lang="en-US" altLang="ja-JP" sz="2400" dirty="0" smtClean="0"/>
              <a:t> Ch. 33&amp;34&amp;35&amp;36&amp;37 (922.3 – 923.3 </a:t>
            </a:r>
            <a:r>
              <a:rPr lang="en-US" altLang="ja-JP" sz="2400" dirty="0"/>
              <a:t>MHz) – </a:t>
            </a:r>
            <a:r>
              <a:rPr lang="en-US" altLang="ja-JP" sz="2400" dirty="0">
                <a:solidFill>
                  <a:srgbClr val="FF0000"/>
                </a:solidFill>
              </a:rPr>
              <a:t>(</a:t>
            </a:r>
            <a:r>
              <a:rPr lang="en-US" altLang="ja-JP" sz="2400" b="1" dirty="0">
                <a:solidFill>
                  <a:srgbClr val="FF0000"/>
                </a:solidFill>
              </a:rPr>
              <a:t>Fc= </a:t>
            </a:r>
            <a:r>
              <a:rPr lang="en-US" altLang="ja-JP" sz="2400" b="1" dirty="0" smtClean="0">
                <a:solidFill>
                  <a:srgbClr val="FF0000"/>
                </a:solidFill>
              </a:rPr>
              <a:t>922.8 </a:t>
            </a:r>
            <a:r>
              <a:rPr lang="en-US" altLang="ja-JP" sz="2400" b="1" dirty="0">
                <a:solidFill>
                  <a:srgbClr val="FF0000"/>
                </a:solidFill>
              </a:rPr>
              <a:t>MHz</a:t>
            </a:r>
            <a:r>
              <a:rPr lang="en-US" altLang="ja-JP" sz="2400" dirty="0" smtClean="0">
                <a:solidFill>
                  <a:srgbClr val="FF0000"/>
                </a:solidFill>
              </a:rPr>
              <a:t>)</a:t>
            </a:r>
            <a:r>
              <a:rPr lang="en-US" altLang="ja-JP" sz="2400" dirty="0">
                <a:solidFill>
                  <a:srgbClr val="FF0000"/>
                </a:solidFill>
              </a:rPr>
              <a:t/>
            </a:r>
            <a:br>
              <a:rPr lang="en-US" altLang="ja-JP" sz="2400" dirty="0">
                <a:solidFill>
                  <a:srgbClr val="FF0000"/>
                </a:solidFill>
              </a:rPr>
            </a:br>
            <a:endParaRPr kumimoji="1" lang="ja-JP" altLang="en-US" sz="2400" dirty="0">
              <a:solidFill>
                <a:srgbClr val="FF0000"/>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420888"/>
            <a:ext cx="8208912"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4644008"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44008" y="522920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12</a:t>
            </a:fld>
            <a:endParaRPr kumimoji="1" lang="ja-JP" altLang="en-US"/>
          </a:p>
        </p:txBody>
      </p:sp>
    </p:spTree>
    <p:extLst>
      <p:ext uri="{BB962C8B-B14F-4D97-AF65-F5344CB8AC3E}">
        <p14:creationId xmlns:p14="http://schemas.microsoft.com/office/powerpoint/2010/main" val="2544888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003232" cy="490066"/>
          </a:xfrm>
        </p:spPr>
        <p:txBody>
          <a:bodyPr>
            <a:normAutofit/>
          </a:bodyPr>
          <a:lstStyle/>
          <a:p>
            <a:r>
              <a:rPr lang="en-US" altLang="ja-JP" sz="2400" b="1" dirty="0">
                <a:solidFill>
                  <a:srgbClr val="060FBA"/>
                </a:solidFill>
                <a:latin typeface="Arial Black" pitchFamily="34" charset="0"/>
              </a:rPr>
              <a:t>Low Power </a:t>
            </a:r>
            <a:r>
              <a:rPr lang="en-US" altLang="ja-JP" sz="2400" b="1" dirty="0" smtClean="0">
                <a:solidFill>
                  <a:srgbClr val="060FBA"/>
                </a:solidFill>
                <a:latin typeface="Arial Black" pitchFamily="34" charset="0"/>
              </a:rPr>
              <a:t>Mode</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564666"/>
          </a:xfrm>
        </p:spPr>
        <p:txBody>
          <a:bodyPr/>
          <a:lstStyle/>
          <a:p>
            <a:r>
              <a:rPr lang="en-US" altLang="ja-JP" sz="1800" dirty="0" err="1" smtClean="0"/>
              <a:t>Tx</a:t>
            </a:r>
            <a:r>
              <a:rPr lang="en-US" altLang="ja-JP" sz="1800" dirty="0" smtClean="0"/>
              <a:t> </a:t>
            </a:r>
            <a:r>
              <a:rPr lang="en-US" altLang="ja-JP" sz="1800" dirty="0"/>
              <a:t>Power</a:t>
            </a:r>
            <a:r>
              <a:rPr lang="en-US" altLang="ja-JP" sz="1800" b="1" dirty="0">
                <a:solidFill>
                  <a:srgbClr val="060FBA"/>
                </a:solidFill>
              </a:rPr>
              <a:t>: </a:t>
            </a:r>
            <a:r>
              <a:rPr lang="en-US" altLang="ja-JP" sz="1800" b="1" dirty="0" smtClean="0">
                <a:solidFill>
                  <a:srgbClr val="060FBA"/>
                </a:solidFill>
              </a:rPr>
              <a:t>20 </a:t>
            </a:r>
            <a:r>
              <a:rPr lang="en-US" altLang="ja-JP" sz="1800" b="1" dirty="0" err="1">
                <a:solidFill>
                  <a:srgbClr val="060FBA"/>
                </a:solidFill>
              </a:rPr>
              <a:t>mW</a:t>
            </a:r>
            <a:r>
              <a:rPr lang="en-US" altLang="ja-JP" sz="1800" b="1" dirty="0">
                <a:solidFill>
                  <a:srgbClr val="060FBA"/>
                </a:solidFill>
              </a:rPr>
              <a:t>, </a:t>
            </a:r>
            <a:r>
              <a:rPr lang="en-US" altLang="ja-JP" sz="1800" dirty="0" smtClean="0"/>
              <a:t>Ant </a:t>
            </a:r>
            <a:r>
              <a:rPr lang="en-US" altLang="ja-JP" sz="1800" dirty="0"/>
              <a:t>gain: 3dBi</a:t>
            </a:r>
          </a:p>
          <a:p>
            <a:r>
              <a:rPr lang="en-US" altLang="ja-JP" sz="1800" dirty="0"/>
              <a:t>Band</a:t>
            </a:r>
            <a:r>
              <a:rPr lang="en-US" altLang="ja-JP" sz="1800" b="1" dirty="0">
                <a:solidFill>
                  <a:srgbClr val="060FBA"/>
                </a:solidFill>
              </a:rPr>
              <a:t>: 920.5 – </a:t>
            </a:r>
            <a:r>
              <a:rPr lang="en-US" altLang="ja-JP" sz="1800" b="1" dirty="0" smtClean="0">
                <a:solidFill>
                  <a:srgbClr val="060FBA"/>
                </a:solidFill>
              </a:rPr>
              <a:t>927.9 MHz </a:t>
            </a:r>
            <a:r>
              <a:rPr lang="en-US" altLang="ja-JP" sz="1800" dirty="0" smtClean="0"/>
              <a:t>(Ch. 24 – 60)</a:t>
            </a:r>
          </a:p>
          <a:p>
            <a:pPr marL="0" indent="0"/>
            <a:r>
              <a:rPr lang="en-US" altLang="ja-JP" sz="1800" b="1" dirty="0" smtClean="0">
                <a:solidFill>
                  <a:srgbClr val="060FBA"/>
                </a:solidFill>
              </a:rPr>
              <a:t>(1). </a:t>
            </a:r>
            <a:r>
              <a:rPr lang="en-US" altLang="ja-JP" sz="1800" b="1" dirty="0">
                <a:solidFill>
                  <a:srgbClr val="060FBA"/>
                </a:solidFill>
              </a:rPr>
              <a:t>200 kHz channelization for 100kc/s transmission</a:t>
            </a:r>
          </a:p>
          <a:p>
            <a:pPr marL="0" indent="0"/>
            <a:r>
              <a:rPr lang="en-US" altLang="ja-JP" sz="1800" dirty="0"/>
              <a:t>	: </a:t>
            </a:r>
            <a:r>
              <a:rPr lang="en-US" altLang="ja-JP" sz="1800" dirty="0" smtClean="0"/>
              <a:t>37 </a:t>
            </a:r>
            <a:r>
              <a:rPr lang="en-US" altLang="ja-JP" sz="1800" dirty="0"/>
              <a:t>channels in all </a:t>
            </a:r>
            <a:r>
              <a:rPr lang="en-US" altLang="ja-JP" sz="1800" dirty="0" smtClean="0"/>
              <a:t>available </a:t>
            </a:r>
            <a:endParaRPr lang="en-US" altLang="ja-JP" sz="1800" dirty="0"/>
          </a:p>
          <a:p>
            <a:endParaRPr lang="en-US" altLang="ja-JP" sz="1800" dirty="0" smtClean="0"/>
          </a:p>
          <a:p>
            <a:endParaRPr lang="en-US" altLang="ja-JP" sz="2400" dirty="0"/>
          </a:p>
          <a:p>
            <a:endParaRPr kumimoji="1" lang="ja-JP" alt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04864"/>
            <a:ext cx="8424936"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13</a:t>
            </a:fld>
            <a:endParaRPr kumimoji="1" lang="ja-JP" altLang="en-US"/>
          </a:p>
        </p:txBody>
      </p:sp>
    </p:spTree>
    <p:extLst>
      <p:ext uri="{BB962C8B-B14F-4D97-AF65-F5344CB8AC3E}">
        <p14:creationId xmlns:p14="http://schemas.microsoft.com/office/powerpoint/2010/main" val="102870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994122"/>
          </a:xfrm>
        </p:spPr>
        <p:txBody>
          <a:bodyPr>
            <a:noAutofit/>
          </a:bodyPr>
          <a:lstStyle/>
          <a:p>
            <a:pPr marL="0" indent="0"/>
            <a:r>
              <a:rPr lang="en-US" altLang="ja-JP" sz="2400" b="1" dirty="0">
                <a:solidFill>
                  <a:srgbClr val="060FBA"/>
                </a:solidFill>
              </a:rPr>
              <a:t>(2) 400 kHz </a:t>
            </a:r>
            <a:r>
              <a:rPr lang="en-US" altLang="ja-JP" sz="2400" b="1" dirty="0" smtClean="0">
                <a:solidFill>
                  <a:srgbClr val="060FBA"/>
                </a:solidFill>
              </a:rPr>
              <a:t>channel bandwidth </a:t>
            </a:r>
            <a:r>
              <a:rPr lang="en-US" altLang="ja-JP" sz="2400" b="1" dirty="0">
                <a:solidFill>
                  <a:srgbClr val="060FBA"/>
                </a:solidFill>
              </a:rPr>
              <a:t>for 200kc/s transmission</a:t>
            </a:r>
            <a:br>
              <a:rPr lang="en-US" altLang="ja-JP" sz="2400" b="1" dirty="0">
                <a:solidFill>
                  <a:srgbClr val="060FBA"/>
                </a:solidFill>
              </a:rPr>
            </a:br>
            <a:r>
              <a:rPr lang="en-US" altLang="ja-JP" sz="2400" b="1" dirty="0">
                <a:solidFill>
                  <a:srgbClr val="060FBA"/>
                </a:solidFill>
              </a:rPr>
              <a:t>	: </a:t>
            </a:r>
            <a:r>
              <a:rPr lang="en-US" altLang="ja-JP" sz="2400" b="1" dirty="0" smtClean="0">
                <a:solidFill>
                  <a:srgbClr val="060FBA"/>
                </a:solidFill>
              </a:rPr>
              <a:t>18channels </a:t>
            </a:r>
            <a:r>
              <a:rPr lang="en-US" altLang="ja-JP" sz="2400" b="1" dirty="0">
                <a:solidFill>
                  <a:srgbClr val="060FBA"/>
                </a:solidFill>
              </a:rPr>
              <a:t>in all available (</a:t>
            </a:r>
            <a:r>
              <a:rPr lang="en-US" altLang="ja-JP" sz="2400" b="1" dirty="0" err="1">
                <a:solidFill>
                  <a:srgbClr val="060FBA"/>
                </a:solidFill>
              </a:rPr>
              <a:t>ch.</a:t>
            </a:r>
            <a:r>
              <a:rPr lang="en-US" altLang="ja-JP" sz="2400" b="1" dirty="0">
                <a:solidFill>
                  <a:srgbClr val="060FBA"/>
                </a:solidFill>
              </a:rPr>
              <a:t> 24 &amp;25 – 37&amp;38</a:t>
            </a:r>
            <a:r>
              <a:rPr lang="en-US" altLang="ja-JP" sz="2400" b="1" dirty="0" smtClean="0">
                <a:solidFill>
                  <a:srgbClr val="060FBA"/>
                </a:solidFill>
              </a:rPr>
              <a:t>)</a:t>
            </a:r>
            <a:endParaRPr kumimoji="1" lang="ja-JP" altLang="en-US" sz="2400" b="1" dirty="0">
              <a:solidFill>
                <a:srgbClr val="060FBA"/>
              </a:solidFill>
            </a:endParaRPr>
          </a:p>
        </p:txBody>
      </p:sp>
      <p:sp>
        <p:nvSpPr>
          <p:cNvPr id="3" name="コンテンツ プレースホルダー 2"/>
          <p:cNvSpPr>
            <a:spLocks noGrp="1"/>
          </p:cNvSpPr>
          <p:nvPr>
            <p:ph idx="1"/>
          </p:nvPr>
        </p:nvSpPr>
        <p:spPr>
          <a:xfrm>
            <a:off x="247202" y="1412776"/>
            <a:ext cx="8649594" cy="4988602"/>
          </a:xfrm>
        </p:spPr>
        <p:txBody>
          <a:bodyPr>
            <a:normAutofit/>
          </a:bodyPr>
          <a:lstStyle/>
          <a:p>
            <a:r>
              <a:rPr kumimoji="1" lang="en-US" altLang="ja-JP" sz="2000" b="1" dirty="0" smtClean="0">
                <a:solidFill>
                  <a:srgbClr val="060FBA"/>
                </a:solidFill>
              </a:rPr>
              <a:t>Examples: Ch. 24&amp;25 (920.5 – 920.9 MHz), </a:t>
            </a:r>
            <a:r>
              <a:rPr lang="en-US" altLang="ja-JP" sz="2000" b="1" dirty="0" smtClean="0">
                <a:solidFill>
                  <a:srgbClr val="060FBA"/>
                </a:solidFill>
              </a:rPr>
              <a:t>Ch. 26&amp;27 (920.9 – 921.3 MHz), …</a:t>
            </a:r>
            <a:endParaRPr kumimoji="1" lang="ja-JP" altLang="en-US" sz="2000" b="1" dirty="0">
              <a:solidFill>
                <a:srgbClr val="060FBA"/>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772816"/>
            <a:ext cx="8496943" cy="4805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755576" y="2996952"/>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376599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419804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755576"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755576" y="491812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755576" y="535017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755576"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755576"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flipV="1">
            <a:off x="5030337" y="2996951"/>
            <a:ext cx="45719" cy="117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5022050"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022050" y="378904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5022050"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022050"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5022050" y="4941168"/>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02205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5004048"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5022050"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23" name="フッター プレースホルダー 2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24" name="スライド番号プレースホルダー 23"/>
          <p:cNvSpPr>
            <a:spLocks noGrp="1"/>
          </p:cNvSpPr>
          <p:nvPr>
            <p:ph type="sldNum" sz="quarter" idx="12"/>
          </p:nvPr>
        </p:nvSpPr>
        <p:spPr/>
        <p:txBody>
          <a:bodyPr/>
          <a:lstStyle/>
          <a:p>
            <a:fld id="{109E66AF-D10A-4F83-8D85-76B4D6189FCF}" type="slidenum">
              <a:rPr kumimoji="1" lang="ja-JP" altLang="en-US" smtClean="0"/>
              <a:pPr/>
              <a:t>14</a:t>
            </a:fld>
            <a:endParaRPr kumimoji="1" lang="ja-JP" altLang="en-US"/>
          </a:p>
        </p:txBody>
      </p:sp>
    </p:spTree>
    <p:extLst>
      <p:ext uri="{BB962C8B-B14F-4D97-AF65-F5344CB8AC3E}">
        <p14:creationId xmlns:p14="http://schemas.microsoft.com/office/powerpoint/2010/main" val="1460764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6368" y="260648"/>
            <a:ext cx="8363272" cy="1858218"/>
          </a:xfrm>
        </p:spPr>
        <p:txBody>
          <a:bodyPr>
            <a:noAutofit/>
          </a:bodyPr>
          <a:lstStyle/>
          <a:p>
            <a:r>
              <a:rPr lang="en-US" altLang="ja-JP" sz="2000" b="1" dirty="0">
                <a:solidFill>
                  <a:srgbClr val="060FBA"/>
                </a:solidFill>
              </a:rPr>
              <a:t>(3) 1 MHz channelization for 500kc/s transmission</a:t>
            </a:r>
            <a:br>
              <a:rPr lang="en-US" altLang="ja-JP" sz="2000" b="1" dirty="0">
                <a:solidFill>
                  <a:srgbClr val="060FBA"/>
                </a:solidFill>
              </a:rPr>
            </a:br>
            <a:r>
              <a:rPr lang="en-US" altLang="ja-JP" sz="2000" b="1" dirty="0">
                <a:solidFill>
                  <a:srgbClr val="060FBA"/>
                </a:solidFill>
              </a:rPr>
              <a:t>	: </a:t>
            </a:r>
            <a:r>
              <a:rPr lang="en-US" altLang="ja-JP" sz="2000" b="1" dirty="0" smtClean="0">
                <a:solidFill>
                  <a:srgbClr val="060FBA"/>
                </a:solidFill>
              </a:rPr>
              <a:t>4 </a:t>
            </a:r>
            <a:r>
              <a:rPr lang="en-US" altLang="ja-JP" sz="2000" b="1" dirty="0">
                <a:solidFill>
                  <a:srgbClr val="060FBA"/>
                </a:solidFill>
              </a:rPr>
              <a:t>channels in all available </a:t>
            </a:r>
            <a:br>
              <a:rPr lang="en-US" altLang="ja-JP" sz="2000" b="1" dirty="0">
                <a:solidFill>
                  <a:srgbClr val="060FBA"/>
                </a:solidFill>
              </a:rPr>
            </a:br>
            <a:r>
              <a:rPr lang="en-US" altLang="ja-JP" sz="2000" b="1" dirty="0">
                <a:solidFill>
                  <a:srgbClr val="060FBA"/>
                </a:solidFill>
              </a:rPr>
              <a:t>Ch. 28 &amp;29&amp;30&amp;31&amp;32 (921.3 – 922.3 MHz</a:t>
            </a:r>
            <a:r>
              <a:rPr lang="en-US" altLang="ja-JP" sz="2000" b="1" dirty="0" smtClean="0">
                <a:solidFill>
                  <a:srgbClr val="060FBA"/>
                </a:solidFill>
              </a:rPr>
              <a:t>) </a:t>
            </a:r>
            <a:r>
              <a:rPr lang="en-US" altLang="ja-JP" sz="2000" b="1" dirty="0" smtClean="0">
                <a:solidFill>
                  <a:srgbClr val="FF0000"/>
                </a:solidFill>
              </a:rPr>
              <a:t>– Fc = 921.8 MHz</a:t>
            </a:r>
            <a:r>
              <a:rPr lang="en-US" altLang="ja-JP" sz="2000" b="1" dirty="0">
                <a:solidFill>
                  <a:srgbClr val="060FBA"/>
                </a:solidFill>
              </a:rPr>
              <a:t/>
            </a:r>
            <a:br>
              <a:rPr lang="en-US" altLang="ja-JP" sz="2000" b="1" dirty="0">
                <a:solidFill>
                  <a:srgbClr val="060FBA"/>
                </a:solidFill>
              </a:rPr>
            </a:br>
            <a:r>
              <a:rPr lang="en-US" altLang="ja-JP" sz="2000" b="1" dirty="0">
                <a:solidFill>
                  <a:srgbClr val="060FBA"/>
                </a:solidFill>
              </a:rPr>
              <a:t> Ch. 33&amp;34&amp;35&amp;36&amp;37 (922.3 – 923.3 MHz) </a:t>
            </a:r>
            <a:r>
              <a:rPr lang="en-US" altLang="ja-JP" sz="2000" b="1" dirty="0">
                <a:solidFill>
                  <a:srgbClr val="FF0000"/>
                </a:solidFill>
              </a:rPr>
              <a:t>– Fc = </a:t>
            </a:r>
            <a:r>
              <a:rPr lang="en-US" altLang="ja-JP" sz="2000" b="1" dirty="0" smtClean="0">
                <a:solidFill>
                  <a:srgbClr val="FF0000"/>
                </a:solidFill>
              </a:rPr>
              <a:t>922.8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43&amp;44&amp;45&amp;46&amp;47 </a:t>
            </a:r>
            <a:r>
              <a:rPr lang="en-US" altLang="ja-JP" sz="2000" b="1" dirty="0">
                <a:solidFill>
                  <a:srgbClr val="060FBA"/>
                </a:solidFill>
              </a:rPr>
              <a:t>(</a:t>
            </a:r>
            <a:r>
              <a:rPr lang="en-US" altLang="ja-JP" sz="2000" b="1" dirty="0" smtClean="0">
                <a:solidFill>
                  <a:srgbClr val="060FBA"/>
                </a:solidFill>
              </a:rPr>
              <a:t>924.3 </a:t>
            </a:r>
            <a:r>
              <a:rPr lang="en-US" altLang="ja-JP" sz="2000" b="1" dirty="0">
                <a:solidFill>
                  <a:srgbClr val="060FBA"/>
                </a:solidFill>
              </a:rPr>
              <a:t>– </a:t>
            </a:r>
            <a:r>
              <a:rPr lang="en-US" altLang="ja-JP" sz="2000" b="1" dirty="0" smtClean="0">
                <a:solidFill>
                  <a:srgbClr val="060FBA"/>
                </a:solidFill>
              </a:rPr>
              <a:t>925.3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924.8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48&amp;49&amp;50&amp;51&amp;52 </a:t>
            </a:r>
            <a:r>
              <a:rPr lang="en-US" altLang="ja-JP" sz="2000" b="1" dirty="0">
                <a:solidFill>
                  <a:srgbClr val="060FBA"/>
                </a:solidFill>
              </a:rPr>
              <a:t>(</a:t>
            </a:r>
            <a:r>
              <a:rPr lang="en-US" altLang="ja-JP" sz="2000" b="1" dirty="0" smtClean="0">
                <a:solidFill>
                  <a:srgbClr val="060FBA"/>
                </a:solidFill>
              </a:rPr>
              <a:t>925.3 </a:t>
            </a:r>
            <a:r>
              <a:rPr lang="en-US" altLang="ja-JP" sz="2000" b="1" dirty="0">
                <a:solidFill>
                  <a:srgbClr val="060FBA"/>
                </a:solidFill>
              </a:rPr>
              <a:t>– </a:t>
            </a:r>
            <a:r>
              <a:rPr lang="en-US" altLang="ja-JP" sz="2000" b="1" dirty="0" smtClean="0">
                <a:solidFill>
                  <a:srgbClr val="060FBA"/>
                </a:solidFill>
              </a:rPr>
              <a:t>926.3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925.8 </a:t>
            </a:r>
            <a:r>
              <a:rPr lang="en-US" altLang="ja-JP" sz="2000" b="1" dirty="0">
                <a:solidFill>
                  <a:srgbClr val="FF0000"/>
                </a:solidFill>
              </a:rPr>
              <a:t>MHz</a:t>
            </a:r>
            <a:endParaRPr kumimoji="1" lang="ja-JP" altLang="en-US" sz="2000" b="1" dirty="0">
              <a:solidFill>
                <a:srgbClr val="FF0000"/>
              </a:solidFill>
            </a:endParaRPr>
          </a:p>
        </p:txBody>
      </p:sp>
      <p:sp>
        <p:nvSpPr>
          <p:cNvPr id="3" name="コンテンツ プレースホルダー 2"/>
          <p:cNvSpPr>
            <a:spLocks noGrp="1"/>
          </p:cNvSpPr>
          <p:nvPr>
            <p:ph idx="1"/>
          </p:nvPr>
        </p:nvSpPr>
        <p:spPr>
          <a:xfrm>
            <a:off x="395536" y="2276872"/>
            <a:ext cx="8429252" cy="360040"/>
          </a:xfrm>
        </p:spPr>
        <p:txBody>
          <a:bodyPr>
            <a:normAutofit fontScale="92500" lnSpcReduction="10000"/>
          </a:bodyPr>
          <a:lstStyle/>
          <a:p>
            <a:r>
              <a:rPr kumimoji="1" lang="en-US" altLang="ja-JP" sz="2000" dirty="0" smtClean="0"/>
              <a:t>Channelization example:</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2276872"/>
            <a:ext cx="8712967" cy="4258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61156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11560" y="499013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788024" y="39100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806026"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9" name="フッター プレースホルダー 8"/>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0" name="スライド番号プレースホルダー 9"/>
          <p:cNvSpPr>
            <a:spLocks noGrp="1"/>
          </p:cNvSpPr>
          <p:nvPr>
            <p:ph type="sldNum" sz="quarter" idx="12"/>
          </p:nvPr>
        </p:nvSpPr>
        <p:spPr/>
        <p:txBody>
          <a:bodyPr/>
          <a:lstStyle/>
          <a:p>
            <a:fld id="{109E66AF-D10A-4F83-8D85-76B4D6189FCF}" type="slidenum">
              <a:rPr kumimoji="1" lang="ja-JP" altLang="en-US" smtClean="0"/>
              <a:pPr/>
              <a:t>15</a:t>
            </a:fld>
            <a:endParaRPr kumimoji="1" lang="ja-JP" altLang="en-US"/>
          </a:p>
        </p:txBody>
      </p:sp>
    </p:spTree>
    <p:extLst>
      <p:ext uri="{BB962C8B-B14F-4D97-AF65-F5344CB8AC3E}">
        <p14:creationId xmlns:p14="http://schemas.microsoft.com/office/powerpoint/2010/main" val="15407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16</a:t>
            </a:fld>
            <a:endParaRPr kumimoji="1" lang="ja-JP" altLang="en-US"/>
          </a:p>
        </p:txBody>
      </p:sp>
      <p:sp>
        <p:nvSpPr>
          <p:cNvPr id="9" name="タイトル 1"/>
          <p:cNvSpPr>
            <a:spLocks noGrp="1"/>
          </p:cNvSpPr>
          <p:nvPr>
            <p:ph type="title"/>
          </p:nvPr>
        </p:nvSpPr>
        <p:spPr>
          <a:xfrm>
            <a:off x="251520" y="562670"/>
            <a:ext cx="8363272" cy="1858218"/>
          </a:xfrm>
        </p:spPr>
        <p:txBody>
          <a:bodyPr>
            <a:noAutofit/>
          </a:bodyPr>
          <a:lstStyle/>
          <a:p>
            <a:r>
              <a:rPr lang="en-US" altLang="ja-JP" sz="2000" b="1" dirty="0">
                <a:solidFill>
                  <a:srgbClr val="060FBA"/>
                </a:solidFill>
              </a:rPr>
              <a:t>(3) 1 MHz channelization for 500kc/s </a:t>
            </a:r>
            <a:r>
              <a:rPr lang="en-US" altLang="ja-JP" sz="2000" b="1" dirty="0" smtClean="0">
                <a:solidFill>
                  <a:srgbClr val="060FBA"/>
                </a:solidFill>
              </a:rPr>
              <a:t>transmission: 4 </a:t>
            </a:r>
            <a:r>
              <a:rPr lang="en-US" altLang="ja-JP" sz="2000" b="1" dirty="0">
                <a:solidFill>
                  <a:srgbClr val="060FBA"/>
                </a:solidFill>
              </a:rPr>
              <a:t>channels in all available </a:t>
            </a:r>
            <a:br>
              <a:rPr lang="en-US" altLang="ja-JP" sz="2000" b="1" dirty="0">
                <a:solidFill>
                  <a:srgbClr val="060FBA"/>
                </a:solidFill>
              </a:rPr>
            </a:br>
            <a:r>
              <a:rPr lang="en-US" altLang="ja-JP" sz="1800" b="1" dirty="0">
                <a:solidFill>
                  <a:srgbClr val="060FBA"/>
                </a:solidFill>
              </a:rPr>
              <a:t>Ch. 28 &amp;29&amp;30&amp;31&amp;32 (921.3 – 922.3 MHz</a:t>
            </a:r>
            <a:r>
              <a:rPr lang="en-US" altLang="ja-JP" sz="1800" b="1" dirty="0" smtClean="0">
                <a:solidFill>
                  <a:srgbClr val="060FBA"/>
                </a:solidFill>
              </a:rPr>
              <a:t>) </a:t>
            </a:r>
            <a:r>
              <a:rPr lang="en-US" altLang="ja-JP" sz="1800" b="1" dirty="0" smtClean="0">
                <a:solidFill>
                  <a:srgbClr val="FF0000"/>
                </a:solidFill>
              </a:rPr>
              <a:t>– Fc = 921.8 MHz</a:t>
            </a:r>
            <a:r>
              <a:rPr lang="en-US" altLang="ja-JP" sz="1800" b="1" dirty="0">
                <a:solidFill>
                  <a:srgbClr val="060FBA"/>
                </a:solidFill>
              </a:rPr>
              <a:t/>
            </a:r>
            <a:br>
              <a:rPr lang="en-US" altLang="ja-JP" sz="1800" b="1" dirty="0">
                <a:solidFill>
                  <a:srgbClr val="060FBA"/>
                </a:solidFill>
              </a:rPr>
            </a:br>
            <a:r>
              <a:rPr lang="en-US" altLang="ja-JP" sz="1800" b="1" dirty="0">
                <a:solidFill>
                  <a:srgbClr val="060FBA"/>
                </a:solidFill>
              </a:rPr>
              <a:t> Ch. 33&amp;34&amp;35&amp;36&amp;37 (922.3 – 923.3 MHz) </a:t>
            </a:r>
            <a:r>
              <a:rPr lang="en-US" altLang="ja-JP" sz="1800" b="1" dirty="0">
                <a:solidFill>
                  <a:srgbClr val="FF0000"/>
                </a:solidFill>
              </a:rPr>
              <a:t>– Fc = </a:t>
            </a:r>
            <a:r>
              <a:rPr lang="en-US" altLang="ja-JP" sz="1800" b="1" dirty="0" smtClean="0">
                <a:solidFill>
                  <a:srgbClr val="FF0000"/>
                </a:solidFill>
              </a:rPr>
              <a:t>922.8 MHz</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38&amp;39&amp;40&amp;41&amp;42 </a:t>
            </a:r>
            <a:r>
              <a:rPr lang="en-US" altLang="ja-JP" sz="1800" b="1" dirty="0">
                <a:solidFill>
                  <a:srgbClr val="060FBA"/>
                </a:solidFill>
              </a:rPr>
              <a:t>(</a:t>
            </a:r>
            <a:r>
              <a:rPr lang="en-US" altLang="ja-JP" sz="1800" b="1" dirty="0" smtClean="0">
                <a:solidFill>
                  <a:srgbClr val="060FBA"/>
                </a:solidFill>
              </a:rPr>
              <a:t>923.3 </a:t>
            </a:r>
            <a:r>
              <a:rPr lang="en-US" altLang="ja-JP" sz="1800" b="1" dirty="0">
                <a:solidFill>
                  <a:srgbClr val="060FBA"/>
                </a:solidFill>
              </a:rPr>
              <a:t>– </a:t>
            </a:r>
            <a:r>
              <a:rPr lang="en-US" altLang="ja-JP" sz="1800" b="1" dirty="0" smtClean="0">
                <a:solidFill>
                  <a:srgbClr val="060FBA"/>
                </a:solidFill>
              </a:rPr>
              <a:t>924.3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923.8 </a:t>
            </a:r>
            <a:r>
              <a:rPr lang="en-US" altLang="ja-JP" sz="1800" b="1" dirty="0">
                <a:solidFill>
                  <a:srgbClr val="FF0000"/>
                </a:solidFill>
              </a:rPr>
              <a:t>MHz</a:t>
            </a:r>
            <a:r>
              <a:rPr lang="en-US" altLang="ja-JP" sz="1800" b="1" dirty="0" smtClean="0">
                <a:solidFill>
                  <a:srgbClr val="FF0000"/>
                </a:solidFill>
              </a:rPr>
              <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43&amp;44&amp;45&amp;46&amp;47 </a:t>
            </a:r>
            <a:r>
              <a:rPr lang="en-US" altLang="ja-JP" sz="1800" b="1" dirty="0">
                <a:solidFill>
                  <a:srgbClr val="060FBA"/>
                </a:solidFill>
              </a:rPr>
              <a:t>(</a:t>
            </a:r>
            <a:r>
              <a:rPr lang="en-US" altLang="ja-JP" sz="1800" b="1" dirty="0" smtClean="0">
                <a:solidFill>
                  <a:srgbClr val="060FBA"/>
                </a:solidFill>
              </a:rPr>
              <a:t>924.3 </a:t>
            </a:r>
            <a:r>
              <a:rPr lang="en-US" altLang="ja-JP" sz="1800" b="1" dirty="0">
                <a:solidFill>
                  <a:srgbClr val="060FBA"/>
                </a:solidFill>
              </a:rPr>
              <a:t>– </a:t>
            </a:r>
            <a:r>
              <a:rPr lang="en-US" altLang="ja-JP" sz="1800" b="1" dirty="0" smtClean="0">
                <a:solidFill>
                  <a:srgbClr val="060FBA"/>
                </a:solidFill>
              </a:rPr>
              <a:t>925.3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924.8 </a:t>
            </a:r>
            <a:r>
              <a:rPr lang="en-US" altLang="ja-JP" sz="1800" b="1" dirty="0">
                <a:solidFill>
                  <a:srgbClr val="FF0000"/>
                </a:solidFill>
              </a:rPr>
              <a:t>MHz</a:t>
            </a:r>
            <a:r>
              <a:rPr lang="en-US" altLang="ja-JP" sz="1800" b="1" dirty="0" smtClean="0">
                <a:solidFill>
                  <a:srgbClr val="FF0000"/>
                </a:solidFill>
              </a:rPr>
              <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48&amp;49&amp;50&amp;51&amp;52 </a:t>
            </a:r>
            <a:r>
              <a:rPr lang="en-US" altLang="ja-JP" sz="1800" b="1" dirty="0">
                <a:solidFill>
                  <a:srgbClr val="060FBA"/>
                </a:solidFill>
              </a:rPr>
              <a:t>(</a:t>
            </a:r>
            <a:r>
              <a:rPr lang="en-US" altLang="ja-JP" sz="1800" b="1" dirty="0" smtClean="0">
                <a:solidFill>
                  <a:srgbClr val="060FBA"/>
                </a:solidFill>
              </a:rPr>
              <a:t>925.3 </a:t>
            </a:r>
            <a:r>
              <a:rPr lang="en-US" altLang="ja-JP" sz="1800" b="1" dirty="0">
                <a:solidFill>
                  <a:srgbClr val="060FBA"/>
                </a:solidFill>
              </a:rPr>
              <a:t>– </a:t>
            </a:r>
            <a:r>
              <a:rPr lang="en-US" altLang="ja-JP" sz="1800" b="1" dirty="0" smtClean="0">
                <a:solidFill>
                  <a:srgbClr val="060FBA"/>
                </a:solidFill>
              </a:rPr>
              <a:t>926.3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925.8 MHz</a:t>
            </a:r>
            <a:br>
              <a:rPr lang="en-US" altLang="ja-JP" sz="1800" b="1" dirty="0" smtClean="0">
                <a:solidFill>
                  <a:srgbClr val="FF0000"/>
                </a:solidFill>
              </a:rPr>
            </a:br>
            <a:r>
              <a:rPr lang="en-US" altLang="ja-JP" sz="1800" b="1" dirty="0">
                <a:solidFill>
                  <a:srgbClr val="060FBA"/>
                </a:solidFill>
              </a:rPr>
              <a:t>Ch. </a:t>
            </a:r>
            <a:r>
              <a:rPr lang="en-US" altLang="ja-JP" sz="1800" b="1" dirty="0" smtClean="0">
                <a:solidFill>
                  <a:srgbClr val="060FBA"/>
                </a:solidFill>
              </a:rPr>
              <a:t>53&amp;54&amp;55&amp;56&amp;57 </a:t>
            </a:r>
            <a:r>
              <a:rPr lang="en-US" altLang="ja-JP" sz="1800" b="1" dirty="0">
                <a:solidFill>
                  <a:srgbClr val="060FBA"/>
                </a:solidFill>
              </a:rPr>
              <a:t>(</a:t>
            </a:r>
            <a:r>
              <a:rPr lang="en-US" altLang="ja-JP" sz="1800" b="1" dirty="0" smtClean="0">
                <a:solidFill>
                  <a:srgbClr val="060FBA"/>
                </a:solidFill>
              </a:rPr>
              <a:t>926.3 </a:t>
            </a:r>
            <a:r>
              <a:rPr lang="en-US" altLang="ja-JP" sz="1800" b="1" dirty="0">
                <a:solidFill>
                  <a:srgbClr val="060FBA"/>
                </a:solidFill>
              </a:rPr>
              <a:t>– </a:t>
            </a:r>
            <a:r>
              <a:rPr lang="en-US" altLang="ja-JP" sz="1800" b="1" dirty="0" smtClean="0">
                <a:solidFill>
                  <a:srgbClr val="060FBA"/>
                </a:solidFill>
              </a:rPr>
              <a:t>927.3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926.8 </a:t>
            </a:r>
            <a:r>
              <a:rPr lang="en-US" altLang="ja-JP" sz="1800" b="1" dirty="0">
                <a:solidFill>
                  <a:srgbClr val="FF0000"/>
                </a:solidFill>
              </a:rPr>
              <a:t>MHz</a:t>
            </a:r>
            <a:br>
              <a:rPr lang="en-US" altLang="ja-JP" sz="1800" b="1" dirty="0">
                <a:solidFill>
                  <a:srgbClr val="FF0000"/>
                </a:solidFill>
              </a:rPr>
            </a:br>
            <a:endParaRPr kumimoji="1" lang="ja-JP" altLang="en-US" sz="1800" b="1" dirty="0">
              <a:solidFill>
                <a:srgbClr val="FF0000"/>
              </a:solidFill>
            </a:endParaRPr>
          </a:p>
        </p:txBody>
      </p:sp>
      <p:grpSp>
        <p:nvGrpSpPr>
          <p:cNvPr id="7" name="グループ化 6"/>
          <p:cNvGrpSpPr/>
          <p:nvPr/>
        </p:nvGrpSpPr>
        <p:grpSpPr>
          <a:xfrm>
            <a:off x="1152525" y="2441823"/>
            <a:ext cx="6838950" cy="4011513"/>
            <a:chOff x="1152525" y="2009775"/>
            <a:chExt cx="6838950" cy="4011513"/>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 y="2009775"/>
              <a:ext cx="683895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1726" y="4849713"/>
              <a:ext cx="6724650"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角丸四角形 10"/>
            <p:cNvSpPr/>
            <p:nvPr/>
          </p:nvSpPr>
          <p:spPr>
            <a:xfrm>
              <a:off x="1421650" y="3933056"/>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1403648"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421650" y="5134149"/>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516216" y="3140968"/>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534218"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6534218" y="5062141"/>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62861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418058"/>
          </a:xfrm>
        </p:spPr>
        <p:txBody>
          <a:bodyPr>
            <a:noAutofit/>
          </a:bodyPr>
          <a:lstStyle/>
          <a:p>
            <a:r>
              <a:rPr kumimoji="1" lang="en-US" altLang="ja-JP" sz="2400" dirty="0" smtClean="0">
                <a:solidFill>
                  <a:srgbClr val="060FBA"/>
                </a:solidFill>
                <a:latin typeface="Arial Black" pitchFamily="34" charset="0"/>
              </a:rPr>
              <a:t>USA and Japanese channelization (in the bracket)</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836712"/>
            <a:ext cx="8577586" cy="5492658"/>
          </a:xfrm>
        </p:spPr>
        <p:txBody>
          <a:bodyPr>
            <a:normAutofit fontScale="77500" lnSpcReduction="20000"/>
          </a:bodyPr>
          <a:lstStyle/>
          <a:p>
            <a:pPr marL="0" indent="0"/>
            <a:r>
              <a:rPr lang="en-US" altLang="ja-JP" sz="2800" dirty="0" smtClean="0"/>
              <a:t>Channel bandwidth:</a:t>
            </a:r>
            <a:endParaRPr lang="en-US" altLang="ja-JP" sz="2800" dirty="0"/>
          </a:p>
          <a:p>
            <a:pPr marL="514350" indent="-514350">
              <a:buAutoNum type="arabicPeriod"/>
            </a:pPr>
            <a:r>
              <a:rPr kumimoji="1" lang="en-US" altLang="ja-JP" sz="2800" b="1" dirty="0" smtClean="0">
                <a:solidFill>
                  <a:srgbClr val="060FBA"/>
                </a:solidFill>
              </a:rPr>
              <a:t>200 kHz </a:t>
            </a:r>
          </a:p>
          <a:p>
            <a:pPr marL="0" indent="0"/>
            <a:r>
              <a:rPr lang="en-US" altLang="ja-JP" sz="2800" b="1" dirty="0" smtClean="0"/>
              <a:t>Fc= 902.2 + (N-1) x 0.2					</a:t>
            </a:r>
            <a:r>
              <a:rPr lang="en-US" altLang="ja-JP" sz="2800" dirty="0" smtClean="0"/>
              <a:t>(1)</a:t>
            </a:r>
          </a:p>
          <a:p>
            <a:pPr marL="0" indent="0"/>
            <a:r>
              <a:rPr lang="en-US" altLang="ja-JP" sz="2800" dirty="0"/>
              <a:t>	</a:t>
            </a:r>
            <a:r>
              <a:rPr lang="en-US" altLang="ja-JP" sz="2800" b="1" dirty="0" smtClean="0"/>
              <a:t>N= 1 – 129 (93-129 in Japan)</a:t>
            </a:r>
          </a:p>
          <a:p>
            <a:pPr marL="0" indent="0"/>
            <a:r>
              <a:rPr kumimoji="1" lang="en-US" altLang="ja-JP" sz="2800" dirty="0"/>
              <a:t>	</a:t>
            </a:r>
            <a:r>
              <a:rPr lang="en-US" altLang="ja-JP" sz="2800" dirty="0" smtClean="0"/>
              <a:t>Ex. N=93 gives Japanese Ch.24 center frequency</a:t>
            </a:r>
            <a:endParaRPr kumimoji="1" lang="en-US" altLang="ja-JP" sz="2800" dirty="0" smtClean="0"/>
          </a:p>
          <a:p>
            <a:pPr marL="514350" indent="-514350">
              <a:buAutoNum type="arabicPeriod" startAt="2"/>
            </a:pPr>
            <a:r>
              <a:rPr lang="en-US" altLang="ja-JP" b="1" dirty="0" smtClean="0">
                <a:solidFill>
                  <a:srgbClr val="060FBA"/>
                </a:solidFill>
              </a:rPr>
              <a:t>400 kHz </a:t>
            </a:r>
          </a:p>
          <a:p>
            <a:pPr marL="0" indent="0"/>
            <a:r>
              <a:rPr lang="en-US" altLang="ja-JP" b="1" dirty="0" smtClean="0"/>
              <a:t>Fc = 902. 3 + (N-1) x 0.4 	</a:t>
            </a:r>
            <a:r>
              <a:rPr lang="en-US" altLang="ja-JP" dirty="0" smtClean="0"/>
              <a:t>			(2)</a:t>
            </a:r>
          </a:p>
          <a:p>
            <a:pPr marL="0" indent="0"/>
            <a:r>
              <a:rPr lang="en-US" altLang="ja-JP" dirty="0"/>
              <a:t>	</a:t>
            </a:r>
            <a:r>
              <a:rPr lang="en-US" altLang="ja-JP" b="1" dirty="0" smtClean="0"/>
              <a:t>N= 1- 64 (47 – 64 in Japan)</a:t>
            </a:r>
          </a:p>
          <a:p>
            <a:pPr marL="514350" indent="-514350">
              <a:buAutoNum type="arabicPeriod" startAt="3"/>
            </a:pPr>
            <a:r>
              <a:rPr kumimoji="1" lang="en-US" altLang="ja-JP" b="1" dirty="0" smtClean="0">
                <a:solidFill>
                  <a:srgbClr val="060FBA"/>
                </a:solidFill>
              </a:rPr>
              <a:t>1 MHz </a:t>
            </a:r>
          </a:p>
          <a:p>
            <a:pPr marL="0" indent="0"/>
            <a:r>
              <a:rPr lang="en-US" altLang="ja-JP" b="1" dirty="0" smtClean="0"/>
              <a:t>Fc= 902. 8 + (N-1) x 1 </a:t>
            </a:r>
            <a:r>
              <a:rPr lang="en-US" altLang="ja-JP" dirty="0" smtClean="0"/>
              <a:t>				(3)</a:t>
            </a:r>
          </a:p>
          <a:p>
            <a:pPr marL="0" indent="0"/>
            <a:r>
              <a:rPr kumimoji="1" lang="en-US" altLang="ja-JP" dirty="0"/>
              <a:t>	</a:t>
            </a:r>
            <a:r>
              <a:rPr kumimoji="1" lang="en-US" altLang="ja-JP" b="1" dirty="0" smtClean="0"/>
              <a:t>N= 1 – 25 (20 – 25 in Japan)</a:t>
            </a:r>
          </a:p>
          <a:p>
            <a:pPr marL="0" indent="0"/>
            <a:r>
              <a:rPr lang="en-US" altLang="ja-JP" b="1" dirty="0" smtClean="0">
                <a:solidFill>
                  <a:srgbClr val="060FBA"/>
                </a:solidFill>
              </a:rPr>
              <a:t>4.    2 MHz</a:t>
            </a:r>
          </a:p>
          <a:p>
            <a:pPr marL="0" indent="0"/>
            <a:r>
              <a:rPr lang="en-US" altLang="ja-JP" b="1" dirty="0" smtClean="0"/>
              <a:t>Fc= </a:t>
            </a:r>
            <a:r>
              <a:rPr lang="en-US" altLang="ja-JP" b="1" dirty="0"/>
              <a:t>903+ (N-1) x 2					(4)</a:t>
            </a:r>
          </a:p>
          <a:p>
            <a:pPr marL="0" indent="0"/>
            <a:r>
              <a:rPr lang="en-US" altLang="ja-JP" b="1" dirty="0"/>
              <a:t>	</a:t>
            </a:r>
            <a:r>
              <a:rPr lang="en-US" altLang="ja-JP" b="1" dirty="0" smtClean="0"/>
              <a:t>N=1 - 13 (NA in Japan)</a:t>
            </a:r>
            <a:endParaRPr lang="en-US" altLang="ja-JP" b="1" dirty="0"/>
          </a:p>
          <a:p>
            <a:pPr marL="0" indent="0"/>
            <a:endParaRPr kumimoji="1" lang="ja-JP" altLang="en-US" b="1"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17</a:t>
            </a:fld>
            <a:endParaRPr kumimoji="1" lang="ja-JP" altLang="en-US"/>
          </a:p>
        </p:txBody>
      </p:sp>
    </p:spTree>
    <p:extLst>
      <p:ext uri="{BB962C8B-B14F-4D97-AF65-F5344CB8AC3E}">
        <p14:creationId xmlns:p14="http://schemas.microsoft.com/office/powerpoint/2010/main" val="1422230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78098"/>
          </a:xfrm>
        </p:spPr>
        <p:txBody>
          <a:bodyPr>
            <a:normAutofit/>
          </a:bodyPr>
          <a:lstStyle/>
          <a:p>
            <a:r>
              <a:rPr kumimoji="1" lang="en-US" altLang="ja-JP" sz="2400" b="1" dirty="0" smtClean="0">
                <a:solidFill>
                  <a:srgbClr val="060FBA"/>
                </a:solidFill>
                <a:latin typeface="Arial Black" pitchFamily="34" charset="0"/>
              </a:rPr>
              <a:t>Korean Channelization (12-0245-r0)</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908720"/>
            <a:ext cx="8721602" cy="5688632"/>
          </a:xfrm>
        </p:spPr>
        <p:txBody>
          <a:bodyPr>
            <a:normAutofit fontScale="85000" lnSpcReduction="20000"/>
          </a:bodyPr>
          <a:lstStyle/>
          <a:p>
            <a:pPr marL="514350" indent="-514350">
              <a:buAutoNum type="arabicPeriod"/>
            </a:pPr>
            <a:r>
              <a:rPr lang="en-US" altLang="ja-JP" sz="2400" dirty="0" smtClean="0"/>
              <a:t>Available band: 917.1 – 923.5 MHz</a:t>
            </a:r>
          </a:p>
          <a:p>
            <a:pPr marL="514350" indent="-514350">
              <a:buAutoNum type="arabicPeriod"/>
            </a:pPr>
            <a:r>
              <a:rPr lang="en-US" altLang="ja-JP" sz="2400" dirty="0" smtClean="0"/>
              <a:t>Chip rate: 100, 200, 500, 1,000 </a:t>
            </a:r>
            <a:r>
              <a:rPr lang="en-US" altLang="ja-JP" sz="2400" dirty="0" err="1" smtClean="0"/>
              <a:t>kc</a:t>
            </a:r>
            <a:r>
              <a:rPr lang="en-US" altLang="ja-JP" sz="2400" dirty="0" smtClean="0"/>
              <a:t>/s</a:t>
            </a:r>
          </a:p>
          <a:p>
            <a:pPr marL="514350" indent="-514350">
              <a:buAutoNum type="arabicPeriod" startAt="3"/>
            </a:pPr>
            <a:r>
              <a:rPr kumimoji="1" lang="en-US" altLang="ja-JP" sz="2400" dirty="0" smtClean="0"/>
              <a:t>Channel bandwidth: 200, 400, 1,000, 2,000 kHz respectively</a:t>
            </a:r>
          </a:p>
          <a:p>
            <a:pPr marL="514350" indent="-514350">
              <a:buAutoNum type="arabicPeriod" startAt="3"/>
            </a:pPr>
            <a:r>
              <a:rPr lang="en-US" altLang="ja-JP" sz="2400" dirty="0" smtClean="0"/>
              <a:t>Channelization policy - suggested</a:t>
            </a:r>
          </a:p>
          <a:p>
            <a:pPr marL="0" indent="0"/>
            <a:r>
              <a:rPr lang="en-US" altLang="ja-JP" sz="2400" dirty="0" smtClean="0"/>
              <a:t>	i. 200 kHz incremental bandwidth extension</a:t>
            </a:r>
          </a:p>
          <a:p>
            <a:pPr marL="0" indent="0"/>
            <a:r>
              <a:rPr kumimoji="1" lang="en-US" altLang="ja-JP" sz="2400" dirty="0"/>
              <a:t>	</a:t>
            </a:r>
            <a:r>
              <a:rPr kumimoji="1" lang="en-US" altLang="ja-JP" sz="2400" dirty="0" smtClean="0"/>
              <a:t>ii. Starting with 917.1 MHz and flexible</a:t>
            </a:r>
          </a:p>
          <a:p>
            <a:pPr marL="0" indent="0"/>
            <a:r>
              <a:rPr lang="en-US" altLang="ja-JP" sz="2400" dirty="0" smtClean="0"/>
              <a:t>5. For 200 kHz channelization</a:t>
            </a:r>
          </a:p>
          <a:p>
            <a:pPr marL="0" indent="0"/>
            <a:r>
              <a:rPr kumimoji="1" lang="en-US" altLang="ja-JP" sz="2400" dirty="0"/>
              <a:t>	</a:t>
            </a:r>
            <a:r>
              <a:rPr lang="en-US" altLang="ja-JP" sz="2400" b="1" dirty="0"/>
              <a:t>Fc= 902.2 + (N-1) x 0.2				</a:t>
            </a:r>
            <a:r>
              <a:rPr lang="en-US" altLang="ja-JP" sz="2400" b="1" dirty="0" smtClean="0"/>
              <a:t>(</a:t>
            </a:r>
            <a:r>
              <a:rPr lang="en-US" altLang="ja-JP" sz="2400" b="1" dirty="0"/>
              <a:t>1)</a:t>
            </a:r>
          </a:p>
          <a:p>
            <a:pPr marL="0" indent="0"/>
            <a:r>
              <a:rPr kumimoji="1" lang="en-US" altLang="ja-JP" sz="2400" b="1" dirty="0" smtClean="0"/>
              <a:t>	N= 76 – 107</a:t>
            </a:r>
          </a:p>
          <a:p>
            <a:pPr marL="0" indent="0"/>
            <a:r>
              <a:rPr lang="en-US" altLang="ja-JP" sz="2400" dirty="0" smtClean="0"/>
              <a:t>6. For 400 kHz channelization	</a:t>
            </a:r>
          </a:p>
          <a:p>
            <a:pPr marL="0" indent="0"/>
            <a:r>
              <a:rPr kumimoji="1" lang="en-US" altLang="ja-JP" sz="2400" dirty="0"/>
              <a:t>	</a:t>
            </a:r>
            <a:r>
              <a:rPr lang="en-US" altLang="ja-JP" sz="2400" b="1" dirty="0"/>
              <a:t>Fc = 902. 3 + (N-1) x 0.4 				(2</a:t>
            </a:r>
            <a:r>
              <a:rPr lang="en-US" altLang="ja-JP" sz="2400" b="1" dirty="0" smtClean="0"/>
              <a:t>)</a:t>
            </a:r>
          </a:p>
          <a:p>
            <a:pPr marL="0" indent="0"/>
            <a:r>
              <a:rPr lang="en-US" altLang="ja-JP" sz="2400" b="1" dirty="0"/>
              <a:t>	</a:t>
            </a:r>
            <a:r>
              <a:rPr lang="en-US" altLang="ja-JP" sz="2400" b="1" dirty="0" smtClean="0"/>
              <a:t>N= 39 – 53</a:t>
            </a:r>
          </a:p>
          <a:p>
            <a:pPr marL="0" indent="0"/>
            <a:r>
              <a:rPr lang="en-US" altLang="ja-JP" sz="2400" dirty="0" smtClean="0"/>
              <a:t>7. For 1,000 kHz channelization</a:t>
            </a:r>
          </a:p>
          <a:p>
            <a:pPr marL="0" indent="0"/>
            <a:r>
              <a:rPr lang="en-US" altLang="ja-JP" sz="2400" dirty="0" smtClean="0"/>
              <a:t>	</a:t>
            </a:r>
            <a:r>
              <a:rPr lang="en-US" altLang="ja-JP" sz="2400" b="1" dirty="0" smtClean="0"/>
              <a:t>Fc</a:t>
            </a:r>
            <a:r>
              <a:rPr lang="en-US" altLang="ja-JP" sz="2400" b="1" dirty="0"/>
              <a:t>= 902. 8 + (N-1) x 1 				</a:t>
            </a:r>
            <a:r>
              <a:rPr lang="en-US" altLang="ja-JP" sz="2400" b="1" dirty="0" smtClean="0"/>
              <a:t>(</a:t>
            </a:r>
            <a:r>
              <a:rPr lang="en-US" altLang="ja-JP" sz="2400" b="1" dirty="0"/>
              <a:t>3)</a:t>
            </a:r>
          </a:p>
          <a:p>
            <a:pPr marL="0" indent="0"/>
            <a:r>
              <a:rPr lang="en-US" altLang="ja-JP" sz="2400" b="1" dirty="0" smtClean="0"/>
              <a:t>	N= 16  – 21 </a:t>
            </a:r>
          </a:p>
          <a:p>
            <a:pPr marL="0" indent="0"/>
            <a:r>
              <a:rPr lang="en-US" altLang="ja-JP" sz="2400" dirty="0" smtClean="0"/>
              <a:t>8. For 2,000 kHz channelization</a:t>
            </a:r>
          </a:p>
          <a:p>
            <a:pPr marL="0" indent="0"/>
            <a:r>
              <a:rPr lang="en-US" altLang="ja-JP" sz="2400" dirty="0" smtClean="0"/>
              <a:t>	</a:t>
            </a:r>
            <a:r>
              <a:rPr lang="en-US" altLang="ja-JP" sz="2400" b="1" dirty="0" smtClean="0"/>
              <a:t>Fc 903+ (N-1) x 2					(4)</a:t>
            </a:r>
            <a:endParaRPr lang="en-US" altLang="ja-JP" sz="2400" b="1" dirty="0"/>
          </a:p>
          <a:p>
            <a:pPr marL="0" indent="0"/>
            <a:r>
              <a:rPr kumimoji="1" lang="en-US" altLang="ja-JP" sz="2400" b="1" dirty="0" smtClean="0"/>
              <a:t>	N=9, 10</a:t>
            </a: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18</a:t>
            </a:fld>
            <a:endParaRPr kumimoji="1" lang="ja-JP" altLang="en-US"/>
          </a:p>
        </p:txBody>
      </p:sp>
    </p:spTree>
    <p:extLst>
      <p:ext uri="{BB962C8B-B14F-4D97-AF65-F5344CB8AC3E}">
        <p14:creationId xmlns:p14="http://schemas.microsoft.com/office/powerpoint/2010/main" val="807474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490066"/>
          </a:xfrm>
        </p:spPr>
        <p:txBody>
          <a:bodyPr>
            <a:normAutofit fontScale="90000"/>
          </a:bodyPr>
          <a:lstStyle/>
          <a:p>
            <a:r>
              <a:rPr kumimoji="1" lang="en-US" altLang="ja-JP" sz="3200" b="1" dirty="0" smtClean="0">
                <a:solidFill>
                  <a:srgbClr val="060FBA"/>
                </a:solidFill>
                <a:latin typeface="Arial Black" pitchFamily="34" charset="0"/>
              </a:rPr>
              <a:t>Conclusion</a:t>
            </a:r>
            <a:endParaRPr kumimoji="1" lang="ja-JP" altLang="en-US" sz="32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904656"/>
          </a:xfrm>
        </p:spPr>
        <p:txBody>
          <a:bodyPr>
            <a:normAutofit fontScale="77500" lnSpcReduction="20000"/>
          </a:bodyPr>
          <a:lstStyle/>
          <a:p>
            <a:r>
              <a:rPr lang="en-US" altLang="ja-JP" dirty="0">
                <a:latin typeface="Arial" pitchFamily="34" charset="0"/>
                <a:cs typeface="Arial" pitchFamily="34" charset="0"/>
              </a:rPr>
              <a:t>A common channelization in Japan, Korea and USA has been reviewed and three (4) formulas have been created for four  different chip rates to satisfy 900 MHz band regulations in USA, Korea and Japan, the most stringent regulations.</a:t>
            </a:r>
          </a:p>
          <a:p>
            <a:r>
              <a:rPr lang="en-US" altLang="ja-JP" dirty="0">
                <a:latin typeface="Arial" pitchFamily="34" charset="0"/>
                <a:cs typeface="Arial" pitchFamily="34" charset="0"/>
              </a:rPr>
              <a:t>For this work, a unit channel (200 kHz) regulated by Japanese Ministry of Internal Affairs and Communications has been selected to formulate  one formula for three countries by assuming </a:t>
            </a:r>
          </a:p>
          <a:p>
            <a:r>
              <a:rPr lang="en-US" altLang="ja-JP" dirty="0">
                <a:latin typeface="Arial" pitchFamily="34" charset="0"/>
                <a:cs typeface="Arial" pitchFamily="34" charset="0"/>
              </a:rPr>
              <a:t>	i. Transmit root raised cosine filters with a roll off factor of 1 for Japanese channelization through this doc. to meet stringent adjacent channel leakage and spurious </a:t>
            </a:r>
          </a:p>
          <a:p>
            <a:r>
              <a:rPr lang="en-US" altLang="ja-JP" dirty="0">
                <a:latin typeface="Arial" pitchFamily="34" charset="0"/>
                <a:cs typeface="Arial" pitchFamily="34" charset="0"/>
              </a:rPr>
              <a:t>	ii: Transmit root raised cosine filters with a roll off factor of smaller than 1 for 1 and 2 M c/s transmission in Korea and USA where no adjacent channel leakage regulations</a:t>
            </a:r>
          </a:p>
          <a:p>
            <a:r>
              <a:rPr lang="en-US" altLang="ja-JP" dirty="0">
                <a:latin typeface="Arial" pitchFamily="34" charset="0"/>
                <a:cs typeface="Arial" pitchFamily="34" charset="0"/>
              </a:rPr>
              <a:t>The channelization presented in this doc. this is useful for harmonized channelization in the three countries and hopefully for more related </a:t>
            </a:r>
            <a:r>
              <a:rPr lang="en-US" altLang="ja-JP" dirty="0" smtClean="0">
                <a:latin typeface="Arial" pitchFamily="34" charset="0"/>
                <a:cs typeface="Arial" pitchFamily="34" charset="0"/>
              </a:rPr>
              <a:t>countries</a:t>
            </a:r>
            <a:endParaRPr lang="en-US" altLang="ja-JP"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19</a:t>
            </a:fld>
            <a:endParaRPr kumimoji="1" lang="ja-JP" altLang="en-US"/>
          </a:p>
        </p:txBody>
      </p:sp>
    </p:spTree>
    <p:extLst>
      <p:ext uri="{BB962C8B-B14F-4D97-AF65-F5344CB8AC3E}">
        <p14:creationId xmlns:p14="http://schemas.microsoft.com/office/powerpoint/2010/main" val="3805752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52736"/>
            <a:ext cx="8229600" cy="1143000"/>
          </a:xfrm>
        </p:spPr>
        <p:txBody>
          <a:bodyPr>
            <a:noAutofit/>
          </a:bodyPr>
          <a:lstStyle/>
          <a:p>
            <a:r>
              <a:rPr lang="en-US" altLang="ja-JP" sz="2800" b="1" dirty="0">
                <a:solidFill>
                  <a:srgbClr val="060FBA"/>
                </a:solidFill>
                <a:latin typeface="Arial Black" pitchFamily="34" charset="0"/>
              </a:rPr>
              <a:t>DSSS Channelization for TG4K</a:t>
            </a:r>
            <a:r>
              <a:rPr kumimoji="1" lang="en-US" altLang="ja-JP" sz="2800" b="1" dirty="0" smtClean="0">
                <a:solidFill>
                  <a:srgbClr val="060FBA"/>
                </a:solidFill>
                <a:latin typeface="Arial Black" pitchFamily="34" charset="0"/>
                <a:cs typeface="Arial" pitchFamily="34" charset="0"/>
              </a:rPr>
              <a:t> </a:t>
            </a:r>
            <a:endParaRPr kumimoji="1" lang="ja-JP" altLang="en-US" sz="2800" b="1" dirty="0">
              <a:solidFill>
                <a:srgbClr val="060FBA"/>
              </a:solidFill>
              <a:latin typeface="Arial Black" pitchFamily="34" charset="0"/>
              <a:cs typeface="Arial" pitchFamily="34" charset="0"/>
            </a:endParaRPr>
          </a:p>
        </p:txBody>
      </p:sp>
      <p:sp>
        <p:nvSpPr>
          <p:cNvPr id="3" name="コンテンツ プレースホルダー 2"/>
          <p:cNvSpPr>
            <a:spLocks noGrp="1"/>
          </p:cNvSpPr>
          <p:nvPr>
            <p:ph idx="1"/>
          </p:nvPr>
        </p:nvSpPr>
        <p:spPr>
          <a:xfrm>
            <a:off x="323528" y="2492896"/>
            <a:ext cx="8496944" cy="2362584"/>
          </a:xfrm>
        </p:spPr>
        <p:txBody>
          <a:bodyPr>
            <a:normAutofit fontScale="77500" lnSpcReduction="20000"/>
          </a:bodyPr>
          <a:lstStyle/>
          <a:p>
            <a:pPr marL="0" indent="0" algn="ctr">
              <a:buNone/>
            </a:pPr>
            <a:r>
              <a:rPr kumimoji="1" lang="en-US" altLang="ja-JP" sz="2800" b="1" dirty="0" smtClean="0"/>
              <a:t>May 17, 2012</a:t>
            </a:r>
          </a:p>
          <a:p>
            <a:pPr marL="0" indent="0" algn="ctr">
              <a:buNone/>
            </a:pPr>
            <a:endParaRPr kumimoji="1" lang="en-US" altLang="ja-JP" sz="2800" b="1" dirty="0" smtClean="0"/>
          </a:p>
          <a:p>
            <a:pPr marL="0" indent="0" algn="ctr">
              <a:buNone/>
            </a:pPr>
            <a:r>
              <a:rPr kumimoji="1" lang="en-US" altLang="ja-JP" sz="2800" b="1" dirty="0" smtClean="0"/>
              <a:t>Shu Kato, Hiroyuki Nakase, </a:t>
            </a:r>
            <a:r>
              <a:rPr kumimoji="1" lang="en-US" altLang="ja-JP" sz="2800" b="1" dirty="0" err="1" smtClean="0"/>
              <a:t>Hirokazu</a:t>
            </a:r>
            <a:r>
              <a:rPr kumimoji="1" lang="en-US" altLang="ja-JP" sz="2800" b="1" dirty="0" smtClean="0"/>
              <a:t> Sawada (</a:t>
            </a:r>
            <a:r>
              <a:rPr lang="en-US" altLang="ja-JP" sz="2800" b="1" dirty="0" smtClean="0"/>
              <a:t>RIEC Tohoku University)</a:t>
            </a:r>
          </a:p>
          <a:p>
            <a:pPr marL="0" indent="0" algn="ctr">
              <a:buNone/>
            </a:pPr>
            <a:r>
              <a:rPr kumimoji="1" lang="en-US" altLang="ja-JP" sz="2800" b="1" dirty="0" smtClean="0"/>
              <a:t>David Howard (On-Ramp)</a:t>
            </a:r>
          </a:p>
          <a:p>
            <a:pPr marL="0" indent="0" algn="ctr"/>
            <a:r>
              <a:rPr lang="en-US" altLang="ja-JP" sz="2800" b="1" dirty="0"/>
              <a:t>Kyung Sup Kwak, M. Al </a:t>
            </a:r>
            <a:r>
              <a:rPr lang="en-US" altLang="ja-JP" sz="2800" b="1" dirty="0" err="1"/>
              <a:t>Ameen</a:t>
            </a:r>
            <a:r>
              <a:rPr lang="en-US" altLang="ja-JP" sz="2800" b="1" dirty="0"/>
              <a:t> </a:t>
            </a:r>
            <a:r>
              <a:rPr lang="en-US" altLang="ja-JP" sz="2800" b="1" dirty="0" smtClean="0"/>
              <a:t>(</a:t>
            </a:r>
            <a:r>
              <a:rPr lang="en-US" altLang="ja-JP" sz="2800" b="1" dirty="0" err="1" smtClean="0"/>
              <a:t>Inha</a:t>
            </a:r>
            <a:r>
              <a:rPr lang="en-US" altLang="ja-JP" sz="2800" b="1" dirty="0" smtClean="0"/>
              <a:t> University)</a:t>
            </a:r>
          </a:p>
          <a:p>
            <a:pPr marL="0" indent="0" algn="ctr">
              <a:buNone/>
            </a:pPr>
            <a:r>
              <a:rPr lang="en-US" altLang="ja-JP" sz="2800" b="1" dirty="0" err="1" smtClean="0"/>
              <a:t>Shusaku</a:t>
            </a:r>
            <a:r>
              <a:rPr lang="en-US" altLang="ja-JP" sz="2800" b="1" dirty="0" smtClean="0"/>
              <a:t> Shimada (Yokogawa Co.)</a:t>
            </a:r>
          </a:p>
          <a:p>
            <a:pPr marL="0" indent="0" algn="ctr">
              <a:buNone/>
            </a:pPr>
            <a:endParaRPr kumimoji="1" lang="ja-JP" altLang="en-US" sz="2800" b="1" dirty="0"/>
          </a:p>
        </p:txBody>
      </p:sp>
      <p:sp>
        <p:nvSpPr>
          <p:cNvPr id="4" name="フッター プレースホルダー 3"/>
          <p:cNvSpPr>
            <a:spLocks noGrp="1"/>
          </p:cNvSpPr>
          <p:nvPr>
            <p:ph type="ftr" sz="quarter" idx="11"/>
          </p:nvPr>
        </p:nvSpPr>
        <p:spPr/>
        <p:txBody>
          <a:bodyPr/>
          <a:lstStyle/>
          <a:p>
            <a:r>
              <a:rPr lang="en-US" altLang="ja-JP" dirty="0" smtClean="0"/>
              <a:t>&lt;</a:t>
            </a:r>
            <a:r>
              <a:rPr lang="en-US" altLang="ja-JP" dirty="0" err="1" smtClean="0"/>
              <a:t>Shu</a:t>
            </a:r>
            <a:r>
              <a:rPr lang="en-US" altLang="ja-JP" dirty="0" smtClean="0"/>
              <a:t> Kato&gt;, &lt;Tohoku University&gt;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C6D41411-7A40-4426-BD0F-B2AC579E5127}" type="slidenum">
              <a:rPr lang="en-US" altLang="ja-JP" smtClean="0"/>
              <a:pPr/>
              <a:t>2</a:t>
            </a:fld>
            <a:endParaRPr lang="en-US" altLang="ja-JP"/>
          </a:p>
        </p:txBody>
      </p:sp>
      <p:sp>
        <p:nvSpPr>
          <p:cNvPr id="6" name="日付プレースホルダー 5"/>
          <p:cNvSpPr>
            <a:spLocks noGrp="1"/>
          </p:cNvSpPr>
          <p:nvPr>
            <p:ph type="dt" sz="half" idx="10"/>
          </p:nvPr>
        </p:nvSpPr>
        <p:spPr/>
        <p:txBody>
          <a:bodyPr/>
          <a:lstStyle/>
          <a:p>
            <a:r>
              <a:rPr lang="en-US" altLang="ja-JP" smtClean="0"/>
              <a:t>March 25, 2012</a:t>
            </a:r>
            <a:endParaRPr lang="en-US" altLang="ja-JP"/>
          </a:p>
        </p:txBody>
      </p:sp>
    </p:spTree>
    <p:extLst>
      <p:ext uri="{BB962C8B-B14F-4D97-AF65-F5344CB8AC3E}">
        <p14:creationId xmlns:p14="http://schemas.microsoft.com/office/powerpoint/2010/main" val="1049263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矢印コネクタ 2"/>
          <p:cNvCxnSpPr/>
          <p:nvPr/>
        </p:nvCxnSpPr>
        <p:spPr>
          <a:xfrm>
            <a:off x="539552" y="5733256"/>
            <a:ext cx="81369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フリーフォーム 3"/>
          <p:cNvSpPr/>
          <p:nvPr/>
        </p:nvSpPr>
        <p:spPr>
          <a:xfrm>
            <a:off x="611561" y="2033845"/>
            <a:ext cx="4752528" cy="2880320"/>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36239 w 4824919"/>
              <a:gd name="connsiteY3" fmla="*/ 2574659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792312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38003 w 4824919"/>
              <a:gd name="connsiteY12" fmla="*/ 5081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1260 w 4824919"/>
              <a:gd name="connsiteY16" fmla="*/ 1833447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9217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746622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824919" h="2835396">
                <a:moveTo>
                  <a:pt x="0" y="2232281"/>
                </a:moveTo>
                <a:lnTo>
                  <a:pt x="719847" y="2232281"/>
                </a:lnTo>
                <a:lnTo>
                  <a:pt x="731047" y="2613881"/>
                </a:lnTo>
                <a:lnTo>
                  <a:pt x="1781929" y="2613881"/>
                </a:lnTo>
                <a:lnTo>
                  <a:pt x="1781929" y="2835396"/>
                </a:lnTo>
                <a:lnTo>
                  <a:pt x="2421597" y="2835396"/>
                </a:lnTo>
                <a:lnTo>
                  <a:pt x="2421597" y="2259456"/>
                </a:lnTo>
                <a:lnTo>
                  <a:pt x="3061264" y="2259456"/>
                </a:lnTo>
                <a:lnTo>
                  <a:pt x="3054485" y="1833447"/>
                </a:lnTo>
                <a:lnTo>
                  <a:pt x="3579779" y="1833447"/>
                </a:lnTo>
                <a:lnTo>
                  <a:pt x="3563860" y="620243"/>
                </a:lnTo>
                <a:lnTo>
                  <a:pt x="3746622" y="620243"/>
                </a:lnTo>
                <a:lnTo>
                  <a:pt x="3746622" y="0"/>
                </a:lnTo>
                <a:lnTo>
                  <a:pt x="4112146" y="0"/>
                </a:lnTo>
                <a:lnTo>
                  <a:pt x="4112146" y="620243"/>
                </a:lnTo>
                <a:lnTo>
                  <a:pt x="4294908" y="620243"/>
                </a:lnTo>
                <a:cubicBezTo>
                  <a:pt x="4292256" y="1024644"/>
                  <a:pt x="4297560" y="1412025"/>
                  <a:pt x="4294908" y="1816426"/>
                </a:cubicBezTo>
                <a:lnTo>
                  <a:pt x="4824919" y="183344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リーフォーム 7"/>
          <p:cNvSpPr/>
          <p:nvPr/>
        </p:nvSpPr>
        <p:spPr>
          <a:xfrm flipH="1">
            <a:off x="5364088" y="3906053"/>
            <a:ext cx="2952328" cy="1008112"/>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16" fmla="*/ 4241260 w 4241260"/>
              <a:gd name="connsiteY16"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0" fmla="*/ 0 w 4007796"/>
              <a:gd name="connsiteY0" fmla="*/ 2237362 h 2840477"/>
              <a:gd name="connsiteX1" fmla="*/ 719847 w 4007796"/>
              <a:gd name="connsiteY1" fmla="*/ 2237362 h 2840477"/>
              <a:gd name="connsiteX2" fmla="*/ 719847 w 4007796"/>
              <a:gd name="connsiteY2" fmla="*/ 2597285 h 2840477"/>
              <a:gd name="connsiteX3" fmla="*/ 1809345 w 4007796"/>
              <a:gd name="connsiteY3" fmla="*/ 2597285 h 2840477"/>
              <a:gd name="connsiteX4" fmla="*/ 1809345 w 4007796"/>
              <a:gd name="connsiteY4" fmla="*/ 2840477 h 2840477"/>
              <a:gd name="connsiteX5" fmla="*/ 2431915 w 4007796"/>
              <a:gd name="connsiteY5" fmla="*/ 2840477 h 2840477"/>
              <a:gd name="connsiteX6" fmla="*/ 2431915 w 4007796"/>
              <a:gd name="connsiteY6" fmla="*/ 2247090 h 2840477"/>
              <a:gd name="connsiteX7" fmla="*/ 3054485 w 4007796"/>
              <a:gd name="connsiteY7" fmla="*/ 2247090 h 2840477"/>
              <a:gd name="connsiteX8" fmla="*/ 3054485 w 4007796"/>
              <a:gd name="connsiteY8" fmla="*/ 1838528 h 2840477"/>
              <a:gd name="connsiteX9" fmla="*/ 3579779 w 4007796"/>
              <a:gd name="connsiteY9" fmla="*/ 1838528 h 2840477"/>
              <a:gd name="connsiteX10" fmla="*/ 3579779 w 4007796"/>
              <a:gd name="connsiteY10" fmla="*/ 593387 h 2840477"/>
              <a:gd name="connsiteX11" fmla="*/ 3822970 w 4007796"/>
              <a:gd name="connsiteY11" fmla="*/ 593387 h 2840477"/>
              <a:gd name="connsiteX12" fmla="*/ 3813243 w 4007796"/>
              <a:gd name="connsiteY12" fmla="*/ 0 h 2840477"/>
              <a:gd name="connsiteX13" fmla="*/ 3998068 w 4007796"/>
              <a:gd name="connsiteY13" fmla="*/ 0 h 2840477"/>
              <a:gd name="connsiteX14" fmla="*/ 4007796 w 4007796"/>
              <a:gd name="connsiteY14" fmla="*/ 593387 h 2840477"/>
              <a:gd name="connsiteX0" fmla="*/ 0 w 3998068"/>
              <a:gd name="connsiteY0" fmla="*/ 2237362 h 2840477"/>
              <a:gd name="connsiteX1" fmla="*/ 719847 w 3998068"/>
              <a:gd name="connsiteY1" fmla="*/ 2237362 h 2840477"/>
              <a:gd name="connsiteX2" fmla="*/ 719847 w 3998068"/>
              <a:gd name="connsiteY2" fmla="*/ 2597285 h 2840477"/>
              <a:gd name="connsiteX3" fmla="*/ 1809345 w 3998068"/>
              <a:gd name="connsiteY3" fmla="*/ 2597285 h 2840477"/>
              <a:gd name="connsiteX4" fmla="*/ 1809345 w 3998068"/>
              <a:gd name="connsiteY4" fmla="*/ 2840477 h 2840477"/>
              <a:gd name="connsiteX5" fmla="*/ 2431915 w 3998068"/>
              <a:gd name="connsiteY5" fmla="*/ 2840477 h 2840477"/>
              <a:gd name="connsiteX6" fmla="*/ 2431915 w 3998068"/>
              <a:gd name="connsiteY6" fmla="*/ 2247090 h 2840477"/>
              <a:gd name="connsiteX7" fmla="*/ 3054485 w 3998068"/>
              <a:gd name="connsiteY7" fmla="*/ 2247090 h 2840477"/>
              <a:gd name="connsiteX8" fmla="*/ 3054485 w 3998068"/>
              <a:gd name="connsiteY8" fmla="*/ 1838528 h 2840477"/>
              <a:gd name="connsiteX9" fmla="*/ 3579779 w 3998068"/>
              <a:gd name="connsiteY9" fmla="*/ 1838528 h 2840477"/>
              <a:gd name="connsiteX10" fmla="*/ 3579779 w 3998068"/>
              <a:gd name="connsiteY10" fmla="*/ 593387 h 2840477"/>
              <a:gd name="connsiteX11" fmla="*/ 3822970 w 3998068"/>
              <a:gd name="connsiteY11" fmla="*/ 593387 h 2840477"/>
              <a:gd name="connsiteX12" fmla="*/ 3813243 w 3998068"/>
              <a:gd name="connsiteY12" fmla="*/ 0 h 2840477"/>
              <a:gd name="connsiteX13" fmla="*/ 3998068 w 3998068"/>
              <a:gd name="connsiteY13" fmla="*/ 0 h 2840477"/>
              <a:gd name="connsiteX0" fmla="*/ 0 w 3822970"/>
              <a:gd name="connsiteY0" fmla="*/ 2237362 h 2840477"/>
              <a:gd name="connsiteX1" fmla="*/ 719847 w 3822970"/>
              <a:gd name="connsiteY1" fmla="*/ 2237362 h 2840477"/>
              <a:gd name="connsiteX2" fmla="*/ 719847 w 3822970"/>
              <a:gd name="connsiteY2" fmla="*/ 2597285 h 2840477"/>
              <a:gd name="connsiteX3" fmla="*/ 1809345 w 3822970"/>
              <a:gd name="connsiteY3" fmla="*/ 2597285 h 2840477"/>
              <a:gd name="connsiteX4" fmla="*/ 1809345 w 3822970"/>
              <a:gd name="connsiteY4" fmla="*/ 2840477 h 2840477"/>
              <a:gd name="connsiteX5" fmla="*/ 2431915 w 3822970"/>
              <a:gd name="connsiteY5" fmla="*/ 2840477 h 2840477"/>
              <a:gd name="connsiteX6" fmla="*/ 2431915 w 3822970"/>
              <a:gd name="connsiteY6" fmla="*/ 2247090 h 2840477"/>
              <a:gd name="connsiteX7" fmla="*/ 3054485 w 3822970"/>
              <a:gd name="connsiteY7" fmla="*/ 2247090 h 2840477"/>
              <a:gd name="connsiteX8" fmla="*/ 3054485 w 3822970"/>
              <a:gd name="connsiteY8" fmla="*/ 1838528 h 2840477"/>
              <a:gd name="connsiteX9" fmla="*/ 3579779 w 3822970"/>
              <a:gd name="connsiteY9" fmla="*/ 1838528 h 2840477"/>
              <a:gd name="connsiteX10" fmla="*/ 3579779 w 3822970"/>
              <a:gd name="connsiteY10" fmla="*/ 593387 h 2840477"/>
              <a:gd name="connsiteX11" fmla="*/ 3822970 w 3822970"/>
              <a:gd name="connsiteY11" fmla="*/ 593387 h 2840477"/>
              <a:gd name="connsiteX12" fmla="*/ 3813243 w 3822970"/>
              <a:gd name="connsiteY12" fmla="*/ 0 h 2840477"/>
              <a:gd name="connsiteX0" fmla="*/ 0 w 3822970"/>
              <a:gd name="connsiteY0" fmla="*/ 1643975 h 2247090"/>
              <a:gd name="connsiteX1" fmla="*/ 719847 w 3822970"/>
              <a:gd name="connsiteY1" fmla="*/ 1643975 h 2247090"/>
              <a:gd name="connsiteX2" fmla="*/ 719847 w 3822970"/>
              <a:gd name="connsiteY2" fmla="*/ 2003898 h 2247090"/>
              <a:gd name="connsiteX3" fmla="*/ 1809345 w 3822970"/>
              <a:gd name="connsiteY3" fmla="*/ 2003898 h 2247090"/>
              <a:gd name="connsiteX4" fmla="*/ 1809345 w 3822970"/>
              <a:gd name="connsiteY4" fmla="*/ 2247090 h 2247090"/>
              <a:gd name="connsiteX5" fmla="*/ 2431915 w 3822970"/>
              <a:gd name="connsiteY5" fmla="*/ 2247090 h 2247090"/>
              <a:gd name="connsiteX6" fmla="*/ 2431915 w 3822970"/>
              <a:gd name="connsiteY6" fmla="*/ 1653703 h 2247090"/>
              <a:gd name="connsiteX7" fmla="*/ 3054485 w 3822970"/>
              <a:gd name="connsiteY7" fmla="*/ 1653703 h 2247090"/>
              <a:gd name="connsiteX8" fmla="*/ 3054485 w 3822970"/>
              <a:gd name="connsiteY8" fmla="*/ 1245141 h 2247090"/>
              <a:gd name="connsiteX9" fmla="*/ 3579779 w 3822970"/>
              <a:gd name="connsiteY9" fmla="*/ 1245141 h 2247090"/>
              <a:gd name="connsiteX10" fmla="*/ 3579779 w 3822970"/>
              <a:gd name="connsiteY10" fmla="*/ 0 h 2247090"/>
              <a:gd name="connsiteX11" fmla="*/ 3822970 w 3822970"/>
              <a:gd name="connsiteY11" fmla="*/ 0 h 2247090"/>
              <a:gd name="connsiteX0" fmla="*/ 0 w 3579779"/>
              <a:gd name="connsiteY0" fmla="*/ 1643975 h 2247090"/>
              <a:gd name="connsiteX1" fmla="*/ 719847 w 3579779"/>
              <a:gd name="connsiteY1" fmla="*/ 1643975 h 2247090"/>
              <a:gd name="connsiteX2" fmla="*/ 719847 w 3579779"/>
              <a:gd name="connsiteY2" fmla="*/ 2003898 h 2247090"/>
              <a:gd name="connsiteX3" fmla="*/ 1809345 w 3579779"/>
              <a:gd name="connsiteY3" fmla="*/ 2003898 h 2247090"/>
              <a:gd name="connsiteX4" fmla="*/ 1809345 w 3579779"/>
              <a:gd name="connsiteY4" fmla="*/ 2247090 h 2247090"/>
              <a:gd name="connsiteX5" fmla="*/ 2431915 w 3579779"/>
              <a:gd name="connsiteY5" fmla="*/ 2247090 h 2247090"/>
              <a:gd name="connsiteX6" fmla="*/ 2431915 w 3579779"/>
              <a:gd name="connsiteY6" fmla="*/ 1653703 h 2247090"/>
              <a:gd name="connsiteX7" fmla="*/ 3054485 w 3579779"/>
              <a:gd name="connsiteY7" fmla="*/ 1653703 h 2247090"/>
              <a:gd name="connsiteX8" fmla="*/ 3054485 w 3579779"/>
              <a:gd name="connsiteY8" fmla="*/ 1245141 h 2247090"/>
              <a:gd name="connsiteX9" fmla="*/ 3579779 w 3579779"/>
              <a:gd name="connsiteY9" fmla="*/ 1245141 h 2247090"/>
              <a:gd name="connsiteX10" fmla="*/ 3579779 w 3579779"/>
              <a:gd name="connsiteY10" fmla="*/ 0 h 2247090"/>
              <a:gd name="connsiteX0" fmla="*/ 0 w 3579779"/>
              <a:gd name="connsiteY0" fmla="*/ 398834 h 1001949"/>
              <a:gd name="connsiteX1" fmla="*/ 719847 w 3579779"/>
              <a:gd name="connsiteY1" fmla="*/ 398834 h 1001949"/>
              <a:gd name="connsiteX2" fmla="*/ 719847 w 3579779"/>
              <a:gd name="connsiteY2" fmla="*/ 758757 h 1001949"/>
              <a:gd name="connsiteX3" fmla="*/ 1809345 w 3579779"/>
              <a:gd name="connsiteY3" fmla="*/ 758757 h 1001949"/>
              <a:gd name="connsiteX4" fmla="*/ 1809345 w 3579779"/>
              <a:gd name="connsiteY4" fmla="*/ 1001949 h 1001949"/>
              <a:gd name="connsiteX5" fmla="*/ 2431915 w 3579779"/>
              <a:gd name="connsiteY5" fmla="*/ 1001949 h 1001949"/>
              <a:gd name="connsiteX6" fmla="*/ 2431915 w 3579779"/>
              <a:gd name="connsiteY6" fmla="*/ 408562 h 1001949"/>
              <a:gd name="connsiteX7" fmla="*/ 3054485 w 3579779"/>
              <a:gd name="connsiteY7" fmla="*/ 408562 h 1001949"/>
              <a:gd name="connsiteX8" fmla="*/ 3054485 w 3579779"/>
              <a:gd name="connsiteY8" fmla="*/ 0 h 1001949"/>
              <a:gd name="connsiteX9" fmla="*/ 3579779 w 3579779"/>
              <a:gd name="connsiteY9"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758757 h 1001949"/>
              <a:gd name="connsiteX4" fmla="*/ 1809345 w 3054485"/>
              <a:gd name="connsiteY4" fmla="*/ 1001949 h 1001949"/>
              <a:gd name="connsiteX5" fmla="*/ 2431915 w 3054485"/>
              <a:gd name="connsiteY5" fmla="*/ 1001949 h 1001949"/>
              <a:gd name="connsiteX6" fmla="*/ 2431915 w 3054485"/>
              <a:gd name="connsiteY6" fmla="*/ 408562 h 1001949"/>
              <a:gd name="connsiteX7" fmla="*/ 3054485 w 3054485"/>
              <a:gd name="connsiteY7" fmla="*/ 408562 h 1001949"/>
              <a:gd name="connsiteX8" fmla="*/ 3054485 w 3054485"/>
              <a:gd name="connsiteY8"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1001949 h 1001949"/>
              <a:gd name="connsiteX4" fmla="*/ 2431915 w 3054485"/>
              <a:gd name="connsiteY4" fmla="*/ 1001949 h 1001949"/>
              <a:gd name="connsiteX5" fmla="*/ 2431915 w 3054485"/>
              <a:gd name="connsiteY5" fmla="*/ 408562 h 1001949"/>
              <a:gd name="connsiteX6" fmla="*/ 3054485 w 3054485"/>
              <a:gd name="connsiteY6" fmla="*/ 408562 h 1001949"/>
              <a:gd name="connsiteX7" fmla="*/ 3054485 w 3054485"/>
              <a:gd name="connsiteY7" fmla="*/ 0 h 1001949"/>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360040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144016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43162"/>
              <a:gd name="connsiteY0" fmla="*/ 144016 h 1008111"/>
              <a:gd name="connsiteX1" fmla="*/ 742235 w 3043162"/>
              <a:gd name="connsiteY1" fmla="*/ 144016 h 1008111"/>
              <a:gd name="connsiteX2" fmla="*/ 742235 w 3043162"/>
              <a:gd name="connsiteY2" fmla="*/ 1008111 h 1008111"/>
              <a:gd name="connsiteX3" fmla="*/ 1798022 w 3043162"/>
              <a:gd name="connsiteY3" fmla="*/ 1001949 h 1008111"/>
              <a:gd name="connsiteX4" fmla="*/ 2420592 w 3043162"/>
              <a:gd name="connsiteY4" fmla="*/ 1001949 h 1008111"/>
              <a:gd name="connsiteX5" fmla="*/ 2420592 w 3043162"/>
              <a:gd name="connsiteY5" fmla="*/ 408562 h 1008111"/>
              <a:gd name="connsiteX6" fmla="*/ 3043162 w 3043162"/>
              <a:gd name="connsiteY6" fmla="*/ 408562 h 1008111"/>
              <a:gd name="connsiteX7" fmla="*/ 3043162 w 3043162"/>
              <a:gd name="connsiteY7" fmla="*/ 0 h 1008111"/>
              <a:gd name="connsiteX0" fmla="*/ 0 w 3043162"/>
              <a:gd name="connsiteY0" fmla="*/ 144016 h 1008112"/>
              <a:gd name="connsiteX1" fmla="*/ 742235 w 3043162"/>
              <a:gd name="connsiteY1" fmla="*/ 144016 h 1008112"/>
              <a:gd name="connsiteX2" fmla="*/ 742235 w 3043162"/>
              <a:gd name="connsiteY2" fmla="*/ 1008111 h 1008112"/>
              <a:gd name="connsiteX3" fmla="*/ 1798022 w 3043162"/>
              <a:gd name="connsiteY3" fmla="*/ 1001949 h 1008112"/>
              <a:gd name="connsiteX4" fmla="*/ 2375151 w 3043162"/>
              <a:gd name="connsiteY4" fmla="*/ 1008112 h 1008112"/>
              <a:gd name="connsiteX5" fmla="*/ 2420592 w 3043162"/>
              <a:gd name="connsiteY5" fmla="*/ 408562 h 1008112"/>
              <a:gd name="connsiteX6" fmla="*/ 3043162 w 3043162"/>
              <a:gd name="connsiteY6" fmla="*/ 408562 h 1008112"/>
              <a:gd name="connsiteX7" fmla="*/ 3043162 w 3043162"/>
              <a:gd name="connsiteY7"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420592 w 3043162"/>
              <a:gd name="connsiteY4" fmla="*/ 408562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32047 h 1008112"/>
              <a:gd name="connsiteX6" fmla="*/ 3043162 w 3043162"/>
              <a:gd name="connsiteY6" fmla="*/ 0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3162" h="1008112">
                <a:moveTo>
                  <a:pt x="0" y="144016"/>
                </a:moveTo>
                <a:lnTo>
                  <a:pt x="742235" y="144016"/>
                </a:lnTo>
                <a:lnTo>
                  <a:pt x="742235" y="1008111"/>
                </a:lnTo>
                <a:lnTo>
                  <a:pt x="2375151" y="1008112"/>
                </a:lnTo>
                <a:lnTo>
                  <a:pt x="2375151" y="432047"/>
                </a:lnTo>
                <a:lnTo>
                  <a:pt x="3043162" y="432047"/>
                </a:lnTo>
                <a:lnTo>
                  <a:pt x="304316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a:off x="4301970" y="1358770"/>
            <a:ext cx="1" cy="441049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662010" y="1358770"/>
            <a:ext cx="15857" cy="439792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820888" y="1808820"/>
            <a:ext cx="45005" cy="393531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121950" y="1808820"/>
            <a:ext cx="14805" cy="39227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612090"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98202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35195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316835"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358227" y="2624196"/>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996303"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58733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695726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082096" y="5769260"/>
            <a:ext cx="420308" cy="276999"/>
          </a:xfrm>
          <a:prstGeom prst="rect">
            <a:avLst/>
          </a:prstGeom>
          <a:noFill/>
        </p:spPr>
        <p:txBody>
          <a:bodyPr wrap="none" rtlCol="0">
            <a:spAutoFit/>
          </a:bodyPr>
          <a:lstStyle/>
          <a:p>
            <a:pPr algn="ctr"/>
            <a:r>
              <a:rPr kumimoji="1" lang="en-US" altLang="ja-JP" sz="1200" dirty="0" smtClean="0"/>
              <a:t>710</a:t>
            </a:r>
            <a:endParaRPr kumimoji="1" lang="ja-JP" altLang="en-US" sz="1200" dirty="0"/>
          </a:p>
        </p:txBody>
      </p:sp>
      <p:sp>
        <p:nvSpPr>
          <p:cNvPr id="23" name="テキスト ボックス 22"/>
          <p:cNvSpPr txBox="1"/>
          <p:nvPr/>
        </p:nvSpPr>
        <p:spPr>
          <a:xfrm>
            <a:off x="2126467" y="5769260"/>
            <a:ext cx="420308" cy="276999"/>
          </a:xfrm>
          <a:prstGeom prst="rect">
            <a:avLst/>
          </a:prstGeom>
          <a:noFill/>
        </p:spPr>
        <p:txBody>
          <a:bodyPr wrap="none" rtlCol="0">
            <a:spAutoFit/>
          </a:bodyPr>
          <a:lstStyle/>
          <a:p>
            <a:pPr algn="ctr"/>
            <a:r>
              <a:rPr lang="en-US" altLang="ja-JP" sz="1200" dirty="0" smtClean="0"/>
              <a:t>900</a:t>
            </a:r>
            <a:endParaRPr kumimoji="1" lang="ja-JP" altLang="en-US" sz="1200" dirty="0"/>
          </a:p>
        </p:txBody>
      </p:sp>
      <p:sp>
        <p:nvSpPr>
          <p:cNvPr id="24" name="テキスト ボックス 23"/>
          <p:cNvSpPr txBox="1"/>
          <p:nvPr/>
        </p:nvSpPr>
        <p:spPr>
          <a:xfrm>
            <a:off x="2771800" y="5769260"/>
            <a:ext cx="420308" cy="276999"/>
          </a:xfrm>
          <a:prstGeom prst="rect">
            <a:avLst/>
          </a:prstGeom>
          <a:noFill/>
        </p:spPr>
        <p:txBody>
          <a:bodyPr wrap="none" rtlCol="0">
            <a:spAutoFit/>
          </a:bodyPr>
          <a:lstStyle/>
          <a:p>
            <a:pPr algn="ctr"/>
            <a:r>
              <a:rPr lang="en-US" altLang="ja-JP" sz="1200" dirty="0" smtClean="0"/>
              <a:t>915</a:t>
            </a:r>
            <a:endParaRPr kumimoji="1" lang="ja-JP" altLang="en-US" sz="1200" dirty="0"/>
          </a:p>
        </p:txBody>
      </p:sp>
      <p:sp>
        <p:nvSpPr>
          <p:cNvPr id="25" name="テキスト ボックス 24"/>
          <p:cNvSpPr txBox="1"/>
          <p:nvPr/>
        </p:nvSpPr>
        <p:spPr>
          <a:xfrm>
            <a:off x="3401870" y="5769260"/>
            <a:ext cx="537328" cy="276999"/>
          </a:xfrm>
          <a:prstGeom prst="rect">
            <a:avLst/>
          </a:prstGeom>
          <a:noFill/>
        </p:spPr>
        <p:txBody>
          <a:bodyPr wrap="none" rtlCol="0">
            <a:spAutoFit/>
          </a:bodyPr>
          <a:lstStyle/>
          <a:p>
            <a:pPr algn="ctr"/>
            <a:r>
              <a:rPr kumimoji="1" lang="en-US" altLang="ja-JP" sz="1200" dirty="0" smtClean="0"/>
              <a:t>920.3</a:t>
            </a:r>
            <a:endParaRPr kumimoji="1" lang="ja-JP" altLang="en-US" sz="1200" dirty="0"/>
          </a:p>
        </p:txBody>
      </p:sp>
      <p:sp>
        <p:nvSpPr>
          <p:cNvPr id="27" name="テキスト ボックス 26"/>
          <p:cNvSpPr txBox="1"/>
          <p:nvPr/>
        </p:nvSpPr>
        <p:spPr>
          <a:xfrm>
            <a:off x="4842030" y="6219310"/>
            <a:ext cx="724878" cy="276999"/>
          </a:xfrm>
          <a:prstGeom prst="rect">
            <a:avLst/>
          </a:prstGeom>
          <a:noFill/>
        </p:spPr>
        <p:txBody>
          <a:bodyPr wrap="none" rtlCol="0">
            <a:spAutoFit/>
          </a:bodyPr>
          <a:lstStyle/>
          <a:p>
            <a:r>
              <a:rPr lang="en-US" altLang="ja-JP" sz="1200" dirty="0" smtClean="0"/>
              <a:t>+</a:t>
            </a:r>
            <a:r>
              <a:rPr kumimoji="1" lang="en-US" altLang="ja-JP" sz="1200" dirty="0" smtClean="0"/>
              <a:t>200kHz</a:t>
            </a:r>
            <a:endParaRPr kumimoji="1" lang="ja-JP" altLang="en-US" sz="1200" dirty="0"/>
          </a:p>
        </p:txBody>
      </p:sp>
      <p:sp>
        <p:nvSpPr>
          <p:cNvPr id="30" name="テキスト ボックス 29"/>
          <p:cNvSpPr txBox="1"/>
          <p:nvPr/>
        </p:nvSpPr>
        <p:spPr>
          <a:xfrm>
            <a:off x="5114792" y="5814265"/>
            <a:ext cx="537328" cy="276999"/>
          </a:xfrm>
          <a:prstGeom prst="rect">
            <a:avLst/>
          </a:prstGeom>
          <a:noFill/>
        </p:spPr>
        <p:txBody>
          <a:bodyPr wrap="none" rtlCol="0">
            <a:spAutoFit/>
          </a:bodyPr>
          <a:lstStyle/>
          <a:p>
            <a:pPr algn="ctr"/>
            <a:r>
              <a:rPr lang="en-US" altLang="ja-JP" sz="1200" dirty="0" smtClean="0"/>
              <a:t>924.3</a:t>
            </a:r>
            <a:endParaRPr kumimoji="1" lang="ja-JP" altLang="en-US" sz="1200" dirty="0"/>
          </a:p>
        </p:txBody>
      </p:sp>
      <p:sp>
        <p:nvSpPr>
          <p:cNvPr id="31" name="テキスト ボックス 30"/>
          <p:cNvSpPr txBox="1"/>
          <p:nvPr/>
        </p:nvSpPr>
        <p:spPr>
          <a:xfrm>
            <a:off x="5832140" y="5814265"/>
            <a:ext cx="420308" cy="276999"/>
          </a:xfrm>
          <a:prstGeom prst="rect">
            <a:avLst/>
          </a:prstGeom>
          <a:noFill/>
        </p:spPr>
        <p:txBody>
          <a:bodyPr wrap="none" rtlCol="0">
            <a:spAutoFit/>
          </a:bodyPr>
          <a:lstStyle/>
          <a:p>
            <a:pPr algn="ctr"/>
            <a:r>
              <a:rPr lang="en-US" altLang="ja-JP" sz="1200" dirty="0" smtClean="0"/>
              <a:t>930</a:t>
            </a:r>
            <a:endParaRPr kumimoji="1" lang="ja-JP" altLang="en-US" sz="1200" dirty="0"/>
          </a:p>
        </p:txBody>
      </p:sp>
      <p:sp>
        <p:nvSpPr>
          <p:cNvPr id="32" name="テキスト ボックス 31"/>
          <p:cNvSpPr txBox="1"/>
          <p:nvPr/>
        </p:nvSpPr>
        <p:spPr>
          <a:xfrm>
            <a:off x="6722708" y="5814265"/>
            <a:ext cx="498856" cy="276999"/>
          </a:xfrm>
          <a:prstGeom prst="rect">
            <a:avLst/>
          </a:prstGeom>
          <a:noFill/>
        </p:spPr>
        <p:txBody>
          <a:bodyPr wrap="none" rtlCol="0">
            <a:spAutoFit/>
          </a:bodyPr>
          <a:lstStyle/>
          <a:p>
            <a:pPr algn="ctr"/>
            <a:r>
              <a:rPr lang="en-US" altLang="ja-JP" sz="1200" dirty="0" smtClean="0"/>
              <a:t>1000</a:t>
            </a:r>
            <a:endParaRPr kumimoji="1" lang="ja-JP" altLang="en-US" sz="1200" dirty="0"/>
          </a:p>
        </p:txBody>
      </p:sp>
      <p:sp>
        <p:nvSpPr>
          <p:cNvPr id="33" name="テキスト ボックス 32"/>
          <p:cNvSpPr txBox="1"/>
          <p:nvPr/>
        </p:nvSpPr>
        <p:spPr>
          <a:xfrm>
            <a:off x="7362310" y="5814265"/>
            <a:ext cx="498856" cy="276999"/>
          </a:xfrm>
          <a:prstGeom prst="rect">
            <a:avLst/>
          </a:prstGeom>
          <a:noFill/>
        </p:spPr>
        <p:txBody>
          <a:bodyPr wrap="none" rtlCol="0">
            <a:spAutoFit/>
          </a:bodyPr>
          <a:lstStyle/>
          <a:p>
            <a:pPr algn="ctr"/>
            <a:r>
              <a:rPr lang="en-US" altLang="ja-JP" sz="1200" dirty="0" smtClean="0"/>
              <a:t>1215</a:t>
            </a:r>
            <a:endParaRPr kumimoji="1" lang="ja-JP" altLang="en-US" sz="1200" dirty="0"/>
          </a:p>
        </p:txBody>
      </p:sp>
      <p:sp>
        <p:nvSpPr>
          <p:cNvPr id="34" name="テキスト ボックス 33"/>
          <p:cNvSpPr txBox="1"/>
          <p:nvPr/>
        </p:nvSpPr>
        <p:spPr>
          <a:xfrm>
            <a:off x="35237" y="4014065"/>
            <a:ext cx="1197764"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5" name="テキスト ボックス 34"/>
          <p:cNvSpPr txBox="1"/>
          <p:nvPr/>
        </p:nvSpPr>
        <p:spPr>
          <a:xfrm>
            <a:off x="1253458" y="4419110"/>
            <a:ext cx="1101584" cy="276999"/>
          </a:xfrm>
          <a:prstGeom prst="rect">
            <a:avLst/>
          </a:prstGeom>
          <a:noFill/>
        </p:spPr>
        <p:txBody>
          <a:bodyPr wrap="none" rtlCol="0">
            <a:spAutoFit/>
          </a:bodyPr>
          <a:lstStyle/>
          <a:p>
            <a:pPr algn="ctr"/>
            <a:r>
              <a:rPr lang="en-US" altLang="ja-JP" sz="1200" dirty="0" smtClean="0"/>
              <a:t>-55dBm/1MHz</a:t>
            </a:r>
            <a:endParaRPr kumimoji="1" lang="ja-JP" altLang="en-US" sz="1200" dirty="0"/>
          </a:p>
        </p:txBody>
      </p:sp>
      <p:sp>
        <p:nvSpPr>
          <p:cNvPr id="36" name="テキスト ボックス 35"/>
          <p:cNvSpPr txBox="1"/>
          <p:nvPr/>
        </p:nvSpPr>
        <p:spPr>
          <a:xfrm>
            <a:off x="1871700" y="4914165"/>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37" name="テキスト ボックス 36"/>
          <p:cNvSpPr txBox="1"/>
          <p:nvPr/>
        </p:nvSpPr>
        <p:spPr>
          <a:xfrm>
            <a:off x="2456764"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8" name="テキスト ボックス 37"/>
          <p:cNvSpPr txBox="1"/>
          <p:nvPr/>
        </p:nvSpPr>
        <p:spPr>
          <a:xfrm>
            <a:off x="2942203" y="3609020"/>
            <a:ext cx="1217000" cy="276999"/>
          </a:xfrm>
          <a:prstGeom prst="rect">
            <a:avLst/>
          </a:prstGeom>
          <a:noFill/>
        </p:spPr>
        <p:txBody>
          <a:bodyPr wrap="none" rtlCol="0">
            <a:spAutoFit/>
          </a:bodyPr>
          <a:lstStyle/>
          <a:p>
            <a:pPr algn="ctr"/>
            <a:r>
              <a:rPr lang="en-US" altLang="ja-JP" sz="1200" b="1" dirty="0" smtClean="0">
                <a:solidFill>
                  <a:srgbClr val="060FBA"/>
                </a:solidFill>
              </a:rPr>
              <a:t>-29dBm/100kHz</a:t>
            </a:r>
            <a:endParaRPr kumimoji="1" lang="ja-JP" altLang="en-US" sz="1200" b="1" dirty="0">
              <a:solidFill>
                <a:srgbClr val="060FBA"/>
              </a:solidFill>
            </a:endParaRPr>
          </a:p>
        </p:txBody>
      </p:sp>
      <p:sp>
        <p:nvSpPr>
          <p:cNvPr id="39" name="テキスト ボックス 38"/>
          <p:cNvSpPr txBox="1"/>
          <p:nvPr/>
        </p:nvSpPr>
        <p:spPr>
          <a:xfrm>
            <a:off x="4797025" y="3654025"/>
            <a:ext cx="1197765" cy="276999"/>
          </a:xfrm>
          <a:prstGeom prst="rect">
            <a:avLst/>
          </a:prstGeom>
          <a:noFill/>
        </p:spPr>
        <p:txBody>
          <a:bodyPr wrap="none" rtlCol="0">
            <a:spAutoFit/>
          </a:bodyPr>
          <a:lstStyle/>
          <a:p>
            <a:pPr algn="ctr"/>
            <a:r>
              <a:rPr lang="en-US" altLang="ja-JP" sz="1200" dirty="0" smtClean="0"/>
              <a:t>-29dBm/100kHz</a:t>
            </a:r>
            <a:endParaRPr kumimoji="1" lang="ja-JP" altLang="en-US" sz="1200" dirty="0"/>
          </a:p>
        </p:txBody>
      </p:sp>
      <p:sp>
        <p:nvSpPr>
          <p:cNvPr id="40" name="テキスト ボックス 39"/>
          <p:cNvSpPr txBox="1"/>
          <p:nvPr/>
        </p:nvSpPr>
        <p:spPr>
          <a:xfrm>
            <a:off x="5382090"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41" name="テキスト ボックス 40"/>
          <p:cNvSpPr txBox="1"/>
          <p:nvPr/>
        </p:nvSpPr>
        <p:spPr>
          <a:xfrm>
            <a:off x="5652120" y="4869160"/>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42" name="テキスト ボックス 41"/>
          <p:cNvSpPr txBox="1"/>
          <p:nvPr/>
        </p:nvSpPr>
        <p:spPr>
          <a:xfrm>
            <a:off x="7002270" y="4869160"/>
            <a:ext cx="1101584" cy="276999"/>
          </a:xfrm>
          <a:prstGeom prst="rect">
            <a:avLst/>
          </a:prstGeom>
          <a:noFill/>
        </p:spPr>
        <p:txBody>
          <a:bodyPr wrap="none" rtlCol="0">
            <a:spAutoFit/>
          </a:bodyPr>
          <a:lstStyle/>
          <a:p>
            <a:pPr algn="ctr"/>
            <a:r>
              <a:rPr lang="en-US" altLang="ja-JP" sz="1200" dirty="0" smtClean="0"/>
              <a:t>-45dBm/1MHz</a:t>
            </a:r>
            <a:endParaRPr kumimoji="1" lang="ja-JP" altLang="en-US" sz="1200" dirty="0"/>
          </a:p>
        </p:txBody>
      </p:sp>
      <p:sp>
        <p:nvSpPr>
          <p:cNvPr id="44" name="テキスト ボックス 43"/>
          <p:cNvSpPr txBox="1"/>
          <p:nvPr/>
        </p:nvSpPr>
        <p:spPr>
          <a:xfrm>
            <a:off x="7671611" y="3789040"/>
            <a:ext cx="1119217" cy="276999"/>
          </a:xfrm>
          <a:prstGeom prst="rect">
            <a:avLst/>
          </a:prstGeom>
          <a:noFill/>
        </p:spPr>
        <p:txBody>
          <a:bodyPr wrap="none" rtlCol="0">
            <a:spAutoFit/>
          </a:bodyPr>
          <a:lstStyle/>
          <a:p>
            <a:pPr algn="ctr"/>
            <a:r>
              <a:rPr lang="en-US" altLang="ja-JP" sz="1200" dirty="0" smtClean="0"/>
              <a:t>-30dBm/1MH</a:t>
            </a:r>
            <a:r>
              <a:rPr lang="ja-JP" altLang="en-US" sz="1200" dirty="0" smtClean="0"/>
              <a:t>ｚ</a:t>
            </a:r>
            <a:endParaRPr kumimoji="1" lang="ja-JP" altLang="en-US" sz="1200" dirty="0"/>
          </a:p>
        </p:txBody>
      </p:sp>
      <p:sp>
        <p:nvSpPr>
          <p:cNvPr id="45" name="テキスト ボックス 44"/>
          <p:cNvSpPr txBox="1"/>
          <p:nvPr/>
        </p:nvSpPr>
        <p:spPr>
          <a:xfrm>
            <a:off x="2364275" y="2213865"/>
            <a:ext cx="1664238" cy="523220"/>
          </a:xfrm>
          <a:prstGeom prst="rect">
            <a:avLst/>
          </a:prstGeom>
          <a:noFill/>
        </p:spPr>
        <p:txBody>
          <a:bodyPr wrap="none" rtlCol="0">
            <a:spAutoFit/>
          </a:bodyPr>
          <a:lstStyle/>
          <a:p>
            <a:pPr algn="ctr"/>
            <a:r>
              <a:rPr lang="en-US" altLang="ja-JP" sz="1400" b="1" dirty="0" smtClean="0">
                <a:solidFill>
                  <a:srgbClr val="060FBA"/>
                </a:solidFill>
                <a:latin typeface="Arial" pitchFamily="34" charset="0"/>
                <a:cs typeface="Arial" pitchFamily="34" charset="0"/>
              </a:rPr>
              <a:t>Adjacent channel</a:t>
            </a:r>
          </a:p>
          <a:p>
            <a:pPr algn="ctr"/>
            <a:r>
              <a:rPr lang="en-US" altLang="ja-JP" sz="1400" b="1" dirty="0" smtClean="0">
                <a:solidFill>
                  <a:srgbClr val="060FBA"/>
                </a:solidFill>
                <a:latin typeface="Arial" pitchFamily="34" charset="0"/>
                <a:cs typeface="Arial" pitchFamily="34" charset="0"/>
              </a:rPr>
              <a:t>-5dBm/200kHz</a:t>
            </a:r>
            <a:endParaRPr kumimoji="1" lang="ja-JP" altLang="en-US" sz="1400" b="1" dirty="0">
              <a:solidFill>
                <a:srgbClr val="060FBA"/>
              </a:solidFill>
              <a:latin typeface="Arial" pitchFamily="34" charset="0"/>
              <a:cs typeface="Arial" pitchFamily="34" charset="0"/>
            </a:endParaRPr>
          </a:p>
        </p:txBody>
      </p:sp>
      <p:cxnSp>
        <p:nvCxnSpPr>
          <p:cNvPr id="47" name="直線矢印コネクタ 46"/>
          <p:cNvCxnSpPr>
            <a:stCxn id="45" idx="3"/>
          </p:cNvCxnSpPr>
          <p:nvPr/>
        </p:nvCxnSpPr>
        <p:spPr>
          <a:xfrm>
            <a:off x="4028513" y="2475475"/>
            <a:ext cx="228452" cy="188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949017" y="2213865"/>
            <a:ext cx="1265283" cy="461665"/>
          </a:xfrm>
          <a:prstGeom prst="rect">
            <a:avLst/>
          </a:prstGeom>
          <a:noFill/>
        </p:spPr>
        <p:txBody>
          <a:bodyPr wrap="none" rtlCol="0">
            <a:spAutoFit/>
          </a:bodyPr>
          <a:lstStyle/>
          <a:p>
            <a:pPr algn="ctr"/>
            <a:r>
              <a:rPr lang="en-US" altLang="ja-JP" sz="1200" dirty="0" smtClean="0"/>
              <a:t>Adjacent channel</a:t>
            </a:r>
          </a:p>
          <a:p>
            <a:pPr algn="ctr"/>
            <a:r>
              <a:rPr lang="en-US" altLang="ja-JP" sz="1200" dirty="0" smtClean="0"/>
              <a:t>-5dBm/200kHz</a:t>
            </a:r>
            <a:endParaRPr kumimoji="1" lang="ja-JP" altLang="en-US" sz="1200" dirty="0"/>
          </a:p>
        </p:txBody>
      </p:sp>
      <p:cxnSp>
        <p:nvCxnSpPr>
          <p:cNvPr id="50" name="直線矢印コネクタ 49"/>
          <p:cNvCxnSpPr>
            <a:stCxn id="48" idx="1"/>
          </p:cNvCxnSpPr>
          <p:nvPr/>
        </p:nvCxnSpPr>
        <p:spPr>
          <a:xfrm flipH="1">
            <a:off x="4707017" y="2444698"/>
            <a:ext cx="242000" cy="219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15848" y="334397"/>
            <a:ext cx="4744184" cy="1200329"/>
          </a:xfrm>
          <a:prstGeom prst="rect">
            <a:avLst/>
          </a:prstGeom>
          <a:noFill/>
        </p:spPr>
        <p:txBody>
          <a:bodyPr wrap="none" rtlCol="0">
            <a:spAutoFit/>
          </a:bodyPr>
          <a:lstStyle/>
          <a:p>
            <a:pPr algn="ctr"/>
            <a:r>
              <a:rPr kumimoji="1" lang="en-US" altLang="ja-JP" b="1" dirty="0" smtClean="0">
                <a:solidFill>
                  <a:srgbClr val="FF0000"/>
                </a:solidFill>
              </a:rPr>
              <a:t>Out of band power leakage regulations: +4 </a:t>
            </a:r>
            <a:r>
              <a:rPr kumimoji="1" lang="en-US" altLang="ja-JP" b="1" dirty="0" err="1" smtClean="0">
                <a:solidFill>
                  <a:srgbClr val="FF0000"/>
                </a:solidFill>
              </a:rPr>
              <a:t>dBm</a:t>
            </a:r>
            <a:endParaRPr kumimoji="1" lang="en-US" altLang="ja-JP" b="1" dirty="0" smtClean="0">
              <a:solidFill>
                <a:srgbClr val="FF0000"/>
              </a:solidFill>
            </a:endParaRPr>
          </a:p>
          <a:p>
            <a:pPr algn="ctr"/>
            <a:r>
              <a:rPr kumimoji="1" lang="en-US" altLang="ja-JP" dirty="0" smtClean="0"/>
              <a:t>Out of band power regulation (920MHz band)</a:t>
            </a:r>
          </a:p>
          <a:p>
            <a:pPr algn="ctr"/>
            <a:r>
              <a:rPr lang="en-US" altLang="ja-JP" dirty="0" smtClean="0"/>
              <a:t>STD-108</a:t>
            </a:r>
            <a:r>
              <a:rPr lang="ja-JP" altLang="en-US" dirty="0" smtClean="0"/>
              <a:t>　</a:t>
            </a:r>
            <a:r>
              <a:rPr lang="en-US" altLang="ja-JP" dirty="0" smtClean="0"/>
              <a:t>Pout=250mW (24dBm) </a:t>
            </a:r>
          </a:p>
          <a:p>
            <a:pPr algn="ctr"/>
            <a:r>
              <a:rPr lang="en-US" altLang="ja-JP" b="1" dirty="0" smtClean="0">
                <a:solidFill>
                  <a:srgbClr val="FF0000"/>
                </a:solidFill>
              </a:rPr>
              <a:t>Channel edge regulations</a:t>
            </a:r>
          </a:p>
        </p:txBody>
      </p:sp>
      <p:sp>
        <p:nvSpPr>
          <p:cNvPr id="61" name="テキスト ボックス 60"/>
          <p:cNvSpPr txBox="1"/>
          <p:nvPr/>
        </p:nvSpPr>
        <p:spPr>
          <a:xfrm>
            <a:off x="5022050" y="1133745"/>
            <a:ext cx="3387466" cy="738664"/>
          </a:xfrm>
          <a:prstGeom prst="rect">
            <a:avLst/>
          </a:prstGeom>
          <a:noFill/>
        </p:spPr>
        <p:txBody>
          <a:bodyPr wrap="none" rtlCol="0">
            <a:spAutoFit/>
          </a:bodyPr>
          <a:lstStyle/>
          <a:p>
            <a:r>
              <a:rPr kumimoji="1" lang="en-US" altLang="ja-JP" sz="1400" b="1" dirty="0" smtClean="0">
                <a:solidFill>
                  <a:srgbClr val="060FBA"/>
                </a:solidFill>
                <a:latin typeface="Arial" pitchFamily="34" charset="0"/>
                <a:cs typeface="Arial" pitchFamily="34" charset="0"/>
              </a:rPr>
              <a:t>Channel edge regulation</a:t>
            </a:r>
          </a:p>
          <a:p>
            <a:r>
              <a:rPr kumimoji="1" lang="en-US" altLang="ja-JP" sz="1400" b="1" dirty="0" smtClean="0">
                <a:solidFill>
                  <a:srgbClr val="060FBA"/>
                </a:solidFill>
                <a:latin typeface="Arial" pitchFamily="34" charset="0"/>
                <a:cs typeface="Arial" pitchFamily="34" charset="0"/>
              </a:rPr>
              <a:t>(In the case of using 920.0~922.3MHz)</a:t>
            </a:r>
          </a:p>
          <a:p>
            <a:r>
              <a:rPr lang="en-US" altLang="ja-JP" sz="1400" b="1" dirty="0" smtClean="0">
                <a:solidFill>
                  <a:srgbClr val="FF33CC"/>
                </a:solidFill>
                <a:latin typeface="Arial" pitchFamily="34" charset="0"/>
                <a:cs typeface="Arial" pitchFamily="34" charset="0"/>
              </a:rPr>
              <a:t>+4dBm</a:t>
            </a:r>
            <a:endParaRPr kumimoji="1" lang="ja-JP" altLang="en-US" sz="1400" b="1" dirty="0">
              <a:solidFill>
                <a:srgbClr val="FF33CC"/>
              </a:solidFill>
              <a:latin typeface="Arial" pitchFamily="34" charset="0"/>
              <a:cs typeface="Arial" pitchFamily="34" charset="0"/>
            </a:endParaRPr>
          </a:p>
        </p:txBody>
      </p:sp>
      <p:sp>
        <p:nvSpPr>
          <p:cNvPr id="62" name="テキスト ボックス 61"/>
          <p:cNvSpPr txBox="1"/>
          <p:nvPr/>
        </p:nvSpPr>
        <p:spPr>
          <a:xfrm>
            <a:off x="3491880" y="6264315"/>
            <a:ext cx="694421" cy="276999"/>
          </a:xfrm>
          <a:prstGeom prst="rect">
            <a:avLst/>
          </a:prstGeom>
          <a:noFill/>
        </p:spPr>
        <p:txBody>
          <a:bodyPr wrap="none" rtlCol="0">
            <a:spAutoFit/>
          </a:bodyPr>
          <a:lstStyle/>
          <a:p>
            <a:pPr algn="r"/>
            <a:r>
              <a:rPr kumimoji="1" lang="en-US" altLang="ja-JP" sz="1200" dirty="0" smtClean="0"/>
              <a:t>-200kHz</a:t>
            </a:r>
            <a:endParaRPr kumimoji="1" lang="ja-JP" altLang="en-US" sz="1200" dirty="0"/>
          </a:p>
        </p:txBody>
      </p:sp>
      <p:cxnSp>
        <p:nvCxnSpPr>
          <p:cNvPr id="64" name="直線矢印コネクタ 63"/>
          <p:cNvCxnSpPr>
            <a:stCxn id="62" idx="0"/>
          </p:cNvCxnSpPr>
          <p:nvPr/>
        </p:nvCxnSpPr>
        <p:spPr>
          <a:xfrm flipV="1">
            <a:off x="3839091" y="5724255"/>
            <a:ext cx="282859" cy="54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27" idx="0"/>
          </p:cNvCxnSpPr>
          <p:nvPr/>
        </p:nvCxnSpPr>
        <p:spPr>
          <a:xfrm flipH="1" flipV="1">
            <a:off x="4887035" y="5724255"/>
            <a:ext cx="317434" cy="495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61" idx="1"/>
            <a:endCxn id="4" idx="13"/>
          </p:cNvCxnSpPr>
          <p:nvPr/>
        </p:nvCxnSpPr>
        <p:spPr>
          <a:xfrm flipH="1">
            <a:off x="4662010" y="1503077"/>
            <a:ext cx="36004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1" idx="1"/>
            <a:endCxn id="4" idx="12"/>
          </p:cNvCxnSpPr>
          <p:nvPr/>
        </p:nvCxnSpPr>
        <p:spPr>
          <a:xfrm flipH="1">
            <a:off x="4301970" y="1503077"/>
            <a:ext cx="72008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4301970" y="5769260"/>
            <a:ext cx="36004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4076945" y="5769260"/>
            <a:ext cx="825867" cy="600164"/>
          </a:xfrm>
          <a:prstGeom prst="rect">
            <a:avLst/>
          </a:prstGeom>
          <a:noFill/>
        </p:spPr>
        <p:txBody>
          <a:bodyPr wrap="none" rtlCol="0">
            <a:spAutoFit/>
          </a:bodyPr>
          <a:lstStyle/>
          <a:p>
            <a:pPr algn="ctr"/>
            <a:r>
              <a:rPr lang="en-US" altLang="ja-JP" sz="1100" dirty="0" smtClean="0"/>
              <a:t>Occupied</a:t>
            </a:r>
          </a:p>
          <a:p>
            <a:pPr algn="ctr"/>
            <a:r>
              <a:rPr lang="en-US" altLang="ja-JP" sz="1100" dirty="0" smtClean="0"/>
              <a:t>bandwidth</a:t>
            </a:r>
          </a:p>
          <a:p>
            <a:pPr algn="ctr"/>
            <a:r>
              <a:rPr kumimoji="1" lang="en-US" altLang="ja-JP" sz="1100" dirty="0" smtClean="0"/>
              <a:t>200kHz x N</a:t>
            </a:r>
            <a:endParaRPr kumimoji="1" lang="ja-JP" altLang="en-US" sz="1100" dirty="0"/>
          </a:p>
        </p:txBody>
      </p:sp>
      <p:sp>
        <p:nvSpPr>
          <p:cNvPr id="77" name="テキスト ボックス 76"/>
          <p:cNvSpPr txBox="1"/>
          <p:nvPr/>
        </p:nvSpPr>
        <p:spPr>
          <a:xfrm>
            <a:off x="8100052" y="5814265"/>
            <a:ext cx="835036" cy="461665"/>
          </a:xfrm>
          <a:prstGeom prst="rect">
            <a:avLst/>
          </a:prstGeom>
          <a:noFill/>
        </p:spPr>
        <p:txBody>
          <a:bodyPr wrap="none" rtlCol="0">
            <a:spAutoFit/>
          </a:bodyPr>
          <a:lstStyle/>
          <a:p>
            <a:pPr algn="ctr"/>
            <a:r>
              <a:rPr kumimoji="1" lang="en-US" altLang="ja-JP" sz="1200" dirty="0" smtClean="0"/>
              <a:t>Frequency</a:t>
            </a:r>
          </a:p>
          <a:p>
            <a:pPr algn="ctr"/>
            <a:r>
              <a:rPr lang="en-US" altLang="ja-JP" sz="1200" dirty="0" smtClean="0"/>
              <a:t>[MHz]</a:t>
            </a:r>
            <a:endParaRPr kumimoji="1" lang="ja-JP" altLang="en-US" sz="1200" dirty="0"/>
          </a:p>
        </p:txBody>
      </p:sp>
      <p:cxnSp>
        <p:nvCxnSpPr>
          <p:cNvPr id="51" name="直線矢印コネクタ 50"/>
          <p:cNvCxnSpPr/>
          <p:nvPr/>
        </p:nvCxnSpPr>
        <p:spPr>
          <a:xfrm flipH="1">
            <a:off x="4481990" y="683695"/>
            <a:ext cx="675075" cy="1350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932040" y="323655"/>
            <a:ext cx="1783743" cy="307777"/>
          </a:xfrm>
          <a:prstGeom prst="rect">
            <a:avLst/>
          </a:prstGeom>
          <a:noFill/>
        </p:spPr>
        <p:txBody>
          <a:bodyPr wrap="square" rtlCol="0">
            <a:spAutoFit/>
          </a:bodyPr>
          <a:lstStyle/>
          <a:p>
            <a:r>
              <a:rPr kumimoji="1" lang="en-US" altLang="ja-JP" sz="1400" b="1" dirty="0" smtClean="0">
                <a:solidFill>
                  <a:srgbClr val="060FBA"/>
                </a:solidFill>
              </a:rPr>
              <a:t>Pout=24dBm</a:t>
            </a:r>
            <a:endParaRPr kumimoji="1" lang="ja-JP" altLang="en-US" sz="1400" b="1" dirty="0">
              <a:solidFill>
                <a:srgbClr val="060FBA"/>
              </a:solidFill>
            </a:endParaRPr>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20</a:t>
            </a:fld>
            <a:endParaRPr kumimoji="1" lang="ja-JP" altLang="en-US"/>
          </a:p>
        </p:txBody>
      </p:sp>
      <p:sp>
        <p:nvSpPr>
          <p:cNvPr id="7" name="テキスト ボックス 6"/>
          <p:cNvSpPr txBox="1"/>
          <p:nvPr/>
        </p:nvSpPr>
        <p:spPr>
          <a:xfrm>
            <a:off x="7002270" y="477543"/>
            <a:ext cx="1242648" cy="369332"/>
          </a:xfrm>
          <a:prstGeom prst="rect">
            <a:avLst/>
          </a:prstGeom>
          <a:noFill/>
        </p:spPr>
        <p:txBody>
          <a:bodyPr wrap="none" rtlCol="0">
            <a:spAutoFit/>
          </a:bodyPr>
          <a:lstStyle/>
          <a:p>
            <a:r>
              <a:rPr kumimoji="1" lang="en-US" altLang="ja-JP" dirty="0" smtClean="0"/>
              <a:t>Appendix 1</a:t>
            </a:r>
            <a:endParaRPr kumimoji="1" lang="ja-JP" altLang="en-US" dirty="0"/>
          </a:p>
        </p:txBody>
      </p:sp>
    </p:spTree>
    <p:extLst>
      <p:ext uri="{BB962C8B-B14F-4D97-AF65-F5344CB8AC3E}">
        <p14:creationId xmlns:p14="http://schemas.microsoft.com/office/powerpoint/2010/main" val="3416936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548680"/>
            <a:ext cx="8964488" cy="1508105"/>
          </a:xfrm>
          <a:prstGeom prst="rect">
            <a:avLst/>
          </a:prstGeom>
          <a:noFill/>
        </p:spPr>
        <p:txBody>
          <a:bodyPr wrap="square" rtlCol="0">
            <a:spAutoFit/>
          </a:bodyPr>
          <a:lstStyle/>
          <a:p>
            <a:r>
              <a:rPr kumimoji="1" lang="en-US" altLang="ja-JP" sz="1800" b="1" dirty="0" smtClean="0">
                <a:solidFill>
                  <a:srgbClr val="FF0000"/>
                </a:solidFill>
              </a:rPr>
              <a:t>Adjacent channel leakage regulations: -26 </a:t>
            </a:r>
            <a:r>
              <a:rPr kumimoji="1" lang="en-US" altLang="ja-JP" sz="1800" b="1" dirty="0" err="1" smtClean="0">
                <a:solidFill>
                  <a:srgbClr val="FF0000"/>
                </a:solidFill>
              </a:rPr>
              <a:t>dBm</a:t>
            </a:r>
            <a:r>
              <a:rPr kumimoji="1" lang="en-US" altLang="ja-JP" sz="1800" b="1" dirty="0" smtClean="0">
                <a:solidFill>
                  <a:srgbClr val="FF0000"/>
                </a:solidFill>
              </a:rPr>
              <a:t> or less</a:t>
            </a:r>
          </a:p>
          <a:p>
            <a:r>
              <a:rPr kumimoji="1" lang="en-US" altLang="ja-JP" sz="1800" b="1" dirty="0" smtClean="0">
                <a:solidFill>
                  <a:srgbClr val="060FBA"/>
                </a:solidFill>
              </a:rPr>
              <a:t>922.3MHz</a:t>
            </a:r>
            <a:r>
              <a:rPr lang="ja-JP" altLang="en-US" sz="1800" b="1" dirty="0" smtClean="0">
                <a:solidFill>
                  <a:srgbClr val="060FBA"/>
                </a:solidFill>
              </a:rPr>
              <a:t> </a:t>
            </a:r>
            <a:r>
              <a:rPr lang="en-US" altLang="ja-JP" sz="1800" b="1" dirty="0" smtClean="0">
                <a:solidFill>
                  <a:srgbClr val="060FBA"/>
                </a:solidFill>
              </a:rPr>
              <a:t>- 928.1MHz (Ch. 33</a:t>
            </a:r>
            <a:r>
              <a:rPr lang="ja-JP" altLang="en-US" sz="1800" b="1" dirty="0" smtClean="0">
                <a:solidFill>
                  <a:srgbClr val="060FBA"/>
                </a:solidFill>
              </a:rPr>
              <a:t>～</a:t>
            </a:r>
            <a:r>
              <a:rPr lang="en-US" altLang="ja-JP" sz="1800" b="1" dirty="0" smtClean="0">
                <a:solidFill>
                  <a:srgbClr val="060FBA"/>
                </a:solidFill>
              </a:rPr>
              <a:t>61)</a:t>
            </a:r>
          </a:p>
          <a:p>
            <a:pPr lvl="0"/>
            <a:r>
              <a:rPr lang="en-US" altLang="ja-JP" sz="1400" b="1" dirty="0" smtClean="0"/>
              <a:t>A. Power </a:t>
            </a:r>
            <a:r>
              <a:rPr lang="en-US" altLang="ja-JP" sz="1400" b="1" dirty="0"/>
              <a:t>level limitation at the edge of occupied band: </a:t>
            </a:r>
            <a:r>
              <a:rPr lang="en-US" altLang="ja-JP" sz="1400" b="1" dirty="0">
                <a:solidFill>
                  <a:srgbClr val="FF33CC"/>
                </a:solidFill>
              </a:rPr>
              <a:t>Not </a:t>
            </a:r>
            <a:r>
              <a:rPr lang="en-US" altLang="ja-JP" sz="1400" b="1" dirty="0" smtClean="0">
                <a:solidFill>
                  <a:srgbClr val="FF33CC"/>
                </a:solidFill>
              </a:rPr>
              <a:t>specified – possible to transmit up to 1Mcps </a:t>
            </a:r>
            <a:endParaRPr lang="ja-JP" altLang="ja-JP" sz="1400" dirty="0">
              <a:solidFill>
                <a:srgbClr val="FF33CC"/>
              </a:solidFill>
            </a:endParaRPr>
          </a:p>
          <a:p>
            <a:r>
              <a:rPr lang="en-US" altLang="ja-JP" sz="1400" dirty="0" smtClean="0"/>
              <a:t>B</a:t>
            </a:r>
            <a:r>
              <a:rPr lang="en-US" altLang="ja-JP" sz="1400" dirty="0"/>
              <a:t>. Adjacent channel leakage power : less than -26 </a:t>
            </a:r>
            <a:r>
              <a:rPr lang="en-US" altLang="ja-JP" sz="1400" dirty="0" err="1"/>
              <a:t>dBm</a:t>
            </a:r>
            <a:r>
              <a:rPr lang="en-US" altLang="ja-JP" sz="1400" dirty="0"/>
              <a:t>/200 kHz</a:t>
            </a:r>
            <a:endParaRPr lang="ja-JP" altLang="ja-JP" sz="1400" dirty="0"/>
          </a:p>
          <a:p>
            <a:r>
              <a:rPr lang="en-US" altLang="ja-JP" sz="1400" dirty="0"/>
              <a:t>C. Further outer bands (shown in the following picture)</a:t>
            </a:r>
            <a:endParaRPr lang="ja-JP" altLang="ja-JP" sz="1400" dirty="0"/>
          </a:p>
          <a:p>
            <a:r>
              <a:rPr lang="en-US" altLang="ja-JP" sz="1400" dirty="0"/>
              <a:t>	: -36 </a:t>
            </a:r>
            <a:r>
              <a:rPr lang="en-US" altLang="ja-JP" sz="1400" dirty="0" err="1"/>
              <a:t>dBm</a:t>
            </a:r>
            <a:r>
              <a:rPr lang="en-US" altLang="ja-JP" sz="1400" dirty="0"/>
              <a:t>/100 kHz (-36 </a:t>
            </a:r>
            <a:r>
              <a:rPr lang="en-US" altLang="ja-JP" sz="1400" dirty="0" err="1"/>
              <a:t>dBc</a:t>
            </a:r>
            <a:r>
              <a:rPr lang="en-US" altLang="ja-JP" sz="1400" dirty="0"/>
              <a:t> from the peak power)</a:t>
            </a:r>
            <a:endParaRPr lang="ja-JP" altLang="ja-JP" sz="1400" dirty="0"/>
          </a:p>
        </p:txBody>
      </p:sp>
      <p:sp>
        <p:nvSpPr>
          <p:cNvPr id="2" name="フッター プレースホルダー 1"/>
          <p:cNvSpPr>
            <a:spLocks noGrp="1"/>
          </p:cNvSpPr>
          <p:nvPr>
            <p:ph type="ftr" sz="quarter" idx="11"/>
          </p:nvPr>
        </p:nvSpPr>
        <p:spPr/>
        <p:txBody>
          <a:bodyPr/>
          <a:lstStyle/>
          <a:p>
            <a:r>
              <a:rPr lang="en-US" altLang="ja-JP" smtClean="0"/>
              <a:t>&lt;Shu Kato&gt;, &lt;Tohoku University&gt;</a:t>
            </a:r>
            <a:endParaRPr lang="en-US" altLang="ja-JP"/>
          </a:p>
        </p:txBody>
      </p:sp>
      <p:sp>
        <p:nvSpPr>
          <p:cNvPr id="3" name="スライド番号プレースホルダー 2"/>
          <p:cNvSpPr>
            <a:spLocks noGrp="1"/>
          </p:cNvSpPr>
          <p:nvPr>
            <p:ph type="sldNum" sz="quarter" idx="12"/>
          </p:nvPr>
        </p:nvSpPr>
        <p:spPr/>
        <p:txBody>
          <a:bodyPr/>
          <a:lstStyle/>
          <a:p>
            <a:r>
              <a:rPr lang="en-US" altLang="ja-JP" smtClean="0"/>
              <a:t>Slide </a:t>
            </a:r>
            <a:fld id="{3CC51840-E056-40D1-8D7C-AACDEE9FEEB4}" type="slidenum">
              <a:rPr lang="en-US" altLang="ja-JP" smtClean="0"/>
              <a:pPr/>
              <a:t>21</a:t>
            </a:fld>
            <a:endParaRPr lang="en-US" altLang="ja-JP"/>
          </a:p>
        </p:txBody>
      </p:sp>
      <p:sp>
        <p:nvSpPr>
          <p:cNvPr id="5" name="日付プレースホルダー 4"/>
          <p:cNvSpPr>
            <a:spLocks noGrp="1"/>
          </p:cNvSpPr>
          <p:nvPr>
            <p:ph type="dt" sz="half" idx="10"/>
          </p:nvPr>
        </p:nvSpPr>
        <p:spPr/>
        <p:txBody>
          <a:bodyPr/>
          <a:lstStyle/>
          <a:p>
            <a:r>
              <a:rPr lang="en-US" altLang="ja-JP" smtClean="0"/>
              <a:t>March 25, 2012</a:t>
            </a:r>
            <a:endParaRPr lang="en-US" altLang="ja-JP"/>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779786"/>
            <a:ext cx="8136904" cy="4745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7380312" y="260648"/>
            <a:ext cx="1242648" cy="369332"/>
          </a:xfrm>
          <a:prstGeom prst="rect">
            <a:avLst/>
          </a:prstGeom>
          <a:noFill/>
        </p:spPr>
        <p:txBody>
          <a:bodyPr wrap="none" rtlCol="0">
            <a:spAutoFit/>
          </a:bodyPr>
          <a:lstStyle/>
          <a:p>
            <a:r>
              <a:rPr kumimoji="1" lang="en-US" altLang="ja-JP" dirty="0" smtClean="0"/>
              <a:t>Appendix 2</a:t>
            </a:r>
            <a:endParaRPr kumimoji="1" lang="ja-JP" altLang="en-US" dirty="0"/>
          </a:p>
        </p:txBody>
      </p:sp>
    </p:spTree>
    <p:extLst>
      <p:ext uri="{BB962C8B-B14F-4D97-AF65-F5344CB8AC3E}">
        <p14:creationId xmlns:p14="http://schemas.microsoft.com/office/powerpoint/2010/main" val="2910197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634082"/>
          </a:xfrm>
        </p:spPr>
        <p:txBody>
          <a:bodyPr>
            <a:normAutofit/>
          </a:bodyPr>
          <a:lstStyle/>
          <a:p>
            <a:r>
              <a:rPr kumimoji="1" lang="en-US" altLang="ja-JP" sz="2800" dirty="0" smtClean="0">
                <a:solidFill>
                  <a:srgbClr val="060FBA"/>
                </a:solidFill>
                <a:latin typeface="Arial Black" pitchFamily="34" charset="0"/>
              </a:rPr>
              <a:t>Summary</a:t>
            </a:r>
            <a:endParaRPr kumimoji="1" lang="ja-JP" altLang="en-US" sz="2800" dirty="0">
              <a:solidFill>
                <a:srgbClr val="060FBA"/>
              </a:solidFill>
              <a:latin typeface="Arial Black" pitchFamily="34" charset="0"/>
            </a:endParaRPr>
          </a:p>
        </p:txBody>
      </p:sp>
      <p:sp>
        <p:nvSpPr>
          <p:cNvPr id="3" name="コンテンツ プレースホルダー 2"/>
          <p:cNvSpPr>
            <a:spLocks noGrp="1"/>
          </p:cNvSpPr>
          <p:nvPr>
            <p:ph idx="1"/>
          </p:nvPr>
        </p:nvSpPr>
        <p:spPr>
          <a:xfrm>
            <a:off x="323528" y="908720"/>
            <a:ext cx="8577586" cy="5688632"/>
          </a:xfrm>
        </p:spPr>
        <p:txBody>
          <a:bodyPr>
            <a:normAutofit fontScale="77500" lnSpcReduction="20000"/>
          </a:bodyPr>
          <a:lstStyle/>
          <a:p>
            <a:r>
              <a:rPr lang="en-US" altLang="ja-JP" dirty="0" smtClean="0"/>
              <a:t>A common channelization </a:t>
            </a:r>
            <a:r>
              <a:rPr lang="en-US" altLang="ja-JP" dirty="0"/>
              <a:t>in Japan, Korea and USA has been reviewed and </a:t>
            </a:r>
            <a:r>
              <a:rPr lang="en-US" altLang="ja-JP" dirty="0" smtClean="0"/>
              <a:t>three (4) formulas have been created for four  different chip rates to </a:t>
            </a:r>
            <a:r>
              <a:rPr lang="en-US" altLang="ja-JP" dirty="0"/>
              <a:t>satisfy </a:t>
            </a:r>
            <a:r>
              <a:rPr lang="en-US" altLang="ja-JP" dirty="0" smtClean="0"/>
              <a:t>900 MHz band regulations in USA, Korea and Japan, the </a:t>
            </a:r>
            <a:r>
              <a:rPr lang="en-US" altLang="ja-JP" dirty="0"/>
              <a:t>most stringent </a:t>
            </a:r>
            <a:r>
              <a:rPr lang="en-US" altLang="ja-JP" dirty="0" smtClean="0"/>
              <a:t>regulations.</a:t>
            </a:r>
            <a:endParaRPr lang="en-US" altLang="ja-JP" dirty="0"/>
          </a:p>
          <a:p>
            <a:r>
              <a:rPr lang="en-US" altLang="ja-JP" dirty="0"/>
              <a:t>For this work, </a:t>
            </a:r>
            <a:r>
              <a:rPr lang="en-US" altLang="ja-JP" dirty="0" smtClean="0"/>
              <a:t>a unit </a:t>
            </a:r>
            <a:r>
              <a:rPr lang="en-US" altLang="ja-JP" dirty="0"/>
              <a:t>channel </a:t>
            </a:r>
            <a:r>
              <a:rPr lang="en-US" altLang="ja-JP" dirty="0" smtClean="0"/>
              <a:t>(200 kHz) regulated </a:t>
            </a:r>
            <a:r>
              <a:rPr lang="en-US" altLang="ja-JP" dirty="0"/>
              <a:t>by Japanese Ministry </a:t>
            </a:r>
            <a:r>
              <a:rPr lang="en-US" altLang="ja-JP" dirty="0" smtClean="0"/>
              <a:t>of Internal Affairs and Communications has </a:t>
            </a:r>
            <a:r>
              <a:rPr lang="en-US" altLang="ja-JP" dirty="0"/>
              <a:t>been selected to </a:t>
            </a:r>
            <a:r>
              <a:rPr lang="en-US" altLang="ja-JP" dirty="0" smtClean="0"/>
              <a:t>formulate  </a:t>
            </a:r>
            <a:r>
              <a:rPr lang="en-US" altLang="ja-JP" dirty="0"/>
              <a:t>one formula </a:t>
            </a:r>
            <a:r>
              <a:rPr lang="en-US" altLang="ja-JP" dirty="0" smtClean="0"/>
              <a:t>for three </a:t>
            </a:r>
            <a:r>
              <a:rPr lang="en-US" altLang="ja-JP" dirty="0"/>
              <a:t>countries by assuming </a:t>
            </a:r>
            <a:endParaRPr lang="en-US" altLang="ja-JP" dirty="0" smtClean="0"/>
          </a:p>
          <a:p>
            <a:r>
              <a:rPr lang="en-US" altLang="ja-JP" dirty="0"/>
              <a:t>	</a:t>
            </a:r>
            <a:r>
              <a:rPr lang="en-US" altLang="ja-JP" dirty="0" smtClean="0"/>
              <a:t>i. Transmit root </a:t>
            </a:r>
            <a:r>
              <a:rPr lang="en-US" altLang="ja-JP" dirty="0"/>
              <a:t>raised cosine filters with a roll off factor of </a:t>
            </a:r>
            <a:r>
              <a:rPr lang="en-US" altLang="ja-JP" dirty="0" smtClean="0"/>
              <a:t>1 for Japanese channelization through this doc. to meet stringent adjacent channel leakage and spurious </a:t>
            </a:r>
          </a:p>
          <a:p>
            <a:r>
              <a:rPr lang="en-US" altLang="ja-JP" dirty="0"/>
              <a:t>	</a:t>
            </a:r>
            <a:r>
              <a:rPr lang="en-US" altLang="ja-JP" dirty="0" smtClean="0"/>
              <a:t>ii: Transmit root </a:t>
            </a:r>
            <a:r>
              <a:rPr lang="en-US" altLang="ja-JP" dirty="0"/>
              <a:t>raised cosine filters with a roll off factor of </a:t>
            </a:r>
            <a:r>
              <a:rPr lang="en-US" altLang="ja-JP" dirty="0" smtClean="0"/>
              <a:t>smaller than 1 for </a:t>
            </a:r>
            <a:r>
              <a:rPr lang="en-US" altLang="ja-JP" dirty="0"/>
              <a:t>1 </a:t>
            </a:r>
            <a:r>
              <a:rPr lang="en-US" altLang="ja-JP" dirty="0" smtClean="0"/>
              <a:t>M c/s transmission </a:t>
            </a:r>
            <a:r>
              <a:rPr lang="en-US" altLang="ja-JP" dirty="0"/>
              <a:t>in Korea and USA where no adjacent channel leakage </a:t>
            </a:r>
            <a:r>
              <a:rPr lang="en-US" altLang="ja-JP" dirty="0" smtClean="0"/>
              <a:t>regulations</a:t>
            </a:r>
            <a:endParaRPr lang="en-US" altLang="ja-JP" dirty="0"/>
          </a:p>
          <a:p>
            <a:r>
              <a:rPr lang="en-US" altLang="ja-JP" dirty="0"/>
              <a:t>T</a:t>
            </a:r>
            <a:r>
              <a:rPr lang="en-US" altLang="ja-JP" dirty="0" smtClean="0"/>
              <a:t>he channelization presented in this doc. is useful for harmonized </a:t>
            </a:r>
            <a:r>
              <a:rPr lang="en-US" altLang="ja-JP" dirty="0"/>
              <a:t>channelization in </a:t>
            </a:r>
            <a:r>
              <a:rPr lang="en-US" altLang="ja-JP" dirty="0" smtClean="0"/>
              <a:t>the three countries and hopefully for more related countries</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3</a:t>
            </a:fld>
            <a:endParaRPr kumimoji="1" lang="ja-JP" altLang="en-US"/>
          </a:p>
        </p:txBody>
      </p:sp>
    </p:spTree>
    <p:extLst>
      <p:ext uri="{BB962C8B-B14F-4D97-AF65-F5344CB8AC3E}">
        <p14:creationId xmlns:p14="http://schemas.microsoft.com/office/powerpoint/2010/main" val="274870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856984" cy="850106"/>
          </a:xfrm>
        </p:spPr>
        <p:txBody>
          <a:bodyPr>
            <a:noAutofit/>
          </a:bodyPr>
          <a:lstStyle/>
          <a:p>
            <a:r>
              <a:rPr lang="en-US" altLang="ja-JP" sz="2000" b="1" dirty="0" smtClean="0">
                <a:solidFill>
                  <a:srgbClr val="060FBA"/>
                </a:solidFill>
                <a:latin typeface="Arial Black" pitchFamily="34" charset="0"/>
              </a:rPr>
              <a:t>900 MHz available Band and Transmission power for TG4K</a:t>
            </a:r>
            <a:endParaRPr kumimoji="1" lang="ja-JP" altLang="en-US" sz="20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1268760"/>
            <a:ext cx="8712968" cy="4974922"/>
          </a:xfrm>
        </p:spPr>
        <p:txBody>
          <a:bodyPr>
            <a:normAutofit fontScale="77500" lnSpcReduction="20000"/>
          </a:bodyPr>
          <a:lstStyle/>
          <a:p>
            <a:pPr marL="514350" indent="-514350">
              <a:buAutoNum type="arabicPeriod"/>
            </a:pPr>
            <a:r>
              <a:rPr lang="en-US" altLang="ja-JP" b="1" dirty="0" smtClean="0">
                <a:latin typeface="Arial" pitchFamily="34" charset="0"/>
                <a:cs typeface="Arial" pitchFamily="34" charset="0"/>
              </a:rPr>
              <a:t>     Available band</a:t>
            </a:r>
            <a:r>
              <a:rPr kumimoji="1" lang="en-US" altLang="ja-JP" b="1" dirty="0" smtClean="0">
                <a:latin typeface="Arial" pitchFamily="34" charset="0"/>
                <a:cs typeface="Arial" pitchFamily="34" charset="0"/>
              </a:rPr>
              <a:t>:</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902 – 928 MHz, no channelization required</a:t>
            </a: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 Japan: 918 – 930 MHz (920.5 to 928 MHz for TG4K 		          applications), 200 kHz as a unit channel 		           (100 kHz unit channels for the 		                   			band, 928 – 930 MHz – not considered)</a:t>
            </a: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iii. Korea: 917.1 – 923.5 MHz, 100 kHz as a unit channel</a:t>
            </a:r>
          </a:p>
          <a:p>
            <a:pPr marL="0" indent="0"/>
            <a:r>
              <a:rPr lang="en-US" altLang="ja-JP" b="1" dirty="0" smtClean="0">
                <a:latin typeface="Arial" pitchFamily="34" charset="0"/>
                <a:cs typeface="Arial" pitchFamily="34" charset="0"/>
              </a:rPr>
              <a:t>2.	Transmission power / antenna gain:</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 1W / 6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 Japan: ~ 250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 20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not 		           	                   considered in this doc.) / 3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iii. Korea: ~ 3 </a:t>
            </a:r>
            <a:r>
              <a:rPr kumimoji="1"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10 </a:t>
            </a:r>
            <a:r>
              <a:rPr lang="en-US" altLang="ja-JP" sz="3100" dirty="0" err="1" smtClean="0">
                <a:latin typeface="Arial" pitchFamily="34" charset="0"/>
                <a:cs typeface="Arial" pitchFamily="34" charset="0"/>
              </a:rPr>
              <a:t>mW</a:t>
            </a:r>
            <a:endParaRPr kumimoji="1" lang="ja-JP" altLang="en-US" sz="3100"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4</a:t>
            </a:fld>
            <a:endParaRPr kumimoji="1" lang="ja-JP" altLang="en-US"/>
          </a:p>
        </p:txBody>
      </p:sp>
    </p:spTree>
    <p:extLst>
      <p:ext uri="{BB962C8B-B14F-4D97-AF65-F5344CB8AC3E}">
        <p14:creationId xmlns:p14="http://schemas.microsoft.com/office/powerpoint/2010/main" val="1071050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24936" cy="706090"/>
          </a:xfrm>
        </p:spPr>
        <p:txBody>
          <a:bodyPr>
            <a:normAutofit/>
          </a:bodyPr>
          <a:lstStyle/>
          <a:p>
            <a:r>
              <a:rPr kumimoji="1" lang="en-US" altLang="ja-JP" sz="2400" b="1" dirty="0" smtClean="0">
                <a:solidFill>
                  <a:srgbClr val="060FBA"/>
                </a:solidFill>
                <a:latin typeface="Arial Black" pitchFamily="34" charset="0"/>
              </a:rPr>
              <a:t>900 MHz Chip Rate and Channelization</a:t>
            </a:r>
            <a:endParaRPr kumimoji="1" lang="ja-JP" altLang="en-US" sz="2400" b="1" dirty="0">
              <a:solidFill>
                <a:srgbClr val="060FBA"/>
              </a:solidFill>
              <a:latin typeface="Arial Black"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1993216008"/>
              </p:ext>
            </p:extLst>
          </p:nvPr>
        </p:nvGraphicFramePr>
        <p:xfrm>
          <a:off x="179512" y="1131656"/>
          <a:ext cx="8784976" cy="5321680"/>
        </p:xfrm>
        <a:graphic>
          <a:graphicData uri="http://schemas.openxmlformats.org/drawingml/2006/table">
            <a:tbl>
              <a:tblPr firstRow="1" bandRow="1">
                <a:tableStyleId>{5C22544A-7EE6-4342-B048-85BDC9FD1C3A}</a:tableStyleId>
              </a:tblPr>
              <a:tblGrid>
                <a:gridCol w="1512168"/>
                <a:gridCol w="216024"/>
                <a:gridCol w="2520280"/>
                <a:gridCol w="2160240"/>
                <a:gridCol w="2376264"/>
              </a:tblGrid>
              <a:tr h="828885">
                <a:tc>
                  <a:txBody>
                    <a:bodyPr/>
                    <a:lstStyle/>
                    <a:p>
                      <a:r>
                        <a:rPr kumimoji="1" lang="en-US" altLang="ja-JP" dirty="0" smtClean="0"/>
                        <a:t>Transmission chip rate</a:t>
                      </a:r>
                      <a:endParaRPr kumimoji="1" lang="ja-JP" altLang="en-US" dirty="0"/>
                    </a:p>
                  </a:txBody>
                  <a:tcPr/>
                </a:tc>
                <a:tc>
                  <a:txBody>
                    <a:bodyPr/>
                    <a:lstStyle/>
                    <a:p>
                      <a:endParaRPr kumimoji="1" lang="ja-JP" altLang="en-US" dirty="0"/>
                    </a:p>
                  </a:txBody>
                  <a:tcPr/>
                </a:tc>
                <a:tc>
                  <a:txBody>
                    <a:bodyPr/>
                    <a:lstStyle/>
                    <a:p>
                      <a:r>
                        <a:rPr kumimoji="1" lang="en-US" altLang="ja-JP" dirty="0" smtClean="0"/>
                        <a:t>Japanese </a:t>
                      </a:r>
                    </a:p>
                    <a:p>
                      <a:r>
                        <a:rPr kumimoji="1" lang="en-US" altLang="ja-JP" dirty="0" smtClean="0"/>
                        <a:t>Bandwidth </a:t>
                      </a:r>
                      <a:endParaRPr kumimoji="1" lang="ja-JP" altLang="en-US" dirty="0"/>
                    </a:p>
                  </a:txBody>
                  <a:tcPr/>
                </a:tc>
                <a:tc>
                  <a:txBody>
                    <a:bodyPr/>
                    <a:lstStyle/>
                    <a:p>
                      <a:r>
                        <a:rPr kumimoji="1" lang="en-US" altLang="ja-JP" dirty="0" smtClean="0"/>
                        <a:t>Korea </a:t>
                      </a:r>
                    </a:p>
                    <a:p>
                      <a:r>
                        <a:rPr kumimoji="1" lang="en-US" altLang="ja-JP" dirty="0" smtClean="0"/>
                        <a:t>Bandwidth</a:t>
                      </a:r>
                      <a:endParaRPr kumimoji="1" lang="ja-JP" altLang="en-US" dirty="0"/>
                    </a:p>
                  </a:txBody>
                  <a:tcPr/>
                </a:tc>
                <a:tc>
                  <a:txBody>
                    <a:bodyPr/>
                    <a:lstStyle/>
                    <a:p>
                      <a:r>
                        <a:rPr kumimoji="1" lang="en-US" altLang="ja-JP" dirty="0" smtClean="0"/>
                        <a:t>USA </a:t>
                      </a:r>
                    </a:p>
                    <a:p>
                      <a:r>
                        <a:rPr kumimoji="1" lang="en-US" altLang="ja-JP" dirty="0" smtClean="0"/>
                        <a:t>Bandwidth</a:t>
                      </a:r>
                      <a:endParaRPr kumimoji="1" lang="ja-JP" altLang="en-US" dirty="0"/>
                    </a:p>
                  </a:txBody>
                  <a:tcPr/>
                </a:tc>
              </a:tr>
              <a:tr h="1115332">
                <a:tc>
                  <a:txBody>
                    <a:bodyPr/>
                    <a:lstStyle/>
                    <a:p>
                      <a:r>
                        <a:rPr kumimoji="1" lang="en-US" altLang="ja-JP" dirty="0" smtClean="0"/>
                        <a:t>100 </a:t>
                      </a:r>
                      <a:r>
                        <a:rPr kumimoji="1" lang="en-US" altLang="ja-JP" dirty="0" err="1" smtClean="0"/>
                        <a:t>kc</a:t>
                      </a:r>
                      <a:r>
                        <a:rPr kumimoji="1" lang="en-US" altLang="ja-JP" dirty="0" smtClean="0"/>
                        <a:t>/s</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b="1" dirty="0" smtClean="0">
                        <a:solidFill>
                          <a:srgbClr val="FF0000"/>
                        </a:solidFill>
                      </a:endParaRPr>
                    </a:p>
                  </a:txBody>
                  <a:tcPr/>
                </a:tc>
                <a:tc>
                  <a:txBody>
                    <a:bodyPr/>
                    <a:lstStyle/>
                    <a:p>
                      <a:r>
                        <a:rPr kumimoji="1" lang="en-US" altLang="ja-JP" dirty="0" smtClean="0"/>
                        <a:t>200 kHz</a:t>
                      </a:r>
                    </a:p>
                    <a:p>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a:solidFill>
                          <a:srgbClr val="FF0000"/>
                        </a:solidFill>
                      </a:endParaRPr>
                    </a:p>
                  </a:txBody>
                  <a:tcPr/>
                </a:tc>
                <a:tc>
                  <a:txBody>
                    <a:bodyPr/>
                    <a:lstStyle/>
                    <a:p>
                      <a:r>
                        <a:rPr kumimoji="1" lang="en-US" altLang="ja-JP" dirty="0" smtClean="0"/>
                        <a:t>200 kHz</a:t>
                      </a:r>
                    </a:p>
                    <a:p>
                      <a:r>
                        <a:rPr kumimoji="1" lang="en-US" altLang="ja-JP" sz="1600" b="1" dirty="0" smtClean="0">
                          <a:solidFill>
                            <a:srgbClr val="FF33CC"/>
                          </a:solidFill>
                        </a:rPr>
                        <a:t>Any</a:t>
                      </a:r>
                      <a:r>
                        <a:rPr kumimoji="1" lang="en-US" altLang="ja-JP" sz="1600" b="1" baseline="0" dirty="0" smtClean="0">
                          <a:solidFill>
                            <a:srgbClr val="FF33CC"/>
                          </a:solidFill>
                        </a:rPr>
                        <a:t> 200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a:solidFill>
                          <a:srgbClr val="FF33CC"/>
                        </a:solidFill>
                      </a:endParaRPr>
                    </a:p>
                  </a:txBody>
                  <a:tcPr/>
                </a:tc>
                <a:tc>
                  <a:txBody>
                    <a:bodyPr/>
                    <a:lstStyle/>
                    <a:p>
                      <a:r>
                        <a:rPr kumimoji="1" lang="en-US" altLang="ja-JP" dirty="0" smtClean="0"/>
                        <a:t>Any 200 kHz out of 902.00</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200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400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400 kHz out of 902.00 </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500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1 MHz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1 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1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1</a:t>
                      </a:r>
                      <a:r>
                        <a:rPr kumimoji="1" lang="en-US" altLang="ja-JP" baseline="0" dirty="0" smtClean="0"/>
                        <a:t> M</a:t>
                      </a:r>
                      <a:r>
                        <a:rPr kumimoji="1" lang="en-US" altLang="ja-JP" dirty="0" smtClean="0"/>
                        <a:t>Hz out of 902.00 </a:t>
                      </a:r>
                      <a:r>
                        <a:rPr kumimoji="1" lang="en-US" altLang="ja-JP" baseline="0" dirty="0" smtClean="0"/>
                        <a:t> – </a:t>
                      </a:r>
                      <a:r>
                        <a:rPr kumimoji="1" lang="en-US" altLang="ja-JP" dirty="0" smtClean="0"/>
                        <a:t>928.00 MHz</a:t>
                      </a:r>
                      <a:endParaRPr kumimoji="1" lang="ja-JP" altLang="en-US" dirty="0" smtClean="0"/>
                    </a:p>
                  </a:txBody>
                  <a:tcPr/>
                </a:tc>
              </a:tr>
              <a:tr h="1073207">
                <a:tc>
                  <a:txBody>
                    <a:bodyPr/>
                    <a:lstStyle/>
                    <a:p>
                      <a:r>
                        <a:rPr kumimoji="1" lang="en-US" altLang="ja-JP" dirty="0" smtClean="0"/>
                        <a:t>1Mc/s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2MHz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2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2 MHz out of 902.00 </a:t>
                      </a:r>
                      <a:r>
                        <a:rPr kumimoji="1" lang="en-US" altLang="ja-JP" baseline="0" dirty="0" smtClean="0"/>
                        <a:t> – </a:t>
                      </a:r>
                      <a:r>
                        <a:rPr kumimoji="1" lang="en-US" altLang="ja-JP" dirty="0" smtClean="0"/>
                        <a:t>928.00 MHz</a:t>
                      </a:r>
                      <a:endParaRPr kumimoji="1" lang="ja-JP" altLang="en-US" dirty="0" smtClean="0"/>
                    </a:p>
                  </a:txBody>
                  <a:tcPr/>
                </a:tc>
              </a:tr>
            </a:tbl>
          </a:graphicData>
        </a:graphic>
      </p:graphicFrame>
      <p:sp>
        <p:nvSpPr>
          <p:cNvPr id="3" name="日付プレースホルダー 2"/>
          <p:cNvSpPr>
            <a:spLocks noGrp="1"/>
          </p:cNvSpPr>
          <p:nvPr>
            <p:ph type="dt" sz="half" idx="10"/>
          </p:nvPr>
        </p:nvSpPr>
        <p:spPr>
          <a:xfrm>
            <a:off x="467544" y="6309320"/>
            <a:ext cx="2133600" cy="365125"/>
          </a:xfrm>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5</a:t>
            </a:fld>
            <a:endParaRPr kumimoji="1" lang="ja-JP" altLang="en-US"/>
          </a:p>
        </p:txBody>
      </p:sp>
    </p:spTree>
    <p:extLst>
      <p:ext uri="{BB962C8B-B14F-4D97-AF65-F5344CB8AC3E}">
        <p14:creationId xmlns:p14="http://schemas.microsoft.com/office/powerpoint/2010/main" val="1512099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8654"/>
            <a:ext cx="8075240" cy="706090"/>
          </a:xfrm>
        </p:spPr>
        <p:txBody>
          <a:bodyPr>
            <a:noAutofit/>
          </a:bodyPr>
          <a:lstStyle/>
          <a:p>
            <a:r>
              <a:rPr kumimoji="1" lang="en-US" altLang="ja-JP" sz="2000" b="1" dirty="0" smtClean="0">
                <a:solidFill>
                  <a:srgbClr val="060FBA"/>
                </a:solidFill>
                <a:latin typeface="Arial Black" pitchFamily="34" charset="0"/>
              </a:rPr>
              <a:t>920 MHz Channel plans in Japan: </a:t>
            </a:r>
            <a:br>
              <a:rPr kumimoji="1" lang="en-US" altLang="ja-JP" sz="2000" b="1" dirty="0" smtClean="0">
                <a:solidFill>
                  <a:srgbClr val="060FBA"/>
                </a:solidFill>
                <a:latin typeface="Arial Black" pitchFamily="34" charset="0"/>
              </a:rPr>
            </a:br>
            <a:r>
              <a:rPr lang="en-US" altLang="ja-JP" sz="2000" b="1" dirty="0" smtClean="0">
                <a:solidFill>
                  <a:srgbClr val="FF0000"/>
                </a:solidFill>
                <a:latin typeface="Arial Black" pitchFamily="34" charset="0"/>
              </a:rPr>
              <a:t>focusing on 20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and 250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TX power channels(920.5 – 928 MHz) </a:t>
            </a:r>
            <a:endParaRPr kumimoji="1" lang="ja-JP" altLang="en-US" sz="2000" b="1" dirty="0">
              <a:solidFill>
                <a:srgbClr val="FF0000"/>
              </a:solidFill>
              <a:latin typeface="Arial Black" pitchFamily="34"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250188"/>
            <a:ext cx="8640959" cy="5419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6</a:t>
            </a:fld>
            <a:endParaRPr kumimoji="1" lang="ja-JP" altLang="en-US"/>
          </a:p>
        </p:txBody>
      </p:sp>
    </p:spTree>
    <p:extLst>
      <p:ext uri="{BB962C8B-B14F-4D97-AF65-F5344CB8AC3E}">
        <p14:creationId xmlns:p14="http://schemas.microsoft.com/office/powerpoint/2010/main" val="332514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Middle and Low Power Mode (Basic)</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5544616"/>
          </a:xfrm>
        </p:spPr>
        <p:txBody>
          <a:bodyPr>
            <a:normAutofit/>
          </a:bodyPr>
          <a:lstStyle/>
          <a:p>
            <a:r>
              <a:rPr lang="en-US" altLang="ja-JP" sz="2000" dirty="0" smtClean="0"/>
              <a:t>. Applications: Sensor networks, Smart meters</a:t>
            </a:r>
          </a:p>
          <a:p>
            <a:r>
              <a:rPr lang="en-US" altLang="ja-JP" sz="2400" dirty="0" smtClean="0"/>
              <a:t>. </a:t>
            </a:r>
            <a:r>
              <a:rPr lang="en-US" altLang="ja-JP" sz="2000" dirty="0" smtClean="0"/>
              <a:t>Frequency		</a:t>
            </a:r>
            <a:r>
              <a:rPr lang="en-US" altLang="ja-JP" sz="2000" b="1" dirty="0" smtClean="0">
                <a:solidFill>
                  <a:srgbClr val="060FBA"/>
                </a:solidFill>
              </a:rPr>
              <a:t>: 920.5 – 927.9 MHz</a:t>
            </a:r>
          </a:p>
          <a:p>
            <a:r>
              <a:rPr lang="en-US" altLang="ja-JP" sz="2000" dirty="0" smtClean="0"/>
              <a:t>. Antenna power	: </a:t>
            </a:r>
            <a:r>
              <a:rPr lang="en-US" altLang="ja-JP" sz="2000" dirty="0"/>
              <a:t>&lt;</a:t>
            </a:r>
            <a:r>
              <a:rPr lang="en-US" altLang="ja-JP" sz="2000" dirty="0" smtClean="0"/>
              <a:t>= </a:t>
            </a:r>
            <a:r>
              <a:rPr lang="en-US" altLang="ja-JP" sz="2000" b="1" dirty="0" smtClean="0">
                <a:solidFill>
                  <a:srgbClr val="060FBA"/>
                </a:solidFill>
              </a:rPr>
              <a:t>20 </a:t>
            </a:r>
            <a:r>
              <a:rPr lang="en-US" altLang="ja-JP" sz="2000" b="1" dirty="0" err="1" smtClean="0">
                <a:solidFill>
                  <a:srgbClr val="060FBA"/>
                </a:solidFill>
              </a:rPr>
              <a:t>mW</a:t>
            </a:r>
            <a:r>
              <a:rPr lang="en-US" altLang="ja-JP" sz="2000" b="1" dirty="0" smtClean="0">
                <a:solidFill>
                  <a:srgbClr val="060FBA"/>
                </a:solidFill>
              </a:rPr>
              <a:t> (920.5 – 927.9 MHz)</a:t>
            </a:r>
          </a:p>
          <a:p>
            <a:r>
              <a:rPr lang="en-US" altLang="ja-JP" sz="2000" dirty="0"/>
              <a:t>	</a:t>
            </a:r>
            <a:r>
              <a:rPr lang="en-US" altLang="ja-JP" sz="2000" dirty="0" smtClean="0"/>
              <a:t>		: </a:t>
            </a:r>
            <a:r>
              <a:rPr lang="en-US" altLang="ja-JP" sz="2000" dirty="0"/>
              <a:t>&lt;</a:t>
            </a:r>
            <a:r>
              <a:rPr lang="en-US" altLang="ja-JP" sz="2000" dirty="0" smtClean="0"/>
              <a:t>= </a:t>
            </a:r>
            <a:r>
              <a:rPr lang="en-US" altLang="ja-JP" sz="2000" b="1" dirty="0" smtClean="0">
                <a:solidFill>
                  <a:srgbClr val="060FBA"/>
                </a:solidFill>
              </a:rPr>
              <a:t>250 </a:t>
            </a:r>
            <a:r>
              <a:rPr lang="en-US" altLang="ja-JP" sz="2000" b="1" dirty="0" err="1" smtClean="0">
                <a:solidFill>
                  <a:srgbClr val="060FBA"/>
                </a:solidFill>
              </a:rPr>
              <a:t>mW</a:t>
            </a:r>
            <a:r>
              <a:rPr lang="en-US" altLang="ja-JP" sz="2000" b="1" dirty="0" smtClean="0">
                <a:solidFill>
                  <a:srgbClr val="060FBA"/>
                </a:solidFill>
              </a:rPr>
              <a:t> (</a:t>
            </a:r>
            <a:r>
              <a:rPr lang="en-US" altLang="ja-JP" sz="2000" b="1" dirty="0">
                <a:solidFill>
                  <a:srgbClr val="060FBA"/>
                </a:solidFill>
              </a:rPr>
              <a:t>920.5 – </a:t>
            </a:r>
            <a:r>
              <a:rPr lang="en-US" altLang="ja-JP" sz="2000" b="1" dirty="0" smtClean="0">
                <a:solidFill>
                  <a:srgbClr val="060FBA"/>
                </a:solidFill>
              </a:rPr>
              <a:t>923.5.MHz)</a:t>
            </a:r>
          </a:p>
          <a:p>
            <a:r>
              <a:rPr kumimoji="1" lang="en-US" altLang="ja-JP" sz="2000" dirty="0" smtClean="0"/>
              <a:t>. Antenna gain	: </a:t>
            </a:r>
            <a:r>
              <a:rPr lang="en-US" altLang="ja-JP" sz="2000" dirty="0" smtClean="0"/>
              <a:t>&lt;=</a:t>
            </a:r>
            <a:r>
              <a:rPr kumimoji="1" lang="en-US" altLang="ja-JP" sz="2000" dirty="0" smtClean="0"/>
              <a:t> 3 </a:t>
            </a:r>
            <a:r>
              <a:rPr kumimoji="1" lang="en-US" altLang="ja-JP" sz="2000" dirty="0" err="1" smtClean="0"/>
              <a:t>dBi</a:t>
            </a:r>
            <a:endParaRPr kumimoji="1" lang="en-US" altLang="ja-JP" sz="2000" dirty="0" smtClean="0"/>
          </a:p>
          <a:p>
            <a:r>
              <a:rPr lang="en-US" altLang="ja-JP" sz="2000" dirty="0" smtClean="0"/>
              <a:t>. Channel bandwidth: 200 kHz x N (N=1~5)</a:t>
            </a:r>
          </a:p>
          <a:p>
            <a:r>
              <a:rPr lang="en-US" altLang="ja-JP" sz="2000" dirty="0" smtClean="0"/>
              <a:t>. Adjacent channel leakage power: </a:t>
            </a:r>
          </a:p>
          <a:p>
            <a:r>
              <a:rPr kumimoji="1" lang="en-US" altLang="ja-JP" sz="2000" dirty="0"/>
              <a:t>	</a:t>
            </a:r>
            <a:r>
              <a:rPr kumimoji="1" lang="en-US" altLang="ja-JP" sz="2000" dirty="0" smtClean="0"/>
              <a:t>			: </a:t>
            </a:r>
            <a:r>
              <a:rPr lang="en-US" altLang="ja-JP" sz="2000" dirty="0" smtClean="0"/>
              <a:t>&lt;=</a:t>
            </a:r>
            <a:r>
              <a:rPr kumimoji="1" lang="en-US" altLang="ja-JP" sz="2000" dirty="0" smtClean="0"/>
              <a:t> - 5dBm (250 </a:t>
            </a:r>
            <a:r>
              <a:rPr kumimoji="1" lang="en-US" altLang="ja-JP" sz="2000" dirty="0" err="1" smtClean="0"/>
              <a:t>mW</a:t>
            </a:r>
            <a:r>
              <a:rPr kumimoji="1" lang="en-US" altLang="ja-JP" sz="2000" dirty="0" smtClean="0"/>
              <a:t> </a:t>
            </a:r>
            <a:r>
              <a:rPr kumimoji="1" lang="en-US" altLang="ja-JP" sz="2000" dirty="0" err="1" smtClean="0"/>
              <a:t>Tx</a:t>
            </a:r>
            <a:r>
              <a:rPr kumimoji="1" lang="en-US" altLang="ja-JP" sz="2000" dirty="0" smtClean="0"/>
              <a:t> power)</a:t>
            </a:r>
          </a:p>
          <a:p>
            <a:r>
              <a:rPr lang="en-US" altLang="ja-JP" sz="2000" dirty="0"/>
              <a:t>	</a:t>
            </a:r>
            <a:r>
              <a:rPr lang="en-US" altLang="ja-JP" sz="2000" dirty="0" smtClean="0"/>
              <a:t>			: &lt;= – 15 </a:t>
            </a:r>
            <a:r>
              <a:rPr lang="en-US" altLang="ja-JP" sz="2000" dirty="0" err="1" smtClean="0"/>
              <a:t>dBm</a:t>
            </a:r>
            <a:r>
              <a:rPr lang="en-US" altLang="ja-JP" sz="2000" dirty="0" smtClean="0"/>
              <a:t> (20 </a:t>
            </a:r>
            <a:r>
              <a:rPr lang="en-US" altLang="ja-JP" sz="2000" dirty="0" err="1" smtClean="0"/>
              <a:t>mW</a:t>
            </a:r>
            <a:r>
              <a:rPr lang="en-US" altLang="ja-JP" sz="2000" dirty="0" smtClean="0"/>
              <a:t> </a:t>
            </a:r>
            <a:r>
              <a:rPr lang="en-US" altLang="ja-JP" sz="2000" dirty="0" err="1" smtClean="0"/>
              <a:t>Tx</a:t>
            </a:r>
            <a:r>
              <a:rPr lang="en-US" altLang="ja-JP" sz="2000" dirty="0" smtClean="0"/>
              <a:t> power)</a:t>
            </a:r>
          </a:p>
          <a:p>
            <a:r>
              <a:rPr kumimoji="1" lang="en-US" altLang="ja-JP" sz="2000" dirty="0" smtClean="0"/>
              <a:t>. Carrier sense level: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319714787"/>
              </p:ext>
            </p:extLst>
          </p:nvPr>
        </p:nvGraphicFramePr>
        <p:xfrm>
          <a:off x="539552" y="4941168"/>
          <a:ext cx="8208912" cy="1402080"/>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a:t>
                      </a:r>
                      <a:r>
                        <a:rPr kumimoji="1" lang="en-US" altLang="ja-JP" dirty="0" smtClean="0"/>
                        <a:t>128 micro 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400 </a:t>
                      </a:r>
                      <a:r>
                        <a:rPr kumimoji="1" lang="en-US" altLang="ja-JP" dirty="0" err="1" smtClean="0"/>
                        <a:t>ms</a:t>
                      </a:r>
                      <a:endParaRPr kumimoji="1" lang="ja-JP" altLang="en-US" dirty="0"/>
                    </a:p>
                  </a:txBody>
                  <a:tcPr/>
                </a:tc>
                <a:tc>
                  <a:txBody>
                    <a:bodyPr/>
                    <a:lstStyle/>
                    <a:p>
                      <a:r>
                        <a:rPr kumimoji="1" lang="en-US" altLang="ja-JP" sz="1600" dirty="0" smtClean="0"/>
                        <a:t>. &gt;= </a:t>
                      </a:r>
                      <a:r>
                        <a:rPr kumimoji="1" lang="en-US" altLang="ja-JP" sz="1600" baseline="0" dirty="0" smtClean="0"/>
                        <a:t>2 </a:t>
                      </a:r>
                      <a:r>
                        <a:rPr kumimoji="1" lang="en-US" altLang="ja-JP" sz="1600" baseline="0" dirty="0" err="1" smtClean="0"/>
                        <a:t>ms</a:t>
                      </a:r>
                      <a:r>
                        <a:rPr kumimoji="1" lang="en-US" altLang="ja-JP" sz="1600" baseline="0" dirty="0" smtClean="0"/>
                        <a:t> (Sending time &gt;= 6 </a:t>
                      </a:r>
                      <a:r>
                        <a:rPr kumimoji="1" lang="en-US" altLang="ja-JP" sz="1600" baseline="0" dirty="0" err="1" smtClean="0"/>
                        <a:t>ms</a:t>
                      </a:r>
                      <a:r>
                        <a:rPr kumimoji="1" lang="en-US" altLang="ja-JP" sz="1600" baseline="0" dirty="0" smtClean="0"/>
                        <a:t>), </a:t>
                      </a:r>
                    </a:p>
                    <a:p>
                      <a:r>
                        <a:rPr kumimoji="1" lang="en-US" altLang="ja-JP" sz="1600" baseline="0" dirty="0" smtClean="0"/>
                        <a:t>. Not needed (sending time &lt; 6 </a:t>
                      </a:r>
                      <a:r>
                        <a:rPr kumimoji="1" lang="en-US" altLang="ja-JP" sz="1600" baseline="0" dirty="0" err="1" smtClean="0"/>
                        <a:t>ms</a:t>
                      </a:r>
                      <a:r>
                        <a:rPr kumimoji="1" lang="en-US" altLang="ja-JP" sz="1600" baseline="0" dirty="0" smtClean="0"/>
                        <a:t>)</a:t>
                      </a:r>
                      <a:endParaRPr kumimoji="1" lang="ja-JP" altLang="en-US" sz="1600" dirty="0"/>
                    </a:p>
                  </a:txBody>
                  <a:tcPr/>
                </a:tc>
                <a:tc>
                  <a:txBody>
                    <a:bodyPr/>
                    <a:lstStyle/>
                    <a:p>
                      <a:r>
                        <a:rPr kumimoji="1" lang="en-US" altLang="ja-JP" dirty="0" smtClean="0"/>
                        <a:t>&lt;=</a:t>
                      </a:r>
                      <a:r>
                        <a:rPr kumimoji="1" lang="en-US" altLang="ja-JP" baseline="0" dirty="0" smtClean="0"/>
                        <a:t> </a:t>
                      </a:r>
                      <a:r>
                        <a:rPr kumimoji="1" lang="en-US" altLang="ja-JP" dirty="0" smtClean="0"/>
                        <a:t>360 s</a:t>
                      </a:r>
                      <a:endParaRPr kumimoji="1" lang="ja-JP" altLang="en-US" dirty="0"/>
                    </a:p>
                  </a:txBody>
                  <a:tcPr/>
                </a:tc>
              </a:tr>
            </a:tbl>
          </a:graphicData>
        </a:graphic>
      </p:graphicFrame>
      <p:sp>
        <p:nvSpPr>
          <p:cNvPr id="5" name="日付プレースホルダー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7</a:t>
            </a:fld>
            <a:endParaRPr kumimoji="1" lang="ja-JP" altLang="en-US"/>
          </a:p>
        </p:txBody>
      </p:sp>
    </p:spTree>
    <p:extLst>
      <p:ext uri="{BB962C8B-B14F-4D97-AF65-F5344CB8AC3E}">
        <p14:creationId xmlns:p14="http://schemas.microsoft.com/office/powerpoint/2010/main" val="2082228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Low Power Mode (Extended)</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3600400"/>
          </a:xfrm>
        </p:spPr>
        <p:txBody>
          <a:bodyPr>
            <a:normAutofit/>
          </a:bodyPr>
          <a:lstStyle/>
          <a:p>
            <a:r>
              <a:rPr lang="en-US" altLang="ja-JP" sz="2000" dirty="0" smtClean="0"/>
              <a:t>. Applications: </a:t>
            </a:r>
            <a:r>
              <a:rPr lang="en-US" altLang="ja-JP" sz="2000" b="1" dirty="0" smtClean="0">
                <a:solidFill>
                  <a:srgbClr val="060FBA"/>
                </a:solidFill>
              </a:rPr>
              <a:t>Telemetering, Tele  control</a:t>
            </a:r>
          </a:p>
          <a:p>
            <a:r>
              <a:rPr lang="en-US" altLang="ja-JP" sz="2400" dirty="0" smtClean="0"/>
              <a:t>. </a:t>
            </a:r>
            <a:r>
              <a:rPr lang="en-US" altLang="ja-JP" sz="2000" dirty="0" smtClean="0"/>
              <a:t>Frequency		: </a:t>
            </a:r>
            <a:r>
              <a:rPr lang="en-US" altLang="ja-JP" sz="2000" b="1" dirty="0" smtClean="0">
                <a:solidFill>
                  <a:srgbClr val="060FBA"/>
                </a:solidFill>
              </a:rPr>
              <a:t>920.5 – 923.5 MHz</a:t>
            </a:r>
          </a:p>
          <a:p>
            <a:r>
              <a:rPr lang="en-US" altLang="ja-JP" sz="2000" dirty="0" smtClean="0"/>
              <a:t>. Antenna power		: &lt;= 20 </a:t>
            </a:r>
            <a:r>
              <a:rPr lang="en-US" altLang="ja-JP" sz="2000" dirty="0" err="1" smtClean="0"/>
              <a:t>mW</a:t>
            </a:r>
            <a:r>
              <a:rPr lang="en-US" altLang="ja-JP" sz="2000" dirty="0" smtClean="0"/>
              <a:t> </a:t>
            </a:r>
          </a:p>
          <a:p>
            <a:r>
              <a:rPr kumimoji="1" lang="en-US" altLang="ja-JP" sz="2000" dirty="0" smtClean="0"/>
              <a:t>. Antenna gain		: &lt;= 3 </a:t>
            </a:r>
            <a:r>
              <a:rPr kumimoji="1" lang="en-US" altLang="ja-JP" sz="2000" dirty="0" err="1" smtClean="0"/>
              <a:t>dBi</a:t>
            </a:r>
            <a:endParaRPr kumimoji="1" lang="en-US" altLang="ja-JP" sz="2000" dirty="0" smtClean="0"/>
          </a:p>
          <a:p>
            <a:r>
              <a:rPr lang="en-US" altLang="ja-JP" sz="2000" dirty="0" smtClean="0"/>
              <a:t>. Channel bandwidth	: 200 kHz x N (N=1~5)</a:t>
            </a:r>
          </a:p>
          <a:p>
            <a:r>
              <a:rPr lang="en-US" altLang="ja-JP" sz="2000" dirty="0" smtClean="0"/>
              <a:t>. Adjacent channel leakage power: </a:t>
            </a:r>
          </a:p>
          <a:p>
            <a:r>
              <a:rPr kumimoji="1" lang="en-US" altLang="ja-JP" sz="2000" dirty="0"/>
              <a:t>	</a:t>
            </a:r>
            <a:r>
              <a:rPr kumimoji="1" lang="en-US" altLang="ja-JP" sz="2000" dirty="0" smtClean="0"/>
              <a:t>			</a:t>
            </a:r>
            <a:r>
              <a:rPr kumimoji="1" lang="en-US" altLang="ja-JP" sz="2000" b="1" dirty="0" smtClean="0">
                <a:solidFill>
                  <a:srgbClr val="060FBA"/>
                </a:solidFill>
              </a:rPr>
              <a:t>: - 18 </a:t>
            </a:r>
            <a:r>
              <a:rPr kumimoji="1" lang="en-US" altLang="ja-JP" sz="2000" b="1" dirty="0" err="1" smtClean="0">
                <a:solidFill>
                  <a:srgbClr val="060FBA"/>
                </a:solidFill>
              </a:rPr>
              <a:t>dBm</a:t>
            </a:r>
            <a:r>
              <a:rPr kumimoji="1" lang="en-US" altLang="ja-JP" sz="2000" b="1" dirty="0" smtClean="0">
                <a:solidFill>
                  <a:srgbClr val="060FBA"/>
                </a:solidFill>
              </a:rPr>
              <a:t> </a:t>
            </a:r>
          </a:p>
          <a:p>
            <a:r>
              <a:rPr kumimoji="1" lang="en-US" altLang="ja-JP" sz="2000" dirty="0" smtClean="0"/>
              <a:t>. Carrier sense level	: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2890662985"/>
              </p:ext>
            </p:extLst>
          </p:nvPr>
        </p:nvGraphicFramePr>
        <p:xfrm>
          <a:off x="539552" y="4293096"/>
          <a:ext cx="8208912" cy="1337816"/>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5ms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a:t>
                      </a:r>
                      <a:r>
                        <a:rPr kumimoji="1" lang="en-US" altLang="ja-JP" baseline="0" dirty="0" smtClean="0"/>
                        <a:t> </a:t>
                      </a:r>
                      <a:r>
                        <a:rPr kumimoji="1" lang="en-US" altLang="ja-JP" dirty="0" smtClean="0"/>
                        <a:t>s*</a:t>
                      </a:r>
                      <a:endParaRPr kumimoji="1" lang="ja-JP" altLang="en-US" dirty="0"/>
                    </a:p>
                  </a:txBody>
                  <a:tcPr/>
                </a:tc>
                <a:tc>
                  <a:txBody>
                    <a:bodyPr/>
                    <a:lstStyle/>
                    <a:p>
                      <a:r>
                        <a:rPr kumimoji="1" lang="en-US" altLang="ja-JP" sz="1600" dirty="0" smtClean="0"/>
                        <a:t>. &gt;=</a:t>
                      </a:r>
                      <a:r>
                        <a:rPr kumimoji="1" lang="en-US" altLang="ja-JP" sz="1600" baseline="0" dirty="0" smtClean="0"/>
                        <a:t> 50 </a:t>
                      </a:r>
                      <a:r>
                        <a:rPr kumimoji="1" lang="en-US" altLang="ja-JP" sz="1600" baseline="0" dirty="0" err="1" smtClean="0"/>
                        <a:t>ms</a:t>
                      </a:r>
                      <a:endParaRPr kumimoji="1" lang="ja-JP" altLang="en-US" sz="1600" dirty="0"/>
                    </a:p>
                  </a:txBody>
                  <a:tcPr/>
                </a:tc>
                <a:tc>
                  <a:txBody>
                    <a:bodyPr/>
                    <a:lstStyle/>
                    <a:p>
                      <a:r>
                        <a:rPr kumimoji="1" lang="en-US" altLang="ja-JP" dirty="0" smtClean="0"/>
                        <a:t>Don’t care</a:t>
                      </a:r>
                      <a:endParaRPr kumimoji="1" lang="ja-JP" altLang="en-US" dirty="0"/>
                    </a:p>
                  </a:txBody>
                  <a:tcPr/>
                </a:tc>
              </a:tr>
            </a:tbl>
          </a:graphicData>
        </a:graphic>
      </p:graphicFrame>
      <p:sp>
        <p:nvSpPr>
          <p:cNvPr id="5" name="テキスト ボックス 4"/>
          <p:cNvSpPr txBox="1"/>
          <p:nvPr/>
        </p:nvSpPr>
        <p:spPr>
          <a:xfrm>
            <a:off x="755576" y="5733256"/>
            <a:ext cx="7615290" cy="646331"/>
          </a:xfrm>
          <a:prstGeom prst="rect">
            <a:avLst/>
          </a:prstGeom>
          <a:noFill/>
        </p:spPr>
        <p:txBody>
          <a:bodyPr wrap="none" rtlCol="0">
            <a:spAutoFit/>
          </a:bodyPr>
          <a:lstStyle/>
          <a:p>
            <a:r>
              <a:rPr kumimoji="1" lang="en-US" altLang="ja-JP" dirty="0" smtClean="0"/>
              <a:t>The sender can transmit again during continuous sending time if it does carrier </a:t>
            </a:r>
          </a:p>
          <a:p>
            <a:r>
              <a:rPr lang="en-US" altLang="ja-JP" dirty="0" smtClean="0"/>
              <a:t>Sense longer than 128 micro s at every transmission </a:t>
            </a:r>
            <a:endParaRPr kumimoji="1" lang="ja-JP" altLang="en-US" dirty="0"/>
          </a:p>
        </p:txBody>
      </p:sp>
      <p:sp>
        <p:nvSpPr>
          <p:cNvPr id="6" name="日付プレースホルダー 5"/>
          <p:cNvSpPr>
            <a:spLocks noGrp="1"/>
          </p:cNvSpPr>
          <p:nvPr>
            <p:ph type="dt" sz="half" idx="10"/>
          </p:nvPr>
        </p:nvSpPr>
        <p:spPr/>
        <p:txBody>
          <a:bodyPr/>
          <a:lstStyle/>
          <a:p>
            <a:r>
              <a:rPr kumimoji="1" lang="en-US" altLang="ja-JP" smtClean="0"/>
              <a:t>March 25, 2012</a:t>
            </a:r>
            <a:endParaRPr kumimoji="1" lang="ja-JP" altLang="en-US"/>
          </a:p>
        </p:txBody>
      </p:sp>
      <p:sp>
        <p:nvSpPr>
          <p:cNvPr id="7" name="フッター プレースホルダー 6"/>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8" name="スライド番号プレースホルダー 7"/>
          <p:cNvSpPr>
            <a:spLocks noGrp="1"/>
          </p:cNvSpPr>
          <p:nvPr>
            <p:ph type="sldNum" sz="quarter" idx="12"/>
          </p:nvPr>
        </p:nvSpPr>
        <p:spPr/>
        <p:txBody>
          <a:bodyPr/>
          <a:lstStyle/>
          <a:p>
            <a:fld id="{109E66AF-D10A-4F83-8D85-76B4D6189FCF}" type="slidenum">
              <a:rPr kumimoji="1" lang="ja-JP" altLang="en-US" smtClean="0"/>
              <a:pPr/>
              <a:t>8</a:t>
            </a:fld>
            <a:endParaRPr kumimoji="1" lang="ja-JP" altLang="en-US"/>
          </a:p>
        </p:txBody>
      </p:sp>
    </p:spTree>
    <p:extLst>
      <p:ext uri="{BB962C8B-B14F-4D97-AF65-F5344CB8AC3E}">
        <p14:creationId xmlns:p14="http://schemas.microsoft.com/office/powerpoint/2010/main" val="1698354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147248" cy="562074"/>
          </a:xfrm>
        </p:spPr>
        <p:txBody>
          <a:bodyPr>
            <a:normAutofit fontScale="90000"/>
          </a:bodyPr>
          <a:lstStyle/>
          <a:p>
            <a:r>
              <a:rPr kumimoji="1" lang="en-US" altLang="ja-JP" sz="2800" b="1" dirty="0" smtClean="0">
                <a:solidFill>
                  <a:srgbClr val="060FBA"/>
                </a:solidFill>
                <a:latin typeface="Arial Black" pitchFamily="34" charset="0"/>
              </a:rPr>
              <a:t>920 MHz channelization in Japan - revised</a:t>
            </a:r>
            <a:endParaRPr kumimoji="1" lang="ja-JP" altLang="en-US" sz="28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323528" y="1124744"/>
            <a:ext cx="8577586" cy="5472608"/>
          </a:xfrm>
        </p:spPr>
        <p:txBody>
          <a:bodyPr>
            <a:normAutofit fontScale="62500" lnSpcReduction="20000"/>
          </a:bodyPr>
          <a:lstStyle/>
          <a:p>
            <a:r>
              <a:rPr kumimoji="1" lang="en-US" altLang="ja-JP" dirty="0" smtClean="0"/>
              <a:t>Last time, I presented the channelization (draft) (12-0189-r2) based on the assumptions </a:t>
            </a:r>
          </a:p>
          <a:p>
            <a:r>
              <a:rPr kumimoji="1" lang="en-US" altLang="ja-JP" dirty="0" smtClean="0"/>
              <a:t>(</a:t>
            </a:r>
            <a:r>
              <a:rPr kumimoji="1" lang="en-US" altLang="ja-JP" b="1" dirty="0" smtClean="0"/>
              <a:t>1) the channelization in USA will start at every MHz from 902 to 928 MHz, </a:t>
            </a:r>
          </a:p>
          <a:p>
            <a:r>
              <a:rPr kumimoji="1" lang="en-US" altLang="ja-JP" b="1" dirty="0" smtClean="0"/>
              <a:t>(2) accommodating more capacity per channel bandwidth</a:t>
            </a:r>
            <a:r>
              <a:rPr kumimoji="1" lang="en-US" altLang="ja-JP" dirty="0" smtClean="0"/>
              <a:t>, </a:t>
            </a:r>
          </a:p>
          <a:p>
            <a:endParaRPr kumimoji="1" lang="en-US" altLang="ja-JP" dirty="0" smtClean="0"/>
          </a:p>
          <a:p>
            <a:r>
              <a:rPr lang="en-US" altLang="ja-JP" dirty="0" smtClean="0"/>
              <a:t>Ho</a:t>
            </a:r>
            <a:r>
              <a:rPr kumimoji="1" lang="en-US" altLang="ja-JP" dirty="0" smtClean="0"/>
              <a:t>wever, after the discussions with the proposers of Korea and the representative of DSSS camp in TG4K, Channelizatio</a:t>
            </a:r>
            <a:r>
              <a:rPr lang="en-US" altLang="ja-JP" dirty="0" smtClean="0"/>
              <a:t>n policy </a:t>
            </a:r>
            <a:r>
              <a:rPr kumimoji="1" lang="en-US" altLang="ja-JP" dirty="0" smtClean="0"/>
              <a:t>has changed as following: </a:t>
            </a:r>
          </a:p>
          <a:p>
            <a:pPr marL="514350" indent="-514350">
              <a:buAutoNum type="arabicParenBoth"/>
            </a:pPr>
            <a:r>
              <a:rPr kumimoji="1" lang="en-US" altLang="ja-JP" b="1" dirty="0" smtClean="0"/>
              <a:t>USA 900 band channelization can be done by 200 kHz increment, </a:t>
            </a:r>
          </a:p>
          <a:p>
            <a:pPr marL="514350" indent="-514350">
              <a:buAutoNum type="arabicParenBoth"/>
            </a:pPr>
            <a:r>
              <a:rPr kumimoji="1" lang="en-US" altLang="ja-JP" b="1" dirty="0" smtClean="0"/>
              <a:t>USA channelization may not be necessary to start at every MHz, </a:t>
            </a:r>
          </a:p>
          <a:p>
            <a:pPr marL="514350" indent="-514350">
              <a:buAutoNum type="arabicParenBoth"/>
            </a:pPr>
            <a:r>
              <a:rPr kumimoji="1" lang="en-US" altLang="ja-JP" b="1" dirty="0" smtClean="0"/>
              <a:t>Korea 900 MHz channelization can be flexible to start with 200 kHz granularity, </a:t>
            </a:r>
          </a:p>
          <a:p>
            <a:pPr marL="514350" indent="-514350">
              <a:buAutoNum type="arabicParenBoth"/>
            </a:pPr>
            <a:r>
              <a:rPr lang="en-US" altLang="ja-JP" b="1" dirty="0"/>
              <a:t>C</a:t>
            </a:r>
            <a:r>
              <a:rPr kumimoji="1" lang="en-US" altLang="ja-JP" b="1" dirty="0" smtClean="0"/>
              <a:t>hannel bandwidth may be relaxed as 0.5 c/s/Hz, </a:t>
            </a:r>
          </a:p>
          <a:p>
            <a:pPr marL="514350" indent="-514350">
              <a:buAutoNum type="arabicParenBoth"/>
            </a:pPr>
            <a:r>
              <a:rPr lang="en-US" altLang="ja-JP" b="1" dirty="0"/>
              <a:t>D</a:t>
            </a:r>
            <a:r>
              <a:rPr kumimoji="1" lang="en-US" altLang="ja-JP" b="1" dirty="0" smtClean="0"/>
              <a:t>ue to (4), filtering strategies of with the specific level at channel edge or not may not impact channelization at all </a:t>
            </a:r>
          </a:p>
          <a:p>
            <a:r>
              <a:rPr lang="en-US" altLang="ja-JP" dirty="0" smtClean="0"/>
              <a:t>In the following view graphs, Japanese channelization in 920.5 MHz to 927.9 MHz is considered followed by channel coordination between Japan, Korea and USA.</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9</a:t>
            </a:fld>
            <a:endParaRPr kumimoji="1" lang="ja-JP" altLang="en-US"/>
          </a:p>
        </p:txBody>
      </p:sp>
    </p:spTree>
    <p:extLst>
      <p:ext uri="{BB962C8B-B14F-4D97-AF65-F5344CB8AC3E}">
        <p14:creationId xmlns:p14="http://schemas.microsoft.com/office/powerpoint/2010/main" val="3223996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5614</TotalTime>
  <Words>1318</Words>
  <Application>Microsoft Office PowerPoint</Application>
  <PresentationFormat>画面に合わせる (4:3)</PresentationFormat>
  <Paragraphs>287</Paragraphs>
  <Slides>21</Slides>
  <Notes>0</Notes>
  <HiddenSlides>0</HiddenSlides>
  <MMClips>0</MMClips>
  <ScaleCrop>false</ScaleCrop>
  <HeadingPairs>
    <vt:vector size="4" baseType="variant">
      <vt:variant>
        <vt:lpstr>テーマ</vt:lpstr>
      </vt:variant>
      <vt:variant>
        <vt:i4>4</vt:i4>
      </vt:variant>
      <vt:variant>
        <vt:lpstr>スライド タイトル</vt:lpstr>
      </vt:variant>
      <vt:variant>
        <vt:i4>21</vt:i4>
      </vt:variant>
    </vt:vector>
  </HeadingPairs>
  <TitlesOfParts>
    <vt:vector size="25" baseType="lpstr">
      <vt:lpstr>IEEE-P802_15</vt:lpstr>
      <vt:lpstr>1_デザインの設定</vt:lpstr>
      <vt:lpstr>Office テーマ</vt:lpstr>
      <vt:lpstr>デザインの設定</vt:lpstr>
      <vt:lpstr>PowerPoint プレゼンテーション</vt:lpstr>
      <vt:lpstr>DSSS Channelization for TG4K </vt:lpstr>
      <vt:lpstr>Summary</vt:lpstr>
      <vt:lpstr>900 MHz available Band and Transmission power for TG4K</vt:lpstr>
      <vt:lpstr>900 MHz Chip Rate and Channelization</vt:lpstr>
      <vt:lpstr>920 MHz Channel plans in Japan:  focusing on 20 mW and 250 mW TX power channels(920.5 – 928 MHz) </vt:lpstr>
      <vt:lpstr>Middle and Low Power Mode (Basic)</vt:lpstr>
      <vt:lpstr>Low Power Mode (Extended)</vt:lpstr>
      <vt:lpstr>920 MHz channelization in Japan - revised</vt:lpstr>
      <vt:lpstr>Channelization for Middle and Low Power Mode (Basic) in Japan</vt:lpstr>
      <vt:lpstr>PowerPoint プレゼンテーション</vt:lpstr>
      <vt:lpstr>(3) 1 MHz channelization for 500kc/s transmission  : 2 channels in all available  Ch. 28 &amp;29&amp;30&amp;31&amp;32 (921.3 – 922.3 MHz) – (Fc= 921.8 MHz)  Ch. 33&amp;34&amp;35&amp;36&amp;37 (922.3 – 923.3 MHz) – (Fc= 922.8 MHz) </vt:lpstr>
      <vt:lpstr>Low Power Mode</vt:lpstr>
      <vt:lpstr>(2) 400 kHz channel bandwidth for 200kc/s transmission  : 18channels in all available (ch. 24 &amp;25 – 37&amp;38)</vt:lpstr>
      <vt:lpstr>(3) 1 MHz channelization for 500kc/s transmission  : 4 channels in all available  Ch. 28 &amp;29&amp;30&amp;31&amp;32 (921.3 – 922.3 MHz) – Fc = 921.8 MHz  Ch. 33&amp;34&amp;35&amp;36&amp;37 (922.3 – 923.3 MHz) – Fc = 922.8 MHz  Ch. 43&amp;44&amp;45&amp;46&amp;47 (924.3 – 925.3 MHz) – Fc = 924.8 MHz  Ch. 48&amp;49&amp;50&amp;51&amp;52 (925.3 – 926.3 MHz) – Fc = 925.8 MHz</vt:lpstr>
      <vt:lpstr>(3) 1 MHz channelization for 500kc/s transmission: 4 channels in all available  Ch. 28 &amp;29&amp;30&amp;31&amp;32 (921.3 – 922.3 MHz) – Fc = 921.8 MHz  Ch. 33&amp;34&amp;35&amp;36&amp;37 (922.3 – 923.3 MHz) – Fc = 922.8 MHz  Ch. 38&amp;39&amp;40&amp;41&amp;42 (923.3 – 924.3 MHz) – Fc = 923.8 MHz  Ch. 43&amp;44&amp;45&amp;46&amp;47 (924.3 – 925.3 MHz) – Fc = 924.8 MHz  Ch. 48&amp;49&amp;50&amp;51&amp;52 (925.3 – 926.3 MHz) – Fc = 925.8 MHz Ch. 53&amp;54&amp;55&amp;56&amp;57 (926.3 – 927.3 MHz) – Fc = 926.8 MHz </vt:lpstr>
      <vt:lpstr>USA and Japanese channelization (in the bracket)</vt:lpstr>
      <vt:lpstr>Korean Channelization (12-0245-r0)</vt:lpstr>
      <vt:lpstr>Conclusion</vt:lpstr>
      <vt:lpstr>PowerPoint プレゼンテーション</vt:lpstr>
      <vt:lpstr>PowerPoint プレゼンテーション</vt:lpstr>
    </vt:vector>
  </TitlesOfParts>
  <Company>Kato-lab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Admin</dc:creator>
  <cp:lastModifiedBy>Windows ユーザー</cp:lastModifiedBy>
  <cp:revision>535</cp:revision>
  <dcterms:created xsi:type="dcterms:W3CDTF">2010-09-22T11:56:28Z</dcterms:created>
  <dcterms:modified xsi:type="dcterms:W3CDTF">2012-05-20T14:09:16Z</dcterms:modified>
</cp:coreProperties>
</file>